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2" r:id="rId5"/>
    <p:sldId id="263" r:id="rId6"/>
    <p:sldId id="264" r:id="rId7"/>
    <p:sldId id="260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D903FDA9-61BA-4D72-9330-87C887DDBE6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0920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3FDA9-61BA-4D72-9330-87C887DDBE6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8839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3FDA9-61BA-4D72-9330-87C887DDBE6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0588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3FDA9-61BA-4D72-9330-87C887DDBE6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8839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3FDA9-61BA-4D72-9330-87C887DDBE6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3732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3FDA9-61BA-4D72-9330-87C887DDBE6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5938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3FDA9-61BA-4D72-9330-87C887DDBE6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6732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3FDA9-61BA-4D72-9330-87C887DDBE6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0215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3FDA9-61BA-4D72-9330-87C887DDBE6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1981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3FDA9-61BA-4D72-9330-87C887DDBE6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87258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3FDA9-61BA-4D72-9330-87C887DDBE6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2509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3FDA9-61BA-4D72-9330-87C887DDBE6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7768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3FDA9-61BA-4D72-9330-87C887DDBE6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45916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3FDA9-61BA-4D72-9330-87C887DDBE6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5435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3FDA9-61BA-4D72-9330-87C887DDBE6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83976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D903FDA9-61BA-4D72-9330-87C887DDBE6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5207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D903FDA9-61BA-4D72-9330-87C887DDBE6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11425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D903FDA9-61BA-4D72-9330-87C887DDBE6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6123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Neuroscience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77932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Recapping on key points addressed so far…..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the key differences between Structural and Functional Imaging Techniques? </a:t>
            </a:r>
          </a:p>
          <a:p>
            <a:endParaRPr lang="en-GB" dirty="0"/>
          </a:p>
          <a:p>
            <a:r>
              <a:rPr lang="en-GB" dirty="0"/>
              <a:t>What is Spatial Resolution? </a:t>
            </a:r>
          </a:p>
          <a:p>
            <a:pPr lvl="1"/>
            <a:r>
              <a:rPr lang="en-GB" dirty="0"/>
              <a:t>Spatial resolution refers to the ability to sharply and clearly define the extent or shape of features within an image</a:t>
            </a:r>
          </a:p>
          <a:p>
            <a:pPr lvl="1"/>
            <a:endParaRPr lang="en-GB" dirty="0"/>
          </a:p>
          <a:p>
            <a:r>
              <a:rPr lang="en-GB" dirty="0"/>
              <a:t>What is Temporal Resolution? </a:t>
            </a:r>
          </a:p>
          <a:p>
            <a:pPr lvl="1"/>
            <a:r>
              <a:rPr lang="en-GB" dirty="0"/>
              <a:t>Measure of How the Brain changes over time (Speed).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2977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Functional Imaging Techniques…..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FMRI. </a:t>
            </a:r>
          </a:p>
          <a:p>
            <a:endParaRPr lang="en-GB" dirty="0"/>
          </a:p>
          <a:p>
            <a:r>
              <a:rPr lang="en-GB" dirty="0"/>
              <a:t>What is the basic principle/s behind how an FMRI works?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What are the strengths of FMRI?</a:t>
            </a:r>
          </a:p>
          <a:p>
            <a:endParaRPr lang="en-GB" dirty="0"/>
          </a:p>
          <a:p>
            <a:r>
              <a:rPr lang="en-GB" dirty="0"/>
              <a:t>What are the weakness of FMRI?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31043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solidFill>
                  <a:schemeClr val="bg1"/>
                </a:solidFill>
              </a:rPr>
              <a:t>FMRI</a:t>
            </a:r>
          </a:p>
        </p:txBody>
      </p:sp>
      <p:sp>
        <p:nvSpPr>
          <p:cNvPr id="31747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/>
              <a:t>Works by detecting the changes in blood oxygenation and flow that occur in response to neural activity.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 err="1"/>
              <a:t>Oxyhemoglobin</a:t>
            </a:r>
            <a:r>
              <a:rPr lang="en-GB" altLang="en-US" dirty="0"/>
              <a:t> has a different magnetic resonance than </a:t>
            </a:r>
            <a:r>
              <a:rPr lang="en-GB" altLang="en-US" dirty="0" err="1"/>
              <a:t>deoxyhemoglobin</a:t>
            </a:r>
            <a:r>
              <a:rPr lang="en-GB" altLang="en-US" dirty="0"/>
              <a:t>.  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When a brain area is more active it consumes more oxygen and to meet this increased demand blood flow increases to the active area. </a:t>
            </a:r>
          </a:p>
        </p:txBody>
      </p:sp>
    </p:spTree>
    <p:extLst>
      <p:ext uri="{BB962C8B-B14F-4D97-AF65-F5344CB8AC3E}">
        <p14:creationId xmlns:p14="http://schemas.microsoft.com/office/powerpoint/2010/main" val="26192001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FRMI - Strengths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Very good spatial resolution. Has some limits. </a:t>
            </a:r>
          </a:p>
          <a:p>
            <a:endParaRPr lang="en-GB" dirty="0"/>
          </a:p>
          <a:p>
            <a:r>
              <a:rPr lang="en-GB" dirty="0"/>
              <a:t>All regions of the Brain. </a:t>
            </a:r>
          </a:p>
          <a:p>
            <a:endParaRPr lang="en-GB" dirty="0"/>
          </a:p>
          <a:p>
            <a:r>
              <a:rPr lang="en-GB" dirty="0"/>
              <a:t>Widely Available – although the most widely available</a:t>
            </a:r>
          </a:p>
          <a:p>
            <a:endParaRPr lang="en-GB" dirty="0"/>
          </a:p>
          <a:p>
            <a:r>
              <a:rPr lang="en-GB" dirty="0"/>
              <a:t>Non-invasive – although people who experience claustrophobia it might be an issue. </a:t>
            </a:r>
          </a:p>
          <a:p>
            <a:endParaRPr lang="en-GB" dirty="0"/>
          </a:p>
          <a:p>
            <a:r>
              <a:rPr lang="en-GB" dirty="0"/>
              <a:t>No radiation. </a:t>
            </a:r>
          </a:p>
          <a:p>
            <a:endParaRPr lang="en-GB" dirty="0"/>
          </a:p>
          <a:p>
            <a:r>
              <a:rPr lang="en-GB" dirty="0"/>
              <a:t>Identifies a network of regions.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77895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FMRI - WEAKNESSES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Cost</a:t>
            </a:r>
          </a:p>
          <a:p>
            <a:endParaRPr lang="en-GB" dirty="0"/>
          </a:p>
          <a:p>
            <a:r>
              <a:rPr lang="en-GB" dirty="0"/>
              <a:t>Takes Time</a:t>
            </a:r>
          </a:p>
          <a:p>
            <a:endParaRPr lang="en-GB" dirty="0"/>
          </a:p>
          <a:p>
            <a:r>
              <a:rPr lang="en-GB" dirty="0"/>
              <a:t>Poor Temporal Resolution compared to alternative </a:t>
            </a:r>
            <a:r>
              <a:rPr lang="en-GB" dirty="0" err="1"/>
              <a:t>mechanicms</a:t>
            </a:r>
            <a:r>
              <a:rPr lang="en-GB" dirty="0"/>
              <a:t> – e.g. EEG and MEG. </a:t>
            </a:r>
          </a:p>
          <a:p>
            <a:endParaRPr lang="en-GB" dirty="0"/>
          </a:p>
          <a:p>
            <a:r>
              <a:rPr lang="en-GB" dirty="0"/>
              <a:t>Indirect measure of Neural Activity. </a:t>
            </a:r>
          </a:p>
          <a:p>
            <a:pPr lvl="1"/>
            <a:r>
              <a:rPr lang="en-GB" dirty="0"/>
              <a:t>Correlation doesn’t necessarily imply causality</a:t>
            </a:r>
          </a:p>
        </p:txBody>
      </p:sp>
    </p:spTree>
    <p:extLst>
      <p:ext uri="{BB962C8B-B14F-4D97-AF65-F5344CB8AC3E}">
        <p14:creationId xmlns:p14="http://schemas.microsoft.com/office/powerpoint/2010/main" val="33399511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Functional Imaging Techniques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PET Scans</a:t>
            </a:r>
          </a:p>
          <a:p>
            <a:endParaRPr lang="en-GB" dirty="0"/>
          </a:p>
          <a:p>
            <a:r>
              <a:rPr lang="en-GB" dirty="0"/>
              <a:t>What is the basic principle/s behind how a PET Scan Works? </a:t>
            </a:r>
          </a:p>
          <a:p>
            <a:endParaRPr lang="en-GB" dirty="0"/>
          </a:p>
          <a:p>
            <a:r>
              <a:rPr lang="en-GB" dirty="0"/>
              <a:t>What are the Strengths?</a:t>
            </a:r>
          </a:p>
          <a:p>
            <a:endParaRPr lang="en-GB" dirty="0"/>
          </a:p>
          <a:p>
            <a:r>
              <a:rPr lang="en-GB" dirty="0"/>
              <a:t>What are the Weakness? </a:t>
            </a:r>
          </a:p>
        </p:txBody>
      </p:sp>
    </p:spTree>
    <p:extLst>
      <p:ext uri="{BB962C8B-B14F-4D97-AF65-F5344CB8AC3E}">
        <p14:creationId xmlns:p14="http://schemas.microsoft.com/office/powerpoint/2010/main" val="9151525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Pet Scans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altLang="en-US" dirty="0"/>
              <a:t>Neurons use glucose as their principle source of energy. </a:t>
            </a:r>
          </a:p>
          <a:p>
            <a:endParaRPr lang="en-GB" altLang="en-US" dirty="0"/>
          </a:p>
          <a:p>
            <a:r>
              <a:rPr lang="en-GB" altLang="en-US" dirty="0"/>
              <a:t>Small amount of a radioactive tracer compound can be mixed with glucose so that each molecule has small quantities of radioactivity.</a:t>
            </a:r>
          </a:p>
          <a:p>
            <a:endParaRPr lang="en-GB" altLang="en-US" dirty="0"/>
          </a:p>
          <a:p>
            <a:r>
              <a:rPr lang="en-GB" altLang="en-US" dirty="0"/>
              <a:t>A short-lived radioactive tracer is injected into the living subject. </a:t>
            </a:r>
          </a:p>
          <a:p>
            <a:endParaRPr lang="en-GB" altLang="en-US" dirty="0"/>
          </a:p>
          <a:p>
            <a:r>
              <a:rPr lang="en-GB" altLang="en-US" dirty="0"/>
              <a:t>Pet scan is essentially highly sensitive detector of radioactivity. </a:t>
            </a:r>
          </a:p>
          <a:p>
            <a:endParaRPr lang="en-GB" altLang="en-US" dirty="0"/>
          </a:p>
          <a:p>
            <a:r>
              <a:rPr lang="en-GB" altLang="en-US" dirty="0"/>
              <a:t>Active neurons require more glucose – therefore under these conditions will be most radioactive</a:t>
            </a:r>
          </a:p>
        </p:txBody>
      </p:sp>
    </p:spTree>
    <p:extLst>
      <p:ext uri="{BB962C8B-B14F-4D97-AF65-F5344CB8AC3E}">
        <p14:creationId xmlns:p14="http://schemas.microsoft.com/office/powerpoint/2010/main" val="4212848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PET SCAN STRENGTHS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Widely available</a:t>
            </a:r>
          </a:p>
          <a:p>
            <a:endParaRPr lang="en-GB" dirty="0"/>
          </a:p>
          <a:p>
            <a:r>
              <a:rPr lang="en-GB" dirty="0"/>
              <a:t>Cheaper to run than the FMRI scanning. </a:t>
            </a:r>
          </a:p>
          <a:p>
            <a:endParaRPr lang="en-GB" dirty="0"/>
          </a:p>
          <a:p>
            <a:r>
              <a:rPr lang="en-GB" dirty="0"/>
              <a:t>Quicker results. </a:t>
            </a:r>
          </a:p>
          <a:p>
            <a:endParaRPr lang="en-GB" dirty="0"/>
          </a:p>
          <a:p>
            <a:r>
              <a:rPr lang="en-GB" dirty="0"/>
              <a:t>Can measure both structural and functional images. </a:t>
            </a:r>
          </a:p>
        </p:txBody>
      </p:sp>
    </p:spTree>
    <p:extLst>
      <p:ext uri="{BB962C8B-B14F-4D97-AF65-F5344CB8AC3E}">
        <p14:creationId xmlns:p14="http://schemas.microsoft.com/office/powerpoint/2010/main" val="42629006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PET SCANS – WEAKNESSES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</a:pPr>
            <a:r>
              <a:rPr lang="en-GB" altLang="en-US" dirty="0">
                <a:solidFill>
                  <a:srgbClr val="000000"/>
                </a:solidFill>
                <a:latin typeface="Arial"/>
                <a:cs typeface="Arial"/>
              </a:rPr>
              <a:t>Need cyclotrons – and these are not cheap!</a:t>
            </a:r>
          </a:p>
          <a:p>
            <a:pPr marL="342900" lvl="0" indent="-34290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</a:pPr>
            <a:endParaRPr lang="en-GB" altLang="en-US" dirty="0">
              <a:solidFill>
                <a:srgbClr val="000000"/>
              </a:solidFill>
              <a:latin typeface="Arial"/>
              <a:cs typeface="Arial"/>
            </a:endParaRPr>
          </a:p>
          <a:p>
            <a:pPr marL="342900" lvl="0" indent="-34290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</a:pPr>
            <a:r>
              <a:rPr lang="en-GB" altLang="en-US" dirty="0">
                <a:solidFill>
                  <a:srgbClr val="000000"/>
                </a:solidFill>
                <a:latin typeface="Arial"/>
                <a:cs typeface="Arial"/>
              </a:rPr>
              <a:t>Need to inject radioactive molecules. </a:t>
            </a:r>
          </a:p>
          <a:p>
            <a:pPr marL="342900" lvl="0" indent="-34290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</a:pPr>
            <a:endParaRPr lang="en-GB" altLang="en-US" dirty="0">
              <a:solidFill>
                <a:srgbClr val="000000"/>
              </a:solidFill>
              <a:latin typeface="Arial"/>
              <a:cs typeface="Arial"/>
            </a:endParaRPr>
          </a:p>
          <a:p>
            <a:pPr marL="342900" lvl="0" indent="-34290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</a:pPr>
            <a:r>
              <a:rPr lang="en-GB" altLang="en-US" b="1" u="sng" dirty="0">
                <a:solidFill>
                  <a:srgbClr val="000000"/>
                </a:solidFill>
                <a:latin typeface="Arial"/>
                <a:cs typeface="Arial"/>
              </a:rPr>
              <a:t>Indirect measurement of neuronal activity.</a:t>
            </a:r>
            <a:r>
              <a:rPr lang="en-GB" altLang="en-US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</a:p>
          <a:p>
            <a:pPr marL="342900" lvl="0" indent="-34290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</a:pPr>
            <a:endParaRPr lang="en-GB" altLang="en-US" dirty="0">
              <a:solidFill>
                <a:srgbClr val="000000"/>
              </a:solidFill>
              <a:latin typeface="Arial"/>
              <a:cs typeface="Arial"/>
            </a:endParaRPr>
          </a:p>
          <a:p>
            <a:pPr marL="342900" lvl="0" indent="-34290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</a:pPr>
            <a:r>
              <a:rPr lang="en-GB" altLang="en-US" dirty="0">
                <a:solidFill>
                  <a:srgbClr val="000000"/>
                </a:solidFill>
                <a:latin typeface="Arial"/>
                <a:cs typeface="Arial"/>
              </a:rPr>
              <a:t>Are activated areas essential for the task? </a:t>
            </a:r>
          </a:p>
          <a:p>
            <a:pPr marL="342900" lvl="0" indent="-34290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</a:pPr>
            <a:endParaRPr lang="en-GB" altLang="en-US" dirty="0">
              <a:solidFill>
                <a:srgbClr val="000000"/>
              </a:solidFill>
              <a:latin typeface="Arial"/>
              <a:cs typeface="Arial"/>
            </a:endParaRPr>
          </a:p>
          <a:p>
            <a:pPr marL="342900" lvl="0" indent="-34290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</a:pPr>
            <a:r>
              <a:rPr lang="en-GB" altLang="en-US" dirty="0">
                <a:solidFill>
                  <a:srgbClr val="000000"/>
                </a:solidFill>
                <a:latin typeface="Arial"/>
                <a:cs typeface="Arial"/>
              </a:rPr>
              <a:t>Similar techniques (e.g. FMRI) appear to have better spatial and temporal resolution.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07661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EEG -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the basic principle/s behind how a EEG Works? </a:t>
            </a:r>
          </a:p>
          <a:p>
            <a:endParaRPr lang="en-GB" dirty="0"/>
          </a:p>
          <a:p>
            <a:r>
              <a:rPr lang="en-GB" dirty="0"/>
              <a:t>What are the Strengths?</a:t>
            </a:r>
          </a:p>
          <a:p>
            <a:endParaRPr lang="en-GB" dirty="0"/>
          </a:p>
          <a:p>
            <a:r>
              <a:rPr lang="en-GB" dirty="0"/>
              <a:t>What are the Weakness?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9922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EEG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Measures brain electrical brain activity, non-invasively. </a:t>
            </a:r>
          </a:p>
          <a:p>
            <a:endParaRPr lang="en-GB" dirty="0"/>
          </a:p>
          <a:p>
            <a:r>
              <a:rPr lang="en-GB" dirty="0"/>
              <a:t>When large populations of neurons are active together, they produce large electric potential. </a:t>
            </a:r>
          </a:p>
          <a:p>
            <a:endParaRPr lang="en-GB" dirty="0"/>
          </a:p>
          <a:p>
            <a:r>
              <a:rPr lang="en-GB" dirty="0"/>
              <a:t>Same principle as single cell recording but with larger electrodes that can be placed on the scalp (non invasive). </a:t>
            </a:r>
          </a:p>
          <a:p>
            <a:endParaRPr lang="en-GB" dirty="0"/>
          </a:p>
          <a:p>
            <a:r>
              <a:rPr lang="en-GB" dirty="0"/>
              <a:t>Measuring the change in voltage corresponding to the difference in potential. </a:t>
            </a:r>
          </a:p>
          <a:p>
            <a:pPr lvl="1"/>
            <a:r>
              <a:rPr lang="en-GB" dirty="0"/>
              <a:t>Event Related Potential (ERP). </a:t>
            </a:r>
          </a:p>
          <a:p>
            <a:endParaRPr lang="en-GB" dirty="0"/>
          </a:p>
          <a:p>
            <a:r>
              <a:rPr lang="en-GB" dirty="0"/>
              <a:t>Tissues of the brain, skull and scalp passively conduct electrical currents.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83916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EEG - Strengths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Valuable information in the assessment and treatment of Epilepsy. </a:t>
            </a:r>
          </a:p>
          <a:p>
            <a:endParaRPr lang="en-GB" dirty="0"/>
          </a:p>
          <a:p>
            <a:r>
              <a:rPr lang="en-GB" dirty="0"/>
              <a:t>Excellent temporal resolution. </a:t>
            </a:r>
          </a:p>
          <a:p>
            <a:endParaRPr lang="en-GB" dirty="0"/>
          </a:p>
          <a:p>
            <a:r>
              <a:rPr lang="en-GB" dirty="0"/>
              <a:t>Measure state effects (sleep). </a:t>
            </a:r>
          </a:p>
          <a:p>
            <a:endParaRPr lang="en-GB" dirty="0"/>
          </a:p>
          <a:p>
            <a:r>
              <a:rPr lang="en-GB" dirty="0"/>
              <a:t>Non-invasive. </a:t>
            </a:r>
          </a:p>
          <a:p>
            <a:endParaRPr lang="en-GB" dirty="0"/>
          </a:p>
          <a:p>
            <a:r>
              <a:rPr lang="en-GB" dirty="0"/>
              <a:t>Inexpensive. </a:t>
            </a:r>
          </a:p>
          <a:p>
            <a:endParaRPr lang="en-GB" dirty="0"/>
          </a:p>
          <a:p>
            <a:r>
              <a:rPr lang="en-GB" dirty="0"/>
              <a:t>Speed. </a:t>
            </a:r>
          </a:p>
          <a:p>
            <a:endParaRPr lang="en-GB" dirty="0"/>
          </a:p>
          <a:p>
            <a:r>
              <a:rPr lang="en-GB" dirty="0"/>
              <a:t>Direct Measure of Neural Activity. </a:t>
            </a:r>
          </a:p>
        </p:txBody>
      </p:sp>
    </p:spTree>
    <p:extLst>
      <p:ext uri="{BB962C8B-B14F-4D97-AF65-F5344CB8AC3E}">
        <p14:creationId xmlns:p14="http://schemas.microsoft.com/office/powerpoint/2010/main" val="16213289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EEG - Weaknesses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Poor Spatial Resolution. </a:t>
            </a:r>
          </a:p>
          <a:p>
            <a:endParaRPr lang="en-GB" dirty="0"/>
          </a:p>
          <a:p>
            <a:r>
              <a:rPr lang="en-GB" dirty="0"/>
              <a:t>Not specific for Cognitive Function. </a:t>
            </a:r>
          </a:p>
          <a:p>
            <a:endParaRPr lang="en-GB" dirty="0"/>
          </a:p>
          <a:p>
            <a:r>
              <a:rPr lang="en-GB" dirty="0"/>
              <a:t>Superficial Layers of the Cortex</a:t>
            </a:r>
          </a:p>
          <a:p>
            <a:endParaRPr lang="en-GB" dirty="0"/>
          </a:p>
          <a:p>
            <a:r>
              <a:rPr lang="en-GB" dirty="0"/>
              <a:t>Side effects (Seizures).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60989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the basic principle/s behind how a MEG Works? </a:t>
            </a:r>
          </a:p>
          <a:p>
            <a:endParaRPr lang="en-GB" dirty="0"/>
          </a:p>
          <a:p>
            <a:r>
              <a:rPr lang="en-GB" dirty="0"/>
              <a:t>What are the Strengths?</a:t>
            </a:r>
          </a:p>
          <a:p>
            <a:endParaRPr lang="en-GB" dirty="0"/>
          </a:p>
          <a:p>
            <a:r>
              <a:rPr lang="en-GB" dirty="0"/>
              <a:t>What are the Weakness?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39532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Active Neurons produce small magnetic fields. </a:t>
            </a:r>
          </a:p>
          <a:p>
            <a:endParaRPr lang="en-GB" dirty="0"/>
          </a:p>
          <a:p>
            <a:r>
              <a:rPr lang="en-GB" dirty="0"/>
              <a:t>MEG records the magnetic fields being naturally generated by the neural sources in the brain. </a:t>
            </a:r>
          </a:p>
          <a:p>
            <a:endParaRPr lang="en-GB" dirty="0"/>
          </a:p>
          <a:p>
            <a:r>
              <a:rPr lang="en-GB" dirty="0"/>
              <a:t>Detected by sophisticated technology based on super-conducting detectors and analysers known as SQUID.</a:t>
            </a:r>
          </a:p>
          <a:p>
            <a:pPr lvl="1"/>
            <a:r>
              <a:rPr lang="en-GB" dirty="0"/>
              <a:t>Superconducting quantum interference devices </a:t>
            </a:r>
          </a:p>
          <a:p>
            <a:endParaRPr lang="en-GB" dirty="0"/>
          </a:p>
          <a:p>
            <a:r>
              <a:rPr lang="en-GB" dirty="0"/>
              <a:t>Magnetic Fields are analysed to find the location of the active neural sources.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33559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MEG - Strengths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Non Invasive. </a:t>
            </a:r>
          </a:p>
          <a:p>
            <a:endParaRPr lang="en-GB" dirty="0"/>
          </a:p>
          <a:p>
            <a:r>
              <a:rPr lang="en-GB" dirty="0"/>
              <a:t>Very high temporal resolution (as with EEG). </a:t>
            </a:r>
          </a:p>
          <a:p>
            <a:endParaRPr lang="en-GB" dirty="0"/>
          </a:p>
          <a:p>
            <a:r>
              <a:rPr lang="en-GB" dirty="0"/>
              <a:t>Better spatial localisation than EEG. </a:t>
            </a:r>
          </a:p>
          <a:p>
            <a:endParaRPr lang="en-GB" dirty="0"/>
          </a:p>
          <a:p>
            <a:r>
              <a:rPr lang="en-GB" dirty="0"/>
              <a:t>Can measure state effects</a:t>
            </a:r>
          </a:p>
          <a:p>
            <a:endParaRPr lang="en-GB" dirty="0"/>
          </a:p>
          <a:p>
            <a:r>
              <a:rPr lang="en-GB" dirty="0"/>
              <a:t>Speed</a:t>
            </a:r>
          </a:p>
          <a:p>
            <a:endParaRPr lang="en-GB" dirty="0"/>
          </a:p>
          <a:p>
            <a:r>
              <a:rPr lang="en-GB" dirty="0"/>
              <a:t>Direct measure of Neural Activity.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75684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MEG Weakness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Expensive. </a:t>
            </a:r>
          </a:p>
          <a:p>
            <a:endParaRPr lang="en-GB" dirty="0"/>
          </a:p>
          <a:p>
            <a:r>
              <a:rPr lang="en-GB" dirty="0"/>
              <a:t>Interference. </a:t>
            </a:r>
          </a:p>
          <a:p>
            <a:endParaRPr lang="en-GB" dirty="0"/>
          </a:p>
          <a:p>
            <a:r>
              <a:rPr lang="en-GB" dirty="0"/>
              <a:t>Activity may be associated with but not essential for the task. </a:t>
            </a:r>
          </a:p>
          <a:p>
            <a:endParaRPr lang="en-GB" dirty="0"/>
          </a:p>
          <a:p>
            <a:r>
              <a:rPr lang="en-GB" dirty="0"/>
              <a:t>Limited spatial resolution compared to PET / FMRI etc. 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614007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702</Words>
  <Application>Microsoft Office PowerPoint</Application>
  <PresentationFormat>Widescreen</PresentationFormat>
  <Paragraphs>155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Century Gothic</vt:lpstr>
      <vt:lpstr>Wingdings 3</vt:lpstr>
      <vt:lpstr>Ion Boardroom</vt:lpstr>
      <vt:lpstr>Neuroscience</vt:lpstr>
      <vt:lpstr>Recapping on key points addressed so far….. </vt:lpstr>
      <vt:lpstr>Functional Imaging Techniques…..</vt:lpstr>
      <vt:lpstr>FMRI</vt:lpstr>
      <vt:lpstr>FRMI - Strengths</vt:lpstr>
      <vt:lpstr>FMRI - WEAKNESSES</vt:lpstr>
      <vt:lpstr>Functional Imaging Techniques</vt:lpstr>
      <vt:lpstr>Pet Scans</vt:lpstr>
      <vt:lpstr>PET SCAN STRENGTHS</vt:lpstr>
      <vt:lpstr>PET SCANS – WEAKNESSES </vt:lpstr>
      <vt:lpstr>EEG - </vt:lpstr>
      <vt:lpstr>EEG </vt:lpstr>
      <vt:lpstr>EEG - Strengths</vt:lpstr>
      <vt:lpstr>EEG - Weaknesses</vt:lpstr>
      <vt:lpstr>MEG</vt:lpstr>
      <vt:lpstr>MEG</vt:lpstr>
      <vt:lpstr>MEG - Strengths</vt:lpstr>
      <vt:lpstr>MEG Weakness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Neuroscience</dc:title>
  <dc:creator>Stuart Jones</dc:creator>
  <cp:lastModifiedBy>Stuart Jones</cp:lastModifiedBy>
  <cp:revision>1</cp:revision>
  <dcterms:created xsi:type="dcterms:W3CDTF">2022-02-17T00:06:01Z</dcterms:created>
  <dcterms:modified xsi:type="dcterms:W3CDTF">2022-02-17T00:06:31Z</dcterms:modified>
</cp:coreProperties>
</file>