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56912" autoAdjust="0"/>
  </p:normalViewPr>
  <p:slideViewPr>
    <p:cSldViewPr snapToGrid="0">
      <p:cViewPr varScale="1">
        <p:scale>
          <a:sx n="119" d="100"/>
          <a:sy n="119" d="100"/>
        </p:scale>
        <p:origin x="448"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FB7D44-FA3B-40AD-A108-B6BF38615CD8}" type="datetimeFigureOut">
              <a:rPr lang="en-US" smtClean="0"/>
              <a:t>5/24/23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347418-A5D8-44E0-A285-724EC7B1CFD7}" type="slidenum">
              <a:rPr lang="en-US" smtClean="0"/>
              <a:t>‹#›</a:t>
            </a:fld>
            <a:endParaRPr lang="en-US"/>
          </a:p>
        </p:txBody>
      </p:sp>
    </p:spTree>
    <p:extLst>
      <p:ext uri="{BB962C8B-B14F-4D97-AF65-F5344CB8AC3E}">
        <p14:creationId xmlns:p14="http://schemas.microsoft.com/office/powerpoint/2010/main" val="29998940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Marriott International hotel chain in the world it is one of the most well-known, and it manages several locations all over the globe. The main focus of this assignment will be on the quality of service, hospitality, and services of guest in the hospitality business role and importance. Marriott International will have a particular focus on. To the success of Marriott International this assignment will look at how quality of service, friendliness are important and to </a:t>
            </a:r>
            <a:r>
              <a:rPr lang="en-US" dirty="0" err="1">
                <a:latin typeface="Times New Roman" panose="02020603050405020304" pitchFamily="18" charset="0"/>
                <a:cs typeface="Times New Roman" panose="02020603050405020304" pitchFamily="18" charset="0"/>
              </a:rPr>
              <a:t>fullfill</a:t>
            </a:r>
            <a:r>
              <a:rPr lang="en-US" dirty="0">
                <a:latin typeface="Times New Roman" panose="02020603050405020304" pitchFamily="18" charset="0"/>
                <a:cs typeface="Times New Roman" panose="02020603050405020304" pitchFamily="18" charset="0"/>
              </a:rPr>
              <a:t> the guest standards how the brand tries. There will be a particular focus on Marriott International. Marriott International is a well-known hotel chain all over the world that is known for going above and beyond for its guests. This assignment will look at how quality of service, hospitality, and services of guest are important to the success of Marriott International and to meet and exceed guest standards how the brand tries.</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347418-A5D8-44E0-A285-724EC7B1CFD7}" type="slidenum">
              <a:rPr lang="en-US" smtClean="0"/>
              <a:t>3</a:t>
            </a:fld>
            <a:endParaRPr lang="en-US"/>
          </a:p>
        </p:txBody>
      </p:sp>
    </p:spTree>
    <p:extLst>
      <p:ext uri="{BB962C8B-B14F-4D97-AF65-F5344CB8AC3E}">
        <p14:creationId xmlns:p14="http://schemas.microsoft.com/office/powerpoint/2010/main" val="801306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Times New Roman" panose="02020603050405020304" pitchFamily="18" charset="0"/>
                <a:ea typeface="+mn-ea"/>
                <a:cs typeface="Times New Roman" panose="02020603050405020304" pitchFamily="18" charset="0"/>
              </a:rPr>
              <a:t>Marriott International operates in over 130 countries and territories. The brand includes luxury resorts, full-service, select-service, extended-stay, and other hotels (Marriot International, 2023). Marriott International is known for its personalized service, attention to detail, and commitment to excellence. The brand's success is based on its fundamental values of diversity, inclusivity, service, innovation, and community engagement. Marriott International's focus on visitor satisfaction has gained industry recognition and a devoted customer base. Marriott International stands out for its hospitality, service, and guest services. This assignment will examine how Marriott International executes its promise of excellent service, the brand's guest services, and hospitality's role in guest satisfaction and loyalty.</a:t>
            </a: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347418-A5D8-44E0-A285-724EC7B1CFD7}" type="slidenum">
              <a:rPr lang="en-US" smtClean="0"/>
              <a:t>4</a:t>
            </a:fld>
            <a:endParaRPr lang="en-US"/>
          </a:p>
        </p:txBody>
      </p:sp>
    </p:spTree>
    <p:extLst>
      <p:ext uri="{BB962C8B-B14F-4D97-AF65-F5344CB8AC3E}">
        <p14:creationId xmlns:p14="http://schemas.microsoft.com/office/powerpoint/2010/main" val="3185363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Marriott International serves leisure and business </a:t>
            </a:r>
            <a:r>
              <a:rPr lang="en-US" dirty="0" err="1">
                <a:latin typeface="Times New Roman" panose="02020603050405020304" pitchFamily="18" charset="0"/>
                <a:cs typeface="Times New Roman" panose="02020603050405020304" pitchFamily="18" charset="0"/>
              </a:rPr>
              <a:t>travellers</a:t>
            </a:r>
            <a:r>
              <a:rPr lang="en-US" dirty="0">
                <a:latin typeface="Times New Roman" panose="02020603050405020304" pitchFamily="18" charset="0"/>
                <a:cs typeface="Times New Roman" panose="02020603050405020304" pitchFamily="18" charset="0"/>
              </a:rPr>
              <a:t>. Marriott International's key consumer segments (</a:t>
            </a:r>
            <a:r>
              <a:rPr lang="en-US" dirty="0" err="1">
                <a:latin typeface="Times New Roman" panose="02020603050405020304" pitchFamily="18" charset="0"/>
                <a:cs typeface="Times New Roman" panose="02020603050405020304" pitchFamily="18" charset="0"/>
              </a:rPr>
              <a:t>Eid</a:t>
            </a:r>
            <a:r>
              <a:rPr lang="en-US" dirty="0">
                <a:latin typeface="Times New Roman" panose="02020603050405020304" pitchFamily="18" charset="0"/>
                <a:cs typeface="Times New Roman" panose="02020603050405020304" pitchFamily="18" charset="0"/>
              </a:rPr>
              <a:t>, 2023):</a:t>
            </a:r>
          </a:p>
          <a:p>
            <a:pPr algn="just"/>
            <a:r>
              <a:rPr lang="en-US" dirty="0">
                <a:latin typeface="Times New Roman" panose="02020603050405020304" pitchFamily="18" charset="0"/>
                <a:cs typeface="Times New Roman" panose="02020603050405020304" pitchFamily="18" charset="0"/>
              </a:rPr>
              <a:t>Business Travelers: Marriott International has customized its offerings for business </a:t>
            </a:r>
            <a:r>
              <a:rPr lang="en-US" dirty="0" err="1">
                <a:latin typeface="Times New Roman" panose="02020603050405020304" pitchFamily="18" charset="0"/>
                <a:cs typeface="Times New Roman" panose="02020603050405020304" pitchFamily="18" charset="0"/>
              </a:rPr>
              <a:t>travellers</a:t>
            </a:r>
            <a:r>
              <a:rPr lang="en-US" dirty="0">
                <a:latin typeface="Times New Roman" panose="02020603050405020304" pitchFamily="18" charset="0"/>
                <a:cs typeface="Times New Roman" panose="02020603050405020304" pitchFamily="18" charset="0"/>
              </a:rPr>
              <a:t>. Marriott properties in business districts and conference </a:t>
            </a:r>
            <a:r>
              <a:rPr lang="en-US" dirty="0" err="1">
                <a:latin typeface="Times New Roman" panose="02020603050405020304" pitchFamily="18" charset="0"/>
                <a:cs typeface="Times New Roman" panose="02020603050405020304" pitchFamily="18" charset="0"/>
              </a:rPr>
              <a:t>centres</a:t>
            </a:r>
            <a:r>
              <a:rPr lang="en-US" dirty="0">
                <a:latin typeface="Times New Roman" panose="02020603050405020304" pitchFamily="18" charset="0"/>
                <a:cs typeface="Times New Roman" panose="02020603050405020304" pitchFamily="18" charset="0"/>
              </a:rPr>
              <a:t> offer well-equipped business </a:t>
            </a:r>
            <a:r>
              <a:rPr lang="en-US" dirty="0" err="1">
                <a:latin typeface="Times New Roman" panose="02020603050405020304" pitchFamily="18" charset="0"/>
                <a:cs typeface="Times New Roman" panose="02020603050405020304" pitchFamily="18" charset="0"/>
              </a:rPr>
              <a:t>centres</a:t>
            </a:r>
            <a:r>
              <a:rPr lang="en-US" dirty="0">
                <a:latin typeface="Times New Roman" panose="02020603050405020304" pitchFamily="18" charset="0"/>
                <a:cs typeface="Times New Roman" panose="02020603050405020304" pitchFamily="18" charset="0"/>
              </a:rPr>
              <a:t>, meeting rooms, high-speed internet, and convenient transportation. The brand provides speedy check-in and check-out, concierge services, and on-site restaurants for busy professionals.</a:t>
            </a:r>
          </a:p>
          <a:p>
            <a:pPr algn="just"/>
            <a:r>
              <a:rPr lang="en-US" dirty="0">
                <a:latin typeface="Times New Roman" panose="02020603050405020304" pitchFamily="18" charset="0"/>
                <a:cs typeface="Times New Roman" panose="02020603050405020304" pitchFamily="18" charset="0"/>
              </a:rPr>
              <a:t>Leisure Travelers: Marriott International attracts leisure tourists seeking comfort, relaxation, and unique experiences. The company includes luxury resorts, spa retreats, family-friendly hotels, and vacation rentals. Marriott's resorts have pools, workout </a:t>
            </a:r>
            <a:r>
              <a:rPr lang="en-US" dirty="0" err="1">
                <a:latin typeface="Times New Roman" panose="02020603050405020304" pitchFamily="18" charset="0"/>
                <a:cs typeface="Times New Roman" panose="02020603050405020304" pitchFamily="18" charset="0"/>
              </a:rPr>
              <a:t>centres</a:t>
            </a:r>
            <a:r>
              <a:rPr lang="en-US" dirty="0">
                <a:latin typeface="Times New Roman" panose="02020603050405020304" pitchFamily="18" charset="0"/>
                <a:cs typeface="Times New Roman" panose="02020603050405020304" pitchFamily="18" charset="0"/>
              </a:rPr>
              <a:t>, and wellness spas. The company offers simple access to popular tourist destinations, local activities, and cultural experiences to improve vacations (</a:t>
            </a:r>
            <a:r>
              <a:rPr lang="en-US" dirty="0" err="1">
                <a:latin typeface="Times New Roman" panose="02020603050405020304" pitchFamily="18" charset="0"/>
                <a:cs typeface="Times New Roman" panose="02020603050405020304" pitchFamily="18" charset="0"/>
              </a:rPr>
              <a:t>IvyPanda</a:t>
            </a:r>
            <a:r>
              <a:rPr lang="en-US" dirty="0">
                <a:latin typeface="Times New Roman" panose="02020603050405020304" pitchFamily="18" charset="0"/>
                <a:cs typeface="Times New Roman" panose="02020603050405020304" pitchFamily="18" charset="0"/>
              </a:rPr>
              <a:t>, 2020).</a:t>
            </a:r>
          </a:p>
          <a:p>
            <a:pPr algn="just"/>
            <a:r>
              <a:rPr lang="en-US" dirty="0">
                <a:latin typeface="Times New Roman" panose="02020603050405020304" pitchFamily="18" charset="0"/>
                <a:cs typeface="Times New Roman" panose="02020603050405020304" pitchFamily="18" charset="0"/>
              </a:rPr>
              <a:t>Group Travel and Events: Marriott International is popular. Marriott locations offer versatile event rooms, banquet facilities, and event planning services for weddings, conventions, and social events. Group </a:t>
            </a:r>
            <a:r>
              <a:rPr lang="en-US" dirty="0" err="1">
                <a:latin typeface="Times New Roman" panose="02020603050405020304" pitchFamily="18" charset="0"/>
                <a:cs typeface="Times New Roman" panose="02020603050405020304" pitchFamily="18" charset="0"/>
              </a:rPr>
              <a:t>travellers</a:t>
            </a:r>
            <a:r>
              <a:rPr lang="en-US" dirty="0">
                <a:latin typeface="Times New Roman" panose="02020603050405020304" pitchFamily="18" charset="0"/>
                <a:cs typeface="Times New Roman" panose="02020603050405020304" pitchFamily="18" charset="0"/>
              </a:rPr>
              <a:t> have a smooth and memorable experience thanks to the brand's attention to detail and expertise with huge possibilities.</a:t>
            </a:r>
          </a:p>
          <a:p>
            <a:pPr algn="just"/>
            <a:r>
              <a:rPr lang="en-US" dirty="0">
                <a:latin typeface="Times New Roman" panose="02020603050405020304" pitchFamily="18" charset="0"/>
                <a:cs typeface="Times New Roman" panose="02020603050405020304" pitchFamily="18" charset="0"/>
              </a:rPr>
              <a:t>Extended Stay Travelers: Marriott International accommodates corporate relocations, project assignments, and extended business travels. Marriott's Residence Inn and </a:t>
            </a:r>
            <a:r>
              <a:rPr lang="en-US" dirty="0" err="1">
                <a:latin typeface="Times New Roman" panose="02020603050405020304" pitchFamily="18" charset="0"/>
                <a:cs typeface="Times New Roman" panose="02020603050405020304" pitchFamily="18" charset="0"/>
              </a:rPr>
              <a:t>TownePlace</a:t>
            </a:r>
            <a:r>
              <a:rPr lang="en-US" dirty="0">
                <a:latin typeface="Times New Roman" panose="02020603050405020304" pitchFamily="18" charset="0"/>
                <a:cs typeface="Times New Roman" panose="02020603050405020304" pitchFamily="18" charset="0"/>
              </a:rPr>
              <a:t> Suites brands offer sets with full kitchens, living areas, and amenities for prolonged stays. These properties offer a "home away from home" experience, letting guests keep their habits and enjoy residential living.</a:t>
            </a:r>
          </a:p>
          <a:p>
            <a:pPr algn="just"/>
            <a:r>
              <a:rPr lang="en-US" dirty="0">
                <a:latin typeface="Times New Roman" panose="02020603050405020304" pitchFamily="18" charset="0"/>
                <a:cs typeface="Times New Roman" panose="02020603050405020304" pitchFamily="18" charset="0"/>
              </a:rPr>
              <a:t>Marriott International can provide guests with memorable stays by knowing their different demands. </a:t>
            </a:r>
          </a:p>
        </p:txBody>
      </p:sp>
      <p:sp>
        <p:nvSpPr>
          <p:cNvPr id="4" name="Slide Number Placeholder 3"/>
          <p:cNvSpPr>
            <a:spLocks noGrp="1"/>
          </p:cNvSpPr>
          <p:nvPr>
            <p:ph type="sldNum" sz="quarter" idx="10"/>
          </p:nvPr>
        </p:nvSpPr>
        <p:spPr/>
        <p:txBody>
          <a:bodyPr/>
          <a:lstStyle/>
          <a:p>
            <a:fld id="{BB347418-A5D8-44E0-A285-724EC7B1CFD7}" type="slidenum">
              <a:rPr lang="en-US" smtClean="0"/>
              <a:t>5</a:t>
            </a:fld>
            <a:endParaRPr lang="en-US"/>
          </a:p>
        </p:txBody>
      </p:sp>
    </p:spTree>
    <p:extLst>
      <p:ext uri="{BB962C8B-B14F-4D97-AF65-F5344CB8AC3E}">
        <p14:creationId xmlns:p14="http://schemas.microsoft.com/office/powerpoint/2010/main" val="12180153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Marriott International goes above and beyond to make guests feel at home. The brand offers various guest services and facilities to meet visitors' needs. These services and facilities:</a:t>
            </a:r>
          </a:p>
          <a:p>
            <a:pPr algn="just">
              <a:lnSpc>
                <a:spcPct val="150000"/>
              </a:lnSpc>
            </a:pPr>
            <a:r>
              <a:rPr lang="en-US" dirty="0">
                <a:latin typeface="Times New Roman" panose="02020603050405020304" pitchFamily="18" charset="0"/>
                <a:cs typeface="Times New Roman" panose="02020603050405020304" pitchFamily="18" charset="0"/>
              </a:rPr>
              <a:t> Accommodation</a:t>
            </a:r>
          </a:p>
          <a:p>
            <a:pPr algn="just">
              <a:lnSpc>
                <a:spcPct val="150000"/>
              </a:lnSpc>
            </a:pPr>
            <a:r>
              <a:rPr lang="en-US" dirty="0">
                <a:latin typeface="Times New Roman" panose="02020603050405020304" pitchFamily="18" charset="0"/>
                <a:cs typeface="Times New Roman" panose="02020603050405020304" pitchFamily="18" charset="0"/>
              </a:rPr>
              <a:t>Marriott International offers guest rooms, suites, and villas for diverse guest preferences. These rooms are deliberately constructed with modern conveniences, soft beds, and well-appointed bathrooms for a restful stay (Marriot, 2023).</a:t>
            </a:r>
          </a:p>
          <a:p>
            <a:pPr algn="just">
              <a:lnSpc>
                <a:spcPct val="150000"/>
              </a:lnSpc>
            </a:pPr>
            <a:r>
              <a:rPr lang="en-US" dirty="0">
                <a:latin typeface="Times New Roman" panose="02020603050405020304" pitchFamily="18" charset="0"/>
                <a:cs typeface="Times New Roman" panose="02020603050405020304" pitchFamily="18" charset="0"/>
              </a:rPr>
              <a:t>Dining and Food Services</a:t>
            </a:r>
          </a:p>
          <a:p>
            <a:pPr algn="just">
              <a:lnSpc>
                <a:spcPct val="150000"/>
              </a:lnSpc>
            </a:pPr>
            <a:r>
              <a:rPr lang="en-US" dirty="0">
                <a:latin typeface="Times New Roman" panose="02020603050405020304" pitchFamily="18" charset="0"/>
                <a:cs typeface="Times New Roman" panose="02020603050405020304" pitchFamily="18" charset="0"/>
              </a:rPr>
              <a:t>Marriott International has a wide variety of eateries, from fine dining to informal cafes and pubs. The brand offers varied dishes cooked by trained chefs to improve guest happiness. Marriott also offers breakfast, room service, and meeting catering.</a:t>
            </a:r>
          </a:p>
          <a:p>
            <a:pPr algn="just">
              <a:lnSpc>
                <a:spcPct val="150000"/>
              </a:lnSpc>
            </a:pPr>
            <a:r>
              <a:rPr lang="en-US" dirty="0">
                <a:latin typeface="Times New Roman" panose="02020603050405020304" pitchFamily="18" charset="0"/>
                <a:cs typeface="Times New Roman" panose="02020603050405020304" pitchFamily="18" charset="0"/>
              </a:rPr>
              <a:t>Concierge Services</a:t>
            </a:r>
          </a:p>
          <a:p>
            <a:pPr algn="just">
              <a:lnSpc>
                <a:spcPct val="150000"/>
              </a:lnSpc>
            </a:pPr>
            <a:r>
              <a:rPr lang="en-US" dirty="0">
                <a:latin typeface="Times New Roman" panose="02020603050405020304" pitchFamily="18" charset="0"/>
                <a:cs typeface="Times New Roman" panose="02020603050405020304" pitchFamily="18" charset="0"/>
              </a:rPr>
              <a:t>Marriott International's concierge services are vital to customers' demands. The concierge desk can help plan trips, reservations, and area attractions. These services give individualized advice to improve clients' stays. (Marriot, 2023)</a:t>
            </a:r>
          </a:p>
          <a:p>
            <a:pPr algn="just">
              <a:lnSpc>
                <a:spcPct val="150000"/>
              </a:lnSpc>
            </a:pP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Housekeeping and Maintenance</a:t>
            </a:r>
          </a:p>
          <a:p>
            <a:pPr algn="just">
              <a:lnSpc>
                <a:spcPct val="150000"/>
              </a:lnSpc>
            </a:pPr>
            <a:r>
              <a:rPr lang="en-US" dirty="0">
                <a:latin typeface="Times New Roman" panose="02020603050405020304" pitchFamily="18" charset="0"/>
                <a:cs typeface="Times New Roman" panose="02020603050405020304" pitchFamily="18" charset="0"/>
              </a:rPr>
              <a:t>Marriott International emphasizes cleanliness and maintenance to make guests feel comfortable and clean. Guest services include housekeeping and facility maintenance. Regular housekeeping, fast care, and attention to detail make guests happy.</a:t>
            </a:r>
          </a:p>
          <a:p>
            <a:pPr algn="just">
              <a:lnSpc>
                <a:spcPct val="150000"/>
              </a:lnSpc>
            </a:pPr>
            <a:r>
              <a:rPr lang="en-US" dirty="0">
                <a:latin typeface="Times New Roman" panose="02020603050405020304" pitchFamily="18" charset="0"/>
                <a:cs typeface="Times New Roman" panose="02020603050405020304" pitchFamily="18" charset="0"/>
              </a:rPr>
              <a:t>Fitness and Wellness Facilities</a:t>
            </a:r>
          </a:p>
          <a:p>
            <a:pPr algn="just">
              <a:lnSpc>
                <a:spcPct val="150000"/>
              </a:lnSpc>
            </a:pPr>
            <a:r>
              <a:rPr lang="en-US" dirty="0">
                <a:latin typeface="Times New Roman" panose="02020603050405020304" pitchFamily="18" charset="0"/>
                <a:cs typeface="Times New Roman" panose="02020603050405020304" pitchFamily="18" charset="0"/>
              </a:rPr>
              <a:t>Marriott International values guest health and wellness. Many homes have workout </a:t>
            </a:r>
            <a:r>
              <a:rPr lang="en-US" dirty="0" err="1">
                <a:latin typeface="Times New Roman" panose="02020603050405020304" pitchFamily="18" charset="0"/>
                <a:cs typeface="Times New Roman" panose="02020603050405020304" pitchFamily="18" charset="0"/>
              </a:rPr>
              <a:t>centres</a:t>
            </a:r>
            <a:r>
              <a:rPr lang="en-US" dirty="0">
                <a:latin typeface="Times New Roman" panose="02020603050405020304" pitchFamily="18" charset="0"/>
                <a:cs typeface="Times New Roman" panose="02020603050405020304" pitchFamily="18" charset="0"/>
              </a:rPr>
              <a:t> with cutting-edge equipment, pools, and spas. These amenities let guests relax, refresh, and stay fit while travelling.</a:t>
            </a:r>
          </a:p>
          <a:p>
            <a:pPr algn="just">
              <a:lnSpc>
                <a:spcPct val="150000"/>
              </a:lnSpc>
            </a:pPr>
            <a:r>
              <a:rPr lang="en-US" dirty="0">
                <a:latin typeface="Times New Roman" panose="02020603050405020304" pitchFamily="18" charset="0"/>
                <a:cs typeface="Times New Roman" panose="02020603050405020304" pitchFamily="18" charset="0"/>
              </a:rPr>
              <a:t>Event and Meeting Venues</a:t>
            </a:r>
          </a:p>
          <a:p>
            <a:pPr algn="just">
              <a:lnSpc>
                <a:spcPct val="150000"/>
              </a:lnSpc>
            </a:pPr>
            <a:r>
              <a:rPr lang="en-US" dirty="0">
                <a:latin typeface="Times New Roman" panose="02020603050405020304" pitchFamily="18" charset="0"/>
                <a:cs typeface="Times New Roman" panose="02020603050405020304" pitchFamily="18" charset="0"/>
              </a:rPr>
              <a:t> Marriott International offers event and meeting venues for conventions, weddings, and social events. To ensure guest satisfaction, the brand provides well-equipped locations, audio-visual technology, and professional event planning (Marriot, 2023).</a:t>
            </a:r>
          </a:p>
          <a:p>
            <a:pPr algn="just">
              <a:lnSpc>
                <a:spcPct val="150000"/>
              </a:lnSpc>
            </a:pPr>
            <a:r>
              <a:rPr lang="en-US" dirty="0">
                <a:latin typeface="Times New Roman" panose="02020603050405020304" pitchFamily="18" charset="0"/>
                <a:cs typeface="Times New Roman" panose="02020603050405020304" pitchFamily="18" charset="0"/>
              </a:rPr>
              <a:t>These guest services and facilities aim to exceed guests' expectations and build loyalty. Marriott International's outstanding service and attention to detail make customers feel respected, relaxed, and well taken care of.</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 </a:t>
            </a: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347418-A5D8-44E0-A285-724EC7B1CFD7}" type="slidenum">
              <a:rPr lang="en-US" smtClean="0"/>
              <a:t>6</a:t>
            </a:fld>
            <a:endParaRPr lang="en-US"/>
          </a:p>
        </p:txBody>
      </p:sp>
    </p:spTree>
    <p:extLst>
      <p:ext uri="{BB962C8B-B14F-4D97-AF65-F5344CB8AC3E}">
        <p14:creationId xmlns:p14="http://schemas.microsoft.com/office/powerpoint/2010/main" val="3350928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Hospitality guest services are essential to great guest experiences. They offer a variety of services and interactions to satisfy guests' needs, exceed their expectations, and make their stay comfortable and enjoyable. Guest services are essential for these reasons:</a:t>
            </a:r>
          </a:p>
          <a:p>
            <a:pPr algn="just"/>
            <a:r>
              <a:rPr lang="en-US" dirty="0">
                <a:latin typeface="Times New Roman" panose="02020603050405020304" pitchFamily="18" charset="0"/>
                <a:cs typeface="Times New Roman" panose="02020603050405020304" pitchFamily="18" charset="0"/>
              </a:rPr>
              <a:t>Enhancing Guest Satisfaction: Guest services provide customized attention, fast support, and excellent service. Hotels can exceed guests' expectations by meeting their needs. Satisfied guests return and recommend the hotel, increasing revenue and brand reputation (Goodman, 2019).</a:t>
            </a:r>
          </a:p>
          <a:p>
            <a:pPr algn="just"/>
            <a:r>
              <a:rPr lang="en-US" dirty="0">
                <a:latin typeface="Times New Roman" panose="02020603050405020304" pitchFamily="18" charset="0"/>
                <a:cs typeface="Times New Roman" panose="02020603050405020304" pitchFamily="18" charset="0"/>
              </a:rPr>
              <a:t>Building Guest Loyalty: Excellent guest services encourage repeat visits to the same hotel brand. When customers experience excellent service and feel valued, they're more likely to trust the hotel brand. Loyalty can lead to repeat bookings, increased occupancy, and awesome word-of-mouth.</a:t>
            </a:r>
          </a:p>
          <a:p>
            <a:pPr algn="just"/>
            <a:r>
              <a:rPr lang="en-US" dirty="0">
                <a:latin typeface="Times New Roman" panose="02020603050405020304" pitchFamily="18" charset="0"/>
                <a:cs typeface="Times New Roman" panose="02020603050405020304" pitchFamily="18" charset="0"/>
              </a:rPr>
              <a:t>Differentiating from Competitors: Guest services distinguish a hotel brand in a competitive hospitality sector. Exceptional service creates a competitive advantage. Hotels can stand out and attract customers who value customized treatment by focusing on guest services (Holt, 2022).</a:t>
            </a:r>
          </a:p>
          <a:p>
            <a:pPr algn="just"/>
            <a:r>
              <a:rPr lang="en-US" dirty="0">
                <a:latin typeface="Times New Roman" panose="02020603050405020304" pitchFamily="18" charset="0"/>
                <a:cs typeface="Times New Roman" panose="02020603050405020304" pitchFamily="18" charset="0"/>
              </a:rPr>
              <a:t>Meeting Diverse Guest Needs: Hotel guests have different wants, interests, and expectations. Guest services anticipate and meet these demands: transportation, special requests, or attraction recommendations. Hotels may exceed customers' expectations by recognizing and responding to their needs.</a:t>
            </a:r>
          </a:p>
          <a:p>
            <a:pPr algn="just"/>
            <a:r>
              <a:rPr lang="en-US" dirty="0">
                <a:latin typeface="Times New Roman" panose="02020603050405020304" pitchFamily="18" charset="0"/>
                <a:cs typeface="Times New Roman" panose="02020603050405020304" pitchFamily="18" charset="0"/>
              </a:rPr>
              <a:t>Resolving Visitor Difficulties and Concerns: Guest services are vital in determining visitor difficulties and concerns. A quick-response guest services team helps resolve issues and minimize bad encounters. Maintaining guest loyalty requires problem-solving and communication abilities.</a:t>
            </a:r>
          </a:p>
          <a:p>
            <a:pPr algn="just"/>
            <a:r>
              <a:rPr lang="en-US" dirty="0">
                <a:latin typeface="Times New Roman" panose="02020603050405020304" pitchFamily="18" charset="0"/>
                <a:cs typeface="Times New Roman" panose="02020603050405020304" pitchFamily="18" charset="0"/>
              </a:rPr>
              <a:t>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347418-A5D8-44E0-A285-724EC7B1CFD7}" type="slidenum">
              <a:rPr lang="en-US" smtClean="0"/>
              <a:t>7</a:t>
            </a:fld>
            <a:endParaRPr lang="en-US"/>
          </a:p>
        </p:txBody>
      </p:sp>
    </p:spTree>
    <p:extLst>
      <p:ext uri="{BB962C8B-B14F-4D97-AF65-F5344CB8AC3E}">
        <p14:creationId xmlns:p14="http://schemas.microsoft.com/office/powerpoint/2010/main" val="3902524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drives hotel success, guest satisfaction, and loyalty. It involves welcoming guests, offering customized service, and exceeding expectations. Hospitality's value:</a:t>
            </a:r>
          </a:p>
          <a:p>
            <a:r>
              <a:rPr lang="en-US" dirty="0"/>
              <a:t>Guest Satisfaction and Loyalty</a:t>
            </a:r>
          </a:p>
          <a:p>
            <a:r>
              <a:rPr lang="en-US" dirty="0"/>
              <a:t>Hospitality ensures guest delight and loyalty. When guests feel welcome, respected, and cared for, they are more likely to enjoy their stay and establish brand loyalty. Hotels may increase repeat bookings by providing outstanding service and memorable experiences (</a:t>
            </a:r>
            <a:r>
              <a:rPr lang="en-US" dirty="0" err="1"/>
              <a:t>Danijel</a:t>
            </a:r>
            <a:r>
              <a:rPr lang="en-US" dirty="0"/>
              <a:t> </a:t>
            </a:r>
            <a:r>
              <a:rPr lang="en-US" dirty="0" err="1"/>
              <a:t>Carev</a:t>
            </a:r>
            <a:r>
              <a:rPr lang="en-US" dirty="0"/>
              <a:t>, 2008).</a:t>
            </a:r>
          </a:p>
          <a:p>
            <a:r>
              <a:rPr lang="en-US" dirty="0"/>
              <a:t>Positive Guest Experiences</a:t>
            </a:r>
          </a:p>
          <a:p>
            <a:r>
              <a:rPr lang="en-US" dirty="0"/>
              <a:t>Hospitality creates positive guest experiences. It creates a relaxing, attentive, and individualized visit. Marriott International knows how to make guests feel welcome, from welcomes at check-in to anticipating and delivering particular requests. These memories make guests happy.</a:t>
            </a:r>
          </a:p>
          <a:p>
            <a:r>
              <a:rPr lang="en-US" dirty="0"/>
              <a:t>Personalized Service</a:t>
            </a:r>
          </a:p>
          <a:p>
            <a:r>
              <a:rPr lang="en-US" dirty="0"/>
              <a:t>Hospitality is about catering to visitor preferences. Marriott International succeeds at this by using guest data to personalize experiences. Marriott's personalization of room amenities, dining, and leisure activities makes customers feel valued and cared for, improving their stay.</a:t>
            </a:r>
          </a:p>
          <a:p>
            <a:r>
              <a:rPr lang="en-US" dirty="0"/>
              <a:t>Anticipation of Guest Needs</a:t>
            </a:r>
          </a:p>
          <a:p>
            <a:r>
              <a:rPr lang="en-US" dirty="0"/>
              <a:t>Excellent hospitality anticipates guest wants. Marriott International prides itself on knowing guests' different needs and interests. The hotel personnel is well-trained and adept at anticipating and meeting visitor needs. Marriott continuously delights and satisfies guests by anticipating their requirements (Marko </a:t>
            </a:r>
            <a:r>
              <a:rPr lang="en-US" dirty="0" err="1"/>
              <a:t>Tkalčic</a:t>
            </a:r>
            <a:r>
              <a:rPr lang="en-US" dirty="0"/>
              <a:t>̌ et al., 2016).</a:t>
            </a:r>
          </a:p>
          <a:p>
            <a:r>
              <a:rPr lang="en-US" dirty="0"/>
              <a:t>Building Trust and Brand Reputation</a:t>
            </a:r>
          </a:p>
          <a:p>
            <a:endParaRPr lang="en-US" dirty="0"/>
          </a:p>
          <a:p>
            <a:r>
              <a:rPr lang="en-US" dirty="0"/>
              <a:t>Hospitality builds Trust and brand reputation. Marriott International is known worldwide for its excellent service. High-quality service builds brand trust, resulting in good word-of-mouth recommendations and more guests. Trust and reputation help the hotel brand last.</a:t>
            </a:r>
          </a:p>
          <a:p>
            <a:r>
              <a:rPr lang="en-US" dirty="0"/>
              <a:t> </a:t>
            </a:r>
          </a:p>
          <a:p>
            <a:endParaRPr lang="en-US" dirty="0"/>
          </a:p>
        </p:txBody>
      </p:sp>
      <p:sp>
        <p:nvSpPr>
          <p:cNvPr id="4" name="Slide Number Placeholder 3"/>
          <p:cNvSpPr>
            <a:spLocks noGrp="1"/>
          </p:cNvSpPr>
          <p:nvPr>
            <p:ph type="sldNum" sz="quarter" idx="10"/>
          </p:nvPr>
        </p:nvSpPr>
        <p:spPr/>
        <p:txBody>
          <a:bodyPr/>
          <a:lstStyle/>
          <a:p>
            <a:fld id="{BB347418-A5D8-44E0-A285-724EC7B1CFD7}" type="slidenum">
              <a:rPr lang="en-US" smtClean="0"/>
              <a:t>8</a:t>
            </a:fld>
            <a:endParaRPr lang="en-US"/>
          </a:p>
        </p:txBody>
      </p:sp>
    </p:spTree>
    <p:extLst>
      <p:ext uri="{BB962C8B-B14F-4D97-AF65-F5344CB8AC3E}">
        <p14:creationId xmlns:p14="http://schemas.microsoft.com/office/powerpoint/2010/main" val="42112402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Marriott International's hospitality, service, and guest services help hotels prosper. Marriott International leads in guest satisfaction. By identifying its core customers, offering a wide range of guest services and facilities, and exceeding guest expectations, Marriott International has established a loyal customer base and a </a:t>
            </a:r>
            <a:r>
              <a:rPr lang="en-US" dirty="0" err="1">
                <a:latin typeface="Times New Roman" panose="02020603050405020304" pitchFamily="18" charset="0"/>
                <a:cs typeface="Times New Roman" panose="02020603050405020304" pitchFamily="18" charset="0"/>
              </a:rPr>
              <a:t>favourable</a:t>
            </a:r>
            <a:r>
              <a:rPr lang="en-US" dirty="0">
                <a:latin typeface="Times New Roman" panose="02020603050405020304" pitchFamily="18" charset="0"/>
                <a:cs typeface="Times New Roman" panose="02020603050405020304" pitchFamily="18" charset="0"/>
              </a:rPr>
              <a:t> brand reputation. Guest services boost consumer loyalty and market share. Unique and attentive hotel services may make memories. Guest amenities include hotel, dining, meeting and event locations, recreation, and dedicated concierge services. These services cater to visitors' preferences, making their stay enjoyable. Marriott International prioritizes customer service. Hospitality can make hotels more personal. Marriott International offers personalized service, practical personnel training, and continuous improvement. Adopting new technology, trends, and preferences can help hotels retain guests. Finally, hospitality requires excellent service, hospitality, and guest services. Marriott International excels. Marriott International excels in customer satisfaction, exceptional experiences, and hospitality.</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347418-A5D8-44E0-A285-724EC7B1CFD7}" type="slidenum">
              <a:rPr lang="en-US" smtClean="0"/>
              <a:t>9</a:t>
            </a:fld>
            <a:endParaRPr lang="en-US"/>
          </a:p>
        </p:txBody>
      </p:sp>
    </p:spTree>
    <p:extLst>
      <p:ext uri="{BB962C8B-B14F-4D97-AF65-F5344CB8AC3E}">
        <p14:creationId xmlns:p14="http://schemas.microsoft.com/office/powerpoint/2010/main" val="1132736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2E34A17-0B4F-43F2-A5D3-C3F4B2E0E9CF}" type="datetimeFigureOut">
              <a:rPr lang="en-US" smtClean="0"/>
              <a:t>5/24/23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6B48FE-8E62-448F-8A72-FF19A9B60964}" type="slidenum">
              <a:rPr lang="en-US" smtClean="0"/>
              <a:t>‹#›</a:t>
            </a:fld>
            <a:endParaRPr lang="en-US"/>
          </a:p>
        </p:txBody>
      </p:sp>
    </p:spTree>
    <p:extLst>
      <p:ext uri="{BB962C8B-B14F-4D97-AF65-F5344CB8AC3E}">
        <p14:creationId xmlns:p14="http://schemas.microsoft.com/office/powerpoint/2010/main" val="1002699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E34A17-0B4F-43F2-A5D3-C3F4B2E0E9CF}" type="datetimeFigureOut">
              <a:rPr lang="en-US" smtClean="0"/>
              <a:t>5/24/23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6B48FE-8E62-448F-8A72-FF19A9B60964}" type="slidenum">
              <a:rPr lang="en-US" smtClean="0"/>
              <a:t>‹#›</a:t>
            </a:fld>
            <a:endParaRPr lang="en-US"/>
          </a:p>
        </p:txBody>
      </p:sp>
    </p:spTree>
    <p:extLst>
      <p:ext uri="{BB962C8B-B14F-4D97-AF65-F5344CB8AC3E}">
        <p14:creationId xmlns:p14="http://schemas.microsoft.com/office/powerpoint/2010/main" val="3392853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E34A17-0B4F-43F2-A5D3-C3F4B2E0E9CF}" type="datetimeFigureOut">
              <a:rPr lang="en-US" smtClean="0"/>
              <a:t>5/24/23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6B48FE-8E62-448F-8A72-FF19A9B60964}" type="slidenum">
              <a:rPr lang="en-US" smtClean="0"/>
              <a:t>‹#›</a:t>
            </a:fld>
            <a:endParaRPr lang="en-US"/>
          </a:p>
        </p:txBody>
      </p:sp>
    </p:spTree>
    <p:extLst>
      <p:ext uri="{BB962C8B-B14F-4D97-AF65-F5344CB8AC3E}">
        <p14:creationId xmlns:p14="http://schemas.microsoft.com/office/powerpoint/2010/main" val="2000521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E34A17-0B4F-43F2-A5D3-C3F4B2E0E9CF}" type="datetimeFigureOut">
              <a:rPr lang="en-US" smtClean="0"/>
              <a:t>5/24/23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6B48FE-8E62-448F-8A72-FF19A9B60964}" type="slidenum">
              <a:rPr lang="en-US" smtClean="0"/>
              <a:t>‹#›</a:t>
            </a:fld>
            <a:endParaRPr lang="en-US"/>
          </a:p>
        </p:txBody>
      </p:sp>
    </p:spTree>
    <p:extLst>
      <p:ext uri="{BB962C8B-B14F-4D97-AF65-F5344CB8AC3E}">
        <p14:creationId xmlns:p14="http://schemas.microsoft.com/office/powerpoint/2010/main" val="3729544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E34A17-0B4F-43F2-A5D3-C3F4B2E0E9CF}" type="datetimeFigureOut">
              <a:rPr lang="en-US" smtClean="0"/>
              <a:t>5/24/23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E6B48FE-8E62-448F-8A72-FF19A9B60964}" type="slidenum">
              <a:rPr lang="en-US" smtClean="0"/>
              <a:t>‹#›</a:t>
            </a:fld>
            <a:endParaRPr lang="en-US"/>
          </a:p>
        </p:txBody>
      </p:sp>
    </p:spTree>
    <p:extLst>
      <p:ext uri="{BB962C8B-B14F-4D97-AF65-F5344CB8AC3E}">
        <p14:creationId xmlns:p14="http://schemas.microsoft.com/office/powerpoint/2010/main" val="3231058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E34A17-0B4F-43F2-A5D3-C3F4B2E0E9CF}" type="datetimeFigureOut">
              <a:rPr lang="en-US" smtClean="0"/>
              <a:t>5/24/23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E6B48FE-8E62-448F-8A72-FF19A9B60964}" type="slidenum">
              <a:rPr lang="en-US" smtClean="0"/>
              <a:t>‹#›</a:t>
            </a:fld>
            <a:endParaRPr lang="en-US"/>
          </a:p>
        </p:txBody>
      </p:sp>
    </p:spTree>
    <p:extLst>
      <p:ext uri="{BB962C8B-B14F-4D97-AF65-F5344CB8AC3E}">
        <p14:creationId xmlns:p14="http://schemas.microsoft.com/office/powerpoint/2010/main" val="361358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E34A17-0B4F-43F2-A5D3-C3F4B2E0E9CF}" type="datetimeFigureOut">
              <a:rPr lang="en-US" smtClean="0"/>
              <a:t>5/24/23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E6B48FE-8E62-448F-8A72-FF19A9B60964}" type="slidenum">
              <a:rPr lang="en-US" smtClean="0"/>
              <a:t>‹#›</a:t>
            </a:fld>
            <a:endParaRPr lang="en-US"/>
          </a:p>
        </p:txBody>
      </p:sp>
    </p:spTree>
    <p:extLst>
      <p:ext uri="{BB962C8B-B14F-4D97-AF65-F5344CB8AC3E}">
        <p14:creationId xmlns:p14="http://schemas.microsoft.com/office/powerpoint/2010/main" val="2501179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E34A17-0B4F-43F2-A5D3-C3F4B2E0E9CF}" type="datetimeFigureOut">
              <a:rPr lang="en-US" smtClean="0"/>
              <a:t>5/24/23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6B48FE-8E62-448F-8A72-FF19A9B60964}" type="slidenum">
              <a:rPr lang="en-US" smtClean="0"/>
              <a:t>‹#›</a:t>
            </a:fld>
            <a:endParaRPr lang="en-US"/>
          </a:p>
        </p:txBody>
      </p:sp>
    </p:spTree>
    <p:extLst>
      <p:ext uri="{BB962C8B-B14F-4D97-AF65-F5344CB8AC3E}">
        <p14:creationId xmlns:p14="http://schemas.microsoft.com/office/powerpoint/2010/main" val="2638351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6B48FE-8E62-448F-8A72-FF19A9B60964}" type="slidenum">
              <a:rPr lang="en-US" smtClean="0"/>
              <a:t>‹#›</a:t>
            </a:fld>
            <a:endParaRPr lang="en-US"/>
          </a:p>
        </p:txBody>
      </p:sp>
      <p:sp>
        <p:nvSpPr>
          <p:cNvPr id="5" name="Date Placeholder 4"/>
          <p:cNvSpPr>
            <a:spLocks noGrp="1"/>
          </p:cNvSpPr>
          <p:nvPr>
            <p:ph type="dt" sz="half" idx="10"/>
          </p:nvPr>
        </p:nvSpPr>
        <p:spPr/>
        <p:txBody>
          <a:bodyPr/>
          <a:lstStyle/>
          <a:p>
            <a:fld id="{92E34A17-0B4F-43F2-A5D3-C3F4B2E0E9CF}" type="datetimeFigureOut">
              <a:rPr lang="en-US" smtClean="0"/>
              <a:t>5/24/23</a:t>
            </a:fld>
            <a:endParaRPr lang="en-US"/>
          </a:p>
        </p:txBody>
      </p:sp>
    </p:spTree>
    <p:extLst>
      <p:ext uri="{BB962C8B-B14F-4D97-AF65-F5344CB8AC3E}">
        <p14:creationId xmlns:p14="http://schemas.microsoft.com/office/powerpoint/2010/main" val="6680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E34A17-0B4F-43F2-A5D3-C3F4B2E0E9CF}" type="datetimeFigureOut">
              <a:rPr lang="en-US" smtClean="0"/>
              <a:t>5/24/23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6B48FE-8E62-448F-8A72-FF19A9B60964}" type="slidenum">
              <a:rPr lang="en-US" smtClean="0"/>
              <a:t>‹#›</a:t>
            </a:fld>
            <a:endParaRPr lang="en-US"/>
          </a:p>
        </p:txBody>
      </p:sp>
    </p:spTree>
    <p:extLst>
      <p:ext uri="{BB962C8B-B14F-4D97-AF65-F5344CB8AC3E}">
        <p14:creationId xmlns:p14="http://schemas.microsoft.com/office/powerpoint/2010/main" val="1286314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E34A17-0B4F-43F2-A5D3-C3F4B2E0E9CF}" type="datetimeFigureOut">
              <a:rPr lang="en-US" smtClean="0"/>
              <a:t>5/24/23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6B48FE-8E62-448F-8A72-FF19A9B6096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337851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E34A17-0B4F-43F2-A5D3-C3F4B2E0E9CF}" type="datetimeFigureOut">
              <a:rPr lang="en-US" smtClean="0"/>
              <a:t>5/24/23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6B48FE-8E62-448F-8A72-FF19A9B60964}" type="slidenum">
              <a:rPr lang="en-US" smtClean="0"/>
              <a:t>‹#›</a:t>
            </a:fld>
            <a:endParaRPr lang="en-US"/>
          </a:p>
        </p:txBody>
      </p:sp>
    </p:spTree>
    <p:extLst>
      <p:ext uri="{BB962C8B-B14F-4D97-AF65-F5344CB8AC3E}">
        <p14:creationId xmlns:p14="http://schemas.microsoft.com/office/powerpoint/2010/main" val="31264798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E34A17-0B4F-43F2-A5D3-C3F4B2E0E9CF}" type="datetimeFigureOut">
              <a:rPr lang="en-US" smtClean="0"/>
              <a:t>5/24/23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6B48FE-8E62-448F-8A72-FF19A9B6096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603392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E34A17-0B4F-43F2-A5D3-C3F4B2E0E9CF}" type="datetimeFigureOut">
              <a:rPr lang="en-US" smtClean="0"/>
              <a:t>5/24/23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6B48FE-8E62-448F-8A72-FF19A9B60964}" type="slidenum">
              <a:rPr lang="en-US" smtClean="0"/>
              <a:t>‹#›</a:t>
            </a:fld>
            <a:endParaRPr lang="en-US"/>
          </a:p>
        </p:txBody>
      </p:sp>
    </p:spTree>
    <p:extLst>
      <p:ext uri="{BB962C8B-B14F-4D97-AF65-F5344CB8AC3E}">
        <p14:creationId xmlns:p14="http://schemas.microsoft.com/office/powerpoint/2010/main" val="11857464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E34A17-0B4F-43F2-A5D3-C3F4B2E0E9CF}" type="datetimeFigureOut">
              <a:rPr lang="en-US" smtClean="0"/>
              <a:t>5/24/23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6B48FE-8E62-448F-8A72-FF19A9B60964}" type="slidenum">
              <a:rPr lang="en-US" smtClean="0"/>
              <a:t>‹#›</a:t>
            </a:fld>
            <a:endParaRPr lang="en-US"/>
          </a:p>
        </p:txBody>
      </p:sp>
    </p:spTree>
    <p:extLst>
      <p:ext uri="{BB962C8B-B14F-4D97-AF65-F5344CB8AC3E}">
        <p14:creationId xmlns:p14="http://schemas.microsoft.com/office/powerpoint/2010/main" val="10964854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E34A17-0B4F-43F2-A5D3-C3F4B2E0E9CF}" type="datetimeFigureOut">
              <a:rPr lang="en-US" smtClean="0"/>
              <a:t>5/24/23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6B48FE-8E62-448F-8A72-FF19A9B60964}" type="slidenum">
              <a:rPr lang="en-US" smtClean="0"/>
              <a:t>‹#›</a:t>
            </a:fld>
            <a:endParaRPr lang="en-US"/>
          </a:p>
        </p:txBody>
      </p:sp>
    </p:spTree>
    <p:extLst>
      <p:ext uri="{BB962C8B-B14F-4D97-AF65-F5344CB8AC3E}">
        <p14:creationId xmlns:p14="http://schemas.microsoft.com/office/powerpoint/2010/main" val="3431312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2E34A17-0B4F-43F2-A5D3-C3F4B2E0E9CF}" type="datetimeFigureOut">
              <a:rPr lang="en-US" smtClean="0"/>
              <a:t>5/24/23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E6B48FE-8E62-448F-8A72-FF19A9B60964}" type="slidenum">
              <a:rPr lang="en-US" smtClean="0"/>
              <a:t>‹#›</a:t>
            </a:fld>
            <a:endParaRPr lang="en-US"/>
          </a:p>
        </p:txBody>
      </p:sp>
    </p:spTree>
    <p:extLst>
      <p:ext uri="{BB962C8B-B14F-4D97-AF65-F5344CB8AC3E}">
        <p14:creationId xmlns:p14="http://schemas.microsoft.com/office/powerpoint/2010/main" val="59530060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35358" y="3105835"/>
            <a:ext cx="10921285" cy="2862322"/>
          </a:xfrm>
          <a:prstGeom prst="rect">
            <a:avLst/>
          </a:prstGeom>
          <a:noFill/>
        </p:spPr>
        <p:txBody>
          <a:bodyPr wrap="square" rtlCol="0">
            <a:spAutoFit/>
          </a:bodyPr>
          <a:lstStyle/>
          <a:p>
            <a:r>
              <a:rPr lang="en-US" b="1" dirty="0"/>
              <a:t>	</a:t>
            </a:r>
            <a:r>
              <a:rPr lang="en-US" sz="3600" b="1" dirty="0">
                <a:latin typeface="Times New Roman" panose="02020603050405020304" pitchFamily="18" charset="0"/>
                <a:cs typeface="Times New Roman" panose="02020603050405020304" pitchFamily="18" charset="0"/>
              </a:rPr>
              <a:t>A Presentation on Hospitality &amp; Guest Services </a:t>
            </a:r>
          </a:p>
          <a:p>
            <a:r>
              <a:rPr lang="en-US" sz="3600" b="1" dirty="0">
                <a:latin typeface="Times New Roman" panose="02020603050405020304" pitchFamily="18" charset="0"/>
                <a:cs typeface="Times New Roman" panose="02020603050405020304" pitchFamily="18" charset="0"/>
              </a:rPr>
              <a:t>                       Diana Adriana Les</a:t>
            </a:r>
          </a:p>
          <a:p>
            <a:r>
              <a:rPr lang="en-US" sz="3600" b="1" dirty="0">
                <a:latin typeface="Times New Roman" panose="02020603050405020304" pitchFamily="18" charset="0"/>
                <a:cs typeface="Times New Roman" panose="02020603050405020304" pitchFamily="18" charset="0"/>
              </a:rPr>
              <a:t>                        Charlotte Joyner</a:t>
            </a:r>
          </a:p>
          <a:p>
            <a:r>
              <a:rPr lang="en-US" sz="3600" b="1">
                <a:latin typeface="Times New Roman" panose="02020603050405020304" pitchFamily="18" charset="0"/>
                <a:cs typeface="Times New Roman" panose="02020603050405020304" pitchFamily="18" charset="0"/>
              </a:rPr>
              <a:t>                               2222995</a:t>
            </a:r>
          </a:p>
          <a:p>
            <a:endParaRPr lang="en-US" sz="36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070998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90918" y="1543704"/>
            <a:ext cx="9092484" cy="4062651"/>
          </a:xfrm>
          <a:prstGeom prst="rect">
            <a:avLst/>
          </a:prstGeom>
        </p:spPr>
        <p:txBody>
          <a:bodyPr wrap="square">
            <a:spAutoFit/>
          </a:bodyPr>
          <a:lstStyle/>
          <a:p>
            <a:r>
              <a:rPr lang="en-US" sz="2400" b="1" dirty="0">
                <a:latin typeface="Times New Roman" panose="02020603050405020304" pitchFamily="18" charset="0"/>
                <a:cs typeface="Times New Roman" panose="02020603050405020304" pitchFamily="18" charset="0"/>
              </a:rPr>
              <a:t>Table of Contents</a:t>
            </a:r>
          </a:p>
          <a:p>
            <a:pPr>
              <a:lnSpc>
                <a:spcPct val="150000"/>
              </a:lnSpc>
            </a:pPr>
            <a:r>
              <a:rPr lang="en-US" dirty="0">
                <a:latin typeface="Times New Roman" panose="02020603050405020304" pitchFamily="18" charset="0"/>
                <a:cs typeface="Times New Roman" panose="02020603050405020304" pitchFamily="18" charset="0"/>
              </a:rPr>
              <a:t>Introduction	</a:t>
            </a:r>
          </a:p>
          <a:p>
            <a:pPr>
              <a:lnSpc>
                <a:spcPct val="150000"/>
              </a:lnSpc>
            </a:pPr>
            <a:r>
              <a:rPr lang="en-US" dirty="0">
                <a:latin typeface="Times New Roman" panose="02020603050405020304" pitchFamily="18" charset="0"/>
                <a:cs typeface="Times New Roman" panose="02020603050405020304" pitchFamily="18" charset="0"/>
              </a:rPr>
              <a:t>Introduction of Marriott International	</a:t>
            </a:r>
          </a:p>
          <a:p>
            <a:pPr>
              <a:lnSpc>
                <a:spcPct val="150000"/>
              </a:lnSpc>
            </a:pPr>
            <a:r>
              <a:rPr lang="en-US" dirty="0">
                <a:latin typeface="Times New Roman" panose="02020603050405020304" pitchFamily="18" charset="0"/>
                <a:cs typeface="Times New Roman" panose="02020603050405020304" pitchFamily="18" charset="0"/>
              </a:rPr>
              <a:t>Identifying Main Consumers of Marriott International	</a:t>
            </a:r>
          </a:p>
          <a:p>
            <a:pPr>
              <a:lnSpc>
                <a:spcPct val="150000"/>
              </a:lnSpc>
            </a:pPr>
            <a:r>
              <a:rPr lang="en-US" dirty="0">
                <a:latin typeface="Times New Roman" panose="02020603050405020304" pitchFamily="18" charset="0"/>
                <a:cs typeface="Times New Roman" panose="02020603050405020304" pitchFamily="18" charset="0"/>
              </a:rPr>
              <a:t>Guest Services and Facilities provided by Marriott International	</a:t>
            </a:r>
          </a:p>
          <a:p>
            <a:pPr>
              <a:lnSpc>
                <a:spcPct val="150000"/>
              </a:lnSpc>
            </a:pPr>
            <a:r>
              <a:rPr lang="en-US" dirty="0">
                <a:latin typeface="Times New Roman" panose="02020603050405020304" pitchFamily="18" charset="0"/>
                <a:cs typeface="Times New Roman" panose="02020603050405020304" pitchFamily="18" charset="0"/>
              </a:rPr>
              <a:t>Understanding the Role and Function of Guest Services</a:t>
            </a:r>
          </a:p>
          <a:p>
            <a:pPr>
              <a:lnSpc>
                <a:spcPct val="150000"/>
              </a:lnSpc>
            </a:pPr>
            <a:r>
              <a:rPr lang="en-US" dirty="0">
                <a:latin typeface="Times New Roman" panose="02020603050405020304" pitchFamily="18" charset="0"/>
                <a:cs typeface="Times New Roman" panose="02020603050405020304" pitchFamily="18" charset="0"/>
              </a:rPr>
              <a:t>The Importance of Hospitality and How Marriott International Meets/Exceed Guest Expectations</a:t>
            </a:r>
          </a:p>
          <a:p>
            <a:pPr>
              <a:lnSpc>
                <a:spcPct val="150000"/>
              </a:lnSpc>
            </a:pPr>
            <a:r>
              <a:rPr lang="en-US" dirty="0">
                <a:latin typeface="Times New Roman" panose="02020603050405020304" pitchFamily="18" charset="0"/>
                <a:cs typeface="Times New Roman" panose="02020603050405020304" pitchFamily="18" charset="0"/>
              </a:rPr>
              <a:t>Conclusion</a:t>
            </a:r>
          </a:p>
          <a:p>
            <a:pPr>
              <a:lnSpc>
                <a:spcPct val="150000"/>
              </a:lnSpc>
            </a:pPr>
            <a:r>
              <a:rPr lang="en-US" dirty="0">
                <a:latin typeface="Times New Roman" panose="02020603050405020304" pitchFamily="18" charset="0"/>
                <a:cs typeface="Times New Roman" panose="02020603050405020304" pitchFamily="18" charset="0"/>
              </a:rPr>
              <a:t>References</a:t>
            </a:r>
          </a:p>
          <a:p>
            <a:endParaRPr lang="en-US" dirty="0"/>
          </a:p>
        </p:txBody>
      </p:sp>
    </p:spTree>
    <p:extLst>
      <p:ext uri="{BB962C8B-B14F-4D97-AF65-F5344CB8AC3E}">
        <p14:creationId xmlns:p14="http://schemas.microsoft.com/office/powerpoint/2010/main" val="3486376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21983" y="812571"/>
            <a:ext cx="8255358" cy="5401479"/>
          </a:xfrm>
          <a:prstGeom prst="rect">
            <a:avLst/>
          </a:prstGeom>
        </p:spPr>
        <p:txBody>
          <a:bodyPr wrap="square">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Introduction</a:t>
            </a:r>
          </a:p>
          <a:p>
            <a:pPr algn="just">
              <a:lnSpc>
                <a:spcPct val="150000"/>
              </a:lnSpc>
            </a:pPr>
            <a:r>
              <a:rPr lang="en-US" dirty="0">
                <a:latin typeface="Times New Roman" panose="02020603050405020304" pitchFamily="18" charset="0"/>
                <a:cs typeface="Times New Roman" panose="02020603050405020304" pitchFamily="18" charset="0"/>
              </a:rPr>
              <a:t>The Marriott International hotel chain in the world it is one of the most well-known, and it manages several locations all over the globe. The main focus of this assignment will be on the quality of service, hospitality, and services of guest in the hospitality business role and importance. Marriott International will have a particular focus on. To the success of Marriott International this assignment will look at how quality of service, friendliness are important and to </a:t>
            </a:r>
            <a:r>
              <a:rPr lang="en-US" dirty="0" err="1">
                <a:latin typeface="Times New Roman" panose="02020603050405020304" pitchFamily="18" charset="0"/>
                <a:cs typeface="Times New Roman" panose="02020603050405020304" pitchFamily="18" charset="0"/>
              </a:rPr>
              <a:t>fullfill</a:t>
            </a:r>
            <a:r>
              <a:rPr lang="en-US" dirty="0">
                <a:latin typeface="Times New Roman" panose="02020603050405020304" pitchFamily="18" charset="0"/>
                <a:cs typeface="Times New Roman" panose="02020603050405020304" pitchFamily="18" charset="0"/>
              </a:rPr>
              <a:t> the guest standards how the brand tries. There will be a particular focus on Marriott International. Marriott International is a well-known hotel chain all over the world that is known for going above and beyond for its guests. This assignment will look at how quality of service, hospitality, and services of guest are important to the success of Marriott International and to meet and exceed guest standards how the brand tries.</a:t>
            </a:r>
          </a:p>
        </p:txBody>
      </p:sp>
    </p:spTree>
    <p:extLst>
      <p:ext uri="{BB962C8B-B14F-4D97-AF65-F5344CB8AC3E}">
        <p14:creationId xmlns:p14="http://schemas.microsoft.com/office/powerpoint/2010/main" val="2862457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26276" y="1053222"/>
            <a:ext cx="8139448" cy="4751557"/>
          </a:xfrm>
          <a:prstGeom prst="rect">
            <a:avLst/>
          </a:prstGeom>
        </p:spPr>
        <p:txBody>
          <a:bodyPr wrap="square">
            <a:spAutoFit/>
          </a:bodyPr>
          <a:lstStyle/>
          <a:p>
            <a:pPr algn="just">
              <a:lnSpc>
                <a:spcPct val="150000"/>
              </a:lnSpc>
            </a:pPr>
            <a:r>
              <a:rPr lang="en-US" sz="2400" b="1" dirty="0">
                <a:latin typeface="Times New Roman" panose="02020603050405020304" pitchFamily="18" charset="0"/>
                <a:cs typeface="Times New Roman" panose="02020603050405020304" pitchFamily="18" charset="0"/>
              </a:rPr>
              <a:t>Introduction of Marriott International</a:t>
            </a:r>
          </a:p>
          <a:p>
            <a:pPr algn="just">
              <a:lnSpc>
                <a:spcPct val="150000"/>
              </a:lnSpc>
            </a:pPr>
            <a:r>
              <a:rPr lang="en-US" dirty="0">
                <a:latin typeface="Times New Roman" panose="02020603050405020304" pitchFamily="18" charset="0"/>
                <a:cs typeface="Times New Roman" panose="02020603050405020304" pitchFamily="18" charset="0"/>
              </a:rPr>
              <a:t>Marriott International operates in over 130 countries and territories. The brand includes luxury resorts, full-service, select-service, extended-stay, and other hotels (Marriot International, 2023). Marriott International is known for its personalized service, attention to detail, and commitment to excellence. The brand's success is based on its fundamental values of diversity, inclusivity, service, innovation, and community engagement. Marriott International's focus on visitor satisfaction has gained industry recognition and a devoted customer base. Marriott International stands out for its hospitality, service, and guest services. This assignment will examine how Marriott International executes its promise of excellent service, the brand's guest services, and hospitality's role in guest satisfaction and loyalty.</a:t>
            </a:r>
          </a:p>
        </p:txBody>
      </p:sp>
    </p:spTree>
    <p:extLst>
      <p:ext uri="{BB962C8B-B14F-4D97-AF65-F5344CB8AC3E}">
        <p14:creationId xmlns:p14="http://schemas.microsoft.com/office/powerpoint/2010/main" val="1982090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03679" y="1628507"/>
            <a:ext cx="6984643" cy="3600986"/>
          </a:xfrm>
          <a:prstGeom prst="rect">
            <a:avLst/>
          </a:prstGeom>
        </p:spPr>
        <p:txBody>
          <a:bodyPr wrap="square">
            <a:spAutoFit/>
          </a:bodyPr>
          <a:lstStyle/>
          <a:p>
            <a:pPr algn="just"/>
            <a:r>
              <a:rPr lang="en-US" sz="2400" b="1" dirty="0">
                <a:latin typeface="Times New Roman" panose="02020603050405020304" pitchFamily="18" charset="0"/>
                <a:cs typeface="Times New Roman" panose="02020603050405020304" pitchFamily="18" charset="0"/>
              </a:rPr>
              <a:t>Identifying Main Consumers of Marriott International</a:t>
            </a:r>
          </a:p>
          <a:p>
            <a:pPr algn="just">
              <a:lnSpc>
                <a:spcPct val="150000"/>
              </a:lnSpc>
            </a:pPr>
            <a:r>
              <a:rPr lang="en-US" dirty="0">
                <a:latin typeface="Times New Roman" panose="02020603050405020304" pitchFamily="18" charset="0"/>
                <a:cs typeface="Times New Roman" panose="02020603050405020304" pitchFamily="18" charset="0"/>
              </a:rPr>
              <a:t>Marriott International serves leisure and business </a:t>
            </a:r>
            <a:r>
              <a:rPr lang="en-US" dirty="0" err="1">
                <a:latin typeface="Times New Roman" panose="02020603050405020304" pitchFamily="18" charset="0"/>
                <a:cs typeface="Times New Roman" panose="02020603050405020304" pitchFamily="18" charset="0"/>
              </a:rPr>
              <a:t>travellers</a:t>
            </a:r>
            <a:r>
              <a:rPr lang="en-US" dirty="0">
                <a:latin typeface="Times New Roman" panose="02020603050405020304" pitchFamily="18" charset="0"/>
                <a:cs typeface="Times New Roman" panose="02020603050405020304" pitchFamily="18" charset="0"/>
              </a:rPr>
              <a:t>. Marriott International's key consumer segments (</a:t>
            </a:r>
            <a:r>
              <a:rPr lang="en-US" dirty="0" err="1">
                <a:latin typeface="Times New Roman" panose="02020603050405020304" pitchFamily="18" charset="0"/>
                <a:cs typeface="Times New Roman" panose="02020603050405020304" pitchFamily="18" charset="0"/>
              </a:rPr>
              <a:t>Eid</a:t>
            </a:r>
            <a:r>
              <a:rPr lang="en-US" dirty="0">
                <a:latin typeface="Times New Roman" panose="02020603050405020304" pitchFamily="18" charset="0"/>
                <a:cs typeface="Times New Roman" panose="02020603050405020304" pitchFamily="18" charset="0"/>
              </a:rPr>
              <a:t>, 2023):</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Business Travelers</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Leisure Travelers (</a:t>
            </a:r>
            <a:r>
              <a:rPr lang="en-US" dirty="0" err="1">
                <a:latin typeface="Times New Roman" panose="02020603050405020304" pitchFamily="18" charset="0"/>
                <a:cs typeface="Times New Roman" panose="02020603050405020304" pitchFamily="18" charset="0"/>
              </a:rPr>
              <a:t>IvyPanda</a:t>
            </a:r>
            <a:r>
              <a:rPr lang="en-US" dirty="0">
                <a:latin typeface="Times New Roman" panose="02020603050405020304" pitchFamily="18" charset="0"/>
                <a:cs typeface="Times New Roman" panose="02020603050405020304" pitchFamily="18" charset="0"/>
              </a:rPr>
              <a:t>, 2020)</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Group Travel and Events</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Extended Stay Travelers</a:t>
            </a: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23884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29555" y="1078209"/>
            <a:ext cx="8950817" cy="4801314"/>
          </a:xfrm>
          <a:prstGeom prst="rect">
            <a:avLst/>
          </a:prstGeom>
        </p:spPr>
        <p:txBody>
          <a:bodyPr wrap="square">
            <a:spAutoFit/>
          </a:bodyPr>
          <a:lstStyle/>
          <a:p>
            <a:pPr algn="just">
              <a:lnSpc>
                <a:spcPct val="150000"/>
              </a:lnSpc>
            </a:pPr>
            <a:r>
              <a:rPr lang="en-US" sz="2400" b="1" dirty="0">
                <a:latin typeface="Times New Roman" panose="02020603050405020304" pitchFamily="18" charset="0"/>
                <a:cs typeface="Times New Roman" panose="02020603050405020304" pitchFamily="18" charset="0"/>
              </a:rPr>
              <a:t>Guest Services and Facilities provided by Marriott International</a:t>
            </a:r>
          </a:p>
          <a:p>
            <a:pPr algn="just">
              <a:lnSpc>
                <a:spcPct val="150000"/>
              </a:lnSpc>
            </a:pPr>
            <a:r>
              <a:rPr lang="en-US" dirty="0">
                <a:latin typeface="Times New Roman" panose="02020603050405020304" pitchFamily="18" charset="0"/>
                <a:cs typeface="Times New Roman" panose="02020603050405020304" pitchFamily="18" charset="0"/>
              </a:rPr>
              <a:t>Marriott International goes above and beyond to make guests feel at home. The brand offers various guest services and facilities to meet visitors' needs. These services and facilities:</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 Accommodation (Marriot, 2023).</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Dining and Food Services</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Concierge Services (Marriot, 2023)</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Housekeeping and Maintenance</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Fitness and Wellness Facilities</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Event and Meeting Venues (Marriot, 2023).</a:t>
            </a:r>
          </a:p>
          <a:p>
            <a:pPr marL="285750" indent="-285750" algn="just">
              <a:lnSpc>
                <a:spcPct val="150000"/>
              </a:lnSpc>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120329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40794" y="541030"/>
            <a:ext cx="8710412" cy="5775940"/>
          </a:xfrm>
          <a:prstGeom prst="rect">
            <a:avLst/>
          </a:prstGeom>
        </p:spPr>
        <p:txBody>
          <a:bodyPr wrap="square">
            <a:spAutoFit/>
          </a:bodyPr>
          <a:lstStyle/>
          <a:p>
            <a:pPr algn="just">
              <a:lnSpc>
                <a:spcPct val="200000"/>
              </a:lnSpc>
              <a:spcBef>
                <a:spcPts val="1200"/>
              </a:spcBef>
            </a:pPr>
            <a:r>
              <a:rPr lang="en-US" sz="2400" b="1" kern="0"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Understanding the Role and Function of Guest Services</a:t>
            </a:r>
          </a:p>
          <a:p>
            <a:pPr algn="just">
              <a:lnSpc>
                <a:spcPct val="200000"/>
              </a:lnSpc>
              <a:spcAft>
                <a:spcPts val="800"/>
              </a:spcAft>
            </a:pPr>
            <a:r>
              <a:rPr lang="en-US" dirty="0">
                <a:effectLst/>
                <a:latin typeface="Times New Roman" panose="02020603050405020304" pitchFamily="18" charset="0"/>
                <a:ea typeface="Calibri" panose="020F0502020204030204" pitchFamily="34" charset="0"/>
                <a:cs typeface="Times New Roman" panose="02020603050405020304" pitchFamily="18" charset="0"/>
              </a:rPr>
              <a:t>Hospitality guest services are essential to great guest experiences. They offer a variety of services and interactions to satisfy guests' needs, exceed their expectations, and make their stay comfortable and enjoyable. Guest services are essential for these reasons:</a:t>
            </a:r>
          </a:p>
          <a:p>
            <a:pPr marL="342900" indent="-342900" algn="just">
              <a:lnSpc>
                <a:spcPct val="200000"/>
              </a:lnSpc>
              <a:spcAft>
                <a:spcPts val="800"/>
              </a:spcAft>
              <a:buFont typeface="Wingdings" panose="05000000000000000000" pitchFamily="2" charset="2"/>
              <a:buChar char="v"/>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Enhancing Guest Satisfaction </a:t>
            </a:r>
            <a:r>
              <a:rPr lang="en-US" dirty="0">
                <a:effectLst/>
                <a:latin typeface="Times New Roman" panose="02020603050405020304" pitchFamily="18" charset="0"/>
                <a:ea typeface="Calibri" panose="020F0502020204030204" pitchFamily="34" charset="0"/>
                <a:cs typeface="Times New Roman" panose="02020603050405020304" pitchFamily="18" charset="0"/>
              </a:rPr>
              <a:t>(Goodman, 2019).</a:t>
            </a:r>
          </a:p>
          <a:p>
            <a:pPr marL="342900" indent="-342900" algn="just">
              <a:lnSpc>
                <a:spcPct val="200000"/>
              </a:lnSpc>
              <a:spcAft>
                <a:spcPts val="800"/>
              </a:spcAft>
              <a:buFont typeface="Wingdings" panose="05000000000000000000" pitchFamily="2" charset="2"/>
              <a:buChar char="v"/>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Building Guest Loyalty</a:t>
            </a:r>
          </a:p>
          <a:p>
            <a:pPr marL="342900" indent="-342900" algn="just">
              <a:lnSpc>
                <a:spcPct val="200000"/>
              </a:lnSpc>
              <a:spcAft>
                <a:spcPts val="800"/>
              </a:spcAft>
              <a:buFont typeface="Wingdings" panose="05000000000000000000" pitchFamily="2" charset="2"/>
              <a:buChar char="v"/>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Differentiating from Competitors</a:t>
            </a:r>
            <a:r>
              <a:rPr lang="en-US" dirty="0">
                <a:effectLst/>
                <a:latin typeface="Times New Roman" panose="02020603050405020304" pitchFamily="18" charset="0"/>
                <a:ea typeface="Calibri" panose="020F0502020204030204" pitchFamily="34" charset="0"/>
                <a:cs typeface="Times New Roman" panose="02020603050405020304" pitchFamily="18" charset="0"/>
              </a:rPr>
              <a:t> (Holt, 2022).</a:t>
            </a:r>
          </a:p>
          <a:p>
            <a:pPr marL="342900" indent="-342900" algn="just">
              <a:lnSpc>
                <a:spcPct val="200000"/>
              </a:lnSpc>
              <a:spcAft>
                <a:spcPts val="800"/>
              </a:spcAft>
              <a:buFont typeface="Wingdings" panose="05000000000000000000" pitchFamily="2" charset="2"/>
              <a:buChar char="v"/>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Meeting Diverse Guest Needs</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lgn="just">
              <a:lnSpc>
                <a:spcPct val="200000"/>
              </a:lnSpc>
              <a:spcAft>
                <a:spcPts val="800"/>
              </a:spcAft>
              <a:buFont typeface="Wingdings" panose="05000000000000000000" pitchFamily="2" charset="2"/>
              <a:buChar char="v"/>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Resolving Visitor Difficulties and Concerns</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98384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51949" y="1536043"/>
            <a:ext cx="8518967" cy="3323987"/>
          </a:xfrm>
          <a:prstGeom prst="rect">
            <a:avLst/>
          </a:prstGeom>
        </p:spPr>
        <p:txBody>
          <a:bodyPr wrap="square">
            <a:spAutoFit/>
          </a:bodyPr>
          <a:lstStyle/>
          <a:p>
            <a:r>
              <a:rPr lang="en-US" sz="2400" b="1" dirty="0">
                <a:latin typeface="Times New Roman" panose="02020603050405020304" pitchFamily="18" charset="0"/>
                <a:cs typeface="Times New Roman" panose="02020603050405020304" pitchFamily="18" charset="0"/>
              </a:rPr>
              <a:t>The Importance of Hospitality and How Marriott International Meets/Exceed Guest Expectations</a:t>
            </a:r>
          </a:p>
          <a:p>
            <a:r>
              <a:rPr lang="en-US" dirty="0">
                <a:latin typeface="Times New Roman" panose="02020603050405020304" pitchFamily="18" charset="0"/>
                <a:cs typeface="Times New Roman" panose="02020603050405020304" pitchFamily="18" charset="0"/>
              </a:rPr>
              <a:t>Hospitality drives hotel success, guest satisfaction, and loyalty. It involves welcoming guests, offering customized service, and exceeding expectations. Hospitality's value:</a:t>
            </a:r>
          </a:p>
          <a:p>
            <a:pPr marL="285750" indent="-285750" algn="just">
              <a:lnSpc>
                <a:spcPct val="150000"/>
              </a:lnSpc>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Guest Satisfaction and Loyalty  (</a:t>
            </a:r>
            <a:r>
              <a:rPr lang="en-US" dirty="0" err="1">
                <a:latin typeface="Times New Roman" panose="02020603050405020304" pitchFamily="18" charset="0"/>
                <a:cs typeface="Times New Roman" panose="02020603050405020304" pitchFamily="18" charset="0"/>
              </a:rPr>
              <a:t>Danijel</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Carev</a:t>
            </a:r>
            <a:r>
              <a:rPr lang="en-US" dirty="0">
                <a:latin typeface="Times New Roman" panose="02020603050405020304" pitchFamily="18" charset="0"/>
                <a:cs typeface="Times New Roman" panose="02020603050405020304" pitchFamily="18" charset="0"/>
              </a:rPr>
              <a:t>, 2008).</a:t>
            </a:r>
          </a:p>
          <a:p>
            <a:pPr marL="285750" indent="-285750" algn="just">
              <a:lnSpc>
                <a:spcPct val="150000"/>
              </a:lnSpc>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Positive Guest Experiences</a:t>
            </a:r>
          </a:p>
          <a:p>
            <a:pPr marL="285750" indent="-285750" algn="just">
              <a:lnSpc>
                <a:spcPct val="150000"/>
              </a:lnSpc>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Anticipation of Guest Needs (Marko </a:t>
            </a:r>
            <a:r>
              <a:rPr lang="en-US" dirty="0" err="1">
                <a:latin typeface="Times New Roman" panose="02020603050405020304" pitchFamily="18" charset="0"/>
                <a:cs typeface="Times New Roman" panose="02020603050405020304" pitchFamily="18" charset="0"/>
              </a:rPr>
              <a:t>Tkalčic</a:t>
            </a:r>
            <a:r>
              <a:rPr lang="en-US" dirty="0">
                <a:latin typeface="Times New Roman" panose="02020603050405020304" pitchFamily="18" charset="0"/>
                <a:cs typeface="Times New Roman" panose="02020603050405020304" pitchFamily="18" charset="0"/>
              </a:rPr>
              <a:t>̌ et al., 2016).</a:t>
            </a:r>
          </a:p>
          <a:p>
            <a:pPr marL="285750" indent="-285750" algn="just">
              <a:lnSpc>
                <a:spcPct val="150000"/>
              </a:lnSpc>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Building Trust and Brand Reputation</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15641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7628" y="1074510"/>
            <a:ext cx="11616744" cy="4708981"/>
          </a:xfrm>
          <a:prstGeom prst="rect">
            <a:avLst/>
          </a:prstGeom>
        </p:spPr>
        <p:txBody>
          <a:bodyPr wrap="square">
            <a:spAutoFit/>
          </a:bodyPr>
          <a:lstStyle/>
          <a:p>
            <a:pPr algn="just">
              <a:lnSpc>
                <a:spcPct val="200000"/>
              </a:lnSpc>
              <a:spcBef>
                <a:spcPts val="1200"/>
              </a:spcBef>
            </a:pPr>
            <a:r>
              <a:rPr lang="en-US" sz="2400" b="1" kern="0"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algn="just">
              <a:lnSpc>
                <a:spcPct val="200000"/>
              </a:lnSpc>
              <a:spcAft>
                <a:spcPts val="800"/>
              </a:spcAft>
            </a:pPr>
            <a:r>
              <a:rPr lang="en-US" dirty="0">
                <a:effectLst/>
                <a:latin typeface="Times New Roman" panose="02020603050405020304" pitchFamily="18" charset="0"/>
                <a:ea typeface="Calibri" panose="020F0502020204030204" pitchFamily="34" charset="0"/>
                <a:cs typeface="Times New Roman" panose="02020603050405020304" pitchFamily="18" charset="0"/>
              </a:rPr>
              <a:t> Marriott International's hospitality, service, and guest services help hotels prosper. Marriott International leads in guest satisfaction. By identifying its core customers, offering a wide range of guest services and facilities, and exceeding guest expectations, Marriott International has established a loyal customer base and a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favourable</a:t>
            </a:r>
            <a:r>
              <a:rPr lang="en-US" dirty="0">
                <a:effectLst/>
                <a:latin typeface="Times New Roman" panose="02020603050405020304" pitchFamily="18" charset="0"/>
                <a:ea typeface="Calibri" panose="020F0502020204030204" pitchFamily="34" charset="0"/>
                <a:cs typeface="Times New Roman" panose="02020603050405020304" pitchFamily="18" charset="0"/>
              </a:rPr>
              <a:t> brand reputation. Guest services boost consumer loyalty and market share. Unique and attentive hotel services may make memories. Guest amenities include hotel, dining, meeting and event locations, recreation, and dedicated concierge services. These services cater to visitors' preferences, making their stay enjoyable. Marriott International prioritizes customer service. Hospitality can make hotels more personal. </a:t>
            </a:r>
          </a:p>
        </p:txBody>
      </p:sp>
    </p:spTree>
    <p:extLst>
      <p:ext uri="{BB962C8B-B14F-4D97-AF65-F5344CB8AC3E}">
        <p14:creationId xmlns:p14="http://schemas.microsoft.com/office/powerpoint/2010/main" val="1498725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515" y="-71958"/>
            <a:ext cx="12295030" cy="7001917"/>
          </a:xfrm>
          <a:prstGeom prst="rect">
            <a:avLst/>
          </a:prstGeom>
        </p:spPr>
        <p:txBody>
          <a:bodyPr wrap="square">
            <a:spAutoFit/>
          </a:bodyPr>
          <a:lstStyle/>
          <a:p>
            <a:pPr algn="just">
              <a:lnSpc>
                <a:spcPct val="200000"/>
              </a:lnSpc>
              <a:spcBef>
                <a:spcPts val="1200"/>
              </a:spcBef>
            </a:pPr>
            <a:r>
              <a:rPr lang="en-US" sz="2400" b="1" kern="0" dirty="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p>
          <a:p>
            <a:pPr algn="just">
              <a:lnSpc>
                <a:spcPct val="150000"/>
              </a:lnSpc>
              <a:spcAft>
                <a:spcPts val="1200"/>
              </a:spcAft>
            </a:pPr>
            <a:r>
              <a:rPr lang="en-US" dirty="0" err="1">
                <a:effectLst/>
                <a:latin typeface="Times New Roman" panose="02020603050405020304" pitchFamily="18" charset="0"/>
                <a:ea typeface="Times New Roman" panose="02020603050405020304" pitchFamily="18" charset="0"/>
              </a:rPr>
              <a:t>Danijel</a:t>
            </a:r>
            <a:r>
              <a:rPr lang="en-US" dirty="0">
                <a:effectLst/>
                <a:latin typeface="Times New Roman" panose="02020603050405020304" pitchFamily="18" charset="0"/>
                <a:ea typeface="Times New Roman" panose="02020603050405020304" pitchFamily="18" charset="0"/>
              </a:rPr>
              <a:t> </a:t>
            </a:r>
            <a:r>
              <a:rPr lang="en-US" dirty="0" err="1">
                <a:effectLst/>
                <a:latin typeface="Times New Roman" panose="02020603050405020304" pitchFamily="18" charset="0"/>
                <a:ea typeface="Times New Roman" panose="02020603050405020304" pitchFamily="18" charset="0"/>
              </a:rPr>
              <a:t>Carev</a:t>
            </a:r>
            <a:r>
              <a:rPr lang="en-US" dirty="0">
                <a:effectLst/>
                <a:latin typeface="Times New Roman" panose="02020603050405020304" pitchFamily="18" charset="0"/>
                <a:ea typeface="Times New Roman" panose="02020603050405020304" pitchFamily="18" charset="0"/>
              </a:rPr>
              <a:t> (2008). </a:t>
            </a:r>
            <a:r>
              <a:rPr lang="en-US" i="1" dirty="0">
                <a:effectLst/>
                <a:latin typeface="Times New Roman" panose="02020603050405020304" pitchFamily="18" charset="0"/>
                <a:ea typeface="Times New Roman" panose="02020603050405020304" pitchFamily="18" charset="0"/>
              </a:rPr>
              <a:t>Guest Satisfaction and Guest Loyalty Study for Hotel Industry</a:t>
            </a:r>
            <a:r>
              <a:rPr lang="en-US" dirty="0">
                <a:effectLst/>
                <a:latin typeface="Times New Roman" panose="02020603050405020304" pitchFamily="18" charset="0"/>
                <a:ea typeface="Times New Roman" panose="02020603050405020304" pitchFamily="18" charset="0"/>
              </a:rPr>
              <a:t>.</a:t>
            </a:r>
          </a:p>
          <a:p>
            <a:pPr algn="just">
              <a:lnSpc>
                <a:spcPct val="150000"/>
              </a:lnSpc>
              <a:spcAft>
                <a:spcPts val="1200"/>
              </a:spcAft>
            </a:pPr>
            <a:r>
              <a:rPr lang="en-US" dirty="0" err="1">
                <a:effectLst/>
                <a:latin typeface="Times New Roman" panose="02020603050405020304" pitchFamily="18" charset="0"/>
                <a:ea typeface="Times New Roman" panose="02020603050405020304" pitchFamily="18" charset="0"/>
              </a:rPr>
              <a:t>Eid</a:t>
            </a:r>
            <a:r>
              <a:rPr lang="en-US" dirty="0">
                <a:effectLst/>
                <a:latin typeface="Times New Roman" panose="02020603050405020304" pitchFamily="18" charset="0"/>
                <a:ea typeface="Times New Roman" panose="02020603050405020304" pitchFamily="18" charset="0"/>
              </a:rPr>
              <a:t>, R. (2023). </a:t>
            </a:r>
            <a:r>
              <a:rPr lang="en-US" i="1" dirty="0">
                <a:effectLst/>
                <a:latin typeface="Times New Roman" panose="02020603050405020304" pitchFamily="18" charset="0"/>
                <a:ea typeface="Times New Roman" panose="02020603050405020304" pitchFamily="18" charset="0"/>
              </a:rPr>
              <a:t>Successful customer relationship management programs and technologies : issues and trends</a:t>
            </a:r>
            <a:r>
              <a:rPr lang="en-US" dirty="0">
                <a:effectLst/>
                <a:latin typeface="Times New Roman" panose="02020603050405020304" pitchFamily="18" charset="0"/>
                <a:ea typeface="Times New Roman" panose="02020603050405020304" pitchFamily="18" charset="0"/>
              </a:rPr>
              <a:t>. Hershey, Pa.: IGI Global (701 E. Chocolate Avenue, Hershey, Pennsylvania, 17033, USA).</a:t>
            </a:r>
          </a:p>
          <a:p>
            <a:pPr algn="just">
              <a:lnSpc>
                <a:spcPct val="150000"/>
              </a:lnSpc>
              <a:spcAft>
                <a:spcPts val="1200"/>
              </a:spcAft>
            </a:pPr>
            <a:r>
              <a:rPr lang="en-US" dirty="0">
                <a:effectLst/>
                <a:latin typeface="Times New Roman" panose="02020603050405020304" pitchFamily="18" charset="0"/>
                <a:ea typeface="Times New Roman" panose="02020603050405020304" pitchFamily="18" charset="0"/>
              </a:rPr>
              <a:t>Goodman, J.A. (2019). </a:t>
            </a:r>
            <a:r>
              <a:rPr lang="en-US" i="1" dirty="0">
                <a:effectLst/>
                <a:latin typeface="Times New Roman" panose="02020603050405020304" pitchFamily="18" charset="0"/>
                <a:ea typeface="Times New Roman" panose="02020603050405020304" pitchFamily="18" charset="0"/>
              </a:rPr>
              <a:t>Strategic customer service : managing the customer experience to increase positive word of mouth, build loyalty, and maximize profits</a:t>
            </a:r>
            <a:r>
              <a:rPr lang="en-US" dirty="0">
                <a:effectLst/>
                <a:latin typeface="Times New Roman" panose="02020603050405020304" pitchFamily="18" charset="0"/>
                <a:ea typeface="Times New Roman" panose="02020603050405020304" pitchFamily="18" charset="0"/>
              </a:rPr>
              <a:t>. New York: AMACOM.</a:t>
            </a:r>
          </a:p>
          <a:p>
            <a:pPr algn="just">
              <a:lnSpc>
                <a:spcPct val="150000"/>
              </a:lnSpc>
              <a:spcAft>
                <a:spcPts val="1200"/>
              </a:spcAft>
            </a:pPr>
            <a:r>
              <a:rPr lang="en-US" dirty="0">
                <a:effectLst/>
                <a:latin typeface="Times New Roman" panose="02020603050405020304" pitchFamily="18" charset="0"/>
                <a:ea typeface="Times New Roman" panose="02020603050405020304" pitchFamily="18" charset="0"/>
              </a:rPr>
              <a:t>Holt, K.W. (2022). </a:t>
            </a:r>
            <a:r>
              <a:rPr lang="en-US" i="1" dirty="0">
                <a:effectLst/>
                <a:latin typeface="Times New Roman" panose="02020603050405020304" pitchFamily="18" charset="0"/>
                <a:ea typeface="Times New Roman" panose="02020603050405020304" pitchFamily="18" charset="0"/>
              </a:rPr>
              <a:t>Differentiation Strategy</a:t>
            </a:r>
            <a:r>
              <a:rPr lang="en-US" dirty="0">
                <a:effectLst/>
                <a:latin typeface="Times New Roman" panose="02020603050405020304" pitchFamily="18" charset="0"/>
                <a:ea typeface="Times New Roman" panose="02020603050405020304" pitchFamily="18" charset="0"/>
              </a:rPr>
              <a:t>. Taylor &amp; Francis.</a:t>
            </a:r>
          </a:p>
          <a:p>
            <a:pPr algn="just">
              <a:lnSpc>
                <a:spcPct val="150000"/>
              </a:lnSpc>
              <a:spcAft>
                <a:spcPts val="1200"/>
              </a:spcAft>
            </a:pPr>
            <a:r>
              <a:rPr lang="en-US" dirty="0">
                <a:effectLst/>
                <a:latin typeface="Times New Roman" panose="02020603050405020304" pitchFamily="18" charset="0"/>
                <a:ea typeface="Times New Roman" panose="02020603050405020304" pitchFamily="18" charset="0"/>
              </a:rPr>
              <a:t>International, M. (2023). </a:t>
            </a:r>
            <a:r>
              <a:rPr lang="en-US" i="1" dirty="0">
                <a:effectLst/>
                <a:latin typeface="Times New Roman" panose="02020603050405020304" pitchFamily="18" charset="0"/>
                <a:ea typeface="Times New Roman" panose="02020603050405020304" pitchFamily="18" charset="0"/>
              </a:rPr>
              <a:t>Hotels &amp; Resorts | Book your Hotel directly with Marriott </a:t>
            </a:r>
            <a:r>
              <a:rPr lang="en-US" i="1" dirty="0" err="1">
                <a:effectLst/>
                <a:latin typeface="Times New Roman" panose="02020603050405020304" pitchFamily="18" charset="0"/>
                <a:ea typeface="Times New Roman" panose="02020603050405020304" pitchFamily="18" charset="0"/>
              </a:rPr>
              <a:t>Bonvoy</a:t>
            </a:r>
            <a:r>
              <a:rPr lang="en-US" dirty="0">
                <a:effectLst/>
                <a:latin typeface="Times New Roman" panose="02020603050405020304" pitchFamily="18" charset="0"/>
                <a:ea typeface="Times New Roman" panose="02020603050405020304" pitchFamily="18" charset="0"/>
              </a:rPr>
              <a:t>. [online] ram-test5.ose-dev39-vxbyr.cloud.marriott.com. Available at: https://www.marriott.com/default.mi?scid=96fd3a6b-bda5-4c82-8156-d8490e37f5db&amp;gclid=CjwKCAjwpayjBhAnEiwA-7ena2KhJX7UhipC39Tgm22Si01Fnp8_J9Mfd1qCGwQfsPuH9AszDd1bHxoCuYUQAvD_BwE&amp;gclsrc=aw.ds [Accessed 23 May 2023].</a:t>
            </a:r>
          </a:p>
          <a:p>
            <a:pPr algn="just">
              <a:lnSpc>
                <a:spcPct val="150000"/>
              </a:lnSpc>
              <a:spcAft>
                <a:spcPts val="1200"/>
              </a:spcAft>
            </a:pPr>
            <a:r>
              <a:rPr lang="en-US" dirty="0" err="1">
                <a:effectLst/>
                <a:latin typeface="Times New Roman" panose="02020603050405020304" pitchFamily="18" charset="0"/>
                <a:ea typeface="Times New Roman" panose="02020603050405020304" pitchFamily="18" charset="0"/>
              </a:rPr>
              <a:t>IvyPanda</a:t>
            </a:r>
            <a:r>
              <a:rPr lang="en-US" dirty="0">
                <a:effectLst/>
                <a:latin typeface="Times New Roman" panose="02020603050405020304" pitchFamily="18" charset="0"/>
                <a:ea typeface="Times New Roman" panose="02020603050405020304" pitchFamily="18" charset="0"/>
              </a:rPr>
              <a:t> (2020). </a:t>
            </a:r>
            <a:r>
              <a:rPr lang="en-US" i="1" dirty="0">
                <a:effectLst/>
                <a:latin typeface="Times New Roman" panose="02020603050405020304" pitchFamily="18" charset="0"/>
                <a:ea typeface="Times New Roman" panose="02020603050405020304" pitchFamily="18" charset="0"/>
              </a:rPr>
              <a:t>Marriott Hotels &amp; Resorts Market Segmentation Analysis - 1101 Words | Report Example</a:t>
            </a:r>
            <a:r>
              <a:rPr lang="en-US" dirty="0">
                <a:effectLst/>
                <a:latin typeface="Times New Roman" panose="02020603050405020304" pitchFamily="18" charset="0"/>
                <a:ea typeface="Times New Roman" panose="02020603050405020304" pitchFamily="18" charset="0"/>
              </a:rPr>
              <a:t>. [online] Free Essays. Available at: https://ivypanda.com/essays/marriott-hotels-resorts-market-segmentation-analysis/.</a:t>
            </a:r>
          </a:p>
        </p:txBody>
      </p:sp>
    </p:spTree>
    <p:extLst>
      <p:ext uri="{BB962C8B-B14F-4D97-AF65-F5344CB8AC3E}">
        <p14:creationId xmlns:p14="http://schemas.microsoft.com/office/powerpoint/2010/main" val="1977305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289953"/>
            <a:ext cx="12192000" cy="4278094"/>
          </a:xfrm>
          <a:prstGeom prst="rect">
            <a:avLst/>
          </a:prstGeom>
        </p:spPr>
        <p:txBody>
          <a:bodyPr wrap="square">
            <a:spAutoFit/>
          </a:bodyPr>
          <a:lstStyle/>
          <a:p>
            <a:pPr algn="just">
              <a:lnSpc>
                <a:spcPct val="150000"/>
              </a:lnSpc>
              <a:spcAft>
                <a:spcPts val="1200"/>
              </a:spcAft>
            </a:pPr>
            <a:r>
              <a:rPr lang="en-US" sz="2400" b="1" dirty="0">
                <a:effectLst/>
                <a:latin typeface="Times New Roman" panose="02020603050405020304" pitchFamily="18" charset="0"/>
                <a:ea typeface="Times New Roman" panose="02020603050405020304" pitchFamily="18" charset="0"/>
              </a:rPr>
              <a:t>References</a:t>
            </a:r>
          </a:p>
          <a:p>
            <a:pPr algn="just">
              <a:lnSpc>
                <a:spcPct val="150000"/>
              </a:lnSpc>
              <a:spcAft>
                <a:spcPts val="1200"/>
              </a:spcAft>
            </a:pPr>
            <a:r>
              <a:rPr lang="en-US" dirty="0">
                <a:effectLst/>
                <a:latin typeface="Times New Roman" panose="02020603050405020304" pitchFamily="18" charset="0"/>
                <a:ea typeface="Times New Roman" panose="02020603050405020304" pitchFamily="18" charset="0"/>
              </a:rPr>
              <a:t>Marko </a:t>
            </a:r>
            <a:r>
              <a:rPr lang="en-US" dirty="0" err="1">
                <a:effectLst/>
                <a:latin typeface="Times New Roman" panose="02020603050405020304" pitchFamily="18" charset="0"/>
                <a:ea typeface="Times New Roman" panose="02020603050405020304" pitchFamily="18" charset="0"/>
              </a:rPr>
              <a:t>Tkalčic</a:t>
            </a:r>
            <a:r>
              <a:rPr lang="en-US" dirty="0">
                <a:effectLst/>
                <a:latin typeface="Times New Roman" panose="02020603050405020304" pitchFamily="18" charset="0"/>
                <a:ea typeface="Times New Roman" panose="02020603050405020304" pitchFamily="18" charset="0"/>
              </a:rPr>
              <a:t>̌, </a:t>
            </a:r>
            <a:r>
              <a:rPr lang="en-US" dirty="0" err="1">
                <a:effectLst/>
                <a:latin typeface="Times New Roman" panose="02020603050405020304" pitchFamily="18" charset="0"/>
                <a:ea typeface="Times New Roman" panose="02020603050405020304" pitchFamily="18" charset="0"/>
              </a:rPr>
              <a:t>Berardina</a:t>
            </a:r>
            <a:r>
              <a:rPr lang="en-US" dirty="0">
                <a:effectLst/>
                <a:latin typeface="Times New Roman" panose="02020603050405020304" pitchFamily="18" charset="0"/>
                <a:ea typeface="Times New Roman" panose="02020603050405020304" pitchFamily="18" charset="0"/>
              </a:rPr>
              <a:t> De </a:t>
            </a:r>
            <a:r>
              <a:rPr lang="en-US" dirty="0" err="1">
                <a:effectLst/>
                <a:latin typeface="Times New Roman" panose="02020603050405020304" pitchFamily="18" charset="0"/>
                <a:ea typeface="Times New Roman" panose="02020603050405020304" pitchFamily="18" charset="0"/>
              </a:rPr>
              <a:t>Carolis</a:t>
            </a:r>
            <a:r>
              <a:rPr lang="en-US" dirty="0">
                <a:effectLst/>
                <a:latin typeface="Times New Roman" panose="02020603050405020304" pitchFamily="18" charset="0"/>
                <a:ea typeface="Times New Roman" panose="02020603050405020304" pitchFamily="18" charset="0"/>
              </a:rPr>
              <a:t>, Marco De </a:t>
            </a:r>
            <a:r>
              <a:rPr lang="en-US" dirty="0" err="1">
                <a:effectLst/>
                <a:latin typeface="Times New Roman" panose="02020603050405020304" pitchFamily="18" charset="0"/>
                <a:ea typeface="Times New Roman" panose="02020603050405020304" pitchFamily="18" charset="0"/>
              </a:rPr>
              <a:t>Gemmis</a:t>
            </a:r>
            <a:r>
              <a:rPr lang="en-US" dirty="0">
                <a:effectLst/>
                <a:latin typeface="Times New Roman" panose="02020603050405020304" pitchFamily="18" charset="0"/>
                <a:ea typeface="Times New Roman" panose="02020603050405020304" pitchFamily="18" charset="0"/>
              </a:rPr>
              <a:t>, Ante </a:t>
            </a:r>
            <a:r>
              <a:rPr lang="en-US" dirty="0" err="1">
                <a:effectLst/>
                <a:latin typeface="Times New Roman" panose="02020603050405020304" pitchFamily="18" charset="0"/>
                <a:ea typeface="Times New Roman" panose="02020603050405020304" pitchFamily="18" charset="0"/>
              </a:rPr>
              <a:t>Odic</a:t>
            </a:r>
            <a:r>
              <a:rPr lang="en-US" dirty="0">
                <a:effectLst/>
                <a:latin typeface="Times New Roman" panose="02020603050405020304" pitchFamily="18" charset="0"/>
                <a:ea typeface="Times New Roman" panose="02020603050405020304" pitchFamily="18" charset="0"/>
              </a:rPr>
              <a:t>́, Andrej </a:t>
            </a:r>
            <a:r>
              <a:rPr lang="en-US" dirty="0" err="1">
                <a:effectLst/>
                <a:latin typeface="Times New Roman" panose="02020603050405020304" pitchFamily="18" charset="0"/>
                <a:ea typeface="Times New Roman" panose="02020603050405020304" pitchFamily="18" charset="0"/>
              </a:rPr>
              <a:t>Košir</a:t>
            </a:r>
            <a:r>
              <a:rPr lang="en-US" dirty="0">
                <a:effectLst/>
                <a:latin typeface="Times New Roman" panose="02020603050405020304" pitchFamily="18" charset="0"/>
                <a:ea typeface="Times New Roman" panose="02020603050405020304" pitchFamily="18" charset="0"/>
              </a:rPr>
              <a:t> and </a:t>
            </a:r>
            <a:r>
              <a:rPr lang="en-US" dirty="0" err="1">
                <a:effectLst/>
                <a:latin typeface="Times New Roman" panose="02020603050405020304" pitchFamily="18" charset="0"/>
                <a:ea typeface="Times New Roman" panose="02020603050405020304" pitchFamily="18" charset="0"/>
              </a:rPr>
              <a:t>Springerlink</a:t>
            </a:r>
            <a:r>
              <a:rPr lang="en-US" dirty="0">
                <a:effectLst/>
                <a:latin typeface="Times New Roman" panose="02020603050405020304" pitchFamily="18" charset="0"/>
                <a:ea typeface="Times New Roman" panose="02020603050405020304" pitchFamily="18" charset="0"/>
              </a:rPr>
              <a:t> (Online Service (2016). </a:t>
            </a:r>
            <a:r>
              <a:rPr lang="en-US" i="1" dirty="0">
                <a:effectLst/>
                <a:latin typeface="Times New Roman" panose="02020603050405020304" pitchFamily="18" charset="0"/>
                <a:ea typeface="Times New Roman" panose="02020603050405020304" pitchFamily="18" charset="0"/>
              </a:rPr>
              <a:t>Emotions and Personality in Personalized Services : Models, Evaluation and Applications</a:t>
            </a:r>
            <a:r>
              <a:rPr lang="en-US" dirty="0">
                <a:effectLst/>
                <a:latin typeface="Times New Roman" panose="02020603050405020304" pitchFamily="18" charset="0"/>
                <a:ea typeface="Times New Roman" panose="02020603050405020304" pitchFamily="18" charset="0"/>
              </a:rPr>
              <a:t>. Cham: Springer International Publishing.</a:t>
            </a:r>
          </a:p>
          <a:p>
            <a:pPr algn="just">
              <a:lnSpc>
                <a:spcPct val="150000"/>
              </a:lnSpc>
              <a:spcAft>
                <a:spcPts val="1200"/>
              </a:spcAft>
            </a:pPr>
            <a:r>
              <a:rPr lang="en-US" dirty="0">
                <a:effectLst/>
                <a:latin typeface="Times New Roman" panose="02020603050405020304" pitchFamily="18" charset="0"/>
                <a:ea typeface="Times New Roman" panose="02020603050405020304" pitchFamily="18" charset="0"/>
              </a:rPr>
              <a:t>Marriot (2023). </a:t>
            </a:r>
            <a:r>
              <a:rPr lang="en-US" i="1" dirty="0">
                <a:effectLst/>
                <a:latin typeface="Times New Roman" panose="02020603050405020304" pitchFamily="18" charset="0"/>
                <a:ea typeface="Times New Roman" panose="02020603050405020304" pitchFamily="18" charset="0"/>
              </a:rPr>
              <a:t>Hotels &amp; Resorts | Book your Hotel directly with Marriott </a:t>
            </a:r>
            <a:r>
              <a:rPr lang="en-US" i="1" dirty="0" err="1">
                <a:effectLst/>
                <a:latin typeface="Times New Roman" panose="02020603050405020304" pitchFamily="18" charset="0"/>
                <a:ea typeface="Times New Roman" panose="02020603050405020304" pitchFamily="18" charset="0"/>
              </a:rPr>
              <a:t>Bonvoy</a:t>
            </a:r>
            <a:r>
              <a:rPr lang="en-US" dirty="0">
                <a:effectLst/>
                <a:latin typeface="Times New Roman" panose="02020603050405020304" pitchFamily="18" charset="0"/>
                <a:ea typeface="Times New Roman" panose="02020603050405020304" pitchFamily="18" charset="0"/>
              </a:rPr>
              <a:t>. [online] ram-test5.ose-dev39-vxbyr.cloud.marriott.com. Available at: https://www.marriott.com/default.mi?scid=2df1e683-8bc5-494e-a40e-2920711b087b&amp;gclid=CjwKCAjwpayjBhAnEiwA-7ena_ZrDJ1R6Rzx_PhWwjQdz3Aip8aBHU0ByeeU70GqilD7dnHvnyL6lxoCCa0QAvD_BwE&amp;gclsrc=aw.ds [Accessed 23 May 2023].</a:t>
            </a:r>
          </a:p>
        </p:txBody>
      </p:sp>
    </p:spTree>
    <p:extLst>
      <p:ext uri="{BB962C8B-B14F-4D97-AF65-F5344CB8AC3E}">
        <p14:creationId xmlns:p14="http://schemas.microsoft.com/office/powerpoint/2010/main" val="237937140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18</TotalTime>
  <Words>2700</Words>
  <Application>Microsoft Macintosh PowerPoint</Application>
  <PresentationFormat>Widescreen</PresentationFormat>
  <Paragraphs>111</Paragraphs>
  <Slides>11</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Courier New</vt:lpstr>
      <vt:lpstr>Times New Roman</vt:lpstr>
      <vt:lpstr>Trebuchet MS</vt:lpstr>
      <vt:lpstr>Wingdings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marios katsas</cp:lastModifiedBy>
  <cp:revision>4</cp:revision>
  <dcterms:created xsi:type="dcterms:W3CDTF">2023-05-23T06:32:46Z</dcterms:created>
  <dcterms:modified xsi:type="dcterms:W3CDTF">2023-05-24T09:39:52Z</dcterms:modified>
</cp:coreProperties>
</file>