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sldIdLst>
    <p:sldId id="270" r:id="rId2"/>
    <p:sldId id="281" r:id="rId3"/>
    <p:sldId id="271" r:id="rId4"/>
    <p:sldId id="278" r:id="rId5"/>
    <p:sldId id="280" r:id="rId6"/>
    <p:sldId id="257" r:id="rId7"/>
    <p:sldId id="256" r:id="rId8"/>
    <p:sldId id="279" r:id="rId9"/>
    <p:sldId id="273" r:id="rId10"/>
    <p:sldId id="274" r:id="rId11"/>
    <p:sldId id="264" r:id="rId12"/>
    <p:sldId id="275" r:id="rId13"/>
    <p:sldId id="276" r:id="rId14"/>
    <p:sldId id="277" r:id="rId15"/>
    <p:sldId id="260" r:id="rId16"/>
    <p:sldId id="258" r:id="rId17"/>
    <p:sldId id="259" r:id="rId18"/>
    <p:sldId id="267" r:id="rId19"/>
    <p:sldId id="263" r:id="rId20"/>
    <p:sldId id="261" r:id="rId21"/>
    <p:sldId id="262"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9"/>
  </p:normalViewPr>
  <p:slideViewPr>
    <p:cSldViewPr snapToGrid="0" snapToObjects="1">
      <p:cViewPr>
        <p:scale>
          <a:sx n="110" d="100"/>
          <a:sy n="110" d="100"/>
        </p:scale>
        <p:origin x="88"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2/19/20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91925255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2/19/20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071931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2/19/20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57410522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2/19/20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73946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2/19/20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227072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2/19/20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588110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2/19/20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116573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2/19/20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65350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2/19/20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73280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2/19/20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835517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2/19/20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468315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2/19/20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161006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4.xml"/><Relationship Id="rId5" Type="http://schemas.openxmlformats.org/officeDocument/2006/relationships/image" Target="../media/image6.tiff"/><Relationship Id="rId4" Type="http://schemas.openxmlformats.org/officeDocument/2006/relationships/hyperlink" Target="becket%20jew.mp4"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7.tiff"/><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7.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hyperlink" Target="file:////Users/timi/Desktop/lt1.mov"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4024" y="3040050"/>
            <a:ext cx="10508776" cy="1470025"/>
          </a:xfrm>
        </p:spPr>
        <p:txBody>
          <a:bodyPr/>
          <a:lstStyle/>
          <a:p>
            <a:r>
              <a:rPr lang="en-US" dirty="0"/>
              <a:t>Beckett, Freedom, Resistance,</a:t>
            </a:r>
            <a:br>
              <a:rPr lang="en-US" dirty="0"/>
            </a:br>
            <a:r>
              <a:rPr lang="en-US" dirty="0"/>
              <a:t>the problem texts</a:t>
            </a:r>
          </a:p>
        </p:txBody>
      </p:sp>
      <p:sp>
        <p:nvSpPr>
          <p:cNvPr id="3" name="Subtitle 2"/>
          <p:cNvSpPr>
            <a:spLocks noGrp="1"/>
          </p:cNvSpPr>
          <p:nvPr>
            <p:ph type="subTitle" idx="1"/>
          </p:nvPr>
        </p:nvSpPr>
        <p:spPr>
          <a:xfrm>
            <a:off x="2895600" y="4329618"/>
            <a:ext cx="6400800" cy="766823"/>
          </a:xfrm>
        </p:spPr>
        <p:txBody>
          <a:bodyPr>
            <a:normAutofit fontScale="92500" lnSpcReduction="10000"/>
          </a:bodyPr>
          <a:lstStyle/>
          <a:p>
            <a:endParaRPr lang="en-US" dirty="0"/>
          </a:p>
          <a:p>
            <a:r>
              <a:rPr lang="en-US" dirty="0"/>
              <a:t>Research in Practice Lecture</a:t>
            </a:r>
          </a:p>
          <a:p>
            <a:endParaRPr lang="en-US" dirty="0"/>
          </a:p>
          <a:p>
            <a:endParaRPr lang="en-US" dirty="0"/>
          </a:p>
        </p:txBody>
      </p:sp>
      <p:pic>
        <p:nvPicPr>
          <p:cNvPr id="4" name="Picture 3" descr="Art-JMorgan:Users:art-to2:Desktop:UWTSD SCA Small.jpg"/>
          <p:cNvPicPr/>
          <p:nvPr/>
        </p:nvPicPr>
        <p:blipFill>
          <a:blip r:embed="rId2">
            <a:extLst>
              <a:ext uri="{28A0092B-C50C-407E-A947-70E740481C1C}">
                <a14:useLocalDpi xmlns:a14="http://schemas.microsoft.com/office/drawing/2010/main" val="0"/>
              </a:ext>
            </a:extLst>
          </a:blip>
          <a:srcRect/>
          <a:stretch>
            <a:fillRect/>
          </a:stretch>
        </p:blipFill>
        <p:spPr bwMode="auto">
          <a:xfrm>
            <a:off x="1315076" y="5368739"/>
            <a:ext cx="5732780" cy="1017270"/>
          </a:xfrm>
          <a:prstGeom prst="rect">
            <a:avLst/>
          </a:prstGeom>
          <a:noFill/>
          <a:ln>
            <a:noFill/>
          </a:ln>
        </p:spPr>
      </p:pic>
    </p:spTree>
    <p:extLst>
      <p:ext uri="{BB962C8B-B14F-4D97-AF65-F5344CB8AC3E}">
        <p14:creationId xmlns:p14="http://schemas.microsoft.com/office/powerpoint/2010/main" val="1114756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75F4A0-FEAF-4F1B-9C48-7688BF9D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1EC79F3-0DE6-47BA-9C5C-039C54F4AC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23" name="Freeform: Shape 22">
            <a:extLst>
              <a:ext uri="{FF2B5EF4-FFF2-40B4-BE49-F238E27FC236}">
                <a16:creationId xmlns:a16="http://schemas.microsoft.com/office/drawing/2014/main" id="{C86C2B07-2A41-4CB1-9C51-F037AF417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9FBC7939-1FCA-094C-984B-8729C8D28F47}"/>
              </a:ext>
            </a:extLst>
          </p:cNvPr>
          <p:cNvSpPr>
            <a:spLocks noGrp="1"/>
          </p:cNvSpPr>
          <p:nvPr>
            <p:ph idx="1"/>
          </p:nvPr>
        </p:nvSpPr>
        <p:spPr>
          <a:xfrm>
            <a:off x="879676" y="625033"/>
            <a:ext cx="10440365" cy="5034987"/>
          </a:xfrm>
        </p:spPr>
        <p:txBody>
          <a:bodyPr anchor="ctr">
            <a:normAutofit/>
          </a:bodyPr>
          <a:lstStyle/>
          <a:p>
            <a:pPr marL="0" indent="0">
              <a:buNone/>
            </a:pPr>
            <a:r>
              <a:rPr lang="en-GB" sz="2400" dirty="0"/>
              <a:t>I wish my life and decisions to depend on myself, not on external forces of whatever kind. I wish to be the instrument of my own, not of other men's acts of will. I wish to be a subject, not an object; to be moved by reasons, by conscious purposes which are my own, not by causes which affect me, as it were, from outside. I wish to be somebody, not nobody; a doer – deciding, not being decided for, self-directed and not acted upon by external nature or by other men as if I were a thing, or an animal, or a slave incapable of playing a human role – that is, of conceiving goals and policies of my own and realizing them. This is at least part of what I mean when I say that I am rational, and that it is my reason that distinguishes me as a human being from the rest of the </a:t>
            </a:r>
            <a:r>
              <a:rPr lang="en-GB" sz="2400"/>
              <a:t>world.</a:t>
            </a:r>
            <a:r>
              <a:rPr lang="en-GB" sz="2400" baseline="30000"/>
              <a:t>1a</a:t>
            </a:r>
            <a:endParaRPr lang="en-GB" sz="2400" dirty="0"/>
          </a:p>
          <a:p>
            <a:endParaRPr lang="en-US" dirty="0"/>
          </a:p>
        </p:txBody>
      </p:sp>
      <p:sp>
        <p:nvSpPr>
          <p:cNvPr id="25" name="Rectangle 24">
            <a:extLst>
              <a:ext uri="{FF2B5EF4-FFF2-40B4-BE49-F238E27FC236}">
                <a16:creationId xmlns:a16="http://schemas.microsoft.com/office/drawing/2014/main" id="{A3F67AAC-C977-4759-A5C8-6BC998F9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2544842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75F4A0-FEAF-4F1B-9C48-7688BF9D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1EC79F3-0DE6-47BA-9C5C-039C54F4AC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12" name="Freeform: Shape 11">
            <a:extLst>
              <a:ext uri="{FF2B5EF4-FFF2-40B4-BE49-F238E27FC236}">
                <a16:creationId xmlns:a16="http://schemas.microsoft.com/office/drawing/2014/main" id="{C86C2B07-2A41-4CB1-9C51-F037AF417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3" name="Content Placeholder 2"/>
          <p:cNvSpPr>
            <a:spLocks noGrp="1"/>
          </p:cNvSpPr>
          <p:nvPr>
            <p:ph idx="1"/>
          </p:nvPr>
        </p:nvSpPr>
        <p:spPr>
          <a:xfrm>
            <a:off x="1219201" y="1123486"/>
            <a:ext cx="9639868" cy="3516753"/>
          </a:xfrm>
        </p:spPr>
        <p:txBody>
          <a:bodyPr anchor="ctr">
            <a:normAutofit/>
          </a:bodyPr>
          <a:lstStyle/>
          <a:p>
            <a:r>
              <a:rPr lang="en-US" dirty="0"/>
              <a:t>“A fictional technique always relates back to the novelist’s metaphysics. The critic’s task is to define the latter before evaluating the former.”</a:t>
            </a:r>
          </a:p>
          <a:p>
            <a:endParaRPr lang="en-US" dirty="0"/>
          </a:p>
          <a:p>
            <a:r>
              <a:rPr lang="en-US"/>
              <a:t>Jean-Paul Sartre cited in Edith Kern </a:t>
            </a:r>
            <a:r>
              <a:rPr lang="en-US" err="1"/>
              <a:t>pp.vii</a:t>
            </a:r>
            <a:endParaRPr lang="en-US"/>
          </a:p>
        </p:txBody>
      </p:sp>
      <p:sp>
        <p:nvSpPr>
          <p:cNvPr id="14" name="Rectangle 13">
            <a:extLst>
              <a:ext uri="{FF2B5EF4-FFF2-40B4-BE49-F238E27FC236}">
                <a16:creationId xmlns:a16="http://schemas.microsoft.com/office/drawing/2014/main" id="{A3F67AAC-C977-4759-A5C8-6BC998F9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3672212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descr="original.jpeg"/>
          <p:cNvPicPr>
            <a:picLocks noGrp="1" noChangeAspect="1"/>
          </p:cNvPicPr>
          <p:nvPr>
            <p:ph idx="1"/>
          </p:nvPr>
        </p:nvPicPr>
        <p:blipFill rotWithShape="1">
          <a:blip r:embed="rId2">
            <a:extLst>
              <a:ext uri="{28A0092B-C50C-407E-A947-70E740481C1C}">
                <a14:useLocalDpi xmlns:a14="http://schemas.microsoft.com/office/drawing/2010/main" val="0"/>
              </a:ext>
            </a:extLst>
          </a:blip>
          <a:srcRect t="8640" b="8640"/>
          <a:stretch/>
        </p:blipFill>
        <p:spPr>
          <a:xfrm>
            <a:off x="20" y="10"/>
            <a:ext cx="12191980" cy="6857990"/>
          </a:xfrm>
          <a:prstGeom prst="rect">
            <a:avLst/>
          </a:prstGeom>
          <a:scene3d>
            <a:camera prst="perspectiveFront" fov="5400000"/>
            <a:lightRig rig="threePt" dir="t">
              <a:rot lat="0" lon="0" rev="19200000"/>
            </a:lightRig>
          </a:scene3d>
          <a:sp3d extrusionH="25400">
            <a:bevelT w="304800" h="152400" prst="hardEdge"/>
            <a:extrusionClr>
              <a:srgbClr val="FFFFFF"/>
            </a:extrusionClr>
          </a:sp3d>
        </p:spPr>
      </p:pic>
    </p:spTree>
    <p:extLst>
      <p:ext uri="{BB962C8B-B14F-4D97-AF65-F5344CB8AC3E}">
        <p14:creationId xmlns:p14="http://schemas.microsoft.com/office/powerpoint/2010/main" val="2502786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3" name="Rectangle 35">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37">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39">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sammy beckett" descr="sammy beckett">
            <a:hlinkClick r:id="" action="ppaction://media"/>
            <a:extLst>
              <a:ext uri="{FF2B5EF4-FFF2-40B4-BE49-F238E27FC236}">
                <a16:creationId xmlns:a16="http://schemas.microsoft.com/office/drawing/2014/main" id="{37D61147-EC01-714C-8DAB-BAB65E1BB8A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881573" y="480515"/>
            <a:ext cx="10428853" cy="5892302"/>
          </a:xfrm>
          <a:prstGeom prst="rect">
            <a:avLst/>
          </a:prstGeom>
        </p:spPr>
      </p:pic>
    </p:spTree>
    <p:extLst>
      <p:ext uri="{BB962C8B-B14F-4D97-AF65-F5344CB8AC3E}">
        <p14:creationId xmlns:p14="http://schemas.microsoft.com/office/powerpoint/2010/main" val="1884495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4643"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A926A-4953-5544-BCD9-C09B9A49A23A}"/>
              </a:ext>
            </a:extLst>
          </p:cNvPr>
          <p:cNvSpPr>
            <a:spLocks noGrp="1"/>
          </p:cNvSpPr>
          <p:nvPr>
            <p:ph type="title"/>
          </p:nvPr>
        </p:nvSpPr>
        <p:spPr>
          <a:xfrm>
            <a:off x="1105469" y="5423537"/>
            <a:ext cx="9867331" cy="868081"/>
          </a:xfrm>
        </p:spPr>
        <p:txBody>
          <a:bodyPr anchor="ctr">
            <a:normAutofit/>
          </a:bodyPr>
          <a:lstStyle/>
          <a:p>
            <a:r>
              <a:rPr lang="en-US" dirty="0"/>
              <a:t>The directionless direction</a:t>
            </a:r>
          </a:p>
        </p:txBody>
      </p:sp>
      <p:sp>
        <p:nvSpPr>
          <p:cNvPr id="3" name="Content Placeholder 2">
            <a:extLst>
              <a:ext uri="{FF2B5EF4-FFF2-40B4-BE49-F238E27FC236}">
                <a16:creationId xmlns:a16="http://schemas.microsoft.com/office/drawing/2014/main" id="{B7F899D6-3F22-4446-BE0C-15F1618F3AF1}"/>
              </a:ext>
            </a:extLst>
          </p:cNvPr>
          <p:cNvSpPr>
            <a:spLocks noGrp="1"/>
          </p:cNvSpPr>
          <p:nvPr>
            <p:ph idx="1"/>
          </p:nvPr>
        </p:nvSpPr>
        <p:spPr>
          <a:xfrm>
            <a:off x="1219201" y="1123486"/>
            <a:ext cx="9639868" cy="3516753"/>
          </a:xfrm>
        </p:spPr>
        <p:txBody>
          <a:bodyPr anchor="ctr">
            <a:normAutofit/>
          </a:bodyPr>
          <a:lstStyle/>
          <a:p>
            <a:r>
              <a:rPr lang="en-US" dirty="0"/>
              <a:t>Overview of Samuel Barclay Beckett</a:t>
            </a:r>
          </a:p>
          <a:p>
            <a:endParaRPr lang="en-US" dirty="0"/>
          </a:p>
          <a:p>
            <a:r>
              <a:rPr lang="en-US" dirty="0"/>
              <a:t>My desired end</a:t>
            </a:r>
          </a:p>
          <a:p>
            <a:r>
              <a:rPr lang="en-US" dirty="0"/>
              <a:t>The Problem Texts</a:t>
            </a:r>
          </a:p>
          <a:p>
            <a:r>
              <a:rPr lang="en-US" dirty="0"/>
              <a:t>I am Jew</a:t>
            </a:r>
          </a:p>
          <a:p>
            <a:r>
              <a:rPr lang="en-US" dirty="0"/>
              <a:t>Freedom </a:t>
            </a:r>
            <a:r>
              <a:rPr lang="en-US" dirty="0" err="1"/>
              <a:t>resitance</a:t>
            </a:r>
            <a:r>
              <a:rPr lang="en-US" dirty="0"/>
              <a:t> and Beckett (Hegel and Berlin with a hint of Post Colonialism)</a:t>
            </a:r>
          </a:p>
        </p:txBody>
      </p:sp>
    </p:spTree>
    <p:extLst>
      <p:ext uri="{BB962C8B-B14F-4D97-AF65-F5344CB8AC3E}">
        <p14:creationId xmlns:p14="http://schemas.microsoft.com/office/powerpoint/2010/main" val="496274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FD79C-6D96-3348-BD1F-992F03DFA660}"/>
              </a:ext>
            </a:extLst>
          </p:cNvPr>
          <p:cNvSpPr>
            <a:spLocks noGrp="1"/>
          </p:cNvSpPr>
          <p:nvPr>
            <p:ph type="ctrTitle"/>
          </p:nvPr>
        </p:nvSpPr>
        <p:spPr/>
        <p:txBody>
          <a:bodyPr/>
          <a:lstStyle/>
          <a:p>
            <a:r>
              <a:rPr lang="en-US" dirty="0"/>
              <a:t>Beckett and freedom</a:t>
            </a:r>
          </a:p>
        </p:txBody>
      </p:sp>
      <p:sp>
        <p:nvSpPr>
          <p:cNvPr id="3" name="Subtitle 2">
            <a:extLst>
              <a:ext uri="{FF2B5EF4-FFF2-40B4-BE49-F238E27FC236}">
                <a16:creationId xmlns:a16="http://schemas.microsoft.com/office/drawing/2014/main" id="{1BCB380E-37F8-F843-9A69-50F06480D0EB}"/>
              </a:ext>
            </a:extLst>
          </p:cNvPr>
          <p:cNvSpPr>
            <a:spLocks noGrp="1"/>
          </p:cNvSpPr>
          <p:nvPr>
            <p:ph type="subTitle" idx="1"/>
          </p:nvPr>
        </p:nvSpPr>
        <p:spPr/>
        <p:txBody>
          <a:bodyPr/>
          <a:lstStyle/>
          <a:p>
            <a:r>
              <a:rPr lang="en-US" dirty="0"/>
              <a:t>“</a:t>
            </a:r>
            <a:r>
              <a:rPr lang="en-GB" dirty="0"/>
              <a:t>just all part of the same wish to . . . torment . . . ”</a:t>
            </a:r>
            <a:endParaRPr lang="en-US" dirty="0"/>
          </a:p>
        </p:txBody>
      </p:sp>
    </p:spTree>
    <p:extLst>
      <p:ext uri="{BB962C8B-B14F-4D97-AF65-F5344CB8AC3E}">
        <p14:creationId xmlns:p14="http://schemas.microsoft.com/office/powerpoint/2010/main" val="1062016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75F4A0-FEAF-4F1B-9C48-7688BF9D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2B4BA-0BE3-A145-9BA3-7DFA7A8358B2}"/>
              </a:ext>
            </a:extLst>
          </p:cNvPr>
          <p:cNvSpPr>
            <a:spLocks noGrp="1"/>
          </p:cNvSpPr>
          <p:nvPr>
            <p:ph type="title"/>
          </p:nvPr>
        </p:nvSpPr>
        <p:spPr>
          <a:xfrm>
            <a:off x="1105469" y="5423537"/>
            <a:ext cx="9867331" cy="868081"/>
          </a:xfrm>
        </p:spPr>
        <p:txBody>
          <a:bodyPr anchor="ctr">
            <a:normAutofit/>
          </a:bodyPr>
          <a:lstStyle/>
          <a:p>
            <a:r>
              <a:rPr lang="en-US"/>
              <a:t>Freedom defined</a:t>
            </a:r>
          </a:p>
        </p:txBody>
      </p:sp>
      <p:sp>
        <p:nvSpPr>
          <p:cNvPr id="19" name="Freeform: Shape 18">
            <a:extLst>
              <a:ext uri="{FF2B5EF4-FFF2-40B4-BE49-F238E27FC236}">
                <a16:creationId xmlns:a16="http://schemas.microsoft.com/office/drawing/2014/main" id="{F1EC79F3-0DE6-47BA-9C5C-039C54F4AC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21" name="Freeform: Shape 20">
            <a:extLst>
              <a:ext uri="{FF2B5EF4-FFF2-40B4-BE49-F238E27FC236}">
                <a16:creationId xmlns:a16="http://schemas.microsoft.com/office/drawing/2014/main" id="{C86C2B07-2A41-4CB1-9C51-F037AF417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D0C62C32-09AB-254F-8844-9051D3C64CAD}"/>
              </a:ext>
            </a:extLst>
          </p:cNvPr>
          <p:cNvSpPr>
            <a:spLocks noGrp="1"/>
          </p:cNvSpPr>
          <p:nvPr>
            <p:ph idx="1"/>
          </p:nvPr>
        </p:nvSpPr>
        <p:spPr>
          <a:xfrm>
            <a:off x="1219201" y="1123486"/>
            <a:ext cx="9639868" cy="3516753"/>
          </a:xfrm>
        </p:spPr>
        <p:txBody>
          <a:bodyPr anchor="ctr">
            <a:normAutofit/>
          </a:bodyPr>
          <a:lstStyle/>
          <a:p>
            <a:r>
              <a:rPr lang="en-GB" sz="1600" dirty="0"/>
              <a:t>Hegel was the first to regard the history of philosophy in the unity of a single process; but this fundamental idea, though true in principle, has been perhaps overstrained by him, in a manner that tends to destroy the freedom of human action.</a:t>
            </a:r>
            <a:r>
              <a:rPr lang="en-GB" sz="1600" baseline="30000" dirty="0"/>
              <a:t>1</a:t>
            </a:r>
            <a:endParaRPr lang="en-GB" sz="1600" dirty="0"/>
          </a:p>
          <a:p>
            <a:r>
              <a:rPr lang="en-GB" sz="1600" dirty="0"/>
              <a:t>I wish, above all, to be conscious of myself as a thinking, willing, active being, bearing responsibility for his choices and able to explain them by reference to his own ideas and purposes. I feel free to the degree that I believe this to be true, and enslaved to the degree that I am made to realize that it is not.</a:t>
            </a:r>
            <a:r>
              <a:rPr lang="en-GB" sz="1600" baseline="30000" dirty="0"/>
              <a:t>1</a:t>
            </a:r>
            <a:endParaRPr lang="en-GB" sz="1600" dirty="0"/>
          </a:p>
          <a:p>
            <a:r>
              <a:rPr lang="en-GB" sz="1600" dirty="0"/>
              <a:t>Thomas Hobbes (1588 – 1679) freedom was identifiable as having three types. It is the third type of freedom that has relevance to this talk, and that is that freedom should not be seen “as a power or capacity to determine, nor as a right that other humans must respect, but rather as a desirable state or condition that one might seek to attain. This is the idea of freedom as a state of liberation – a state opposed to servitude or enslavement.”</a:t>
            </a:r>
            <a:r>
              <a:rPr lang="en-GB" sz="1600" baseline="30000" dirty="0"/>
              <a:t>2</a:t>
            </a:r>
            <a:endParaRPr lang="en-US" sz="1600" dirty="0"/>
          </a:p>
        </p:txBody>
      </p:sp>
      <p:sp>
        <p:nvSpPr>
          <p:cNvPr id="23" name="Rectangle 22">
            <a:extLst>
              <a:ext uri="{FF2B5EF4-FFF2-40B4-BE49-F238E27FC236}">
                <a16:creationId xmlns:a16="http://schemas.microsoft.com/office/drawing/2014/main" id="{A3F67AAC-C977-4759-A5C8-6BC998F9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1408051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75F4A0-FEAF-4F1B-9C48-7688BF9D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1EC79F3-0DE6-47BA-9C5C-039C54F4AC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12" name="Freeform: Shape 11">
            <a:extLst>
              <a:ext uri="{FF2B5EF4-FFF2-40B4-BE49-F238E27FC236}">
                <a16:creationId xmlns:a16="http://schemas.microsoft.com/office/drawing/2014/main" id="{C86C2B07-2A41-4CB1-9C51-F037AF417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3" name="Content Placeholder 2"/>
          <p:cNvSpPr>
            <a:spLocks noGrp="1"/>
          </p:cNvSpPr>
          <p:nvPr>
            <p:ph idx="1"/>
          </p:nvPr>
        </p:nvSpPr>
        <p:spPr>
          <a:xfrm>
            <a:off x="1219201" y="1123486"/>
            <a:ext cx="9639868" cy="3516753"/>
          </a:xfrm>
        </p:spPr>
        <p:txBody>
          <a:bodyPr anchor="ctr">
            <a:normAutofit/>
          </a:bodyPr>
          <a:lstStyle/>
          <a:p>
            <a:r>
              <a:rPr lang="en-GB" sz="1900"/>
              <a:t>Where would I go, if I could go, who would I be, if I could be, what would I say, if I had a voice, who says this, saying it's me? Answer simply, someone answer simply. It's the same old stranger as ever, for whom alone accusative I exist, in the pit of my inexistence, of his, of ours, there's a simple answer. It's not with thinking he'll find me, but what is he to do, living and bewildered, yes, living, say what he may. Forget me, know me not, yes, that would be the wisest, none better able than he. Why this sudden affability after such desertion, it's easy to understand, that's what he says, but he doesn't understand. I'm not in his head, nowhere in his old body, and yet I'm there, for him I'm there, with him, hence all the confusion. That should have been enough for him, to have found me absent, but it's not, he wants me there, with a form and a world, like him, in spite of him, me who am everything, like him who is nothing.</a:t>
            </a:r>
          </a:p>
          <a:p>
            <a:endParaRPr lang="en-US" sz="1900"/>
          </a:p>
        </p:txBody>
      </p:sp>
      <p:sp>
        <p:nvSpPr>
          <p:cNvPr id="14" name="Rectangle 13">
            <a:extLst>
              <a:ext uri="{FF2B5EF4-FFF2-40B4-BE49-F238E27FC236}">
                <a16:creationId xmlns:a16="http://schemas.microsoft.com/office/drawing/2014/main" id="{A3F67AAC-C977-4759-A5C8-6BC998F9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1318006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75F4A0-FEAF-4F1B-9C48-7688BF9D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1EC79F3-0DE6-47BA-9C5C-039C54F4AC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12" name="Freeform: Shape 11">
            <a:extLst>
              <a:ext uri="{FF2B5EF4-FFF2-40B4-BE49-F238E27FC236}">
                <a16:creationId xmlns:a16="http://schemas.microsoft.com/office/drawing/2014/main" id="{C86C2B07-2A41-4CB1-9C51-F037AF417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3" name="Content Placeholder 2"/>
          <p:cNvSpPr>
            <a:spLocks noGrp="1"/>
          </p:cNvSpPr>
          <p:nvPr>
            <p:ph idx="1"/>
          </p:nvPr>
        </p:nvSpPr>
        <p:spPr>
          <a:xfrm>
            <a:off x="1219201" y="1123486"/>
            <a:ext cx="9639868" cy="3516753"/>
          </a:xfrm>
        </p:spPr>
        <p:txBody>
          <a:bodyPr anchor="ctr">
            <a:normAutofit/>
          </a:bodyPr>
          <a:lstStyle/>
          <a:p>
            <a:r>
              <a:rPr lang="en-GB" sz="1900" dirty="0"/>
              <a:t>Where would I go, </a:t>
            </a:r>
            <a:r>
              <a:rPr lang="en-GB" sz="1900" dirty="0">
                <a:solidFill>
                  <a:srgbClr val="FF0000"/>
                </a:solidFill>
              </a:rPr>
              <a:t>if I could go</a:t>
            </a:r>
            <a:r>
              <a:rPr lang="en-GB" sz="1900" dirty="0"/>
              <a:t>, who would I be, </a:t>
            </a:r>
            <a:r>
              <a:rPr lang="en-GB" sz="1900" dirty="0">
                <a:solidFill>
                  <a:srgbClr val="FF0000"/>
                </a:solidFill>
              </a:rPr>
              <a:t>if I could be</a:t>
            </a:r>
            <a:r>
              <a:rPr lang="en-GB" sz="1900" dirty="0"/>
              <a:t>, what would I say, </a:t>
            </a:r>
            <a:r>
              <a:rPr lang="en-GB" sz="1900" dirty="0">
                <a:solidFill>
                  <a:srgbClr val="FF0000"/>
                </a:solidFill>
              </a:rPr>
              <a:t>if I had a voice,</a:t>
            </a:r>
            <a:r>
              <a:rPr lang="en-GB" sz="1900" dirty="0"/>
              <a:t> who says this, </a:t>
            </a:r>
            <a:r>
              <a:rPr lang="en-GB" sz="1900" dirty="0">
                <a:solidFill>
                  <a:srgbClr val="FF0000"/>
                </a:solidFill>
              </a:rPr>
              <a:t>saying it's me</a:t>
            </a:r>
            <a:r>
              <a:rPr lang="en-GB" sz="1900" dirty="0"/>
              <a:t>? Answer simply, </a:t>
            </a:r>
            <a:r>
              <a:rPr lang="en-GB" sz="1900" dirty="0">
                <a:solidFill>
                  <a:srgbClr val="FF0000"/>
                </a:solidFill>
              </a:rPr>
              <a:t>someone answer simply</a:t>
            </a:r>
            <a:r>
              <a:rPr lang="en-GB" sz="1900" dirty="0"/>
              <a:t>. It's the same old stranger as ever, </a:t>
            </a:r>
            <a:r>
              <a:rPr lang="en-GB" sz="1900" dirty="0">
                <a:solidFill>
                  <a:srgbClr val="FF0000"/>
                </a:solidFill>
              </a:rPr>
              <a:t>for whom alone accusative I exist</a:t>
            </a:r>
            <a:r>
              <a:rPr lang="en-GB" sz="1900" dirty="0"/>
              <a:t>, in the pit of my inexistence, </a:t>
            </a:r>
            <a:r>
              <a:rPr lang="en-GB" sz="1900" dirty="0">
                <a:solidFill>
                  <a:srgbClr val="FF0000"/>
                </a:solidFill>
              </a:rPr>
              <a:t>of his</a:t>
            </a:r>
            <a:r>
              <a:rPr lang="en-GB" sz="1900" dirty="0"/>
              <a:t>, of ours, </a:t>
            </a:r>
            <a:r>
              <a:rPr lang="en-GB" sz="1900" dirty="0">
                <a:solidFill>
                  <a:srgbClr val="FF0000"/>
                </a:solidFill>
              </a:rPr>
              <a:t>there's a simple answer</a:t>
            </a:r>
            <a:r>
              <a:rPr lang="en-GB" sz="1900" dirty="0"/>
              <a:t>. It's not with thinking he'll find me, </a:t>
            </a:r>
            <a:r>
              <a:rPr lang="en-GB" sz="1900" dirty="0">
                <a:solidFill>
                  <a:srgbClr val="FF0000"/>
                </a:solidFill>
              </a:rPr>
              <a:t>but what is he to do,</a:t>
            </a:r>
            <a:r>
              <a:rPr lang="en-GB" sz="1900" dirty="0"/>
              <a:t> living and bewildered, </a:t>
            </a:r>
            <a:r>
              <a:rPr lang="en-GB" sz="1900" dirty="0">
                <a:solidFill>
                  <a:srgbClr val="FF0000"/>
                </a:solidFill>
              </a:rPr>
              <a:t>yes</a:t>
            </a:r>
            <a:r>
              <a:rPr lang="en-GB" sz="1900" dirty="0"/>
              <a:t>, living, </a:t>
            </a:r>
            <a:r>
              <a:rPr lang="en-GB" sz="1900" dirty="0">
                <a:solidFill>
                  <a:srgbClr val="FF0000"/>
                </a:solidFill>
              </a:rPr>
              <a:t>say what he may</a:t>
            </a:r>
            <a:r>
              <a:rPr lang="en-GB" sz="1900" dirty="0"/>
              <a:t>. Forget me, </a:t>
            </a:r>
            <a:r>
              <a:rPr lang="en-GB" sz="1900" dirty="0">
                <a:solidFill>
                  <a:srgbClr val="FF0000"/>
                </a:solidFill>
              </a:rPr>
              <a:t>know me not</a:t>
            </a:r>
            <a:r>
              <a:rPr lang="en-GB" sz="1900" dirty="0"/>
              <a:t>, yes, </a:t>
            </a:r>
            <a:r>
              <a:rPr lang="en-GB" sz="1900" dirty="0">
                <a:solidFill>
                  <a:srgbClr val="FF0000"/>
                </a:solidFill>
              </a:rPr>
              <a:t>that would be the wisest</a:t>
            </a:r>
            <a:r>
              <a:rPr lang="en-GB" sz="1900" dirty="0"/>
              <a:t>, none better able than he. </a:t>
            </a:r>
            <a:r>
              <a:rPr lang="en-GB" sz="1900" dirty="0">
                <a:solidFill>
                  <a:srgbClr val="FF0000"/>
                </a:solidFill>
              </a:rPr>
              <a:t>Why this sudden affability after such desertion,</a:t>
            </a:r>
            <a:r>
              <a:rPr lang="en-GB" sz="1900" dirty="0"/>
              <a:t> it's easy to understand, </a:t>
            </a:r>
            <a:r>
              <a:rPr lang="en-GB" sz="1900" dirty="0">
                <a:solidFill>
                  <a:srgbClr val="FF0000"/>
                </a:solidFill>
              </a:rPr>
              <a:t>that's what he says</a:t>
            </a:r>
            <a:r>
              <a:rPr lang="en-GB" sz="1900" dirty="0"/>
              <a:t>, but he doesn't understand. </a:t>
            </a:r>
            <a:r>
              <a:rPr lang="en-GB" sz="1900" dirty="0">
                <a:solidFill>
                  <a:srgbClr val="FF0000"/>
                </a:solidFill>
              </a:rPr>
              <a:t>I'm not in his head, </a:t>
            </a:r>
            <a:r>
              <a:rPr lang="en-GB" sz="1900" dirty="0"/>
              <a:t>nowhere in his old body, </a:t>
            </a:r>
            <a:r>
              <a:rPr lang="en-GB" sz="1900" dirty="0">
                <a:solidFill>
                  <a:srgbClr val="FF0000"/>
                </a:solidFill>
              </a:rPr>
              <a:t>and yet I'm there</a:t>
            </a:r>
            <a:r>
              <a:rPr lang="en-GB" sz="1900" dirty="0"/>
              <a:t>, for him I'm there, </a:t>
            </a:r>
            <a:r>
              <a:rPr lang="en-GB" sz="1900" dirty="0">
                <a:solidFill>
                  <a:srgbClr val="FF0000"/>
                </a:solidFill>
              </a:rPr>
              <a:t>with him</a:t>
            </a:r>
            <a:r>
              <a:rPr lang="en-GB" sz="1900" dirty="0"/>
              <a:t>, hence all the confusion. </a:t>
            </a:r>
            <a:r>
              <a:rPr lang="en-GB" sz="1900" dirty="0">
                <a:solidFill>
                  <a:srgbClr val="FF0000"/>
                </a:solidFill>
              </a:rPr>
              <a:t>That should have been enough for him</a:t>
            </a:r>
            <a:r>
              <a:rPr lang="en-GB" sz="1900" dirty="0"/>
              <a:t>, to have found me absent, </a:t>
            </a:r>
            <a:r>
              <a:rPr lang="en-GB" sz="1900" dirty="0">
                <a:solidFill>
                  <a:srgbClr val="FF0000"/>
                </a:solidFill>
              </a:rPr>
              <a:t>but it's not,</a:t>
            </a:r>
            <a:r>
              <a:rPr lang="en-GB" sz="1900" dirty="0"/>
              <a:t> he wants me there, </a:t>
            </a:r>
            <a:r>
              <a:rPr lang="en-GB" sz="1900" dirty="0">
                <a:solidFill>
                  <a:srgbClr val="FF0000"/>
                </a:solidFill>
              </a:rPr>
              <a:t>with a form and a world</a:t>
            </a:r>
            <a:r>
              <a:rPr lang="en-GB" sz="1900" dirty="0"/>
              <a:t>, like him, </a:t>
            </a:r>
            <a:r>
              <a:rPr lang="en-GB" sz="1900" dirty="0">
                <a:solidFill>
                  <a:srgbClr val="FF0000"/>
                </a:solidFill>
              </a:rPr>
              <a:t>in spite of him</a:t>
            </a:r>
            <a:r>
              <a:rPr lang="en-GB" sz="1900" dirty="0"/>
              <a:t>, me who am everything, </a:t>
            </a:r>
            <a:r>
              <a:rPr lang="en-GB" sz="1900" dirty="0">
                <a:solidFill>
                  <a:srgbClr val="FF0000"/>
                </a:solidFill>
              </a:rPr>
              <a:t>like him who is nothing</a:t>
            </a:r>
            <a:r>
              <a:rPr lang="en-GB" sz="1900" dirty="0"/>
              <a:t>.</a:t>
            </a:r>
          </a:p>
          <a:p>
            <a:endParaRPr lang="en-US" sz="1900" dirty="0"/>
          </a:p>
        </p:txBody>
      </p:sp>
      <p:sp>
        <p:nvSpPr>
          <p:cNvPr id="14" name="Rectangle 13">
            <a:extLst>
              <a:ext uri="{FF2B5EF4-FFF2-40B4-BE49-F238E27FC236}">
                <a16:creationId xmlns:a16="http://schemas.microsoft.com/office/drawing/2014/main" id="{A3F67AAC-C977-4759-A5C8-6BC998F9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2485962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24015D7-F9B3-5341-A069-077EDBD85546}"/>
              </a:ext>
            </a:extLst>
          </p:cNvPr>
          <p:cNvPicPr>
            <a:picLocks noChangeAspect="1"/>
          </p:cNvPicPr>
          <p:nvPr/>
        </p:nvPicPr>
        <p:blipFill rotWithShape="1">
          <a:blip r:embed="rId2"/>
          <a:srcRect l="32568" r="35068" b="-1"/>
          <a:stretch/>
        </p:blipFill>
        <p:spPr>
          <a:xfrm>
            <a:off x="617326" y="720436"/>
            <a:ext cx="3481432" cy="5815829"/>
          </a:xfrm>
          <a:prstGeom prst="rect">
            <a:avLst/>
          </a:prstGeom>
        </p:spPr>
      </p:pic>
      <p:pic>
        <p:nvPicPr>
          <p:cNvPr id="12" name="Picture 11">
            <a:extLst>
              <a:ext uri="{FF2B5EF4-FFF2-40B4-BE49-F238E27FC236}">
                <a16:creationId xmlns:a16="http://schemas.microsoft.com/office/drawing/2014/main" id="{03DA4E22-7C46-C84A-B3E3-C99F480232CA}"/>
              </a:ext>
            </a:extLst>
          </p:cNvPr>
          <p:cNvPicPr>
            <a:picLocks noChangeAspect="1"/>
          </p:cNvPicPr>
          <p:nvPr/>
        </p:nvPicPr>
        <p:blipFill rotWithShape="1">
          <a:blip r:embed="rId3"/>
          <a:srcRect l="6667" r="9063" b="-2"/>
          <a:stretch/>
        </p:blipFill>
        <p:spPr>
          <a:xfrm>
            <a:off x="4184538" y="720436"/>
            <a:ext cx="3822924" cy="5815829"/>
          </a:xfrm>
          <a:prstGeom prst="rect">
            <a:avLst/>
          </a:prstGeom>
        </p:spPr>
      </p:pic>
      <p:pic>
        <p:nvPicPr>
          <p:cNvPr id="7" name="Picture 6">
            <a:hlinkClick r:id="rId4"/>
            <a:extLst>
              <a:ext uri="{FF2B5EF4-FFF2-40B4-BE49-F238E27FC236}">
                <a16:creationId xmlns:a16="http://schemas.microsoft.com/office/drawing/2014/main" id="{CC7833DA-B9AC-E247-8645-84CE3D81205D}"/>
              </a:ext>
            </a:extLst>
          </p:cNvPr>
          <p:cNvPicPr>
            <a:picLocks noChangeAspect="1"/>
          </p:cNvPicPr>
          <p:nvPr/>
        </p:nvPicPr>
        <p:blipFill rotWithShape="1">
          <a:blip r:embed="rId5"/>
          <a:srcRect l="29506" r="36256" b="-1"/>
          <a:stretch/>
        </p:blipFill>
        <p:spPr>
          <a:xfrm>
            <a:off x="8087672" y="720436"/>
            <a:ext cx="3782595" cy="5815829"/>
          </a:xfrm>
          <a:prstGeom prst="rect">
            <a:avLst/>
          </a:prstGeom>
        </p:spPr>
      </p:pic>
      <p:sp>
        <p:nvSpPr>
          <p:cNvPr id="14" name="TextBox 13">
            <a:extLst>
              <a:ext uri="{FF2B5EF4-FFF2-40B4-BE49-F238E27FC236}">
                <a16:creationId xmlns:a16="http://schemas.microsoft.com/office/drawing/2014/main" id="{541B89CE-78B9-2B49-BDD6-C3A2451006FD}"/>
              </a:ext>
            </a:extLst>
          </p:cNvPr>
          <p:cNvSpPr txBox="1"/>
          <p:nvPr/>
        </p:nvSpPr>
        <p:spPr>
          <a:xfrm>
            <a:off x="4178968" y="135661"/>
            <a:ext cx="4129657" cy="584775"/>
          </a:xfrm>
          <a:prstGeom prst="rect">
            <a:avLst/>
          </a:prstGeom>
          <a:noFill/>
        </p:spPr>
        <p:txBody>
          <a:bodyPr wrap="none" rtlCol="0">
            <a:spAutoFit/>
          </a:bodyPr>
          <a:lstStyle/>
          <a:p>
            <a:r>
              <a:rPr lang="en-US" sz="3200" dirty="0"/>
              <a:t>Where does it all lead?</a:t>
            </a:r>
          </a:p>
        </p:txBody>
      </p:sp>
    </p:spTree>
    <p:extLst>
      <p:ext uri="{BB962C8B-B14F-4D97-AF65-F5344CB8AC3E}">
        <p14:creationId xmlns:p14="http://schemas.microsoft.com/office/powerpoint/2010/main" val="541915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 name="Rectangle 73">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369" name="Content Placeholder 2"/>
          <p:cNvSpPr>
            <a:spLocks noGrp="1"/>
          </p:cNvSpPr>
          <p:nvPr>
            <p:ph idx="1"/>
          </p:nvPr>
        </p:nvSpPr>
        <p:spPr>
          <a:xfrm>
            <a:off x="3363864" y="948267"/>
            <a:ext cx="7705164" cy="4919133"/>
          </a:xfrm>
        </p:spPr>
        <p:txBody>
          <a:bodyPr>
            <a:normAutofit/>
          </a:bodyPr>
          <a:lstStyle/>
          <a:p>
            <a:r>
              <a:rPr lang="en-GB" sz="2800" dirty="0">
                <a:latin typeface="Constantia" charset="0"/>
                <a:ea typeface="ＭＳ Ｐゴシック" charset="0"/>
                <a:cs typeface="ＭＳ Ｐゴシック" charset="0"/>
              </a:rPr>
              <a:t>The term </a:t>
            </a:r>
            <a:r>
              <a:rPr lang="en-GB" sz="2800" i="1" dirty="0">
                <a:latin typeface="Constantia" charset="0"/>
                <a:ea typeface="ＭＳ Ｐゴシック" charset="0"/>
                <a:cs typeface="ＭＳ Ｐゴシック" charset="0"/>
              </a:rPr>
              <a:t>Resistance </a:t>
            </a:r>
            <a:r>
              <a:rPr lang="en-GB" sz="2800" dirty="0">
                <a:latin typeface="Constantia" charset="0"/>
                <a:ea typeface="ＭＳ Ｐゴシック" charset="0"/>
                <a:cs typeface="ＭＳ Ｐゴシック" charset="0"/>
              </a:rPr>
              <a:t>can be described as one of the most “important and enduring expressions of twentieth-century political imagination and action” </a:t>
            </a:r>
          </a:p>
          <a:p>
            <a:endParaRPr lang="en-GB" baseline="30000" dirty="0">
              <a:latin typeface="Constantia" charset="0"/>
              <a:ea typeface="ＭＳ Ｐゴシック" charset="0"/>
              <a:cs typeface="ＭＳ Ｐゴシック" charset="0"/>
            </a:endParaRPr>
          </a:p>
          <a:p>
            <a:endParaRPr lang="en-GB" baseline="30000" dirty="0">
              <a:latin typeface="Constantia" charset="0"/>
              <a:ea typeface="ＭＳ Ｐゴシック" charset="0"/>
              <a:cs typeface="ＭＳ Ｐゴシック" charset="0"/>
            </a:endParaRPr>
          </a:p>
          <a:p>
            <a:endParaRPr lang="en-GB" baseline="30000" dirty="0">
              <a:latin typeface="Constantia" charset="0"/>
              <a:ea typeface="ＭＳ Ｐゴシック" charset="0"/>
              <a:cs typeface="ＭＳ Ｐゴシック" charset="0"/>
            </a:endParaRPr>
          </a:p>
          <a:p>
            <a:endParaRPr lang="en-GB" baseline="30000" dirty="0">
              <a:latin typeface="Constantia" charset="0"/>
              <a:ea typeface="ＭＳ Ｐゴシック" charset="0"/>
              <a:cs typeface="ＭＳ Ｐゴシック" charset="0"/>
            </a:endParaRPr>
          </a:p>
          <a:p>
            <a:r>
              <a:rPr lang="en-GB" baseline="30000" dirty="0">
                <a:latin typeface="Constantia" charset="0"/>
                <a:ea typeface="ＭＳ Ｐゴシック" charset="0"/>
                <a:cs typeface="ＭＳ Ｐゴシック" charset="0"/>
              </a:rPr>
              <a:t>Howard </a:t>
            </a:r>
            <a:r>
              <a:rPr lang="en-GB" baseline="30000" dirty="0" err="1">
                <a:latin typeface="Constantia" charset="0"/>
                <a:ea typeface="ＭＳ Ｐゴシック" charset="0"/>
                <a:cs typeface="ＭＳ Ｐゴシック" charset="0"/>
              </a:rPr>
              <a:t>Caygill</a:t>
            </a:r>
            <a:r>
              <a:rPr lang="en-GB" baseline="30000" dirty="0">
                <a:latin typeface="Constantia" charset="0"/>
                <a:ea typeface="ＭＳ Ｐゴシック" charset="0"/>
                <a:cs typeface="ＭＳ Ｐゴシック" charset="0"/>
              </a:rPr>
              <a:t>, </a:t>
            </a:r>
            <a:r>
              <a:rPr lang="en-GB" i="1" baseline="30000" dirty="0">
                <a:latin typeface="Constantia" charset="0"/>
                <a:ea typeface="ＭＳ Ｐゴシック" charset="0"/>
                <a:cs typeface="ＭＳ Ｐゴシック" charset="0"/>
              </a:rPr>
              <a:t>On Resistance: A Philosophy of Defiance</a:t>
            </a:r>
            <a:r>
              <a:rPr lang="en-GB" baseline="30000" dirty="0">
                <a:latin typeface="Constantia" charset="0"/>
                <a:ea typeface="ＭＳ Ｐゴシック" charset="0"/>
                <a:cs typeface="ＭＳ Ｐゴシック" charset="0"/>
              </a:rPr>
              <a:t> (United Kingdom: Bloomsbury Academic, 2013) p.6</a:t>
            </a:r>
            <a:endParaRPr lang="en-GB" dirty="0">
              <a:latin typeface="Constantia" charset="0"/>
              <a:ea typeface="ＭＳ Ｐゴシック" charset="0"/>
              <a:cs typeface="ＭＳ Ｐゴシック" charset="0"/>
            </a:endParaRPr>
          </a:p>
          <a:p>
            <a:endParaRPr lang="en-US" dirty="0">
              <a:latin typeface="Constantia" charset="0"/>
              <a:ea typeface="ＭＳ Ｐゴシック" charset="0"/>
              <a:cs typeface="ＭＳ Ｐゴシック" charset="0"/>
            </a:endParaRPr>
          </a:p>
        </p:txBody>
      </p:sp>
    </p:spTree>
    <p:extLst>
      <p:ext uri="{BB962C8B-B14F-4D97-AF65-F5344CB8AC3E}">
        <p14:creationId xmlns:p14="http://schemas.microsoft.com/office/powerpoint/2010/main" val="10575586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BA75F4A0-FEAF-4F1B-9C48-7688BF9D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F1EC79F3-0DE6-47BA-9C5C-039C54F4AC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74" name="Freeform: Shape 73">
            <a:extLst>
              <a:ext uri="{FF2B5EF4-FFF2-40B4-BE49-F238E27FC236}">
                <a16:creationId xmlns:a16="http://schemas.microsoft.com/office/drawing/2014/main" id="{C86C2B07-2A41-4CB1-9C51-F037AF417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59393" name="Content Placeholder 2"/>
          <p:cNvSpPr>
            <a:spLocks noGrp="1"/>
          </p:cNvSpPr>
          <p:nvPr>
            <p:ph idx="1"/>
          </p:nvPr>
        </p:nvSpPr>
        <p:spPr>
          <a:xfrm>
            <a:off x="1219201" y="1123486"/>
            <a:ext cx="9639868" cy="3516753"/>
          </a:xfrm>
        </p:spPr>
        <p:txBody>
          <a:bodyPr anchor="ctr">
            <a:normAutofit/>
          </a:bodyPr>
          <a:lstStyle/>
          <a:p>
            <a:r>
              <a:rPr lang="en-GB" dirty="0">
                <a:latin typeface="Constantia" charset="0"/>
                <a:ea typeface="ＭＳ Ｐゴシック" charset="0"/>
                <a:cs typeface="ＭＳ Ｐゴシック" charset="0"/>
              </a:rPr>
              <a:t>Jacques Derrida describes resistance as having “so many other meanings, virtues, semantic or </a:t>
            </a:r>
            <a:r>
              <a:rPr lang="en-GB" dirty="0" err="1">
                <a:latin typeface="Constantia" charset="0"/>
                <a:ea typeface="ＭＳ Ｐゴシック" charset="0"/>
                <a:cs typeface="ＭＳ Ｐゴシック" charset="0"/>
              </a:rPr>
              <a:t>disseminal</a:t>
            </a:r>
            <a:r>
              <a:rPr lang="en-GB" dirty="0">
                <a:latin typeface="Constantia" charset="0"/>
                <a:ea typeface="ＭＳ Ｐゴシック" charset="0"/>
                <a:cs typeface="ＭＳ Ｐゴシック" charset="0"/>
              </a:rPr>
              <a:t> chances” .  Derrida is showing that resistance cannot be pinned down to a single concept.  </a:t>
            </a:r>
          </a:p>
          <a:p>
            <a:endParaRPr lang="en-GB" baseline="30000" dirty="0">
              <a:latin typeface="Constantia" charset="0"/>
              <a:ea typeface="ＭＳ Ｐゴシック" charset="0"/>
              <a:cs typeface="ＭＳ Ｐゴシック" charset="0"/>
            </a:endParaRPr>
          </a:p>
          <a:p>
            <a:endParaRPr lang="en-GB" baseline="30000" dirty="0">
              <a:latin typeface="Constantia" charset="0"/>
              <a:ea typeface="ＭＳ Ｐゴシック" charset="0"/>
              <a:cs typeface="ＭＳ Ｐゴシック" charset="0"/>
            </a:endParaRPr>
          </a:p>
          <a:p>
            <a:r>
              <a:rPr lang="en-GB" baseline="30000" dirty="0">
                <a:latin typeface="Constantia" charset="0"/>
                <a:ea typeface="ＭＳ Ｐゴシック" charset="0"/>
                <a:cs typeface="ＭＳ Ｐゴシック" charset="0"/>
              </a:rPr>
              <a:t>Jacques Derrida </a:t>
            </a:r>
            <a:r>
              <a:rPr lang="en-GB" i="1" baseline="30000" dirty="0">
                <a:latin typeface="Constantia" charset="0"/>
                <a:ea typeface="ＭＳ Ｐゴシック" charset="0"/>
                <a:cs typeface="ＭＳ Ｐゴシック" charset="0"/>
              </a:rPr>
              <a:t>Resistances of Psychoanalysis</a:t>
            </a:r>
            <a:r>
              <a:rPr lang="en-GB" baseline="30000" dirty="0">
                <a:latin typeface="Constantia" charset="0"/>
                <a:ea typeface="ＭＳ Ｐゴシック" charset="0"/>
                <a:cs typeface="ＭＳ Ｐゴシック" charset="0"/>
              </a:rPr>
              <a:t> (Stanford; Stanford University Press, 1998) </a:t>
            </a:r>
            <a:r>
              <a:rPr lang="en-US" baseline="30000" dirty="0">
                <a:latin typeface="Constantia" charset="0"/>
                <a:ea typeface="ＭＳ Ｐゴシック" charset="0"/>
                <a:cs typeface="ＭＳ Ｐゴシック" charset="0"/>
              </a:rPr>
              <a:t>p.7</a:t>
            </a:r>
            <a:endParaRPr lang="en-GB" dirty="0">
              <a:latin typeface="Constantia" charset="0"/>
              <a:ea typeface="ＭＳ Ｐゴシック" charset="0"/>
              <a:cs typeface="ＭＳ Ｐゴシック" charset="0"/>
            </a:endParaRPr>
          </a:p>
          <a:p>
            <a:endParaRPr lang="en-US" dirty="0">
              <a:latin typeface="Constantia" charset="0"/>
              <a:ea typeface="ＭＳ Ｐゴシック" charset="0"/>
              <a:cs typeface="ＭＳ Ｐゴシック" charset="0"/>
            </a:endParaRPr>
          </a:p>
        </p:txBody>
      </p:sp>
      <p:sp>
        <p:nvSpPr>
          <p:cNvPr id="76" name="Rectangle 75">
            <a:extLst>
              <a:ext uri="{FF2B5EF4-FFF2-40B4-BE49-F238E27FC236}">
                <a16:creationId xmlns:a16="http://schemas.microsoft.com/office/drawing/2014/main" id="{A3F67AAC-C977-4759-A5C8-6BC998F9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6511795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BA75F4A0-FEAF-4F1B-9C48-7688BF9D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F1EC79F3-0DE6-47BA-9C5C-039C54F4AC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74" name="Freeform: Shape 73">
            <a:extLst>
              <a:ext uri="{FF2B5EF4-FFF2-40B4-BE49-F238E27FC236}">
                <a16:creationId xmlns:a16="http://schemas.microsoft.com/office/drawing/2014/main" id="{C86C2B07-2A41-4CB1-9C51-F037AF417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60417" name="Content Placeholder 2"/>
          <p:cNvSpPr>
            <a:spLocks noGrp="1"/>
          </p:cNvSpPr>
          <p:nvPr>
            <p:ph idx="1"/>
          </p:nvPr>
        </p:nvSpPr>
        <p:spPr>
          <a:xfrm>
            <a:off x="1219201" y="1123486"/>
            <a:ext cx="9639868" cy="3516753"/>
          </a:xfrm>
        </p:spPr>
        <p:txBody>
          <a:bodyPr anchor="ctr">
            <a:normAutofit/>
          </a:bodyPr>
          <a:lstStyle/>
          <a:p>
            <a:r>
              <a:rPr lang="en-GB">
                <a:latin typeface="Constantia" charset="0"/>
                <a:ea typeface="ＭＳ Ｐゴシック" charset="0"/>
                <a:cs typeface="ＭＳ Ｐゴシック" charset="0"/>
              </a:rPr>
              <a:t> “Where there is power there is resistance, and yet, or rather consequently, this resistance is never in a position of exteriority in relation to power” .  </a:t>
            </a:r>
          </a:p>
          <a:p>
            <a:endParaRPr lang="en-GB" baseline="30000">
              <a:latin typeface="Constantia" charset="0"/>
              <a:ea typeface="ＭＳ Ｐゴシック" charset="0"/>
              <a:cs typeface="ＭＳ Ｐゴシック" charset="0"/>
            </a:endParaRPr>
          </a:p>
          <a:p>
            <a:endParaRPr lang="en-GB" baseline="30000">
              <a:latin typeface="Constantia" charset="0"/>
              <a:ea typeface="ＭＳ Ｐゴシック" charset="0"/>
              <a:cs typeface="ＭＳ Ｐゴシック" charset="0"/>
            </a:endParaRPr>
          </a:p>
          <a:p>
            <a:r>
              <a:rPr lang="en-GB" baseline="30000">
                <a:latin typeface="Constantia" charset="0"/>
                <a:ea typeface="ＭＳ Ｐゴシック" charset="0"/>
                <a:cs typeface="ＭＳ Ｐゴシック" charset="0"/>
              </a:rPr>
              <a:t>Michel Foucault and Robert Hurley, </a:t>
            </a:r>
            <a:r>
              <a:rPr lang="en-GB" i="1" baseline="30000">
                <a:latin typeface="Constantia" charset="0"/>
                <a:ea typeface="ＭＳ Ｐゴシック" charset="0"/>
                <a:cs typeface="ＭＳ Ｐゴシック" charset="0"/>
              </a:rPr>
              <a:t>The History of Sexuality: The Will to Knowledge: V. 1: The Will to Knowledge</a:t>
            </a:r>
            <a:r>
              <a:rPr lang="en-GB" baseline="30000">
                <a:latin typeface="Constantia" charset="0"/>
                <a:ea typeface="ＭＳ Ｐゴシック" charset="0"/>
                <a:cs typeface="ＭＳ Ｐゴシック" charset="0"/>
              </a:rPr>
              <a:t> (London: Penguin Books, 1998) p.95</a:t>
            </a:r>
            <a:endParaRPr lang="en-GB">
              <a:latin typeface="Constantia" charset="0"/>
              <a:ea typeface="ＭＳ Ｐゴシック" charset="0"/>
              <a:cs typeface="ＭＳ Ｐゴシック" charset="0"/>
            </a:endParaRPr>
          </a:p>
          <a:p>
            <a:endParaRPr lang="en-US">
              <a:latin typeface="Constantia" charset="0"/>
              <a:ea typeface="ＭＳ Ｐゴシック" charset="0"/>
              <a:cs typeface="ＭＳ Ｐゴシック" charset="0"/>
            </a:endParaRPr>
          </a:p>
        </p:txBody>
      </p:sp>
      <p:sp>
        <p:nvSpPr>
          <p:cNvPr id="76" name="Rectangle 75">
            <a:extLst>
              <a:ext uri="{FF2B5EF4-FFF2-40B4-BE49-F238E27FC236}">
                <a16:creationId xmlns:a16="http://schemas.microsoft.com/office/drawing/2014/main" id="{A3F67AAC-C977-4759-A5C8-6BC998F9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863503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D5D1ECC-D856-E348-8547-AD7F19E50BF3}"/>
              </a:ext>
            </a:extLst>
          </p:cNvPr>
          <p:cNvSpPr>
            <a:spLocks noGrp="1"/>
          </p:cNvSpPr>
          <p:nvPr>
            <p:ph type="title"/>
          </p:nvPr>
        </p:nvSpPr>
        <p:spPr>
          <a:xfrm>
            <a:off x="640081" y="791570"/>
            <a:ext cx="4018839" cy="5262390"/>
          </a:xfrm>
        </p:spPr>
        <p:txBody>
          <a:bodyPr anchor="ctr">
            <a:normAutofit/>
          </a:bodyPr>
          <a:lstStyle/>
          <a:p>
            <a:pPr algn="r"/>
            <a:r>
              <a:rPr lang="en-US" sz="5400">
                <a:solidFill>
                  <a:schemeClr val="bg2"/>
                </a:solidFill>
              </a:rPr>
              <a:t>The problem texts</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FA1BCC2C-37A3-554D-9420-741E34228B69}"/>
              </a:ext>
            </a:extLst>
          </p:cNvPr>
          <p:cNvSpPr>
            <a:spLocks noGrp="1"/>
          </p:cNvSpPr>
          <p:nvPr>
            <p:ph idx="1"/>
          </p:nvPr>
        </p:nvSpPr>
        <p:spPr>
          <a:xfrm>
            <a:off x="5532120" y="376"/>
            <a:ext cx="6659880" cy="6857624"/>
          </a:xfrm>
        </p:spPr>
        <p:txBody>
          <a:bodyPr anchor="ctr">
            <a:normAutofit/>
          </a:bodyPr>
          <a:lstStyle/>
          <a:p>
            <a:pPr marL="0" indent="0">
              <a:buNone/>
            </a:pPr>
            <a:r>
              <a:rPr lang="en-GB" sz="3600" dirty="0"/>
              <a:t>“Still on the ground, bent in three, the head against the wall at B, the arse against the wall at A, the knees against the wall between B and C, the feet against the wall between C and A, that is to say inscribed in the semicircle ACB, merging in the white ground were it not for the long hair of strangely imperfect whiteness, the white body of a woman finally. “</a:t>
            </a:r>
          </a:p>
          <a:p>
            <a:endParaRPr lang="en-US" sz="1800" dirty="0"/>
          </a:p>
        </p:txBody>
      </p:sp>
    </p:spTree>
    <p:extLst>
      <p:ext uri="{BB962C8B-B14F-4D97-AF65-F5344CB8AC3E}">
        <p14:creationId xmlns:p14="http://schemas.microsoft.com/office/powerpoint/2010/main" val="40121606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57500303-A207-4812-BEB9-51E132FEB7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72" name="Freeform 6">
              <a:extLst>
                <a:ext uri="{FF2B5EF4-FFF2-40B4-BE49-F238E27FC236}">
                  <a16:creationId xmlns:a16="http://schemas.microsoft.com/office/drawing/2014/main" id="{10118C91-C025-4776-BE95-E9926378E7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73" name="Freeform 6">
              <a:extLst>
                <a:ext uri="{FF2B5EF4-FFF2-40B4-BE49-F238E27FC236}">
                  <a16:creationId xmlns:a16="http://schemas.microsoft.com/office/drawing/2014/main" id="{339174D0-30E8-4BBF-BF81-5DDAC33C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75" name="Rectangle 74">
            <a:extLst>
              <a:ext uri="{FF2B5EF4-FFF2-40B4-BE49-F238E27FC236}">
                <a16:creationId xmlns:a16="http://schemas.microsoft.com/office/drawing/2014/main" id="{AAC11200-8B97-4CB4-99EF-7C0FA210F2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95"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77" name="Freeform 6">
            <a:extLst>
              <a:ext uri="{FF2B5EF4-FFF2-40B4-BE49-F238E27FC236}">
                <a16:creationId xmlns:a16="http://schemas.microsoft.com/office/drawing/2014/main" id="{BB502E7E-3C82-47F3-B817-7507C01A1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002083" y="4997"/>
            <a:ext cx="2717438" cy="3657204"/>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79" name="Rectangle 78">
            <a:extLst>
              <a:ext uri="{FF2B5EF4-FFF2-40B4-BE49-F238E27FC236}">
                <a16:creationId xmlns:a16="http://schemas.microsoft.com/office/drawing/2014/main" id="{106F9B54-F305-4775-AC5C-49CFF059A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1037"/>
            <a:ext cx="12192000" cy="23279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C23F1E-2BDC-0943-A467-C7A4A6BFE138}"/>
              </a:ext>
            </a:extLst>
          </p:cNvPr>
          <p:cNvSpPr>
            <a:spLocks noGrp="1"/>
          </p:cNvSpPr>
          <p:nvPr>
            <p:ph type="title"/>
          </p:nvPr>
        </p:nvSpPr>
        <p:spPr>
          <a:xfrm>
            <a:off x="659230" y="4850163"/>
            <a:ext cx="10869750" cy="1043967"/>
          </a:xfrm>
        </p:spPr>
        <p:txBody>
          <a:bodyPr vert="horz" lIns="91440" tIns="45720" rIns="91440" bIns="45720" rtlCol="0" anchor="b">
            <a:normAutofit/>
          </a:bodyPr>
          <a:lstStyle/>
          <a:p>
            <a:pPr algn="ctr"/>
            <a:r>
              <a:rPr lang="en-US" sz="6000" cap="all">
                <a:solidFill>
                  <a:schemeClr val="bg1"/>
                </a:solidFill>
              </a:rPr>
              <a:t>I Jew</a:t>
            </a:r>
          </a:p>
        </p:txBody>
      </p:sp>
      <p:sp>
        <p:nvSpPr>
          <p:cNvPr id="3" name="Content Placeholder 2">
            <a:extLst>
              <a:ext uri="{FF2B5EF4-FFF2-40B4-BE49-F238E27FC236}">
                <a16:creationId xmlns:a16="http://schemas.microsoft.com/office/drawing/2014/main" id="{B095078D-0508-6C45-9ACC-5BAFA4101478}"/>
              </a:ext>
            </a:extLst>
          </p:cNvPr>
          <p:cNvSpPr>
            <a:spLocks noGrp="1"/>
          </p:cNvSpPr>
          <p:nvPr>
            <p:ph idx="1"/>
          </p:nvPr>
        </p:nvSpPr>
        <p:spPr>
          <a:xfrm>
            <a:off x="659230" y="5894131"/>
            <a:ext cx="10869750" cy="509048"/>
          </a:xfrm>
        </p:spPr>
        <p:txBody>
          <a:bodyPr vert="horz" lIns="91440" tIns="45720" rIns="91440" bIns="45720" rtlCol="0">
            <a:normAutofit/>
          </a:bodyPr>
          <a:lstStyle/>
          <a:p>
            <a:pPr marL="0" indent="0" algn="ctr">
              <a:lnSpc>
                <a:spcPct val="112000"/>
              </a:lnSpc>
              <a:spcBef>
                <a:spcPts val="0"/>
              </a:spcBef>
              <a:spcAft>
                <a:spcPts val="600"/>
              </a:spcAft>
              <a:buNone/>
            </a:pPr>
            <a:r>
              <a:rPr lang="en-US" sz="2300">
                <a:solidFill>
                  <a:schemeClr val="bg1"/>
                </a:solidFill>
              </a:rPr>
              <a:t>Already under erasure</a:t>
            </a:r>
          </a:p>
        </p:txBody>
      </p:sp>
      <p:pic>
        <p:nvPicPr>
          <p:cNvPr id="4" name="Picture 3">
            <a:extLst>
              <a:ext uri="{FF2B5EF4-FFF2-40B4-BE49-F238E27FC236}">
                <a16:creationId xmlns:a16="http://schemas.microsoft.com/office/drawing/2014/main" id="{5729B38E-5C72-2543-B741-BE5DF7AC7F7C}"/>
              </a:ext>
            </a:extLst>
          </p:cNvPr>
          <p:cNvPicPr>
            <a:picLocks noChangeAspect="1"/>
          </p:cNvPicPr>
          <p:nvPr/>
        </p:nvPicPr>
        <p:blipFill>
          <a:blip r:embed="rId2"/>
          <a:stretch>
            <a:fillRect/>
          </a:stretch>
        </p:blipFill>
        <p:spPr>
          <a:xfrm>
            <a:off x="1182863" y="1415382"/>
            <a:ext cx="3078999" cy="2055231"/>
          </a:xfrm>
          <a:prstGeom prst="rect">
            <a:avLst/>
          </a:prstGeom>
        </p:spPr>
      </p:pic>
      <p:pic>
        <p:nvPicPr>
          <p:cNvPr id="5" name="Picture 4">
            <a:extLst>
              <a:ext uri="{FF2B5EF4-FFF2-40B4-BE49-F238E27FC236}">
                <a16:creationId xmlns:a16="http://schemas.microsoft.com/office/drawing/2014/main" id="{DCC40134-34A5-1B43-A81C-41FB50E1BDF8}"/>
              </a:ext>
            </a:extLst>
          </p:cNvPr>
          <p:cNvPicPr>
            <a:picLocks noChangeAspect="1"/>
          </p:cNvPicPr>
          <p:nvPr/>
        </p:nvPicPr>
        <p:blipFill>
          <a:blip r:embed="rId3"/>
          <a:stretch>
            <a:fillRect/>
          </a:stretch>
        </p:blipFill>
        <p:spPr>
          <a:xfrm>
            <a:off x="4575233" y="1425223"/>
            <a:ext cx="3049897" cy="2035806"/>
          </a:xfrm>
          <a:prstGeom prst="rect">
            <a:avLst/>
          </a:prstGeom>
        </p:spPr>
      </p:pic>
      <p:pic>
        <p:nvPicPr>
          <p:cNvPr id="1026" name="Picture 2" descr="Image result for emmett brown">
            <a:extLst>
              <a:ext uri="{FF2B5EF4-FFF2-40B4-BE49-F238E27FC236}">
                <a16:creationId xmlns:a16="http://schemas.microsoft.com/office/drawing/2014/main" id="{FFC7F084-E67D-0346-A2EC-053D19E94C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66612" y="1150341"/>
            <a:ext cx="2585314" cy="2585314"/>
          </a:xfrm>
          <a:prstGeom prst="rect">
            <a:avLst/>
          </a:prstGeom>
          <a:noFill/>
          <a:extLst>
            <a:ext uri="{909E8E84-426E-40DD-AFC4-6F175D3DCCD1}">
              <a14:hiddenFill xmlns:a14="http://schemas.microsoft.com/office/drawing/2010/main">
                <a:solidFill>
                  <a:srgbClr val="FFFFFF"/>
                </a:solidFill>
              </a14:hiddenFill>
            </a:ext>
          </a:extLst>
        </p:spPr>
      </p:pic>
      <p:sp>
        <p:nvSpPr>
          <p:cNvPr id="81" name="Freeform 6">
            <a:extLst>
              <a:ext uri="{FF2B5EF4-FFF2-40B4-BE49-F238E27FC236}">
                <a16:creationId xmlns:a16="http://schemas.microsoft.com/office/drawing/2014/main" id="{22C2ECBD-87FD-4787-B177-3CC17F45B4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406207" y="1123793"/>
            <a:ext cx="2717438" cy="3657204"/>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1217781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624E16E8-84BF-4D4C-A746-2537B1C15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8" name="Freeform 6">
              <a:extLst>
                <a:ext uri="{FF2B5EF4-FFF2-40B4-BE49-F238E27FC236}">
                  <a16:creationId xmlns:a16="http://schemas.microsoft.com/office/drawing/2014/main" id="{F890A3A2-97E0-41D2-BD93-30D3DFA73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9" name="Freeform 6">
              <a:extLst>
                <a:ext uri="{FF2B5EF4-FFF2-40B4-BE49-F238E27FC236}">
                  <a16:creationId xmlns:a16="http://schemas.microsoft.com/office/drawing/2014/main" id="{718CB90A-6005-4951-84F5-70B5863EF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1" name="Rectangle 20">
            <a:extLst>
              <a:ext uri="{FF2B5EF4-FFF2-40B4-BE49-F238E27FC236}">
                <a16:creationId xmlns:a16="http://schemas.microsoft.com/office/drawing/2014/main" id="{008411BA-C3BE-4B72-9732-005BB9568C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
            <a:extLst>
              <a:ext uri="{FF2B5EF4-FFF2-40B4-BE49-F238E27FC236}">
                <a16:creationId xmlns:a16="http://schemas.microsoft.com/office/drawing/2014/main" id="{9204BD46-9B4B-46B0-9D2C-DF2A5C9EF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5412340"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38A3F252-1C9A-E543-967C-D00348D873CD}"/>
              </a:ext>
            </a:extLst>
          </p:cNvPr>
          <p:cNvSpPr>
            <a:spLocks noGrp="1"/>
          </p:cNvSpPr>
          <p:nvPr>
            <p:ph type="title"/>
          </p:nvPr>
        </p:nvSpPr>
        <p:spPr>
          <a:xfrm>
            <a:off x="6096000" y="3996388"/>
            <a:ext cx="5607908" cy="3254321"/>
          </a:xfrm>
        </p:spPr>
        <p:txBody>
          <a:bodyPr vert="horz" lIns="91440" tIns="45720" rIns="91440" bIns="45720" rtlCol="0" anchor="b">
            <a:normAutofit fontScale="90000"/>
          </a:bodyPr>
          <a:lstStyle/>
          <a:p>
            <a:r>
              <a:rPr lang="en-US" sz="7000" cap="all" dirty="0"/>
              <a:t>Hidden in plain sight</a:t>
            </a:r>
            <a:br>
              <a:rPr lang="en-US" sz="7000" cap="all" dirty="0"/>
            </a:br>
            <a:br>
              <a:rPr lang="en-US" sz="7000" cap="all" dirty="0"/>
            </a:br>
            <a:r>
              <a:rPr lang="en-US" sz="7000" cap="all" dirty="0"/>
              <a:t>“</a:t>
            </a:r>
            <a:r>
              <a:rPr lang="en-GB" dirty="0"/>
              <a:t>“a text written to come out of the dark” </a:t>
            </a:r>
            <a:br>
              <a:rPr lang="en-GB" dirty="0"/>
            </a:br>
            <a:br>
              <a:rPr lang="en-GB" dirty="0"/>
            </a:br>
            <a:r>
              <a:rPr lang="en-GB" i="1" dirty="0"/>
              <a:t>All that falls</a:t>
            </a:r>
            <a:br>
              <a:rPr lang="en-US" sz="7000" cap="all" dirty="0"/>
            </a:br>
            <a:endParaRPr lang="en-US" sz="7000" cap="all" dirty="0"/>
          </a:p>
        </p:txBody>
      </p:sp>
      <p:pic>
        <p:nvPicPr>
          <p:cNvPr id="4" name="Picture 3">
            <a:extLst>
              <a:ext uri="{FF2B5EF4-FFF2-40B4-BE49-F238E27FC236}">
                <a16:creationId xmlns:a16="http://schemas.microsoft.com/office/drawing/2014/main" id="{5C31B5FD-173B-074C-B490-7E5E76BBF60B}"/>
              </a:ext>
            </a:extLst>
          </p:cNvPr>
          <p:cNvPicPr>
            <a:picLocks noChangeAspect="1"/>
          </p:cNvPicPr>
          <p:nvPr/>
        </p:nvPicPr>
        <p:blipFill rotWithShape="1">
          <a:blip r:embed="rId2"/>
          <a:srcRect t="25166" r="-1" b="19765"/>
          <a:stretch/>
        </p:blipFill>
        <p:spPr>
          <a:xfrm>
            <a:off x="643467" y="746449"/>
            <a:ext cx="3957395" cy="2602118"/>
          </a:xfrm>
          <a:prstGeom prst="rect">
            <a:avLst/>
          </a:prstGeom>
          <a:ln>
            <a:noFill/>
          </a:ln>
          <a:effectLst/>
        </p:spPr>
      </p:pic>
      <p:pic>
        <p:nvPicPr>
          <p:cNvPr id="5" name="Picture 4">
            <a:extLst>
              <a:ext uri="{FF2B5EF4-FFF2-40B4-BE49-F238E27FC236}">
                <a16:creationId xmlns:a16="http://schemas.microsoft.com/office/drawing/2014/main" id="{C88FF5E4-2D5A-3146-AAFF-6BC51DD32418}"/>
              </a:ext>
            </a:extLst>
          </p:cNvPr>
          <p:cNvPicPr>
            <a:picLocks noChangeAspect="1"/>
          </p:cNvPicPr>
          <p:nvPr/>
        </p:nvPicPr>
        <p:blipFill rotWithShape="1">
          <a:blip r:embed="rId3"/>
          <a:srcRect r="9887" b="-4"/>
          <a:stretch/>
        </p:blipFill>
        <p:spPr>
          <a:xfrm>
            <a:off x="643467" y="3509434"/>
            <a:ext cx="3957395" cy="2602118"/>
          </a:xfrm>
          <a:prstGeom prst="rect">
            <a:avLst/>
          </a:prstGeom>
          <a:ln>
            <a:noFill/>
          </a:ln>
          <a:effectLst/>
        </p:spPr>
      </p:pic>
    </p:spTree>
    <p:extLst>
      <p:ext uri="{BB962C8B-B14F-4D97-AF65-F5344CB8AC3E}">
        <p14:creationId xmlns:p14="http://schemas.microsoft.com/office/powerpoint/2010/main" val="126156178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becket jew">
            <a:hlinkClick r:id="" action="ppaction://media"/>
            <a:extLst>
              <a:ext uri="{FF2B5EF4-FFF2-40B4-BE49-F238E27FC236}">
                <a16:creationId xmlns:a16="http://schemas.microsoft.com/office/drawing/2014/main" id="{F97C68DB-3943-4F4F-B489-5BCFF16D690C}"/>
              </a:ext>
            </a:extLst>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4"/>
          <a:stretch>
            <a:fillRect/>
          </a:stretch>
        </p:blipFill>
        <p:spPr>
          <a:xfrm>
            <a:off x="4031673" y="1911927"/>
            <a:ext cx="5604864" cy="3152486"/>
          </a:xfrm>
        </p:spPr>
      </p:pic>
      <p:sp>
        <p:nvSpPr>
          <p:cNvPr id="6" name="TextBox 5">
            <a:extLst>
              <a:ext uri="{FF2B5EF4-FFF2-40B4-BE49-F238E27FC236}">
                <a16:creationId xmlns:a16="http://schemas.microsoft.com/office/drawing/2014/main" id="{B2C42D78-2A80-C54D-8782-BCFAE086B5E8}"/>
              </a:ext>
            </a:extLst>
          </p:cNvPr>
          <p:cNvSpPr txBox="1"/>
          <p:nvPr/>
        </p:nvSpPr>
        <p:spPr>
          <a:xfrm>
            <a:off x="5929745" y="1288473"/>
            <a:ext cx="1701300" cy="369332"/>
          </a:xfrm>
          <a:prstGeom prst="rect">
            <a:avLst/>
          </a:prstGeom>
          <a:noFill/>
        </p:spPr>
        <p:txBody>
          <a:bodyPr wrap="none" rtlCol="0">
            <a:spAutoFit/>
          </a:bodyPr>
          <a:lstStyle/>
          <a:p>
            <a:r>
              <a:rPr lang="en-US" dirty="0"/>
              <a:t>Beckett in ruins</a:t>
            </a:r>
          </a:p>
        </p:txBody>
      </p:sp>
    </p:spTree>
    <p:extLst>
      <p:ext uri="{BB962C8B-B14F-4D97-AF65-F5344CB8AC3E}">
        <p14:creationId xmlns:p14="http://schemas.microsoft.com/office/powerpoint/2010/main" val="149559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636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18">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0">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2">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750E66E-6516-3741-B8C3-0B56D8700F55}"/>
              </a:ext>
            </a:extLst>
          </p:cNvPr>
          <p:cNvSpPr>
            <a:spLocks noGrp="1"/>
          </p:cNvSpPr>
          <p:nvPr>
            <p:ph idx="1"/>
          </p:nvPr>
        </p:nvSpPr>
        <p:spPr>
          <a:xfrm>
            <a:off x="3200400" y="0"/>
            <a:ext cx="7868628" cy="5867400"/>
          </a:xfrm>
        </p:spPr>
        <p:txBody>
          <a:bodyPr>
            <a:noAutofit/>
          </a:bodyPr>
          <a:lstStyle/>
          <a:p>
            <a:pPr marL="0" indent="0">
              <a:buNone/>
            </a:pPr>
            <a:r>
              <a:rPr lang="en-GB" sz="2800" dirty="0"/>
              <a:t>[C]</a:t>
            </a:r>
            <a:r>
              <a:rPr lang="en-GB" sz="2800" dirty="0" err="1"/>
              <a:t>ollective</a:t>
            </a:r>
            <a:r>
              <a:rPr lang="en-GB" sz="2800" dirty="0"/>
              <a:t> trauma [is] a blow to the basic tissues of social life that damages the bonds attaching people together and impairs the prevailing sense of communality. The collective trauma works its way slowly and even insidiously into the awareness of those who suffer from it, so it does not have the quality of suddenness normally associated with ‘trauma.’ But it is a form of shock all the same, a gradual realization that the community no longer exists as an effective source of support and that an important part of the self has disappeared. [...] ‘I’ continue to exist, though damaged and maybe even permanently changed. ‘You’ continue to exist, though distant and hard to relate to. But ‘we’ no longer exist as a connected pair or as linked cells in a larger communal body.3</a:t>
            </a:r>
            <a:endParaRPr lang="en-US" sz="2800" dirty="0"/>
          </a:p>
        </p:txBody>
      </p:sp>
    </p:spTree>
    <p:extLst>
      <p:ext uri="{BB962C8B-B14F-4D97-AF65-F5344CB8AC3E}">
        <p14:creationId xmlns:p14="http://schemas.microsoft.com/office/powerpoint/2010/main" val="24591784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75F4A0-FEAF-4F1B-9C48-7688BF9D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90FC55-CD3A-0342-8807-D420A6271155}"/>
              </a:ext>
            </a:extLst>
          </p:cNvPr>
          <p:cNvSpPr>
            <a:spLocks noGrp="1"/>
          </p:cNvSpPr>
          <p:nvPr>
            <p:ph type="title"/>
          </p:nvPr>
        </p:nvSpPr>
        <p:spPr>
          <a:xfrm>
            <a:off x="1105469" y="5423537"/>
            <a:ext cx="9867331" cy="868081"/>
          </a:xfrm>
        </p:spPr>
        <p:txBody>
          <a:bodyPr anchor="ctr">
            <a:normAutofit/>
          </a:bodyPr>
          <a:lstStyle/>
          <a:p>
            <a:r>
              <a:rPr lang="en-US" i="1" dirty="0"/>
              <a:t>Imagination dead imagine</a:t>
            </a:r>
          </a:p>
        </p:txBody>
      </p:sp>
      <p:sp>
        <p:nvSpPr>
          <p:cNvPr id="17" name="Freeform: Shape 16">
            <a:extLst>
              <a:ext uri="{FF2B5EF4-FFF2-40B4-BE49-F238E27FC236}">
                <a16:creationId xmlns:a16="http://schemas.microsoft.com/office/drawing/2014/main" id="{F1EC79F3-0DE6-47BA-9C5C-039C54F4AC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19" name="Freeform: Shape 18">
            <a:extLst>
              <a:ext uri="{FF2B5EF4-FFF2-40B4-BE49-F238E27FC236}">
                <a16:creationId xmlns:a16="http://schemas.microsoft.com/office/drawing/2014/main" id="{C86C2B07-2A41-4CB1-9C51-F037AF417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2A6562DD-0551-E749-9C4D-1BE7C54CADDC}"/>
              </a:ext>
            </a:extLst>
          </p:cNvPr>
          <p:cNvSpPr>
            <a:spLocks noGrp="1"/>
          </p:cNvSpPr>
          <p:nvPr>
            <p:ph idx="1"/>
          </p:nvPr>
        </p:nvSpPr>
        <p:spPr>
          <a:xfrm>
            <a:off x="942109" y="959643"/>
            <a:ext cx="10390909" cy="3861739"/>
          </a:xfrm>
        </p:spPr>
        <p:txBody>
          <a:bodyPr anchor="ctr">
            <a:normAutofit fontScale="92500" lnSpcReduction="20000"/>
          </a:bodyPr>
          <a:lstStyle/>
          <a:p>
            <a:pPr marL="0" indent="0">
              <a:buNone/>
            </a:pPr>
            <a:r>
              <a:rPr lang="en-GB" sz="3200"/>
              <a:t>No trace anywhere of life, you say, pah, no difficulty there, imagination not dead yet, yes, dead, good, imagination dead imagine. Islands, waters, azure, verdure, one glimpse and vanished, endlessly, omit. Till all white in the whiteness the rotunda. No way in, go in, measure. Diameter three feet, three feet from ground to summit of the vault. Two diameters at right angles AB CD divide the white ground into two semicircles ACB BDA. Lying on the ground two white bodies, each in its semicircle. White too the vault and the </a:t>
            </a:r>
            <a:r>
              <a:rPr lang="en-GB" sz="3200">
                <a:solidFill>
                  <a:srgbClr val="FF0000"/>
                </a:solidFill>
              </a:rPr>
              <a:t>round wall eighteen inches high from which it springs</a:t>
            </a:r>
            <a:endParaRPr lang="en-US" sz="3200" dirty="0">
              <a:solidFill>
                <a:srgbClr val="FF0000"/>
              </a:solidFill>
            </a:endParaRPr>
          </a:p>
        </p:txBody>
      </p:sp>
      <p:sp>
        <p:nvSpPr>
          <p:cNvPr id="21" name="Rectangle 20">
            <a:extLst>
              <a:ext uri="{FF2B5EF4-FFF2-40B4-BE49-F238E27FC236}">
                <a16:creationId xmlns:a16="http://schemas.microsoft.com/office/drawing/2014/main" id="{A3F67AAC-C977-4759-A5C8-6BC998F9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38382480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96282C0-351C-48EE-A89D-D662C5DB2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hlinkClick r:id="rId2" action="ppaction://hlinkfile"/>
            <a:extLst>
              <a:ext uri="{FF2B5EF4-FFF2-40B4-BE49-F238E27FC236}">
                <a16:creationId xmlns:a16="http://schemas.microsoft.com/office/drawing/2014/main" id="{3996DCA1-DDAF-2F4C-9399-6F774B3D4F23}"/>
              </a:ext>
            </a:extLst>
          </p:cNvPr>
          <p:cNvPicPr>
            <a:picLocks noChangeAspect="1"/>
          </p:cNvPicPr>
          <p:nvPr/>
        </p:nvPicPr>
        <p:blipFill rotWithShape="1">
          <a:blip r:embed="rId3"/>
          <a:srcRect l="5121" r="7519"/>
          <a:stretch/>
        </p:blipFill>
        <p:spPr>
          <a:xfrm>
            <a:off x="-1" y="10"/>
            <a:ext cx="4373546" cy="6857990"/>
          </a:xfrm>
          <a:prstGeom prst="rect">
            <a:avLst/>
          </a:prstGeom>
        </p:spPr>
      </p:pic>
      <p:sp>
        <p:nvSpPr>
          <p:cNvPr id="26" name="Rectangle 25">
            <a:extLst>
              <a:ext uri="{FF2B5EF4-FFF2-40B4-BE49-F238E27FC236}">
                <a16:creationId xmlns:a16="http://schemas.microsoft.com/office/drawing/2014/main" id="{1B35EC73-2F87-44A7-B231-91053659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DFDD5DAC-920F-0240-829E-E7A92D70960A}"/>
              </a:ext>
            </a:extLst>
          </p:cNvPr>
          <p:cNvSpPr txBox="1"/>
          <p:nvPr/>
        </p:nvSpPr>
        <p:spPr>
          <a:xfrm>
            <a:off x="5100824" y="2286000"/>
            <a:ext cx="6176776" cy="3581400"/>
          </a:xfrm>
          <a:prstGeom prst="rect">
            <a:avLst/>
          </a:prstGeom>
        </p:spPr>
        <p:txBody>
          <a:bodyPr vert="horz" lIns="91440" tIns="45720" rIns="91440" bIns="45720" rtlCol="0">
            <a:normAutofit/>
          </a:bodyPr>
          <a:lstStyle/>
          <a:p>
            <a:pPr marL="384048" indent="-384048" defTabSz="914400">
              <a:lnSpc>
                <a:spcPct val="94000"/>
              </a:lnSpc>
              <a:spcAft>
                <a:spcPts val="200"/>
              </a:spcAft>
            </a:pPr>
            <a:r>
              <a:rPr lang="en-US" b="1" dirty="0">
                <a:solidFill>
                  <a:schemeClr val="tx2"/>
                </a:solidFill>
              </a:rPr>
              <a:t>Beckett resistance And Freedom</a:t>
            </a:r>
            <a:endParaRPr lang="en-US" dirty="0">
              <a:solidFill>
                <a:schemeClr val="tx2"/>
              </a:solidFill>
            </a:endParaRPr>
          </a:p>
          <a:p>
            <a:pPr marL="384048" indent="-384048" defTabSz="914400">
              <a:lnSpc>
                <a:spcPct val="94000"/>
              </a:lnSpc>
              <a:spcAft>
                <a:spcPts val="200"/>
              </a:spcAft>
              <a:buFont typeface="Franklin Gothic Book" panose="020B0503020102020204" pitchFamily="34" charset="0"/>
            </a:pPr>
            <a:endParaRPr lang="en-US" dirty="0">
              <a:solidFill>
                <a:schemeClr val="tx2"/>
              </a:solidFill>
            </a:endParaRPr>
          </a:p>
          <a:p>
            <a:pPr marL="384048" indent="-384048" defTabSz="914400">
              <a:lnSpc>
                <a:spcPct val="94000"/>
              </a:lnSpc>
              <a:spcAft>
                <a:spcPts val="200"/>
              </a:spcAft>
              <a:buFont typeface="Franklin Gothic Book" panose="020B0503020102020204" pitchFamily="34" charset="0"/>
            </a:pPr>
            <a:r>
              <a:rPr lang="en-US" dirty="0">
                <a:solidFill>
                  <a:schemeClr val="tx2"/>
                </a:solidFill>
              </a:rPr>
              <a:t>In order to fully understand Beckett’s relationship to Judaism do we need firstly, to return to Ireland?</a:t>
            </a:r>
          </a:p>
          <a:p>
            <a:pPr marL="384048" indent="-384048" defTabSz="914400">
              <a:lnSpc>
                <a:spcPct val="94000"/>
              </a:lnSpc>
              <a:spcAft>
                <a:spcPts val="200"/>
              </a:spcAft>
              <a:buFont typeface="Franklin Gothic Book" panose="020B0503020102020204" pitchFamily="34" charset="0"/>
            </a:pPr>
            <a:endParaRPr lang="en-US" dirty="0">
              <a:solidFill>
                <a:schemeClr val="tx2"/>
              </a:solidFill>
            </a:endParaRPr>
          </a:p>
          <a:p>
            <a:pPr marL="384048" indent="-384048" defTabSz="914400">
              <a:lnSpc>
                <a:spcPct val="94000"/>
              </a:lnSpc>
              <a:spcAft>
                <a:spcPts val="200"/>
              </a:spcAft>
              <a:buFont typeface="Franklin Gothic Book" panose="020B0503020102020204" pitchFamily="34" charset="0"/>
            </a:pPr>
            <a:r>
              <a:rPr lang="en-US" dirty="0">
                <a:solidFill>
                  <a:schemeClr val="tx2"/>
                </a:solidFill>
              </a:rPr>
              <a:t>Is Beckett’s work conforming to a modernist or postmodernist approach to seeing the world?</a:t>
            </a:r>
          </a:p>
          <a:p>
            <a:pPr marL="384048" indent="-384048" defTabSz="914400">
              <a:lnSpc>
                <a:spcPct val="94000"/>
              </a:lnSpc>
              <a:spcAft>
                <a:spcPts val="200"/>
              </a:spcAft>
              <a:buFont typeface="Franklin Gothic Book" panose="020B0503020102020204" pitchFamily="34" charset="0"/>
            </a:pPr>
            <a:endParaRPr lang="en-US" dirty="0">
              <a:solidFill>
                <a:schemeClr val="tx2"/>
              </a:solidFill>
            </a:endParaRPr>
          </a:p>
          <a:p>
            <a:pPr marL="384048" indent="-384048" defTabSz="914400">
              <a:lnSpc>
                <a:spcPct val="94000"/>
              </a:lnSpc>
              <a:spcAft>
                <a:spcPts val="200"/>
              </a:spcAft>
              <a:buFont typeface="Franklin Gothic Book" panose="020B0503020102020204" pitchFamily="34" charset="0"/>
            </a:pPr>
            <a:r>
              <a:rPr lang="en-US" dirty="0">
                <a:solidFill>
                  <a:schemeClr val="tx2"/>
                </a:solidFill>
              </a:rPr>
              <a:t>How did Beckett’s work help the audience understand the nature of freedom and resistance?</a:t>
            </a:r>
          </a:p>
          <a:p>
            <a:pPr marL="384048" indent="-384048" defTabSz="914400">
              <a:lnSpc>
                <a:spcPct val="94000"/>
              </a:lnSpc>
              <a:spcAft>
                <a:spcPts val="200"/>
              </a:spcAft>
              <a:buFont typeface="Franklin Gothic Book" panose="020B0503020102020204" pitchFamily="34" charset="0"/>
            </a:pPr>
            <a:endParaRPr lang="en-US" dirty="0">
              <a:solidFill>
                <a:schemeClr val="tx2"/>
              </a:solidFill>
            </a:endParaRPr>
          </a:p>
          <a:p>
            <a:pPr marL="384048" indent="-384048" defTabSz="914400">
              <a:lnSpc>
                <a:spcPct val="94000"/>
              </a:lnSpc>
              <a:spcAft>
                <a:spcPts val="200"/>
              </a:spcAft>
              <a:buFont typeface="Franklin Gothic Book" panose="020B0503020102020204" pitchFamily="34" charset="0"/>
            </a:pPr>
            <a:endParaRPr lang="en-US" dirty="0">
              <a:solidFill>
                <a:schemeClr val="tx2"/>
              </a:solidFill>
            </a:endParaRPr>
          </a:p>
          <a:p>
            <a:pPr marL="384048" indent="-384048" defTabSz="914400">
              <a:lnSpc>
                <a:spcPct val="94000"/>
              </a:lnSpc>
              <a:spcAft>
                <a:spcPts val="200"/>
              </a:spcAft>
              <a:buFont typeface="Franklin Gothic Book" panose="020B0503020102020204" pitchFamily="34" charset="0"/>
            </a:pPr>
            <a:endParaRPr lang="en-US" dirty="0">
              <a:solidFill>
                <a:schemeClr val="tx2"/>
              </a:solidFill>
            </a:endParaRPr>
          </a:p>
          <a:p>
            <a:pPr marL="384048" indent="-384048" defTabSz="914400">
              <a:lnSpc>
                <a:spcPct val="94000"/>
              </a:lnSpc>
              <a:spcAft>
                <a:spcPts val="200"/>
              </a:spcAft>
              <a:buFont typeface="Franklin Gothic Book" panose="020B0503020102020204" pitchFamily="34" charset="0"/>
            </a:pPr>
            <a:endParaRPr lang="en-US" dirty="0">
              <a:solidFill>
                <a:schemeClr val="tx2"/>
              </a:solidFill>
            </a:endParaRPr>
          </a:p>
          <a:p>
            <a:pPr marL="384048" indent="-384048" defTabSz="914400">
              <a:lnSpc>
                <a:spcPct val="94000"/>
              </a:lnSpc>
              <a:spcAft>
                <a:spcPts val="200"/>
              </a:spcAft>
              <a:buFont typeface="Franklin Gothic Book" panose="020B0503020102020204" pitchFamily="34" charset="0"/>
            </a:pPr>
            <a:endParaRPr lang="en-US" dirty="0">
              <a:solidFill>
                <a:schemeClr val="tx2"/>
              </a:solidFill>
            </a:endParaRPr>
          </a:p>
        </p:txBody>
      </p:sp>
    </p:spTree>
    <p:extLst>
      <p:ext uri="{BB962C8B-B14F-4D97-AF65-F5344CB8AC3E}">
        <p14:creationId xmlns:p14="http://schemas.microsoft.com/office/powerpoint/2010/main" val="375599917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otalTime>11</TotalTime>
  <Words>1578</Words>
  <Application>Microsoft Macintosh PowerPoint</Application>
  <PresentationFormat>Widescreen</PresentationFormat>
  <Paragraphs>56</Paragraphs>
  <Slides>21</Slides>
  <Notes>0</Notes>
  <HiddenSlides>0</HiddenSlides>
  <MMClips>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Constantia</vt:lpstr>
      <vt:lpstr>Franklin Gothic Book</vt:lpstr>
      <vt:lpstr>Crop</vt:lpstr>
      <vt:lpstr>Beckett, Freedom, Resistance, the problem texts</vt:lpstr>
      <vt:lpstr>PowerPoint Presentation</vt:lpstr>
      <vt:lpstr>PowerPoint Presentation</vt:lpstr>
      <vt:lpstr>PowerPoint Presentation</vt:lpstr>
      <vt:lpstr>PowerPoint Presentation</vt:lpstr>
      <vt:lpstr>The directionless direction</vt:lpstr>
      <vt:lpstr>Beckett and freedom</vt:lpstr>
      <vt:lpstr>Freedom defined</vt:lpstr>
      <vt:lpstr>PowerPoint Presentation</vt:lpstr>
      <vt:lpstr>PowerPoint Presentation</vt:lpstr>
      <vt:lpstr>PowerPoint Presentation</vt:lpstr>
      <vt:lpstr>PowerPoint Presentation</vt:lpstr>
      <vt:lpstr>PowerPoint Presentation</vt:lpstr>
      <vt:lpstr>PowerPoint Presentation</vt:lpstr>
      <vt:lpstr>The problem texts</vt:lpstr>
      <vt:lpstr>I Jew</vt:lpstr>
      <vt:lpstr>Hidden in plain sight  ““a text written to come out of the dark”   All that falls </vt:lpstr>
      <vt:lpstr>PowerPoint Presentation</vt:lpstr>
      <vt:lpstr>PowerPoint Presentation</vt:lpstr>
      <vt:lpstr>Imagination dead imagine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Beckett, Freedom, Resistance, the problem texts</dc:title>
  <dc:creator>Timi O'neill</dc:creator>
  <cp:lastModifiedBy>Timi O'neill</cp:lastModifiedBy>
  <cp:revision>1</cp:revision>
  <dcterms:created xsi:type="dcterms:W3CDTF">2020-02-19T23:08:00Z</dcterms:created>
  <dcterms:modified xsi:type="dcterms:W3CDTF">2020-02-19T23:19:25Z</dcterms:modified>
</cp:coreProperties>
</file>