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83" r:id="rId6"/>
    <p:sldId id="318" r:id="rId7"/>
    <p:sldId id="327" r:id="rId8"/>
    <p:sldId id="346" r:id="rId9"/>
    <p:sldId id="345" r:id="rId10"/>
    <p:sldId id="330" r:id="rId11"/>
    <p:sldId id="347" r:id="rId12"/>
    <p:sldId id="348" r:id="rId13"/>
    <p:sldId id="309" r:id="rId14"/>
    <p:sldId id="31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1. Innovation and risk taking.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employees are encouraged to be innovative and take risks.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2. Attention to detail.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employees are expected to exhibit precision, analysis, and attention to detail.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3. Outcome orientation.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management focuses on results or outcomes rather than on the techniques and processes used to achieve them.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4. People orientation.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management decisions take into consideration the effect of outcomes on people within the organization.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5. Team orientation.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work activities are organized around teams rather than individuals.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6. Aggressiveness.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people are aggressive and competitive rather than </a:t>
            </a:r>
            <a:r>
              <a:rPr lang="en-GB" sz="1200" b="0" i="0" u="none" strike="noStrike" kern="1200" baseline="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easygoing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7. Stability.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organizational activities emphasize maintaining the status quo in contrast to growth.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3686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268760"/>
            <a:ext cx="7992888" cy="4752528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 in Leadership and Management Skills for the Workplace</a:t>
            </a:r>
            <a:br>
              <a:rPr lang="en-GB" altLang="en-US" sz="2400" dirty="0"/>
            </a:br>
            <a:r>
              <a:rPr lang="en-GB" altLang="en-US" sz="3100" b="1" dirty="0" err="1">
                <a:solidFill>
                  <a:schemeClr val="accent2">
                    <a:lumMod val="20000"/>
                    <a:lumOff val="80000"/>
                  </a:schemeClr>
                </a:solidFill>
              </a:rPr>
              <a:t>Workplace</a:t>
            </a:r>
            <a:r>
              <a:rPr lang="en-GB" altLang="en-US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culture and its impact on organisational efficiency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5105)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Organisational Culture</a:t>
            </a:r>
            <a:endParaRPr lang="en-GB" altLang="en-US" sz="36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Previously…..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Overview the module</a:t>
            </a:r>
          </a:p>
          <a:p>
            <a:r>
              <a:rPr lang="en-US" dirty="0"/>
              <a:t>Define organisations</a:t>
            </a:r>
          </a:p>
          <a:p>
            <a:r>
              <a:rPr lang="en-US" dirty="0"/>
              <a:t>Explore the organizational environment</a:t>
            </a:r>
          </a:p>
          <a:p>
            <a:r>
              <a:rPr lang="en-US" dirty="0"/>
              <a:t>Explored tools used to </a:t>
            </a:r>
            <a:r>
              <a:rPr lang="en-US" dirty="0" err="1"/>
              <a:t>analyse</a:t>
            </a:r>
            <a:r>
              <a:rPr lang="en-US" dirty="0"/>
              <a:t> the environment</a:t>
            </a:r>
          </a:p>
          <a:p>
            <a:r>
              <a:rPr lang="en-US" dirty="0"/>
              <a:t>Identified organizational structures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Define what is an organizational culture</a:t>
            </a:r>
          </a:p>
          <a:p>
            <a:r>
              <a:rPr lang="en-US" dirty="0"/>
              <a:t>Explore various types of organizational cultures</a:t>
            </a:r>
          </a:p>
          <a:p>
            <a:r>
              <a:rPr lang="en-US" dirty="0"/>
              <a:t>Explore the relationship between national culture and organizational culture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399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What is an organisational Culture?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b="1" dirty="0"/>
              <a:t>First lets define what is ‘culture’?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28000"/>
                </a:solidFill>
                <a:latin typeface="din-2014"/>
              </a:rPr>
              <a:t>“The collective programming of the mind that distinguishes the members of one group or category of people from others”</a:t>
            </a:r>
          </a:p>
          <a:p>
            <a:pPr marL="0" indent="0" algn="r">
              <a:buNone/>
            </a:pPr>
            <a:r>
              <a:rPr lang="en-GB" sz="1600" b="1" dirty="0">
                <a:latin typeface="din-2014"/>
              </a:rPr>
              <a:t>Hofstede, G. 1980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502474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What is an organisational Culture?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4000" b="1" dirty="0"/>
          </a:p>
          <a:p>
            <a:pPr marL="0" indent="0">
              <a:buNone/>
            </a:pPr>
            <a:r>
              <a:rPr lang="en-GB" sz="4000" b="1" dirty="0"/>
              <a:t>Individual Activity:</a:t>
            </a:r>
          </a:p>
          <a:p>
            <a:pPr marL="0" indent="0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Use the online library to find an appropriate definition of organisational culture.</a:t>
            </a:r>
          </a:p>
          <a:p>
            <a:pPr marL="0" indent="0" algn="just">
              <a:buNone/>
            </a:pPr>
            <a:r>
              <a:rPr lang="en-GB" dirty="0"/>
              <a:t>(Make a note of the source)</a:t>
            </a:r>
          </a:p>
        </p:txBody>
      </p:sp>
    </p:spTree>
    <p:extLst>
      <p:ext uri="{BB962C8B-B14F-4D97-AF65-F5344CB8AC3E}">
        <p14:creationId xmlns:p14="http://schemas.microsoft.com/office/powerpoint/2010/main" val="2297233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What is an organisational Culture?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251520" y="1700808"/>
            <a:ext cx="8568952" cy="374441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3600" b="1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</a:rPr>
              <a:t>Organizational culture </a:t>
            </a:r>
            <a:r>
              <a:rPr lang="en-GB" sz="3600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</a:rPr>
              <a:t>refers to a </a:t>
            </a:r>
            <a:r>
              <a:rPr lang="en-GB" sz="3600" dirty="0">
                <a:ln w="0"/>
                <a:solidFill>
                  <a:srgbClr val="C00000"/>
                </a:solidFill>
              </a:rPr>
              <a:t>system</a:t>
            </a:r>
            <a:r>
              <a:rPr lang="en-GB" sz="3600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</a:rPr>
              <a:t> of </a:t>
            </a:r>
            <a:r>
              <a:rPr lang="en-GB" sz="3600" dirty="0">
                <a:ln w="0"/>
                <a:solidFill>
                  <a:srgbClr val="C00000"/>
                </a:solidFill>
              </a:rPr>
              <a:t>shared meaning</a:t>
            </a:r>
            <a:r>
              <a:rPr lang="en-GB" sz="3600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</a:rPr>
              <a:t> held by members that </a:t>
            </a:r>
            <a:r>
              <a:rPr lang="en-GB" sz="3600" dirty="0">
                <a:ln w="0"/>
                <a:solidFill>
                  <a:srgbClr val="C00000"/>
                </a:solidFill>
              </a:rPr>
              <a:t>distinguishes</a:t>
            </a:r>
            <a:r>
              <a:rPr lang="en-GB" sz="3600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</a:rPr>
              <a:t> the organization from other organizations</a:t>
            </a:r>
            <a:r>
              <a:rPr lang="en-GB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</a:rPr>
              <a:t>.</a:t>
            </a:r>
          </a:p>
          <a:p>
            <a:pPr algn="r"/>
            <a:r>
              <a:rPr lang="en-GB" dirty="0"/>
              <a:t>Schein, E. (1996).</a:t>
            </a:r>
            <a:endParaRPr lang="en-GB" sz="2400" dirty="0">
              <a:ln w="0"/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951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Elements of an organisational culture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323528" y="1772816"/>
            <a:ext cx="4176464" cy="79208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Innovation and risk taking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716016" y="1772816"/>
            <a:ext cx="4176464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Attention to detail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721688" y="2708920"/>
            <a:ext cx="4176464" cy="79208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People orientation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323528" y="2708920"/>
            <a:ext cx="4176464" cy="79208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Outcome orientation</a:t>
            </a:r>
            <a:endParaRPr lang="en-GB" dirty="0"/>
          </a:p>
        </p:txBody>
      </p:sp>
      <p:sp>
        <p:nvSpPr>
          <p:cNvPr id="11" name="Rounded Rectangle 10"/>
          <p:cNvSpPr/>
          <p:nvPr/>
        </p:nvSpPr>
        <p:spPr>
          <a:xfrm>
            <a:off x="323528" y="3645024"/>
            <a:ext cx="4176464" cy="79208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Team orientation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716016" y="3645024"/>
            <a:ext cx="4176464" cy="79208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Aggressiveness</a:t>
            </a:r>
            <a:endParaRPr lang="en-GB" dirty="0"/>
          </a:p>
        </p:txBody>
      </p:sp>
      <p:sp>
        <p:nvSpPr>
          <p:cNvPr id="13" name="Rounded Rectangle 12"/>
          <p:cNvSpPr/>
          <p:nvPr/>
        </p:nvSpPr>
        <p:spPr>
          <a:xfrm>
            <a:off x="2483768" y="4581128"/>
            <a:ext cx="4176464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Stability</a:t>
            </a:r>
          </a:p>
        </p:txBody>
      </p:sp>
    </p:spTree>
    <p:extLst>
      <p:ext uri="{BB962C8B-B14F-4D97-AF65-F5344CB8AC3E}">
        <p14:creationId xmlns:p14="http://schemas.microsoft.com/office/powerpoint/2010/main" val="23650990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Group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Read the descriptions of the cultures available on Moodle (Activity 4.2) and identify the elements of each culture.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 your findings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50726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Types of organisational cultures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Activity 4.3</a:t>
            </a:r>
          </a:p>
          <a:p>
            <a:r>
              <a:rPr lang="en-GB" dirty="0"/>
              <a:t>Read the article ‘Understanding organisational cultures’ (Activity – 4.3) .</a:t>
            </a:r>
          </a:p>
          <a:p>
            <a:endParaRPr lang="en-GB" dirty="0"/>
          </a:p>
          <a:p>
            <a:r>
              <a:rPr lang="en-GB" dirty="0"/>
              <a:t>Discuss the key points with your lecturer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3770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338936" cy="37730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Can you explain;</a:t>
            </a:r>
          </a:p>
          <a:p>
            <a:r>
              <a:rPr lang="en-GB" dirty="0"/>
              <a:t>What is an organisation cultures?</a:t>
            </a:r>
          </a:p>
          <a:p>
            <a:r>
              <a:rPr lang="en-GB" dirty="0"/>
              <a:t>Different types of organisational cultures?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  <p:pic>
        <p:nvPicPr>
          <p:cNvPr id="6" name="Picture 1">
            <a:extLst>
              <a:ext uri="{FF2B5EF4-FFF2-40B4-BE49-F238E27FC236}">
                <a16:creationId xmlns:a16="http://schemas.microsoft.com/office/drawing/2014/main" id="{CF580A14-36BE-9447-B651-360E69D1A98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6136" y="3212976"/>
            <a:ext cx="3223438" cy="2350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25273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556792"/>
            <a:ext cx="382676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The organisational Culture</a:t>
            </a:r>
            <a:endParaRPr lang="en-GB" sz="4800" b="1" dirty="0">
              <a:solidFill>
                <a:srgbClr val="00B050"/>
              </a:solidFill>
            </a:endParaRPr>
          </a:p>
        </p:txBody>
      </p:sp>
      <p:pic>
        <p:nvPicPr>
          <p:cNvPr id="4" name="Picture 2" descr="Image result for business clip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280" y="1106457"/>
            <a:ext cx="513772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16307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e2529e2e-246e-4beb-bcc0-0746cc8768ab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52D497F2-CAD7-44AD-B30A-5363C40878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41603</TotalTime>
  <Words>428</Words>
  <Application>Microsoft Office PowerPoint</Application>
  <PresentationFormat>On-screen Show (4:3)</PresentationFormat>
  <Paragraphs>56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din-2014</vt:lpstr>
      <vt:lpstr>Myriad Pro</vt:lpstr>
      <vt:lpstr>Rockwell Condensed</vt:lpstr>
      <vt:lpstr>20140311PresentationUWTSDTemplate</vt:lpstr>
      <vt:lpstr>BA in Leadership and Management Skills for the Workplace Workplace culture and its impact on organisational efficiency (BMSW 5105)  Organisational Culture</vt:lpstr>
      <vt:lpstr>Previously…..</vt:lpstr>
      <vt:lpstr>In this session…..</vt:lpstr>
      <vt:lpstr>What is an organisational Culture?</vt:lpstr>
      <vt:lpstr>What is an organisational Culture?</vt:lpstr>
      <vt:lpstr>What is an organisational Culture?</vt:lpstr>
      <vt:lpstr>Elements of an organisational culture</vt:lpstr>
      <vt:lpstr>Group activity</vt:lpstr>
      <vt:lpstr>Types of organisational cultures</vt:lpstr>
      <vt:lpstr>Summary</vt:lpstr>
      <vt:lpstr>Next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Olubukola Adegbite</cp:lastModifiedBy>
  <cp:revision>191</cp:revision>
  <dcterms:created xsi:type="dcterms:W3CDTF">2015-04-14T15:21:28Z</dcterms:created>
  <dcterms:modified xsi:type="dcterms:W3CDTF">2021-10-19T14:56:07Z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