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324" r:id="rId2"/>
    <p:sldId id="357" r:id="rId3"/>
    <p:sldId id="343" r:id="rId4"/>
    <p:sldId id="326" r:id="rId5"/>
    <p:sldId id="351" r:id="rId6"/>
    <p:sldId id="352" r:id="rId7"/>
    <p:sldId id="328" r:id="rId8"/>
    <p:sldId id="360" r:id="rId9"/>
    <p:sldId id="327" r:id="rId10"/>
    <p:sldId id="348" r:id="rId11"/>
    <p:sldId id="345" r:id="rId12"/>
    <p:sldId id="349" r:id="rId13"/>
    <p:sldId id="329" r:id="rId14"/>
    <p:sldId id="361" r:id="rId15"/>
    <p:sldId id="331" r:id="rId16"/>
    <p:sldId id="332" r:id="rId17"/>
    <p:sldId id="354" r:id="rId18"/>
    <p:sldId id="333" r:id="rId19"/>
    <p:sldId id="355" r:id="rId20"/>
    <p:sldId id="350" r:id="rId21"/>
    <p:sldId id="362" r:id="rId22"/>
    <p:sldId id="305" r:id="rId23"/>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103D2A-A408-E0C5-D097-555C95C18E5F}" v="23" dt="2025-04-16T10:53:42.068"/>
    <p1510:client id="{BCD14432-A9FD-4FA8-AE51-1D5ADC8CA557}" v="10" dt="2025-04-15T16:24:23.8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152" autoAdjust="0"/>
    <p:restoredTop sz="95807" autoAdjust="0"/>
  </p:normalViewPr>
  <p:slideViewPr>
    <p:cSldViewPr>
      <p:cViewPr varScale="1">
        <p:scale>
          <a:sx n="85" d="100"/>
          <a:sy n="85" d="100"/>
        </p:scale>
        <p:origin x="176" y="7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This figure illustrates how a </a:t>
            </a:r>
            <a:r>
              <a:rPr lang="en-GB" b="1" i="0" u="none" strike="noStrike" dirty="0">
                <a:solidFill>
                  <a:srgbClr val="000000"/>
                </a:solidFill>
                <a:effectLst/>
              </a:rPr>
              <a:t>distributor reduces the number of channel transactions</a:t>
            </a:r>
            <a:r>
              <a:rPr lang="en-GB" b="0" i="0" u="none" strike="noStrike" dirty="0">
                <a:solidFill>
                  <a:srgbClr val="000000"/>
                </a:solidFill>
                <a:effectLst/>
              </a:rPr>
              <a:t> in a supply chain.</a:t>
            </a:r>
          </a:p>
          <a:p>
            <a:pPr algn="l">
              <a:buFont typeface="+mj-lt"/>
              <a:buAutoNum type="arabicPeriod"/>
            </a:pPr>
            <a:r>
              <a:rPr lang="en-GB" b="1" i="0" u="none" strike="noStrike" dirty="0">
                <a:solidFill>
                  <a:srgbClr val="000000"/>
                </a:solidFill>
                <a:effectLst/>
              </a:rPr>
              <a:t> A: Without a Distributor</a:t>
            </a:r>
            <a:endParaRPr lang="en-GB" b="0" i="0" u="none" strike="noStrike" dirty="0">
              <a:solidFill>
                <a:srgbClr val="000000"/>
              </a:solidFill>
              <a:effectLst/>
            </a:endParaRPr>
          </a:p>
          <a:p>
            <a:pPr marL="742950" lvl="1" indent="-285750" algn="l">
              <a:buFont typeface="+mj-lt"/>
              <a:buAutoNum type="arabicPeriod"/>
            </a:pPr>
            <a:r>
              <a:rPr lang="en-GB" b="0" i="0" u="none" strike="noStrike" dirty="0">
                <a:solidFill>
                  <a:srgbClr val="000000"/>
                </a:solidFill>
                <a:effectLst/>
              </a:rPr>
              <a:t>Manufacturers must interact directly with each customer.</a:t>
            </a:r>
          </a:p>
          <a:p>
            <a:pPr marL="742950" lvl="1" indent="-285750" algn="l">
              <a:buFont typeface="+mj-lt"/>
              <a:buAutoNum type="arabicPeriod"/>
            </a:pPr>
            <a:r>
              <a:rPr lang="en-GB" b="0" i="0" u="none" strike="noStrike" dirty="0">
                <a:solidFill>
                  <a:srgbClr val="000000"/>
                </a:solidFill>
                <a:effectLst/>
              </a:rPr>
              <a:t>This results in a large number of connections, making the system complex and inefficient.</a:t>
            </a:r>
          </a:p>
          <a:p>
            <a:pPr marL="742950" lvl="1" indent="-285750" algn="l">
              <a:buFont typeface="+mj-lt"/>
              <a:buAutoNum type="arabicPeriod"/>
            </a:pPr>
            <a:r>
              <a:rPr lang="en-GB" b="0" i="0" u="none" strike="noStrike" dirty="0">
                <a:solidFill>
                  <a:srgbClr val="000000"/>
                </a:solidFill>
                <a:effectLst/>
              </a:rPr>
              <a:t>Each manufacturer has to coordinate with multiple customers individually.</a:t>
            </a:r>
          </a:p>
          <a:p>
            <a:pPr algn="l">
              <a:buFont typeface="+mj-lt"/>
              <a:buAutoNum type="arabicPeriod"/>
            </a:pPr>
            <a:r>
              <a:rPr lang="en-GB" b="1" i="0" u="none" strike="noStrike" dirty="0">
                <a:solidFill>
                  <a:srgbClr val="000000"/>
                </a:solidFill>
                <a:effectLst/>
              </a:rPr>
              <a:t> B: With a Distributor</a:t>
            </a:r>
            <a:endParaRPr lang="en-GB" b="0" i="0" u="none" strike="noStrike" dirty="0">
              <a:solidFill>
                <a:srgbClr val="000000"/>
              </a:solidFill>
              <a:effectLst/>
            </a:endParaRPr>
          </a:p>
          <a:p>
            <a:pPr marL="742950" lvl="1" indent="-285750" algn="l">
              <a:buFont typeface="+mj-lt"/>
              <a:buAutoNum type="arabicPeriod"/>
            </a:pPr>
            <a:r>
              <a:rPr lang="en-GB" b="0" i="0" u="none" strike="noStrike" dirty="0">
                <a:solidFill>
                  <a:srgbClr val="000000"/>
                </a:solidFill>
                <a:effectLst/>
              </a:rPr>
              <a:t>A </a:t>
            </a:r>
            <a:r>
              <a:rPr lang="en-GB" b="1" i="0" u="none" strike="noStrike" dirty="0">
                <a:solidFill>
                  <a:srgbClr val="000000"/>
                </a:solidFill>
                <a:effectLst/>
              </a:rPr>
              <a:t>distributor</a:t>
            </a:r>
            <a:r>
              <a:rPr lang="en-GB" b="0" i="0" u="none" strike="noStrike" dirty="0">
                <a:solidFill>
                  <a:srgbClr val="000000"/>
                </a:solidFill>
                <a:effectLst/>
              </a:rPr>
              <a:t> acts as an intermediary between manufacturers and customers.</a:t>
            </a:r>
          </a:p>
          <a:p>
            <a:pPr marL="742950" lvl="1" indent="-285750" algn="l">
              <a:buFont typeface="+mj-lt"/>
              <a:buAutoNum type="arabicPeriod"/>
            </a:pPr>
            <a:r>
              <a:rPr lang="en-GB" b="0" i="0" u="none" strike="noStrike" dirty="0">
                <a:solidFill>
                  <a:srgbClr val="000000"/>
                </a:solidFill>
                <a:effectLst/>
              </a:rPr>
              <a:t>Manufacturers only need to interact with the distributor, who then manages customer distribution.</a:t>
            </a:r>
          </a:p>
          <a:p>
            <a:pPr marL="742950" lvl="1" indent="-285750" algn="l">
              <a:buFont typeface="+mj-lt"/>
              <a:buAutoNum type="arabicPeriod"/>
            </a:pPr>
            <a:r>
              <a:rPr lang="en-GB" b="0" i="0" u="none" strike="noStrike" dirty="0">
                <a:solidFill>
                  <a:srgbClr val="000000"/>
                </a:solidFill>
                <a:effectLst/>
              </a:rPr>
              <a:t>This </a:t>
            </a:r>
            <a:r>
              <a:rPr lang="en-GB" b="1" i="0" u="none" strike="noStrike" dirty="0">
                <a:solidFill>
                  <a:srgbClr val="000000"/>
                </a:solidFill>
                <a:effectLst/>
              </a:rPr>
              <a:t>reduces the number of direct transactions</a:t>
            </a:r>
            <a:r>
              <a:rPr lang="en-GB" b="0" i="0" u="none" strike="noStrike" dirty="0">
                <a:solidFill>
                  <a:srgbClr val="000000"/>
                </a:solidFill>
                <a:effectLst/>
              </a:rPr>
              <a:t>, simplifying logistics and increasing efficiency.</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6162216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i="0" u="none" strike="noStrike" dirty="0">
                <a:solidFill>
                  <a:srgbClr val="000000"/>
                </a:solidFill>
                <a:effectLst/>
              </a:rPr>
              <a:t>Information </a:t>
            </a:r>
            <a:r>
              <a:rPr lang="en-GB" sz="1200" b="0" i="0" u="none" strike="noStrike" dirty="0">
                <a:solidFill>
                  <a:srgbClr val="000000"/>
                </a:solidFill>
                <a:effectLst/>
              </a:rPr>
              <a:t>-&gt; Collecting and sharing market data.</a:t>
            </a:r>
          </a:p>
          <a:p>
            <a:pPr lvl="1"/>
            <a:r>
              <a:rPr lang="en-GB" sz="1200" b="1" i="0" u="none" strike="noStrike" dirty="0">
                <a:solidFill>
                  <a:srgbClr val="000000"/>
                </a:solidFill>
                <a:effectLst/>
              </a:rPr>
              <a:t>Promotion</a:t>
            </a:r>
            <a:r>
              <a:rPr lang="en-GB" sz="1200" b="0" i="0" u="none" strike="noStrike" dirty="0">
                <a:solidFill>
                  <a:srgbClr val="000000"/>
                </a:solidFill>
                <a:effectLst/>
              </a:rPr>
              <a:t> -&gt; Spreading persuasive messages about offers.</a:t>
            </a:r>
          </a:p>
          <a:p>
            <a:pPr lvl="1"/>
            <a:r>
              <a:rPr lang="en-GB" sz="1200" b="1" i="0" u="none" strike="noStrike" dirty="0">
                <a:solidFill>
                  <a:srgbClr val="000000"/>
                </a:solidFill>
                <a:effectLst/>
              </a:rPr>
              <a:t>Contact</a:t>
            </a:r>
            <a:r>
              <a:rPr lang="en-GB" sz="1200" b="0" i="0" u="none" strike="noStrike" dirty="0">
                <a:solidFill>
                  <a:srgbClr val="000000"/>
                </a:solidFill>
                <a:effectLst/>
              </a:rPr>
              <a:t> -&gt; Connecting with potential buyers.</a:t>
            </a:r>
          </a:p>
          <a:p>
            <a:pPr lvl="1"/>
            <a:r>
              <a:rPr lang="en-GB" sz="1200" b="1" i="0" u="none" strike="noStrike" dirty="0">
                <a:solidFill>
                  <a:srgbClr val="000000"/>
                </a:solidFill>
                <a:effectLst/>
              </a:rPr>
              <a:t>Matching</a:t>
            </a:r>
            <a:r>
              <a:rPr lang="en-GB" sz="1200" b="0" i="0" u="none" strike="noStrike" dirty="0">
                <a:solidFill>
                  <a:srgbClr val="000000"/>
                </a:solidFill>
                <a:effectLst/>
              </a:rPr>
              <a:t> -&gt; Tailoring products to consumer needs.</a:t>
            </a:r>
          </a:p>
          <a:p>
            <a:pPr lvl="1"/>
            <a:r>
              <a:rPr lang="en-GB" sz="1200" b="1" i="0" u="none" strike="noStrike" dirty="0">
                <a:solidFill>
                  <a:srgbClr val="000000"/>
                </a:solidFill>
                <a:effectLst/>
              </a:rPr>
              <a:t>Negotiation</a:t>
            </a:r>
            <a:r>
              <a:rPr lang="en-GB" sz="1200" b="0" i="0" u="none" strike="noStrike" dirty="0">
                <a:solidFill>
                  <a:srgbClr val="000000"/>
                </a:solidFill>
                <a:effectLst/>
              </a:rPr>
              <a:t> -&gt; Agreeing on terms for ownership transfer.</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7890211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i="0" u="none" strike="noStrike" dirty="0">
                <a:solidFill>
                  <a:srgbClr val="000000"/>
                </a:solidFill>
                <a:effectLst/>
              </a:rPr>
              <a:t>Physical distribution </a:t>
            </a:r>
            <a:r>
              <a:rPr lang="en-GB" sz="1200" b="0" i="0" u="none" strike="noStrike" dirty="0">
                <a:solidFill>
                  <a:srgbClr val="000000"/>
                </a:solidFill>
                <a:effectLst/>
              </a:rPr>
              <a:t>-&gt;Transporting and storing goods.</a:t>
            </a:r>
          </a:p>
          <a:p>
            <a:pPr lvl="1"/>
            <a:r>
              <a:rPr lang="en-GB" sz="1200" b="1" i="0" u="none" strike="noStrike" dirty="0">
                <a:solidFill>
                  <a:srgbClr val="000000"/>
                </a:solidFill>
                <a:effectLst/>
              </a:rPr>
              <a:t>Financing</a:t>
            </a:r>
            <a:r>
              <a:rPr lang="en-GB" sz="1200" b="0" i="0" u="none" strike="noStrike" dirty="0">
                <a:solidFill>
                  <a:srgbClr val="000000"/>
                </a:solidFill>
                <a:effectLst/>
              </a:rPr>
              <a:t> -&gt; Managing funds for channel operations.</a:t>
            </a:r>
          </a:p>
          <a:p>
            <a:pPr lvl="1"/>
            <a:r>
              <a:rPr lang="en-GB" sz="1200" b="1" i="0" u="none" strike="noStrike" dirty="0">
                <a:solidFill>
                  <a:srgbClr val="000000"/>
                </a:solidFill>
                <a:effectLst/>
              </a:rPr>
              <a:t>Risk-taking</a:t>
            </a:r>
            <a:r>
              <a:rPr lang="en-GB" sz="1200" b="0" i="0" u="none" strike="noStrike" dirty="0">
                <a:solidFill>
                  <a:srgbClr val="000000"/>
                </a:solidFill>
                <a:effectLst/>
              </a:rPr>
              <a:t> -&gt; Handling uncertainties in the channel.</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1754909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1428706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effectLst/>
                <a:latin typeface="+mn-lt"/>
              </a:rPr>
              <a:t>1. Corporate VMS</a:t>
            </a:r>
          </a:p>
          <a:p>
            <a:pPr algn="l">
              <a:buFont typeface="Arial" panose="020B0604020202020204" pitchFamily="34" charset="0"/>
              <a:buChar char="•"/>
            </a:pPr>
            <a:r>
              <a:rPr lang="en-GB" b="0" i="0" u="none" strike="noStrike" dirty="0">
                <a:effectLst/>
                <a:latin typeface="fkGroteskNeue"/>
              </a:rPr>
              <a:t>Definition: In a Corporate VMS, all stages of production and distribution are owned by a single company. This ensures complete control over the supply chain and minimises conflicts.</a:t>
            </a:r>
          </a:p>
          <a:p>
            <a:pPr algn="l">
              <a:buFont typeface="Arial" panose="020B0604020202020204" pitchFamily="34" charset="0"/>
              <a:buChar char="•"/>
            </a:pPr>
            <a:r>
              <a:rPr lang="en-GB" b="0" i="0" u="none" strike="noStrike" dirty="0">
                <a:effectLst/>
                <a:latin typeface="fkGroteskNeue"/>
              </a:rPr>
              <a:t>Example:</a:t>
            </a:r>
          </a:p>
          <a:p>
            <a:pPr marL="742950" lvl="1" indent="-285750" algn="l">
              <a:buFont typeface="Arial" panose="020B0604020202020204" pitchFamily="34" charset="0"/>
              <a:buChar char="•"/>
            </a:pPr>
            <a:r>
              <a:rPr lang="en-GB" b="0" i="0" u="none" strike="noStrike" dirty="0">
                <a:effectLst/>
                <a:latin typeface="fkGroteskNeue"/>
              </a:rPr>
              <a:t>Apple Inc. owns its production facilities and operates its own retail stores to sell its products directly to consumers.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27484453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effectLst/>
                <a:latin typeface="+mn-lt"/>
              </a:rPr>
              <a:t>2. Contractual VMS</a:t>
            </a:r>
          </a:p>
          <a:p>
            <a:pPr algn="l">
              <a:buFont typeface="Arial" panose="020B0604020202020204" pitchFamily="34" charset="0"/>
              <a:buChar char="•"/>
            </a:pPr>
            <a:r>
              <a:rPr lang="en-GB" b="0" i="0" u="none" strike="noStrike" dirty="0">
                <a:effectLst/>
                <a:latin typeface="+mn-lt"/>
              </a:rPr>
              <a:t>Definition: In a Contractual VMS, independent firms at different levels of production and distribution collaborate through formal agreements or contracts to achieve better coordination and mutual benefits.</a:t>
            </a:r>
          </a:p>
          <a:p>
            <a:pPr algn="l">
              <a:buFont typeface="Arial" panose="020B0604020202020204" pitchFamily="34" charset="0"/>
              <a:buChar char="•"/>
            </a:pPr>
            <a:r>
              <a:rPr lang="en-GB" b="0" i="0" u="none" strike="noStrike" dirty="0">
                <a:effectLst/>
                <a:latin typeface="+mn-lt"/>
              </a:rPr>
              <a:t>Example:</a:t>
            </a:r>
          </a:p>
          <a:p>
            <a:pPr marL="742950" lvl="1" indent="-285750" algn="l">
              <a:buFont typeface="Arial" panose="020B0604020202020204" pitchFamily="34" charset="0"/>
              <a:buChar char="•"/>
            </a:pPr>
            <a:r>
              <a:rPr lang="en-GB" b="0" i="0" u="none" strike="noStrike" dirty="0">
                <a:effectLst/>
                <a:latin typeface="+mn-lt"/>
              </a:rPr>
              <a:t>Franchise systems, such as McDonald’s, where the franchisor (McDonald’s Corporation) provides branding and operational guidelines to franchisees who operate individual outlets.</a:t>
            </a:r>
          </a:p>
          <a:p>
            <a:pPr marL="742950" lvl="1" indent="-285750" algn="l">
              <a:buFont typeface="Arial" panose="020B0604020202020204" pitchFamily="34" charset="0"/>
              <a:buChar char="•"/>
            </a:pPr>
            <a:r>
              <a:rPr lang="en-GB" b="0" i="0" u="none" strike="noStrike" dirty="0">
                <a:effectLst/>
                <a:latin typeface="+mn-lt"/>
              </a:rPr>
              <a:t>Retail cooperatives like Ace Hardware, where independent retailers join forces under a shared brand.</a:t>
            </a:r>
          </a:p>
          <a:p>
            <a:endParaRPr lang="en-GB" b="1" dirty="0"/>
          </a:p>
          <a:p>
            <a:r>
              <a:rPr lang="en-GB" b="1" dirty="0"/>
              <a:t>- Growth of Franchises in Europe:</a:t>
            </a:r>
            <a:r>
              <a:rPr lang="en-GB" dirty="0"/>
              <a:t> While American brands remain popular, many European franchises have grown significantly, such as </a:t>
            </a:r>
            <a:r>
              <a:rPr lang="en-GB" b="1" dirty="0" err="1"/>
              <a:t>Tecnocasa</a:t>
            </a:r>
            <a:r>
              <a:rPr lang="en-GB" b="1" dirty="0"/>
              <a:t> (Italy), Jean Louis David (France), and Foto-Quelle (Germany)</a:t>
            </a:r>
            <a:r>
              <a:rPr lang="en-GB" dirty="0"/>
              <a:t>, expanding across multiple countries.</a:t>
            </a:r>
          </a:p>
          <a:p>
            <a:r>
              <a:rPr lang="en-GB" b="1" dirty="0"/>
              <a:t>- Types of Franchises:</a:t>
            </a:r>
            <a:r>
              <a:rPr lang="en-GB" dirty="0"/>
              <a:t> There are </a:t>
            </a:r>
            <a:r>
              <a:rPr lang="en-GB" b="1" dirty="0"/>
              <a:t>three main types of franchises</a:t>
            </a:r>
            <a:r>
              <a:rPr lang="en-GB" dirty="0"/>
              <a:t>, including </a:t>
            </a:r>
            <a:r>
              <a:rPr lang="en-GB" b="1" dirty="0"/>
              <a:t>manufacturer-sponsored systems</a:t>
            </a:r>
            <a:r>
              <a:rPr lang="en-GB" dirty="0"/>
              <a:t> (e.g., BMW’s dealer network) and </a:t>
            </a:r>
            <a:r>
              <a:rPr lang="en-GB" b="1" dirty="0"/>
              <a:t>wholesale systems</a:t>
            </a:r>
            <a:r>
              <a:rPr lang="en-GB" dirty="0"/>
              <a:t> (e.g., Coca-Cola licensing bottlers). Costa Coffee is an example of a business that expanded rapidly through franchising.</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a:p>
        </p:txBody>
      </p:sp>
    </p:spTree>
    <p:extLst>
      <p:ext uri="{BB962C8B-B14F-4D97-AF65-F5344CB8AC3E}">
        <p14:creationId xmlns:p14="http://schemas.microsoft.com/office/powerpoint/2010/main" val="2713039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effectLst/>
                <a:latin typeface="+mn-lt"/>
              </a:rPr>
              <a:t>3. Administered VMS</a:t>
            </a:r>
          </a:p>
          <a:p>
            <a:pPr algn="l">
              <a:buFont typeface="Arial" panose="020B0604020202020204" pitchFamily="34" charset="0"/>
              <a:buChar char="•"/>
            </a:pPr>
            <a:r>
              <a:rPr lang="en-GB" b="0" i="0" u="none" strike="noStrike" dirty="0">
                <a:effectLst/>
                <a:latin typeface="+mn-lt"/>
              </a:rPr>
              <a:t>Definition: In an Administered VMS, coordination is achieved not through ownership or contracts but because one dominant channel member has significant power or influence over the others.</a:t>
            </a:r>
          </a:p>
          <a:p>
            <a:pPr algn="l">
              <a:buFont typeface="Arial" panose="020B0604020202020204" pitchFamily="34" charset="0"/>
              <a:buChar char="•"/>
            </a:pPr>
            <a:r>
              <a:rPr lang="en-GB" b="0" i="0" u="none" strike="noStrike" dirty="0">
                <a:effectLst/>
                <a:latin typeface="+mn-lt"/>
              </a:rPr>
              <a:t>Example:</a:t>
            </a:r>
          </a:p>
          <a:p>
            <a:pPr marL="742950" lvl="1" indent="-285750" algn="l">
              <a:buFont typeface="Arial" panose="020B0604020202020204" pitchFamily="34" charset="0"/>
              <a:buChar char="•"/>
            </a:pPr>
            <a:r>
              <a:rPr lang="en-GB" b="0" i="0" u="none" strike="noStrike" dirty="0">
                <a:effectLst/>
                <a:latin typeface="+mn-lt"/>
              </a:rPr>
              <a:t>Large retailers like Walmart or Amazon, which have substantial influence over suppliers due to their size and purchasing power.</a:t>
            </a:r>
          </a:p>
          <a:p>
            <a:pPr marL="742950" lvl="1" indent="-285750" algn="l">
              <a:buFont typeface="Arial" panose="020B0604020202020204" pitchFamily="34" charset="0"/>
              <a:buChar char="•"/>
            </a:pPr>
            <a:r>
              <a:rPr lang="en-GB" b="0" i="0" u="none" strike="noStrike" dirty="0">
                <a:effectLst/>
                <a:latin typeface="+mn-lt"/>
              </a:rPr>
              <a:t>A major brand like Procter &amp; Gamble (P&amp;G), which can dictate terms to smaller retailers because of its strong market presence.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a:p>
        </p:txBody>
      </p:sp>
    </p:spTree>
    <p:extLst>
      <p:ext uri="{BB962C8B-B14F-4D97-AF65-F5344CB8AC3E}">
        <p14:creationId xmlns:p14="http://schemas.microsoft.com/office/powerpoint/2010/main" val="9612652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sz="1200" b="0" i="0" u="none" strike="noStrike" dirty="0">
                <a:solidFill>
                  <a:srgbClr val="000000"/>
                </a:solidFill>
                <a:effectLst/>
              </a:rPr>
              <a:t>The provided diagram illustrates how a producer can sell directly to consumers, use retailers for indirect sales, and target business customers through distributors and direct sales.</a:t>
            </a:r>
          </a:p>
          <a:p>
            <a:pPr algn="l">
              <a:buFont typeface="Arial" panose="020B0604020202020204" pitchFamily="34" charset="0"/>
              <a:buChar char="•"/>
            </a:pPr>
            <a:r>
              <a:rPr lang="en-GB" sz="1200" b="0" i="0" u="none" strike="noStrike" dirty="0">
                <a:solidFill>
                  <a:srgbClr val="000000"/>
                </a:solidFill>
                <a:effectLst/>
              </a:rPr>
              <a:t>Instead of relying on a single channel to reach customers, businesses now use multiple channels to expand their reach.</a:t>
            </a:r>
          </a:p>
          <a:p>
            <a:pPr algn="l">
              <a:buFont typeface="Arial" panose="020B0604020202020204" pitchFamily="34" charset="0"/>
              <a:buChar char="•"/>
            </a:pPr>
            <a:r>
              <a:rPr lang="en-GB" sz="1200" b="0" i="0" u="none" strike="noStrike" dirty="0">
                <a:solidFill>
                  <a:srgbClr val="000000"/>
                </a:solidFill>
                <a:effectLst/>
              </a:rPr>
              <a:t>This approach maximises market penetration and efficiency.</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415551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Disintermediation and Changing Distribution Channels</a:t>
            </a:r>
            <a:r>
              <a:rPr lang="en-GB" dirty="0"/>
              <a:t>: Advances in technology and the rise of online platforms are reshaping marketing channels, leading to </a:t>
            </a:r>
            <a:r>
              <a:rPr lang="en-GB" b="1" dirty="0"/>
              <a:t>disintermediation</a:t>
            </a:r>
            <a:r>
              <a:rPr lang="en-GB" dirty="0"/>
              <a:t>, where companies bypass traditional intermediaries to sell directly to consumers. This shift has disrupted industries like music, retail, and entertainment, forcing intermediaries to innovate or risk becoming obsolete (e.g., Netflix vs. Blockbuster).</a:t>
            </a:r>
          </a:p>
          <a:p>
            <a:r>
              <a:rPr lang="en-GB" b="1" dirty="0"/>
              <a:t>Netflix as a Case Study in Channel Innovation</a:t>
            </a:r>
            <a:r>
              <a:rPr lang="en-GB" dirty="0"/>
              <a:t>: Netflix successfully navigated changes in video distribution by evolving from DVD rentals to streaming, leveraging technology to stay ahead of competitors. Its ability to combine physical media with a robust streaming platform allowed it to dominate the industry, whereas traditional rental businesses like Blockbuster failed to adapt and disappeared.</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19</a:t>
            </a:fld>
            <a:endParaRPr lang="en-GB" altLang="en-US"/>
          </a:p>
        </p:txBody>
      </p:sp>
    </p:spTree>
    <p:extLst>
      <p:ext uri="{BB962C8B-B14F-4D97-AF65-F5344CB8AC3E}">
        <p14:creationId xmlns:p14="http://schemas.microsoft.com/office/powerpoint/2010/main" val="32731001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What are the primary financial conflicts between McDonald’s and its franchisees?</a:t>
            </a:r>
            <a:endParaRPr lang="en-GB" dirty="0"/>
          </a:p>
          <a:p>
            <a:pPr>
              <a:buNone/>
            </a:pPr>
            <a:r>
              <a:rPr lang="en-GB" b="1" dirty="0"/>
              <a:t>How does McDonald’s revenue model differ from that of its franchisees, and how does this difference affect their respective goals?</a:t>
            </a:r>
            <a:endParaRPr lang="en-GB" dirty="0"/>
          </a:p>
          <a:p>
            <a:pPr>
              <a:buNone/>
            </a:pPr>
            <a:r>
              <a:rPr lang="en-GB" b="1" dirty="0"/>
              <a:t>In what ways does aggressive discounting benefit the corporation but negatively impact franchisees?</a:t>
            </a:r>
            <a:endParaRPr lang="en-GB" dirty="0"/>
          </a:p>
          <a:p>
            <a:r>
              <a:rPr lang="en-GB" b="1" dirty="0"/>
              <a:t>What steps could be taken to avoid or reduce this kind of conflict in the future?</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20</a:t>
            </a:fld>
            <a:endParaRPr lang="en-GB" altLang="en-US"/>
          </a:p>
        </p:txBody>
      </p:sp>
    </p:spTree>
    <p:extLst>
      <p:ext uri="{BB962C8B-B14F-4D97-AF65-F5344CB8AC3E}">
        <p14:creationId xmlns:p14="http://schemas.microsoft.com/office/powerpoint/2010/main" val="1807124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31/10/2025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31/10/2025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31/10/2025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31/10/2025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31/10/2025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31/10/2025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31/10/2025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31/10/2025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31/10/2025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31/10/2025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31/10/2025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31/10/2025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Marketing Mix:</a:t>
            </a:r>
            <a:br>
              <a:rPr lang="en-GB" altLang="en-US" b="1" dirty="0"/>
            </a:br>
            <a:r>
              <a:rPr lang="en-GB" altLang="en-US" b="1" dirty="0"/>
              <a:t>“Place”</a:t>
            </a:r>
            <a:br>
              <a:rPr lang="en-GB" altLang="en-US" b="1" dirty="0"/>
            </a:br>
            <a:r>
              <a:rPr lang="en-GB" altLang="en-US" b="1" dirty="0"/>
              <a:t>LCMB7024</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5 –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14E92-870E-1E52-7475-96C57755340A}"/>
              </a:ext>
            </a:extLst>
          </p:cNvPr>
          <p:cNvSpPr>
            <a:spLocks noGrp="1"/>
          </p:cNvSpPr>
          <p:nvPr>
            <p:ph type="title"/>
          </p:nvPr>
        </p:nvSpPr>
        <p:spPr/>
        <p:txBody>
          <a:bodyPr/>
          <a:lstStyle/>
          <a:p>
            <a:r>
              <a:rPr lang="en-GB" sz="3600" b="1" dirty="0"/>
              <a:t>Content of the Session</a:t>
            </a:r>
            <a:endParaRPr lang="en-GB" sz="3600" dirty="0"/>
          </a:p>
        </p:txBody>
      </p:sp>
      <p:sp>
        <p:nvSpPr>
          <p:cNvPr id="3" name="Content Placeholder 2">
            <a:extLst>
              <a:ext uri="{FF2B5EF4-FFF2-40B4-BE49-F238E27FC236}">
                <a16:creationId xmlns:a16="http://schemas.microsoft.com/office/drawing/2014/main" id="{40DBF298-9500-60D0-FD4D-6A54EEAD9A22}"/>
              </a:ext>
            </a:extLst>
          </p:cNvPr>
          <p:cNvSpPr>
            <a:spLocks noGrp="1"/>
          </p:cNvSpPr>
          <p:nvPr>
            <p:ph sz="half" idx="1"/>
          </p:nvPr>
        </p:nvSpPr>
        <p:spPr/>
        <p:txBody>
          <a:bodyPr/>
          <a:lstStyle/>
          <a:p>
            <a:pPr marL="457200" indent="-457200">
              <a:buFont typeface="+mj-lt"/>
              <a:buAutoNum type="arabicPeriod"/>
            </a:pPr>
            <a:r>
              <a:rPr lang="en-GB" sz="2000" dirty="0"/>
              <a:t>Marketing Channels</a:t>
            </a:r>
          </a:p>
          <a:p>
            <a:pPr marL="457200" indent="-457200">
              <a:buFont typeface="+mj-lt"/>
              <a:buAutoNum type="arabicPeriod"/>
            </a:pPr>
            <a:r>
              <a:rPr lang="en-GB" sz="2000" dirty="0"/>
              <a:t>Value added by Marketing Channels</a:t>
            </a:r>
          </a:p>
          <a:p>
            <a:pPr marL="457200" indent="-457200">
              <a:buFont typeface="+mj-lt"/>
              <a:buAutoNum type="arabicPeriod"/>
            </a:pPr>
            <a:r>
              <a:rPr lang="en-GB" sz="2000" dirty="0"/>
              <a:t>Consumer Marketing Channels</a:t>
            </a:r>
          </a:p>
          <a:p>
            <a:pPr marL="457200" indent="-457200">
              <a:buFont typeface="+mj-lt"/>
              <a:buAutoNum type="arabicPeriod"/>
            </a:pPr>
            <a:r>
              <a:rPr lang="en-GB" sz="2000" dirty="0"/>
              <a:t>Direct Marketing Channels</a:t>
            </a:r>
          </a:p>
          <a:p>
            <a:pPr marL="457200" indent="-457200">
              <a:buFont typeface="+mj-lt"/>
              <a:buAutoNum type="arabicPeriod"/>
            </a:pPr>
            <a:r>
              <a:rPr lang="en-GB" sz="2000" dirty="0"/>
              <a:t>Indirect Marketing Channels</a:t>
            </a:r>
          </a:p>
          <a:p>
            <a:pPr marL="457200" indent="-457200">
              <a:buFont typeface="+mj-lt"/>
              <a:buAutoNum type="arabicPeriod" startAt="6"/>
            </a:pPr>
            <a:r>
              <a:rPr lang="en-GB" sz="2000" dirty="0"/>
              <a:t>Vertical Marketing System</a:t>
            </a:r>
          </a:p>
          <a:p>
            <a:pPr marL="457200" indent="-457200">
              <a:buFont typeface="+mj-lt"/>
              <a:buAutoNum type="arabicPeriod" startAt="6"/>
            </a:pPr>
            <a:r>
              <a:rPr lang="en-GB" sz="2000" dirty="0"/>
              <a:t>Horizontal Marketing System</a:t>
            </a:r>
          </a:p>
          <a:p>
            <a:pPr marL="457200" indent="-457200">
              <a:buFont typeface="+mj-lt"/>
              <a:buAutoNum type="arabicPeriod" startAt="6"/>
            </a:pPr>
            <a:r>
              <a:rPr lang="en-GB" sz="2000" dirty="0"/>
              <a:t>Multi-Channel Distribution System</a:t>
            </a:r>
          </a:p>
          <a:p>
            <a:pPr marL="457200" indent="-457200">
              <a:buFont typeface="+mj-lt"/>
              <a:buAutoNum type="arabicPeriod"/>
            </a:pPr>
            <a:endParaRPr lang="en-GB" sz="2000" dirty="0"/>
          </a:p>
          <a:p>
            <a:endParaRPr lang="en-GB" dirty="0"/>
          </a:p>
        </p:txBody>
      </p:sp>
      <p:sp>
        <p:nvSpPr>
          <p:cNvPr id="4" name="Content Placeholder 3">
            <a:extLst>
              <a:ext uri="{FF2B5EF4-FFF2-40B4-BE49-F238E27FC236}">
                <a16:creationId xmlns:a16="http://schemas.microsoft.com/office/drawing/2014/main" id="{C7AA8B28-BCB9-11DF-3CBD-F186C8AD78D3}"/>
              </a:ext>
            </a:extLst>
          </p:cNvPr>
          <p:cNvSpPr>
            <a:spLocks noGrp="1"/>
          </p:cNvSpPr>
          <p:nvPr>
            <p:ph sz="half" idx="2"/>
          </p:nvPr>
        </p:nvSpPr>
        <p:spPr/>
        <p:txBody>
          <a:bodyPr/>
          <a:lstStyle/>
          <a:p>
            <a:pPr marL="457200" indent="-457200">
              <a:buFont typeface="+mj-lt"/>
              <a:buAutoNum type="arabicPeriod" startAt="9"/>
            </a:pPr>
            <a:r>
              <a:rPr lang="en-GB" sz="2000" dirty="0"/>
              <a:t>Changing Channel Organisation</a:t>
            </a:r>
          </a:p>
          <a:p>
            <a:pPr marL="457200" indent="-457200">
              <a:buFont typeface="+mj-lt"/>
              <a:buAutoNum type="arabicPeriod" startAt="9"/>
            </a:pPr>
            <a:r>
              <a:rPr lang="en-GB" sz="2000" dirty="0"/>
              <a:t>Channel Conflict</a:t>
            </a:r>
          </a:p>
          <a:p>
            <a:endParaRPr lang="en-GB" dirty="0"/>
          </a:p>
        </p:txBody>
      </p:sp>
      <p:sp>
        <p:nvSpPr>
          <p:cNvPr id="5" name="Date Placeholder 4">
            <a:extLst>
              <a:ext uri="{FF2B5EF4-FFF2-40B4-BE49-F238E27FC236}">
                <a16:creationId xmlns:a16="http://schemas.microsoft.com/office/drawing/2014/main" id="{6EC0BC78-A4F7-7152-275F-D9E085DEFEA5}"/>
              </a:ext>
            </a:extLst>
          </p:cNvPr>
          <p:cNvSpPr>
            <a:spLocks noGrp="1"/>
          </p:cNvSpPr>
          <p:nvPr>
            <p:ph type="dt" sz="half" idx="10"/>
          </p:nvPr>
        </p:nvSpPr>
        <p:spPr/>
        <p:txBody>
          <a:bodyPr/>
          <a:lstStyle/>
          <a:p>
            <a:pPr>
              <a:defRPr/>
            </a:pPr>
            <a:fld id="{F7614AD2-EBEE-4B9C-B8EB-7B45076136C4}" type="datetime1">
              <a:rPr lang="en-GB" altLang="en-US" smtClean="0"/>
              <a:pPr>
                <a:defRPr/>
              </a:pPr>
              <a:t>31/10/2025</a:t>
            </a:fld>
            <a:endParaRPr lang="en-GB" altLang="en-US"/>
          </a:p>
        </p:txBody>
      </p:sp>
      <p:sp>
        <p:nvSpPr>
          <p:cNvPr id="6" name="Slide Number Placeholder 5">
            <a:extLst>
              <a:ext uri="{FF2B5EF4-FFF2-40B4-BE49-F238E27FC236}">
                <a16:creationId xmlns:a16="http://schemas.microsoft.com/office/drawing/2014/main" id="{270B250A-F8F8-F2E6-DC58-4B3814DD0AD9}"/>
              </a:ext>
            </a:extLst>
          </p:cNvPr>
          <p:cNvSpPr>
            <a:spLocks noGrp="1"/>
          </p:cNvSpPr>
          <p:nvPr>
            <p:ph type="sldNum" sz="quarter" idx="11"/>
          </p:nvPr>
        </p:nvSpPr>
        <p:spPr/>
        <p:txBody>
          <a:bodyPr/>
          <a:lstStyle/>
          <a:p>
            <a:pPr>
              <a:defRPr/>
            </a:pPr>
            <a:fld id="{386495F9-B3F5-4DDF-9323-6CEC80C52C17}" type="slidenum">
              <a:rPr lang="en-GB" altLang="en-US" smtClean="0"/>
              <a:pPr>
                <a:defRPr/>
              </a:pPr>
              <a:t>2</a:t>
            </a:fld>
            <a:endParaRPr lang="en-GB" altLang="en-US"/>
          </a:p>
        </p:txBody>
      </p:sp>
    </p:spTree>
    <p:extLst>
      <p:ext uri="{BB962C8B-B14F-4D97-AF65-F5344CB8AC3E}">
        <p14:creationId xmlns:p14="http://schemas.microsoft.com/office/powerpoint/2010/main" val="3473468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5CA6A-9E66-6AF3-7E14-DA17FEB5AD44}"/>
              </a:ext>
            </a:extLst>
          </p:cNvPr>
          <p:cNvSpPr>
            <a:spLocks noGrp="1"/>
          </p:cNvSpPr>
          <p:nvPr>
            <p:ph type="title"/>
          </p:nvPr>
        </p:nvSpPr>
        <p:spPr/>
        <p:txBody>
          <a:bodyPr/>
          <a:lstStyle/>
          <a:p>
            <a:r>
              <a:rPr lang="en-GB" sz="3600" b="1" dirty="0"/>
              <a:t>Marketing Channels</a:t>
            </a:r>
          </a:p>
        </p:txBody>
      </p:sp>
      <p:sp>
        <p:nvSpPr>
          <p:cNvPr id="3" name="Content Placeholder 2">
            <a:extLst>
              <a:ext uri="{FF2B5EF4-FFF2-40B4-BE49-F238E27FC236}">
                <a16:creationId xmlns:a16="http://schemas.microsoft.com/office/drawing/2014/main" id="{45B0FB61-D2D1-57DC-4483-E0B99585EDAB}"/>
              </a:ext>
            </a:extLst>
          </p:cNvPr>
          <p:cNvSpPr>
            <a:spLocks noGrp="1"/>
          </p:cNvSpPr>
          <p:nvPr>
            <p:ph idx="1"/>
          </p:nvPr>
        </p:nvSpPr>
        <p:spPr/>
        <p:txBody>
          <a:bodyPr/>
          <a:lstStyle/>
          <a:p>
            <a:r>
              <a:rPr lang="en-GB" sz="2800" b="1" dirty="0"/>
              <a:t>Marketing channel </a:t>
            </a:r>
            <a:r>
              <a:rPr lang="en-GB" sz="2800" dirty="0"/>
              <a:t>is a network of interdependent organisations that help deliver a product or service to consumers or businesses.</a:t>
            </a:r>
          </a:p>
          <a:p>
            <a:r>
              <a:rPr lang="en-GB" sz="2800" dirty="0"/>
              <a:t>These organisations include </a:t>
            </a:r>
            <a:r>
              <a:rPr lang="en-GB" sz="2800" b="1" dirty="0"/>
              <a:t>manufacturers</a:t>
            </a:r>
            <a:r>
              <a:rPr lang="en-GB" sz="2800" dirty="0"/>
              <a:t>, </a:t>
            </a:r>
            <a:r>
              <a:rPr lang="en-GB" sz="2800" b="1" dirty="0"/>
              <a:t>wholesalers</a:t>
            </a:r>
            <a:r>
              <a:rPr lang="en-GB" sz="2800" dirty="0"/>
              <a:t>, </a:t>
            </a:r>
            <a:r>
              <a:rPr lang="en-GB" sz="2800" b="1" dirty="0"/>
              <a:t>retailers</a:t>
            </a:r>
            <a:r>
              <a:rPr lang="en-GB" sz="2800" dirty="0"/>
              <a:t>, and </a:t>
            </a:r>
            <a:r>
              <a:rPr lang="en-GB" sz="2800" b="1" dirty="0"/>
              <a:t>distributors</a:t>
            </a:r>
            <a:r>
              <a:rPr lang="en-GB" sz="2800" dirty="0"/>
              <a:t>, working together to ensure efficient product flow from production to final consumption.</a:t>
            </a:r>
          </a:p>
        </p:txBody>
      </p:sp>
      <p:sp>
        <p:nvSpPr>
          <p:cNvPr id="4" name="Date Placeholder 3">
            <a:extLst>
              <a:ext uri="{FF2B5EF4-FFF2-40B4-BE49-F238E27FC236}">
                <a16:creationId xmlns:a16="http://schemas.microsoft.com/office/drawing/2014/main" id="{3F0C6CD3-A09E-D3DB-6A41-348271715F99}"/>
              </a:ext>
            </a:extLst>
          </p:cNvPr>
          <p:cNvSpPr>
            <a:spLocks noGrp="1"/>
          </p:cNvSpPr>
          <p:nvPr>
            <p:ph type="dt" sz="half" idx="10"/>
          </p:nvPr>
        </p:nvSpPr>
        <p:spPr/>
        <p:txBody>
          <a:bodyPr/>
          <a:lstStyle/>
          <a:p>
            <a:pPr>
              <a:defRPr/>
            </a:pPr>
            <a:fld id="{2303D31F-598B-47EE-BA37-93F097A3D676}"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76E89D1A-1DF4-FB27-336C-85CFB4BB18BB}"/>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1026" name="Picture 2" descr="Distribution Channel Icons - Free SVG ...">
            <a:extLst>
              <a:ext uri="{FF2B5EF4-FFF2-40B4-BE49-F238E27FC236}">
                <a16:creationId xmlns:a16="http://schemas.microsoft.com/office/drawing/2014/main" id="{9BE91086-C09A-5263-FFEE-46D015FED8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0312" y="133684"/>
            <a:ext cx="1576363" cy="157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9463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315639-1FFC-37AD-B617-E3150D25FF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7DE5E3-629D-8BCD-56A9-0F44A18F404E}"/>
              </a:ext>
            </a:extLst>
          </p:cNvPr>
          <p:cNvSpPr>
            <a:spLocks noGrp="1"/>
          </p:cNvSpPr>
          <p:nvPr>
            <p:ph type="title"/>
          </p:nvPr>
        </p:nvSpPr>
        <p:spPr/>
        <p:txBody>
          <a:bodyPr/>
          <a:lstStyle/>
          <a:p>
            <a:r>
              <a:rPr lang="en-GB" sz="3600" b="1" dirty="0"/>
              <a:t>Value Added by Marketing Channels</a:t>
            </a:r>
            <a:br>
              <a:rPr lang="en-GB" sz="3600" b="1" dirty="0"/>
            </a:br>
            <a:r>
              <a:rPr lang="en-GB" sz="2000" dirty="0"/>
              <a:t>(1 of 3)</a:t>
            </a:r>
            <a:endParaRPr lang="en-GB" sz="1600" dirty="0"/>
          </a:p>
        </p:txBody>
      </p:sp>
      <p:sp>
        <p:nvSpPr>
          <p:cNvPr id="4" name="Date Placeholder 3">
            <a:extLst>
              <a:ext uri="{FF2B5EF4-FFF2-40B4-BE49-F238E27FC236}">
                <a16:creationId xmlns:a16="http://schemas.microsoft.com/office/drawing/2014/main" id="{EF87B812-4632-E0EA-C025-97DC188348E2}"/>
              </a:ext>
            </a:extLst>
          </p:cNvPr>
          <p:cNvSpPr>
            <a:spLocks noGrp="1"/>
          </p:cNvSpPr>
          <p:nvPr>
            <p:ph type="dt" sz="half" idx="10"/>
          </p:nvPr>
        </p:nvSpPr>
        <p:spPr/>
        <p:txBody>
          <a:bodyPr/>
          <a:lstStyle/>
          <a:p>
            <a:pPr>
              <a:defRPr/>
            </a:pPr>
            <a:fld id="{2303D31F-598B-47EE-BA37-93F097A3D676}"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C38480D3-0C82-9F0C-816C-717C526E2448}"/>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
        <p:nvSpPr>
          <p:cNvPr id="8" name="TextBox 7">
            <a:extLst>
              <a:ext uri="{FF2B5EF4-FFF2-40B4-BE49-F238E27FC236}">
                <a16:creationId xmlns:a16="http://schemas.microsoft.com/office/drawing/2014/main" id="{820B6DD5-B956-5928-861C-0EB87972D07E}"/>
              </a:ext>
            </a:extLst>
          </p:cNvPr>
          <p:cNvSpPr txBox="1"/>
          <p:nvPr/>
        </p:nvSpPr>
        <p:spPr>
          <a:xfrm>
            <a:off x="3779912" y="5373216"/>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pic>
        <p:nvPicPr>
          <p:cNvPr id="14" name="Content Placeholder 13" descr="A diagram of a company&#10;&#10;Description automatically generated">
            <a:extLst>
              <a:ext uri="{FF2B5EF4-FFF2-40B4-BE49-F238E27FC236}">
                <a16:creationId xmlns:a16="http://schemas.microsoft.com/office/drawing/2014/main" id="{322FE0D9-00D5-91AB-2A4F-947E46CF232C}"/>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07505" y="1976447"/>
            <a:ext cx="8976622" cy="3180745"/>
          </a:xfrm>
        </p:spPr>
      </p:pic>
    </p:spTree>
    <p:extLst>
      <p:ext uri="{BB962C8B-B14F-4D97-AF65-F5344CB8AC3E}">
        <p14:creationId xmlns:p14="http://schemas.microsoft.com/office/powerpoint/2010/main" val="1800913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1D22C-F307-C34A-2595-2E04F4BDD568}"/>
              </a:ext>
            </a:extLst>
          </p:cNvPr>
          <p:cNvSpPr>
            <a:spLocks noGrp="1"/>
          </p:cNvSpPr>
          <p:nvPr>
            <p:ph type="title"/>
          </p:nvPr>
        </p:nvSpPr>
        <p:spPr/>
        <p:txBody>
          <a:bodyPr/>
          <a:lstStyle/>
          <a:p>
            <a:r>
              <a:rPr lang="en-GB" sz="3600" b="1" dirty="0"/>
              <a:t>Value Added by Marketing Channels</a:t>
            </a:r>
            <a:br>
              <a:rPr lang="en-GB" sz="3600" b="1" dirty="0"/>
            </a:br>
            <a:r>
              <a:rPr lang="en-GB" sz="2000" dirty="0"/>
              <a:t>(2 of 3)</a:t>
            </a:r>
            <a:endParaRPr lang="en-GB" sz="3600" dirty="0"/>
          </a:p>
        </p:txBody>
      </p:sp>
      <p:sp>
        <p:nvSpPr>
          <p:cNvPr id="3" name="Content Placeholder 2">
            <a:extLst>
              <a:ext uri="{FF2B5EF4-FFF2-40B4-BE49-F238E27FC236}">
                <a16:creationId xmlns:a16="http://schemas.microsoft.com/office/drawing/2014/main" id="{01A175C3-985D-F2EE-DE62-1FFD6D494D41}"/>
              </a:ext>
            </a:extLst>
          </p:cNvPr>
          <p:cNvSpPr>
            <a:spLocks noGrp="1"/>
          </p:cNvSpPr>
          <p:nvPr>
            <p:ph idx="1"/>
          </p:nvPr>
        </p:nvSpPr>
        <p:spPr>
          <a:xfrm>
            <a:off x="457200" y="1484784"/>
            <a:ext cx="8229600" cy="3917032"/>
          </a:xfrm>
        </p:spPr>
        <p:txBody>
          <a:bodyPr/>
          <a:lstStyle/>
          <a:p>
            <a:pPr marL="0" indent="0">
              <a:buNone/>
            </a:pPr>
            <a:r>
              <a:rPr lang="en-GB" sz="2800" dirty="0">
                <a:solidFill>
                  <a:srgbClr val="000000"/>
                </a:solidFill>
              </a:rPr>
              <a:t>M</a:t>
            </a:r>
            <a:r>
              <a:rPr lang="en-GB" sz="2800" b="0" i="0" u="none" strike="noStrike" dirty="0">
                <a:solidFill>
                  <a:srgbClr val="000000"/>
                </a:solidFill>
                <a:effectLst/>
              </a:rPr>
              <a:t>arketing channel members add value by bridging gaps between producers and consumers. Their key functions include:</a:t>
            </a:r>
          </a:p>
          <a:p>
            <a:pPr lvl="1"/>
            <a:r>
              <a:rPr lang="en-GB" b="1" i="0" u="none" strike="noStrike" dirty="0">
                <a:solidFill>
                  <a:srgbClr val="000000"/>
                </a:solidFill>
                <a:effectLst/>
              </a:rPr>
              <a:t>Information </a:t>
            </a:r>
          </a:p>
          <a:p>
            <a:pPr lvl="1"/>
            <a:r>
              <a:rPr lang="en-GB" b="1" i="0" u="none" strike="noStrike" dirty="0">
                <a:solidFill>
                  <a:srgbClr val="000000"/>
                </a:solidFill>
                <a:effectLst/>
              </a:rPr>
              <a:t>Promotion</a:t>
            </a:r>
            <a:endParaRPr lang="en-GB" b="0" i="0" u="none" strike="noStrike" dirty="0">
              <a:solidFill>
                <a:srgbClr val="000000"/>
              </a:solidFill>
              <a:effectLst/>
            </a:endParaRPr>
          </a:p>
          <a:p>
            <a:pPr lvl="1"/>
            <a:r>
              <a:rPr lang="en-GB" b="1" i="0" u="none" strike="noStrike" dirty="0">
                <a:solidFill>
                  <a:srgbClr val="000000"/>
                </a:solidFill>
                <a:effectLst/>
              </a:rPr>
              <a:t>Contact</a:t>
            </a:r>
            <a:endParaRPr lang="en-GB" b="0" i="0" u="none" strike="noStrike" dirty="0">
              <a:solidFill>
                <a:srgbClr val="000000"/>
              </a:solidFill>
              <a:effectLst/>
            </a:endParaRPr>
          </a:p>
          <a:p>
            <a:pPr lvl="1"/>
            <a:r>
              <a:rPr lang="en-GB" b="1" i="0" u="none" strike="noStrike" dirty="0">
                <a:solidFill>
                  <a:srgbClr val="000000"/>
                </a:solidFill>
                <a:effectLst/>
              </a:rPr>
              <a:t>Matching</a:t>
            </a:r>
            <a:r>
              <a:rPr lang="en-GB" b="0" i="0" u="none" strike="noStrike" dirty="0">
                <a:solidFill>
                  <a:srgbClr val="000000"/>
                </a:solidFill>
                <a:effectLst/>
              </a:rPr>
              <a:t> </a:t>
            </a:r>
          </a:p>
          <a:p>
            <a:pPr lvl="1"/>
            <a:r>
              <a:rPr lang="en-GB" b="1" i="0" u="none" strike="noStrike" dirty="0">
                <a:solidFill>
                  <a:srgbClr val="000000"/>
                </a:solidFill>
                <a:effectLst/>
              </a:rPr>
              <a:t>Negotiation</a:t>
            </a:r>
            <a:endParaRPr lang="en-GB" b="0" i="0" u="none" strike="noStrike" dirty="0">
              <a:solidFill>
                <a:srgbClr val="000000"/>
              </a:solidFill>
              <a:effectLst/>
            </a:endParaRPr>
          </a:p>
        </p:txBody>
      </p:sp>
      <p:sp>
        <p:nvSpPr>
          <p:cNvPr id="4" name="Date Placeholder 3">
            <a:extLst>
              <a:ext uri="{FF2B5EF4-FFF2-40B4-BE49-F238E27FC236}">
                <a16:creationId xmlns:a16="http://schemas.microsoft.com/office/drawing/2014/main" id="{A549F622-53BB-1B96-35E1-A1D5EB5C1DD3}"/>
              </a:ext>
            </a:extLst>
          </p:cNvPr>
          <p:cNvSpPr>
            <a:spLocks noGrp="1"/>
          </p:cNvSpPr>
          <p:nvPr>
            <p:ph type="dt" sz="half" idx="10"/>
          </p:nvPr>
        </p:nvSpPr>
        <p:spPr/>
        <p:txBody>
          <a:bodyPr/>
          <a:lstStyle/>
          <a:p>
            <a:pPr>
              <a:defRPr/>
            </a:pPr>
            <a:fld id="{2303D31F-598B-47EE-BA37-93F097A3D676}"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46C1E16C-3AD7-AD1C-523C-04BAB4E33488}"/>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6" name="Picture 5">
            <a:extLst>
              <a:ext uri="{FF2B5EF4-FFF2-40B4-BE49-F238E27FC236}">
                <a16:creationId xmlns:a16="http://schemas.microsoft.com/office/drawing/2014/main" id="{190DDE01-9F17-23E4-8B02-4E2ED5BEB4F7}"/>
              </a:ext>
            </a:extLst>
          </p:cNvPr>
          <p:cNvPicPr>
            <a:picLocks noChangeAspect="1"/>
          </p:cNvPicPr>
          <p:nvPr/>
        </p:nvPicPr>
        <p:blipFill>
          <a:blip r:embed="rId3"/>
          <a:stretch>
            <a:fillRect/>
          </a:stretch>
        </p:blipFill>
        <p:spPr>
          <a:xfrm>
            <a:off x="4139952" y="2736063"/>
            <a:ext cx="4251176" cy="2732899"/>
          </a:xfrm>
          <a:prstGeom prst="rect">
            <a:avLst/>
          </a:prstGeom>
        </p:spPr>
      </p:pic>
    </p:spTree>
    <p:extLst>
      <p:ext uri="{BB962C8B-B14F-4D97-AF65-F5344CB8AC3E}">
        <p14:creationId xmlns:p14="http://schemas.microsoft.com/office/powerpoint/2010/main" val="4036317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EE21B-B16B-D16E-26AD-41C6AE824038}"/>
              </a:ext>
            </a:extLst>
          </p:cNvPr>
          <p:cNvSpPr>
            <a:spLocks noGrp="1"/>
          </p:cNvSpPr>
          <p:nvPr>
            <p:ph type="title"/>
          </p:nvPr>
        </p:nvSpPr>
        <p:spPr/>
        <p:txBody>
          <a:bodyPr/>
          <a:lstStyle/>
          <a:p>
            <a:r>
              <a:rPr lang="en-GB" sz="3600" b="1" dirty="0"/>
              <a:t>Value Added by Marketing Channels</a:t>
            </a:r>
            <a:br>
              <a:rPr lang="en-GB" sz="3600" b="1" dirty="0"/>
            </a:br>
            <a:r>
              <a:rPr lang="en-GB" sz="2000" dirty="0"/>
              <a:t>(3 of 3)</a:t>
            </a:r>
            <a:endParaRPr lang="en-GB" sz="3600" dirty="0"/>
          </a:p>
        </p:txBody>
      </p:sp>
      <p:sp>
        <p:nvSpPr>
          <p:cNvPr id="3" name="Content Placeholder 2">
            <a:extLst>
              <a:ext uri="{FF2B5EF4-FFF2-40B4-BE49-F238E27FC236}">
                <a16:creationId xmlns:a16="http://schemas.microsoft.com/office/drawing/2014/main" id="{9790059B-7EF9-5764-534B-56A94E82A891}"/>
              </a:ext>
            </a:extLst>
          </p:cNvPr>
          <p:cNvSpPr>
            <a:spLocks noGrp="1"/>
          </p:cNvSpPr>
          <p:nvPr>
            <p:ph idx="1"/>
          </p:nvPr>
        </p:nvSpPr>
        <p:spPr/>
        <p:txBody>
          <a:bodyPr/>
          <a:lstStyle/>
          <a:p>
            <a:pPr marL="0" indent="0">
              <a:buNone/>
            </a:pPr>
            <a:r>
              <a:rPr lang="en-GB" sz="2800" b="0" i="0" u="none" strike="noStrike" dirty="0">
                <a:solidFill>
                  <a:srgbClr val="000000"/>
                </a:solidFill>
                <a:effectLst/>
              </a:rPr>
              <a:t>Additional functions supporting transactions include:</a:t>
            </a:r>
          </a:p>
          <a:p>
            <a:pPr lvl="1"/>
            <a:r>
              <a:rPr lang="en-GB" b="1" i="0" u="none" strike="noStrike" dirty="0">
                <a:solidFill>
                  <a:srgbClr val="000000"/>
                </a:solidFill>
                <a:effectLst/>
              </a:rPr>
              <a:t>Physical distribution</a:t>
            </a:r>
            <a:endParaRPr lang="en-GB" b="0" i="0" u="none" strike="noStrike" dirty="0">
              <a:solidFill>
                <a:srgbClr val="000000"/>
              </a:solidFill>
              <a:effectLst/>
            </a:endParaRPr>
          </a:p>
          <a:p>
            <a:pPr lvl="1"/>
            <a:r>
              <a:rPr lang="en-GB" b="1" i="0" u="none" strike="noStrike" dirty="0">
                <a:solidFill>
                  <a:srgbClr val="000000"/>
                </a:solidFill>
                <a:effectLst/>
              </a:rPr>
              <a:t>Financing</a:t>
            </a:r>
            <a:r>
              <a:rPr lang="en-GB" b="0" i="0" u="none" strike="noStrike" dirty="0">
                <a:solidFill>
                  <a:srgbClr val="000000"/>
                </a:solidFill>
                <a:effectLst/>
              </a:rPr>
              <a:t> </a:t>
            </a:r>
          </a:p>
          <a:p>
            <a:pPr lvl="1"/>
            <a:r>
              <a:rPr lang="en-GB" b="1" i="0" u="none" strike="noStrike" dirty="0">
                <a:solidFill>
                  <a:srgbClr val="000000"/>
                </a:solidFill>
                <a:effectLst/>
              </a:rPr>
              <a:t>Risk-taking</a:t>
            </a:r>
            <a:endParaRPr lang="en-GB" b="0" i="0" u="none" strike="noStrike" dirty="0">
              <a:solidFill>
                <a:srgbClr val="000000"/>
              </a:solidFill>
              <a:effectLst/>
            </a:endParaRPr>
          </a:p>
          <a:p>
            <a:endParaRPr lang="en-GB" dirty="0"/>
          </a:p>
        </p:txBody>
      </p:sp>
      <p:sp>
        <p:nvSpPr>
          <p:cNvPr id="4" name="Date Placeholder 3">
            <a:extLst>
              <a:ext uri="{FF2B5EF4-FFF2-40B4-BE49-F238E27FC236}">
                <a16:creationId xmlns:a16="http://schemas.microsoft.com/office/drawing/2014/main" id="{549FD92C-68B3-EA3E-506A-61B27C9A676D}"/>
              </a:ext>
            </a:extLst>
          </p:cNvPr>
          <p:cNvSpPr>
            <a:spLocks noGrp="1"/>
          </p:cNvSpPr>
          <p:nvPr>
            <p:ph type="dt" sz="half" idx="10"/>
          </p:nvPr>
        </p:nvSpPr>
        <p:spPr/>
        <p:txBody>
          <a:bodyPr/>
          <a:lstStyle/>
          <a:p>
            <a:pPr>
              <a:defRPr/>
            </a:pPr>
            <a:fld id="{2303D31F-598B-47EE-BA37-93F097A3D676}"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C75ECD1C-9AF1-530D-9E1D-8A69A2B855C9}"/>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7" name="Picture 6">
            <a:extLst>
              <a:ext uri="{FF2B5EF4-FFF2-40B4-BE49-F238E27FC236}">
                <a16:creationId xmlns:a16="http://schemas.microsoft.com/office/drawing/2014/main" id="{AE0A0F1A-8F60-8FC8-3030-1D731C165097}"/>
              </a:ext>
            </a:extLst>
          </p:cNvPr>
          <p:cNvPicPr>
            <a:picLocks noChangeAspect="1"/>
          </p:cNvPicPr>
          <p:nvPr/>
        </p:nvPicPr>
        <p:blipFill>
          <a:blip r:embed="rId3"/>
          <a:stretch>
            <a:fillRect/>
          </a:stretch>
        </p:blipFill>
        <p:spPr>
          <a:xfrm>
            <a:off x="3753544" y="2492896"/>
            <a:ext cx="5715000" cy="3810000"/>
          </a:xfrm>
          <a:prstGeom prst="rect">
            <a:avLst/>
          </a:prstGeom>
        </p:spPr>
      </p:pic>
    </p:spTree>
    <p:extLst>
      <p:ext uri="{BB962C8B-B14F-4D97-AF65-F5344CB8AC3E}">
        <p14:creationId xmlns:p14="http://schemas.microsoft.com/office/powerpoint/2010/main" val="690930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E76E42-6FB1-A978-F612-6C8383093C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5143E1-172E-C35F-5FAF-C8AA1F4E7400}"/>
              </a:ext>
            </a:extLst>
          </p:cNvPr>
          <p:cNvSpPr>
            <a:spLocks noGrp="1"/>
          </p:cNvSpPr>
          <p:nvPr>
            <p:ph type="title"/>
          </p:nvPr>
        </p:nvSpPr>
        <p:spPr/>
        <p:txBody>
          <a:bodyPr/>
          <a:lstStyle/>
          <a:p>
            <a:r>
              <a:rPr lang="en-GB" sz="3600" b="1" dirty="0"/>
              <a:t>Consumer Marketing Channels</a:t>
            </a:r>
          </a:p>
        </p:txBody>
      </p:sp>
      <p:sp>
        <p:nvSpPr>
          <p:cNvPr id="4" name="Date Placeholder 3">
            <a:extLst>
              <a:ext uri="{FF2B5EF4-FFF2-40B4-BE49-F238E27FC236}">
                <a16:creationId xmlns:a16="http://schemas.microsoft.com/office/drawing/2014/main" id="{BC63F3E9-4646-47B3-54E2-38CAE4D53F31}"/>
              </a:ext>
            </a:extLst>
          </p:cNvPr>
          <p:cNvSpPr>
            <a:spLocks noGrp="1"/>
          </p:cNvSpPr>
          <p:nvPr>
            <p:ph type="dt" sz="half" idx="10"/>
          </p:nvPr>
        </p:nvSpPr>
        <p:spPr/>
        <p:txBody>
          <a:bodyPr/>
          <a:lstStyle/>
          <a:p>
            <a:pPr>
              <a:defRPr/>
            </a:pPr>
            <a:fld id="{2303D31F-598B-47EE-BA37-93F097A3D676}"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69BA178C-3A54-4CE3-6404-1978BCBFC9E9}"/>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8" name="TextBox 7">
            <a:extLst>
              <a:ext uri="{FF2B5EF4-FFF2-40B4-BE49-F238E27FC236}">
                <a16:creationId xmlns:a16="http://schemas.microsoft.com/office/drawing/2014/main" id="{49984505-A74E-47E2-A2C3-944AED8E07A3}"/>
              </a:ext>
            </a:extLst>
          </p:cNvPr>
          <p:cNvSpPr txBox="1"/>
          <p:nvPr/>
        </p:nvSpPr>
        <p:spPr>
          <a:xfrm>
            <a:off x="7114047" y="5356237"/>
            <a:ext cx="1794081" cy="338554"/>
          </a:xfrm>
          <a:prstGeom prst="rect">
            <a:avLst/>
          </a:prstGeom>
          <a:noFill/>
        </p:spPr>
        <p:txBody>
          <a:bodyPr wrap="none" rtlCol="0">
            <a:spAutoFit/>
          </a:bodyPr>
          <a:lstStyle/>
          <a:p>
            <a:r>
              <a:rPr lang="en-GB" sz="1600" b="0" i="0" u="none" strike="noStrike" dirty="0">
                <a:solidFill>
                  <a:srgbClr val="3A3A3A"/>
                </a:solidFill>
                <a:effectLst/>
                <a:latin typeface="Source Sans Pro" panose="020B0503030403020204" pitchFamily="34" charset="0"/>
              </a:rPr>
              <a:t>(Kotler </a:t>
            </a:r>
            <a:r>
              <a:rPr lang="en-GB" sz="1600" b="0" i="1" u="none" strike="noStrike" dirty="0">
                <a:solidFill>
                  <a:srgbClr val="3A3A3A"/>
                </a:solidFill>
                <a:effectLst/>
                <a:latin typeface="Source Sans Pro" panose="020B0503030403020204" pitchFamily="34" charset="0"/>
              </a:rPr>
              <a:t>et al.,</a:t>
            </a:r>
            <a:r>
              <a:rPr lang="en-GB" sz="1600" b="0" i="0" u="none" strike="noStrike" dirty="0">
                <a:solidFill>
                  <a:srgbClr val="3A3A3A"/>
                </a:solidFill>
                <a:effectLst/>
                <a:latin typeface="Source Sans Pro" panose="020B0503030403020204" pitchFamily="34" charset="0"/>
              </a:rPr>
              <a:t> 2020)</a:t>
            </a:r>
            <a:endParaRPr lang="en-GB" sz="1600" dirty="0"/>
          </a:p>
        </p:txBody>
      </p:sp>
      <p:pic>
        <p:nvPicPr>
          <p:cNvPr id="9" name="Content Placeholder 8" descr="A diagram of a product&#10;&#10;Description automatically generated">
            <a:extLst>
              <a:ext uri="{FF2B5EF4-FFF2-40B4-BE49-F238E27FC236}">
                <a16:creationId xmlns:a16="http://schemas.microsoft.com/office/drawing/2014/main" id="{7033AA7C-E1CF-080F-AE91-8695E2FD53A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11760" y="1293357"/>
            <a:ext cx="4680520" cy="4367891"/>
          </a:xfrm>
        </p:spPr>
      </p:pic>
    </p:spTree>
    <p:extLst>
      <p:ext uri="{BB962C8B-B14F-4D97-AF65-F5344CB8AC3E}">
        <p14:creationId xmlns:p14="http://schemas.microsoft.com/office/powerpoint/2010/main" val="1561805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5ABD9-1905-ACDF-F347-B4A7F0AADDCC}"/>
              </a:ext>
            </a:extLst>
          </p:cNvPr>
          <p:cNvSpPr>
            <a:spLocks noGrp="1"/>
          </p:cNvSpPr>
          <p:nvPr>
            <p:ph type="title"/>
          </p:nvPr>
        </p:nvSpPr>
        <p:spPr/>
        <p:txBody>
          <a:bodyPr/>
          <a:lstStyle/>
          <a:p>
            <a:r>
              <a:rPr lang="en-GB" sz="3600" b="1" dirty="0"/>
              <a:t>Business Marketing Channels</a:t>
            </a:r>
          </a:p>
        </p:txBody>
      </p:sp>
      <p:sp>
        <p:nvSpPr>
          <p:cNvPr id="4" name="Date Placeholder 3">
            <a:extLst>
              <a:ext uri="{FF2B5EF4-FFF2-40B4-BE49-F238E27FC236}">
                <a16:creationId xmlns:a16="http://schemas.microsoft.com/office/drawing/2014/main" id="{12478AA3-8855-D90F-2351-A7029B3EB460}"/>
              </a:ext>
            </a:extLst>
          </p:cNvPr>
          <p:cNvSpPr>
            <a:spLocks noGrp="1"/>
          </p:cNvSpPr>
          <p:nvPr>
            <p:ph type="dt" sz="half" idx="10"/>
          </p:nvPr>
        </p:nvSpPr>
        <p:spPr/>
        <p:txBody>
          <a:bodyPr/>
          <a:lstStyle/>
          <a:p>
            <a:pPr>
              <a:defRPr/>
            </a:pPr>
            <a:fld id="{2303D31F-598B-47EE-BA37-93F097A3D676}"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B7FD5291-A378-5BC5-7931-F05163E7EAF3}"/>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Content Placeholder 5">
            <a:extLst>
              <a:ext uri="{FF2B5EF4-FFF2-40B4-BE49-F238E27FC236}">
                <a16:creationId xmlns:a16="http://schemas.microsoft.com/office/drawing/2014/main" id="{B5F33B62-F282-743C-3575-77CAF2D825C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67744" y="1297717"/>
            <a:ext cx="4680520" cy="4321859"/>
          </a:xfrm>
          <a:prstGeom prst="rect">
            <a:avLst/>
          </a:prstGeom>
        </p:spPr>
      </p:pic>
      <p:sp>
        <p:nvSpPr>
          <p:cNvPr id="7" name="TextBox 6">
            <a:extLst>
              <a:ext uri="{FF2B5EF4-FFF2-40B4-BE49-F238E27FC236}">
                <a16:creationId xmlns:a16="http://schemas.microsoft.com/office/drawing/2014/main" id="{AE69ECC9-B77A-7655-0CAF-E1E267329FA9}"/>
              </a:ext>
            </a:extLst>
          </p:cNvPr>
          <p:cNvSpPr txBox="1"/>
          <p:nvPr/>
        </p:nvSpPr>
        <p:spPr>
          <a:xfrm>
            <a:off x="6898023" y="5363924"/>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spTree>
    <p:extLst>
      <p:ext uri="{BB962C8B-B14F-4D97-AF65-F5344CB8AC3E}">
        <p14:creationId xmlns:p14="http://schemas.microsoft.com/office/powerpoint/2010/main" val="2283749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7A33EE-FA43-6D3F-4FCB-036B58FEFD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EC3CA1-78A1-634C-E00A-0CC4BF4523A5}"/>
              </a:ext>
            </a:extLst>
          </p:cNvPr>
          <p:cNvSpPr>
            <a:spLocks noGrp="1"/>
          </p:cNvSpPr>
          <p:nvPr>
            <p:ph type="title"/>
          </p:nvPr>
        </p:nvSpPr>
        <p:spPr>
          <a:xfrm>
            <a:off x="457200" y="274638"/>
            <a:ext cx="8229600" cy="1143000"/>
          </a:xfrm>
        </p:spPr>
        <p:txBody>
          <a:bodyPr wrap="square" anchor="ctr">
            <a:normAutofit/>
          </a:bodyPr>
          <a:lstStyle/>
          <a:p>
            <a:r>
              <a:rPr lang="en-GB" sz="3600" b="1" dirty="0"/>
              <a:t>Direct Marketing Channels</a:t>
            </a:r>
          </a:p>
        </p:txBody>
      </p:sp>
      <p:sp>
        <p:nvSpPr>
          <p:cNvPr id="3" name="Content Placeholder 2">
            <a:extLst>
              <a:ext uri="{FF2B5EF4-FFF2-40B4-BE49-F238E27FC236}">
                <a16:creationId xmlns:a16="http://schemas.microsoft.com/office/drawing/2014/main" id="{DB0775CC-1339-4512-E62C-318C35DAFD06}"/>
              </a:ext>
            </a:extLst>
          </p:cNvPr>
          <p:cNvSpPr>
            <a:spLocks noGrp="1"/>
          </p:cNvSpPr>
          <p:nvPr>
            <p:ph sz="half" idx="1"/>
          </p:nvPr>
        </p:nvSpPr>
        <p:spPr>
          <a:xfrm>
            <a:off x="457200" y="1600201"/>
            <a:ext cx="4038600" cy="3989040"/>
          </a:xfrm>
        </p:spPr>
        <p:txBody>
          <a:bodyPr wrap="square" anchor="t">
            <a:normAutofit/>
          </a:bodyPr>
          <a:lstStyle/>
          <a:p>
            <a:r>
              <a:rPr lang="en-GB" dirty="0"/>
              <a:t>A marketing channel with no intermediary level is a setup where the producer sells directly to the consumer.</a:t>
            </a:r>
          </a:p>
        </p:txBody>
      </p:sp>
      <p:sp>
        <p:nvSpPr>
          <p:cNvPr id="4" name="Date Placeholder 3">
            <a:extLst>
              <a:ext uri="{FF2B5EF4-FFF2-40B4-BE49-F238E27FC236}">
                <a16:creationId xmlns:a16="http://schemas.microsoft.com/office/drawing/2014/main" id="{348E8273-9425-35A4-5FAA-0FBD98DE60C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31/10/2025</a:t>
            </a:fld>
            <a:endParaRPr lang="en-GB" altLang="en-US" sz="900"/>
          </a:p>
        </p:txBody>
      </p:sp>
      <p:sp>
        <p:nvSpPr>
          <p:cNvPr id="5" name="Slide Number Placeholder 4">
            <a:extLst>
              <a:ext uri="{FF2B5EF4-FFF2-40B4-BE49-F238E27FC236}">
                <a16:creationId xmlns:a16="http://schemas.microsoft.com/office/drawing/2014/main" id="{972758C1-EC13-2F33-BF8B-D3CBBEF1B54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sp>
        <p:nvSpPr>
          <p:cNvPr id="7" name="TextBox 6">
            <a:extLst>
              <a:ext uri="{FF2B5EF4-FFF2-40B4-BE49-F238E27FC236}">
                <a16:creationId xmlns:a16="http://schemas.microsoft.com/office/drawing/2014/main" id="{DB040F31-2099-3E6B-5FC1-577D60D452E1}"/>
              </a:ext>
            </a:extLst>
          </p:cNvPr>
          <p:cNvSpPr txBox="1"/>
          <p:nvPr/>
        </p:nvSpPr>
        <p:spPr>
          <a:xfrm>
            <a:off x="5670270" y="5404575"/>
            <a:ext cx="1794081" cy="338554"/>
          </a:xfrm>
          <a:prstGeom prst="rect">
            <a:avLst/>
          </a:prstGeom>
          <a:noFill/>
        </p:spPr>
        <p:txBody>
          <a:bodyPr wrap="none" rtlCol="0">
            <a:spAutoFit/>
          </a:bodyPr>
          <a:lstStyle/>
          <a:p>
            <a:r>
              <a:rPr lang="en-GB" sz="1600" b="0" i="0" u="none" strike="noStrike" dirty="0">
                <a:solidFill>
                  <a:srgbClr val="3A3A3A"/>
                </a:solidFill>
                <a:effectLst/>
                <a:latin typeface="Source Sans Pro" panose="020B0503030403020204" pitchFamily="34" charset="0"/>
              </a:rPr>
              <a:t>(Kotler </a:t>
            </a:r>
            <a:r>
              <a:rPr lang="en-GB" sz="1600" b="0" i="1" u="none" strike="noStrike" dirty="0">
                <a:solidFill>
                  <a:srgbClr val="3A3A3A"/>
                </a:solidFill>
                <a:effectLst/>
                <a:latin typeface="Source Sans Pro" panose="020B0503030403020204" pitchFamily="34" charset="0"/>
              </a:rPr>
              <a:t>et al.,</a:t>
            </a:r>
            <a:r>
              <a:rPr lang="en-GB" sz="1600" b="0" i="0" u="none" strike="noStrike" dirty="0">
                <a:solidFill>
                  <a:srgbClr val="3A3A3A"/>
                </a:solidFill>
                <a:effectLst/>
                <a:latin typeface="Source Sans Pro" panose="020B0503030403020204" pitchFamily="34" charset="0"/>
              </a:rPr>
              <a:t> 2020)</a:t>
            </a:r>
            <a:endParaRPr lang="en-GB" sz="1600" dirty="0"/>
          </a:p>
        </p:txBody>
      </p:sp>
      <p:pic>
        <p:nvPicPr>
          <p:cNvPr id="9" name="Picture 8" descr="A blue pencil with a white background&#10;&#10;Description automatically generated">
            <a:extLst>
              <a:ext uri="{FF2B5EF4-FFF2-40B4-BE49-F238E27FC236}">
                <a16:creationId xmlns:a16="http://schemas.microsoft.com/office/drawing/2014/main" id="{F7A96E54-6889-8F16-C4E5-81338904F0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60675" y="1170262"/>
            <a:ext cx="1447629" cy="4164283"/>
          </a:xfrm>
          <a:prstGeom prst="rect">
            <a:avLst/>
          </a:prstGeom>
        </p:spPr>
      </p:pic>
    </p:spTree>
    <p:extLst>
      <p:ext uri="{BB962C8B-B14F-4D97-AF65-F5344CB8AC3E}">
        <p14:creationId xmlns:p14="http://schemas.microsoft.com/office/powerpoint/2010/main" val="10920358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8F0FC-839B-5C2E-E822-8732CB3BE8A9}"/>
              </a:ext>
            </a:extLst>
          </p:cNvPr>
          <p:cNvSpPr>
            <a:spLocks noGrp="1"/>
          </p:cNvSpPr>
          <p:nvPr>
            <p:ph type="title"/>
          </p:nvPr>
        </p:nvSpPr>
        <p:spPr/>
        <p:txBody>
          <a:bodyPr/>
          <a:lstStyle/>
          <a:p>
            <a:r>
              <a:rPr lang="en-GB" sz="3600" b="1" dirty="0"/>
              <a:t>Direct Marketing Channels</a:t>
            </a:r>
            <a:endParaRPr lang="en-GB" sz="3600" dirty="0"/>
          </a:p>
        </p:txBody>
      </p:sp>
      <p:sp>
        <p:nvSpPr>
          <p:cNvPr id="3" name="Text Placeholder 2">
            <a:extLst>
              <a:ext uri="{FF2B5EF4-FFF2-40B4-BE49-F238E27FC236}">
                <a16:creationId xmlns:a16="http://schemas.microsoft.com/office/drawing/2014/main" id="{BE30F984-D527-4AEE-20B1-F1525B79307F}"/>
              </a:ext>
            </a:extLst>
          </p:cNvPr>
          <p:cNvSpPr>
            <a:spLocks noGrp="1"/>
          </p:cNvSpPr>
          <p:nvPr>
            <p:ph type="body" idx="1"/>
          </p:nvPr>
        </p:nvSpPr>
        <p:spPr/>
        <p:txBody>
          <a:bodyPr/>
          <a:lstStyle/>
          <a:p>
            <a:pPr algn="ctr"/>
            <a:r>
              <a:rPr lang="en-GB" sz="2400" b="1" dirty="0"/>
              <a:t>Advantages</a:t>
            </a:r>
            <a:endParaRPr lang="en-GB" dirty="0"/>
          </a:p>
        </p:txBody>
      </p:sp>
      <p:sp>
        <p:nvSpPr>
          <p:cNvPr id="4" name="Content Placeholder 3">
            <a:extLst>
              <a:ext uri="{FF2B5EF4-FFF2-40B4-BE49-F238E27FC236}">
                <a16:creationId xmlns:a16="http://schemas.microsoft.com/office/drawing/2014/main" id="{94CA995F-F089-4154-C2A3-536D00F3F98D}"/>
              </a:ext>
            </a:extLst>
          </p:cNvPr>
          <p:cNvSpPr>
            <a:spLocks noGrp="1"/>
          </p:cNvSpPr>
          <p:nvPr>
            <p:ph sz="half" idx="2"/>
          </p:nvPr>
        </p:nvSpPr>
        <p:spPr/>
        <p:txBody>
          <a:bodyPr/>
          <a:lstStyle/>
          <a:p>
            <a:r>
              <a:rPr lang="en-GB" dirty="0"/>
              <a:t>Greater control</a:t>
            </a:r>
          </a:p>
          <a:p>
            <a:r>
              <a:rPr lang="en-GB" dirty="0"/>
              <a:t>Faster decision making</a:t>
            </a:r>
          </a:p>
          <a:p>
            <a:r>
              <a:rPr lang="en-GB" dirty="0"/>
              <a:t>Better communication </a:t>
            </a:r>
          </a:p>
          <a:p>
            <a:r>
              <a:rPr lang="en-GB" dirty="0"/>
              <a:t>Brand loyalty</a:t>
            </a:r>
          </a:p>
          <a:p>
            <a:endParaRPr lang="en-GB" dirty="0"/>
          </a:p>
        </p:txBody>
      </p:sp>
      <p:sp>
        <p:nvSpPr>
          <p:cNvPr id="5" name="Text Placeholder 4">
            <a:extLst>
              <a:ext uri="{FF2B5EF4-FFF2-40B4-BE49-F238E27FC236}">
                <a16:creationId xmlns:a16="http://schemas.microsoft.com/office/drawing/2014/main" id="{DA7BB294-BD10-6937-4697-8F4665D27D81}"/>
              </a:ext>
            </a:extLst>
          </p:cNvPr>
          <p:cNvSpPr>
            <a:spLocks noGrp="1"/>
          </p:cNvSpPr>
          <p:nvPr>
            <p:ph type="body" sz="quarter" idx="3"/>
          </p:nvPr>
        </p:nvSpPr>
        <p:spPr/>
        <p:txBody>
          <a:bodyPr/>
          <a:lstStyle/>
          <a:p>
            <a:pPr algn="ctr"/>
            <a:r>
              <a:rPr lang="en-GB" sz="2400" b="1" dirty="0"/>
              <a:t>Disadvantages</a:t>
            </a:r>
            <a:endParaRPr lang="en-GB" dirty="0"/>
          </a:p>
        </p:txBody>
      </p:sp>
      <p:sp>
        <p:nvSpPr>
          <p:cNvPr id="6" name="Content Placeholder 5">
            <a:extLst>
              <a:ext uri="{FF2B5EF4-FFF2-40B4-BE49-F238E27FC236}">
                <a16:creationId xmlns:a16="http://schemas.microsoft.com/office/drawing/2014/main" id="{EAC81A14-26B2-C480-628B-AEAF6C53EA9E}"/>
              </a:ext>
            </a:extLst>
          </p:cNvPr>
          <p:cNvSpPr>
            <a:spLocks noGrp="1"/>
          </p:cNvSpPr>
          <p:nvPr>
            <p:ph sz="quarter" idx="4"/>
          </p:nvPr>
        </p:nvSpPr>
        <p:spPr/>
        <p:txBody>
          <a:bodyPr/>
          <a:lstStyle/>
          <a:p>
            <a:r>
              <a:rPr lang="en-GB" sz="2400" dirty="0"/>
              <a:t>High operational costs</a:t>
            </a:r>
          </a:p>
          <a:p>
            <a:r>
              <a:rPr lang="en-GB" sz="2400" dirty="0"/>
              <a:t>Limited reach</a:t>
            </a:r>
          </a:p>
          <a:p>
            <a:r>
              <a:rPr lang="en-GB" sz="2400" dirty="0"/>
              <a:t>Lack of expertise</a:t>
            </a:r>
          </a:p>
          <a:p>
            <a:r>
              <a:rPr lang="en-GB" sz="2400" dirty="0"/>
              <a:t>Logistical challenges</a:t>
            </a:r>
          </a:p>
          <a:p>
            <a:endParaRPr lang="en-GB" dirty="0"/>
          </a:p>
        </p:txBody>
      </p:sp>
      <p:sp>
        <p:nvSpPr>
          <p:cNvPr id="7" name="Date Placeholder 6">
            <a:extLst>
              <a:ext uri="{FF2B5EF4-FFF2-40B4-BE49-F238E27FC236}">
                <a16:creationId xmlns:a16="http://schemas.microsoft.com/office/drawing/2014/main" id="{C422F0F0-777A-7AF8-B756-0032AD8AC88A}"/>
              </a:ext>
            </a:extLst>
          </p:cNvPr>
          <p:cNvSpPr>
            <a:spLocks noGrp="1"/>
          </p:cNvSpPr>
          <p:nvPr>
            <p:ph type="dt" sz="half" idx="10"/>
          </p:nvPr>
        </p:nvSpPr>
        <p:spPr/>
        <p:txBody>
          <a:bodyPr/>
          <a:lstStyle/>
          <a:p>
            <a:pPr>
              <a:defRPr/>
            </a:pPr>
            <a:fld id="{9453B735-BACA-4CF9-84E6-D7AD67CD6A41}" type="datetime1">
              <a:rPr lang="en-GB" altLang="en-US" smtClean="0"/>
              <a:pPr>
                <a:defRPr/>
              </a:pPr>
              <a:t>31/10/2025</a:t>
            </a:fld>
            <a:endParaRPr lang="en-GB" altLang="en-US"/>
          </a:p>
        </p:txBody>
      </p:sp>
      <p:sp>
        <p:nvSpPr>
          <p:cNvPr id="8" name="Slide Number Placeholder 7">
            <a:extLst>
              <a:ext uri="{FF2B5EF4-FFF2-40B4-BE49-F238E27FC236}">
                <a16:creationId xmlns:a16="http://schemas.microsoft.com/office/drawing/2014/main" id="{1C33C9E2-92D9-EE71-31D5-17C32A437004}"/>
              </a:ext>
            </a:extLst>
          </p:cNvPr>
          <p:cNvSpPr>
            <a:spLocks noGrp="1"/>
          </p:cNvSpPr>
          <p:nvPr>
            <p:ph type="sldNum" sz="quarter" idx="11"/>
          </p:nvPr>
        </p:nvSpPr>
        <p:spPr/>
        <p:txBody>
          <a:bodyPr/>
          <a:lstStyle/>
          <a:p>
            <a:pPr>
              <a:defRPr/>
            </a:pPr>
            <a:fld id="{0669F83E-C611-4B90-8FAE-1379528B23C3}" type="slidenum">
              <a:rPr lang="en-GB" altLang="en-US" smtClean="0"/>
              <a:pPr>
                <a:defRPr/>
              </a:pPr>
              <a:t>10</a:t>
            </a:fld>
            <a:endParaRPr lang="en-GB" altLang="en-US"/>
          </a:p>
        </p:txBody>
      </p:sp>
      <p:pic>
        <p:nvPicPr>
          <p:cNvPr id="13" name="Picture 12" descr="A hand holding a sign&#10;&#10;AI-generated content may be incorrect.">
            <a:extLst>
              <a:ext uri="{FF2B5EF4-FFF2-40B4-BE49-F238E27FC236}">
                <a16:creationId xmlns:a16="http://schemas.microsoft.com/office/drawing/2014/main" id="{282AA05A-6067-083B-C903-521F73E9A3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12360" y="4221088"/>
            <a:ext cx="666843" cy="1457528"/>
          </a:xfrm>
          <a:prstGeom prst="rect">
            <a:avLst/>
          </a:prstGeom>
        </p:spPr>
      </p:pic>
      <p:pic>
        <p:nvPicPr>
          <p:cNvPr id="15" name="Picture 14" descr="A hand holding a sign&#10;&#10;AI-generated content may be incorrect.">
            <a:extLst>
              <a:ext uri="{FF2B5EF4-FFF2-40B4-BE49-F238E27FC236}">
                <a16:creationId xmlns:a16="http://schemas.microsoft.com/office/drawing/2014/main" id="{0A6DCBB5-5760-6BF6-BF0F-103D1168C7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825" y="4203720"/>
            <a:ext cx="733527" cy="1457528"/>
          </a:xfrm>
          <a:prstGeom prst="rect">
            <a:avLst/>
          </a:prstGeom>
        </p:spPr>
      </p:pic>
    </p:spTree>
    <p:extLst>
      <p:ext uri="{BB962C8B-B14F-4D97-AF65-F5344CB8AC3E}">
        <p14:creationId xmlns:p14="http://schemas.microsoft.com/office/powerpoint/2010/main" val="2400500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BA508-5FE3-D1AA-CF28-354057A1E642}"/>
              </a:ext>
            </a:extLst>
          </p:cNvPr>
          <p:cNvSpPr>
            <a:spLocks noGrp="1"/>
          </p:cNvSpPr>
          <p:nvPr>
            <p:ph type="title"/>
          </p:nvPr>
        </p:nvSpPr>
        <p:spPr>
          <a:xfrm>
            <a:off x="457200" y="274638"/>
            <a:ext cx="8229600" cy="1143000"/>
          </a:xfrm>
        </p:spPr>
        <p:txBody>
          <a:bodyPr wrap="square" anchor="ctr">
            <a:normAutofit/>
          </a:bodyPr>
          <a:lstStyle/>
          <a:p>
            <a:r>
              <a:rPr lang="en-GB" sz="3600" b="1" dirty="0"/>
              <a:t>Indirect Marketing Channels</a:t>
            </a:r>
          </a:p>
        </p:txBody>
      </p:sp>
      <p:sp>
        <p:nvSpPr>
          <p:cNvPr id="3" name="Content Placeholder 2">
            <a:extLst>
              <a:ext uri="{FF2B5EF4-FFF2-40B4-BE49-F238E27FC236}">
                <a16:creationId xmlns:a16="http://schemas.microsoft.com/office/drawing/2014/main" id="{A5064EC8-AB38-3708-B7E9-E85E68F0F710}"/>
              </a:ext>
            </a:extLst>
          </p:cNvPr>
          <p:cNvSpPr>
            <a:spLocks noGrp="1"/>
          </p:cNvSpPr>
          <p:nvPr>
            <p:ph sz="half" idx="1"/>
          </p:nvPr>
        </p:nvSpPr>
        <p:spPr>
          <a:xfrm>
            <a:off x="457200" y="1600201"/>
            <a:ext cx="4038600" cy="3989040"/>
          </a:xfrm>
        </p:spPr>
        <p:txBody>
          <a:bodyPr wrap="square" anchor="t">
            <a:normAutofit lnSpcReduction="10000"/>
          </a:bodyPr>
          <a:lstStyle/>
          <a:p>
            <a:r>
              <a:rPr lang="en-GB" b="0" i="0" u="none" strike="noStrike" dirty="0">
                <a:solidFill>
                  <a:srgbClr val="000000"/>
                </a:solidFill>
                <a:effectLst/>
              </a:rPr>
              <a:t>Indirect Marketing Channels is a setup, where the product is sold through intermediaries such as wholesalers, distributors, and retailers before reaching the end consumer.</a:t>
            </a:r>
            <a:endParaRPr lang="en-GB" dirty="0"/>
          </a:p>
        </p:txBody>
      </p:sp>
      <p:sp>
        <p:nvSpPr>
          <p:cNvPr id="4" name="Date Placeholder 3">
            <a:extLst>
              <a:ext uri="{FF2B5EF4-FFF2-40B4-BE49-F238E27FC236}">
                <a16:creationId xmlns:a16="http://schemas.microsoft.com/office/drawing/2014/main" id="{FBBBB7E1-B183-9A0E-CF4B-ABABC823825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31/10/2025</a:t>
            </a:fld>
            <a:endParaRPr lang="en-GB" altLang="en-US" sz="900"/>
          </a:p>
        </p:txBody>
      </p:sp>
      <p:sp>
        <p:nvSpPr>
          <p:cNvPr id="5" name="Slide Number Placeholder 4">
            <a:extLst>
              <a:ext uri="{FF2B5EF4-FFF2-40B4-BE49-F238E27FC236}">
                <a16:creationId xmlns:a16="http://schemas.microsoft.com/office/drawing/2014/main" id="{B20DFBA1-DA38-7369-8EA7-5A4FDA858C7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
        <p:nvSpPr>
          <p:cNvPr id="9" name="TextBox 8">
            <a:extLst>
              <a:ext uri="{FF2B5EF4-FFF2-40B4-BE49-F238E27FC236}">
                <a16:creationId xmlns:a16="http://schemas.microsoft.com/office/drawing/2014/main" id="{32C398BE-89B3-802D-1970-EB462D5FB36D}"/>
              </a:ext>
            </a:extLst>
          </p:cNvPr>
          <p:cNvSpPr txBox="1"/>
          <p:nvPr/>
        </p:nvSpPr>
        <p:spPr>
          <a:xfrm>
            <a:off x="5604673" y="5404575"/>
            <a:ext cx="1794081" cy="338554"/>
          </a:xfrm>
          <a:prstGeom prst="rect">
            <a:avLst/>
          </a:prstGeom>
          <a:noFill/>
        </p:spPr>
        <p:txBody>
          <a:bodyPr wrap="none" rtlCol="0">
            <a:spAutoFit/>
          </a:bodyPr>
          <a:lstStyle/>
          <a:p>
            <a:r>
              <a:rPr lang="en-GB" sz="1600" b="0" i="0" u="none" strike="noStrike" dirty="0">
                <a:solidFill>
                  <a:srgbClr val="3A3A3A"/>
                </a:solidFill>
                <a:effectLst/>
                <a:latin typeface="Source Sans Pro" panose="020B0503030403020204" pitchFamily="34" charset="0"/>
              </a:rPr>
              <a:t>(Kotler </a:t>
            </a:r>
            <a:r>
              <a:rPr lang="en-GB" sz="1600" b="0" i="1" u="none" strike="noStrike" dirty="0">
                <a:solidFill>
                  <a:srgbClr val="3A3A3A"/>
                </a:solidFill>
                <a:effectLst/>
                <a:latin typeface="Source Sans Pro" panose="020B0503030403020204" pitchFamily="34" charset="0"/>
              </a:rPr>
              <a:t>et al.,</a:t>
            </a:r>
            <a:r>
              <a:rPr lang="en-GB" sz="1600" b="0" i="0" u="none" strike="noStrike" dirty="0">
                <a:solidFill>
                  <a:srgbClr val="3A3A3A"/>
                </a:solidFill>
                <a:effectLst/>
                <a:latin typeface="Source Sans Pro" panose="020B0503030403020204" pitchFamily="34" charset="0"/>
              </a:rPr>
              <a:t> 2020)</a:t>
            </a:r>
            <a:endParaRPr lang="en-GB" sz="1600" dirty="0"/>
          </a:p>
        </p:txBody>
      </p:sp>
      <p:pic>
        <p:nvPicPr>
          <p:cNvPr id="7" name="Picture 6" descr="A diagram of a product&#10;&#10;Description automatically generated">
            <a:extLst>
              <a:ext uri="{FF2B5EF4-FFF2-40B4-BE49-F238E27FC236}">
                <a16:creationId xmlns:a16="http://schemas.microsoft.com/office/drawing/2014/main" id="{1C9A944B-1D09-6878-4B02-488E8A8035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02889" y="1397409"/>
            <a:ext cx="3198023" cy="3873265"/>
          </a:xfrm>
          <a:prstGeom prst="rect">
            <a:avLst/>
          </a:prstGeom>
        </p:spPr>
      </p:pic>
    </p:spTree>
    <p:extLst>
      <p:ext uri="{BB962C8B-B14F-4D97-AF65-F5344CB8AC3E}">
        <p14:creationId xmlns:p14="http://schemas.microsoft.com/office/powerpoint/2010/main" val="1538469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44610-454E-77DB-7E3F-E92971DD0877}"/>
              </a:ext>
            </a:extLst>
          </p:cNvPr>
          <p:cNvSpPr>
            <a:spLocks noGrp="1"/>
          </p:cNvSpPr>
          <p:nvPr>
            <p:ph type="title"/>
          </p:nvPr>
        </p:nvSpPr>
        <p:spPr/>
        <p:txBody>
          <a:bodyPr/>
          <a:lstStyle/>
          <a:p>
            <a:r>
              <a:rPr lang="en-GB" sz="3600" b="1" dirty="0"/>
              <a:t>Indirect Marketing Channels</a:t>
            </a:r>
          </a:p>
        </p:txBody>
      </p:sp>
      <p:sp>
        <p:nvSpPr>
          <p:cNvPr id="3" name="Text Placeholder 2">
            <a:extLst>
              <a:ext uri="{FF2B5EF4-FFF2-40B4-BE49-F238E27FC236}">
                <a16:creationId xmlns:a16="http://schemas.microsoft.com/office/drawing/2014/main" id="{ECE485B5-617B-9E2E-DF32-5B20B7D13918}"/>
              </a:ext>
            </a:extLst>
          </p:cNvPr>
          <p:cNvSpPr>
            <a:spLocks noGrp="1"/>
          </p:cNvSpPr>
          <p:nvPr>
            <p:ph type="body" idx="1"/>
          </p:nvPr>
        </p:nvSpPr>
        <p:spPr/>
        <p:txBody>
          <a:bodyPr/>
          <a:lstStyle/>
          <a:p>
            <a:pPr algn="ctr"/>
            <a:r>
              <a:rPr lang="en-GB" dirty="0"/>
              <a:t>Advantages</a:t>
            </a:r>
          </a:p>
        </p:txBody>
      </p:sp>
      <p:sp>
        <p:nvSpPr>
          <p:cNvPr id="4" name="Content Placeholder 3">
            <a:extLst>
              <a:ext uri="{FF2B5EF4-FFF2-40B4-BE49-F238E27FC236}">
                <a16:creationId xmlns:a16="http://schemas.microsoft.com/office/drawing/2014/main" id="{1AA8CB1A-0207-2880-9861-5E2A84928DC5}"/>
              </a:ext>
            </a:extLst>
          </p:cNvPr>
          <p:cNvSpPr>
            <a:spLocks noGrp="1"/>
          </p:cNvSpPr>
          <p:nvPr>
            <p:ph sz="half" idx="2"/>
          </p:nvPr>
        </p:nvSpPr>
        <p:spPr/>
        <p:txBody>
          <a:bodyPr/>
          <a:lstStyle/>
          <a:p>
            <a:r>
              <a:rPr lang="en-GB" i="0" u="none" strike="noStrike" dirty="0">
                <a:solidFill>
                  <a:srgbClr val="000000"/>
                </a:solidFill>
                <a:effectLst/>
              </a:rPr>
              <a:t>Wider Market Reach</a:t>
            </a:r>
            <a:endParaRPr lang="en-GB" dirty="0">
              <a:solidFill>
                <a:srgbClr val="000000"/>
              </a:solidFill>
            </a:endParaRPr>
          </a:p>
          <a:p>
            <a:r>
              <a:rPr lang="en-GB" i="0" u="none" strike="noStrike" dirty="0">
                <a:solidFill>
                  <a:srgbClr val="000000"/>
                </a:solidFill>
                <a:effectLst/>
              </a:rPr>
              <a:t>Lower Costs for the Producer</a:t>
            </a:r>
          </a:p>
          <a:p>
            <a:r>
              <a:rPr lang="en-GB" i="0" u="none" strike="noStrike" dirty="0">
                <a:solidFill>
                  <a:srgbClr val="000000"/>
                </a:solidFill>
                <a:effectLst/>
              </a:rPr>
              <a:t>Expertise and Efficiency</a:t>
            </a:r>
            <a:endParaRPr lang="en-GB" dirty="0">
              <a:solidFill>
                <a:srgbClr val="000000"/>
              </a:solidFill>
            </a:endParaRPr>
          </a:p>
          <a:p>
            <a:r>
              <a:rPr lang="en-GB" i="0" u="none" strike="noStrike" dirty="0">
                <a:solidFill>
                  <a:srgbClr val="000000"/>
                </a:solidFill>
                <a:effectLst/>
              </a:rPr>
              <a:t>Reduced Operational challenges</a:t>
            </a:r>
            <a:endParaRPr lang="en-GB" dirty="0"/>
          </a:p>
        </p:txBody>
      </p:sp>
      <p:sp>
        <p:nvSpPr>
          <p:cNvPr id="5" name="Text Placeholder 4">
            <a:extLst>
              <a:ext uri="{FF2B5EF4-FFF2-40B4-BE49-F238E27FC236}">
                <a16:creationId xmlns:a16="http://schemas.microsoft.com/office/drawing/2014/main" id="{F4C282AB-FBDA-A077-7F50-CCE1C15C2D20}"/>
              </a:ext>
            </a:extLst>
          </p:cNvPr>
          <p:cNvSpPr>
            <a:spLocks noGrp="1"/>
          </p:cNvSpPr>
          <p:nvPr>
            <p:ph type="body" sz="quarter" idx="3"/>
          </p:nvPr>
        </p:nvSpPr>
        <p:spPr/>
        <p:txBody>
          <a:bodyPr/>
          <a:lstStyle/>
          <a:p>
            <a:pPr algn="ctr"/>
            <a:r>
              <a:rPr lang="en-GB" dirty="0"/>
              <a:t>Disadvantages</a:t>
            </a:r>
          </a:p>
        </p:txBody>
      </p:sp>
      <p:sp>
        <p:nvSpPr>
          <p:cNvPr id="6" name="Content Placeholder 5">
            <a:extLst>
              <a:ext uri="{FF2B5EF4-FFF2-40B4-BE49-F238E27FC236}">
                <a16:creationId xmlns:a16="http://schemas.microsoft.com/office/drawing/2014/main" id="{B5D2376D-391D-353D-5C0B-9230218DB75C}"/>
              </a:ext>
            </a:extLst>
          </p:cNvPr>
          <p:cNvSpPr>
            <a:spLocks noGrp="1"/>
          </p:cNvSpPr>
          <p:nvPr>
            <p:ph sz="quarter" idx="4"/>
          </p:nvPr>
        </p:nvSpPr>
        <p:spPr/>
        <p:txBody>
          <a:bodyPr/>
          <a:lstStyle/>
          <a:p>
            <a:r>
              <a:rPr lang="en-GB" b="0" i="0" u="none" strike="noStrike" dirty="0">
                <a:solidFill>
                  <a:srgbClr val="000000"/>
                </a:solidFill>
                <a:effectLst/>
              </a:rPr>
              <a:t>Less Control</a:t>
            </a:r>
          </a:p>
          <a:p>
            <a:r>
              <a:rPr lang="en-GB" b="0" i="0" u="none" strike="noStrike" dirty="0">
                <a:solidFill>
                  <a:srgbClr val="000000"/>
                </a:solidFill>
                <a:effectLst/>
              </a:rPr>
              <a:t>Dependence on Intermediaries</a:t>
            </a:r>
            <a:endParaRPr lang="en-GB" dirty="0">
              <a:solidFill>
                <a:srgbClr val="000000"/>
              </a:solidFill>
            </a:endParaRPr>
          </a:p>
          <a:p>
            <a:r>
              <a:rPr lang="en-GB" b="0" i="0" u="none" strike="noStrike" dirty="0">
                <a:solidFill>
                  <a:srgbClr val="000000"/>
                </a:solidFill>
                <a:effectLst/>
              </a:rPr>
              <a:t>Weaker Customer Relationships</a:t>
            </a:r>
            <a:endParaRPr lang="en-GB" dirty="0"/>
          </a:p>
        </p:txBody>
      </p:sp>
      <p:sp>
        <p:nvSpPr>
          <p:cNvPr id="7" name="Date Placeholder 6">
            <a:extLst>
              <a:ext uri="{FF2B5EF4-FFF2-40B4-BE49-F238E27FC236}">
                <a16:creationId xmlns:a16="http://schemas.microsoft.com/office/drawing/2014/main" id="{26EAD154-EBE0-0DDC-891B-6BD0534AFD32}"/>
              </a:ext>
            </a:extLst>
          </p:cNvPr>
          <p:cNvSpPr>
            <a:spLocks noGrp="1"/>
          </p:cNvSpPr>
          <p:nvPr>
            <p:ph type="dt" sz="half" idx="10"/>
          </p:nvPr>
        </p:nvSpPr>
        <p:spPr/>
        <p:txBody>
          <a:bodyPr/>
          <a:lstStyle/>
          <a:p>
            <a:pPr>
              <a:defRPr/>
            </a:pPr>
            <a:fld id="{9453B735-BACA-4CF9-84E6-D7AD67CD6A41}" type="datetime1">
              <a:rPr lang="en-GB" altLang="en-US" smtClean="0"/>
              <a:pPr>
                <a:defRPr/>
              </a:pPr>
              <a:t>31/10/2025</a:t>
            </a:fld>
            <a:endParaRPr lang="en-GB" altLang="en-US"/>
          </a:p>
        </p:txBody>
      </p:sp>
      <p:sp>
        <p:nvSpPr>
          <p:cNvPr id="8" name="Slide Number Placeholder 7">
            <a:extLst>
              <a:ext uri="{FF2B5EF4-FFF2-40B4-BE49-F238E27FC236}">
                <a16:creationId xmlns:a16="http://schemas.microsoft.com/office/drawing/2014/main" id="{0AD735DD-71ED-A2AE-DAAB-A2AFB5F0B0E8}"/>
              </a:ext>
            </a:extLst>
          </p:cNvPr>
          <p:cNvSpPr>
            <a:spLocks noGrp="1"/>
          </p:cNvSpPr>
          <p:nvPr>
            <p:ph type="sldNum" sz="quarter" idx="11"/>
          </p:nvPr>
        </p:nvSpPr>
        <p:spPr/>
        <p:txBody>
          <a:bodyPr/>
          <a:lstStyle/>
          <a:p>
            <a:pPr>
              <a:defRPr/>
            </a:pPr>
            <a:fld id="{0669F83E-C611-4B90-8FAE-1379528B23C3}" type="slidenum">
              <a:rPr lang="en-GB" altLang="en-US" smtClean="0"/>
              <a:pPr>
                <a:defRPr/>
              </a:pPr>
              <a:t>12</a:t>
            </a:fld>
            <a:endParaRPr lang="en-GB" altLang="en-US"/>
          </a:p>
        </p:txBody>
      </p:sp>
      <p:pic>
        <p:nvPicPr>
          <p:cNvPr id="10" name="Picture 9" descr="A hand holding a sign&#10;&#10;AI-generated content may be incorrect.">
            <a:extLst>
              <a:ext uri="{FF2B5EF4-FFF2-40B4-BE49-F238E27FC236}">
                <a16:creationId xmlns:a16="http://schemas.microsoft.com/office/drawing/2014/main" id="{87189F94-05FB-2C71-DCC1-4BC4396BF3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90411" y="4741405"/>
            <a:ext cx="441375" cy="877018"/>
          </a:xfrm>
          <a:prstGeom prst="rect">
            <a:avLst/>
          </a:prstGeom>
        </p:spPr>
      </p:pic>
      <p:pic>
        <p:nvPicPr>
          <p:cNvPr id="12" name="Picture 11" descr="A hand holding a sign&#10;&#10;AI-generated content may be incorrect.">
            <a:extLst>
              <a:ext uri="{FF2B5EF4-FFF2-40B4-BE49-F238E27FC236}">
                <a16:creationId xmlns:a16="http://schemas.microsoft.com/office/drawing/2014/main" id="{4095D692-D6AC-BCDC-43BC-38531BDB6B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7879" y="4783583"/>
            <a:ext cx="408033" cy="827724"/>
          </a:xfrm>
          <a:prstGeom prst="rect">
            <a:avLst/>
          </a:prstGeom>
        </p:spPr>
      </p:pic>
    </p:spTree>
    <p:extLst>
      <p:ext uri="{BB962C8B-B14F-4D97-AF65-F5344CB8AC3E}">
        <p14:creationId xmlns:p14="http://schemas.microsoft.com/office/powerpoint/2010/main" val="1778179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6ABEBC-1A80-1DAB-1E0E-B0EEB5029E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32D93E-96B0-4ACF-2DAF-D9832E89D59D}"/>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dirty="0"/>
              <a:t>Vertical Marketing System (VMS)</a:t>
            </a:r>
            <a:br>
              <a:rPr lang="en-GB" sz="3700" b="1" dirty="0"/>
            </a:br>
            <a:r>
              <a:rPr lang="en-GB" sz="2000" dirty="0"/>
              <a:t>(1 of 4)</a:t>
            </a:r>
            <a:endParaRPr lang="en-GB" sz="3700" dirty="0"/>
          </a:p>
        </p:txBody>
      </p:sp>
      <p:sp>
        <p:nvSpPr>
          <p:cNvPr id="16" name="Content Placeholder 2">
            <a:extLst>
              <a:ext uri="{FF2B5EF4-FFF2-40B4-BE49-F238E27FC236}">
                <a16:creationId xmlns:a16="http://schemas.microsoft.com/office/drawing/2014/main" id="{7DC994D1-7F91-C6E4-1DA7-4BED80C489C0}"/>
              </a:ext>
            </a:extLst>
          </p:cNvPr>
          <p:cNvSpPr>
            <a:spLocks noGrp="1"/>
          </p:cNvSpPr>
          <p:nvPr>
            <p:ph sz="half" idx="1"/>
          </p:nvPr>
        </p:nvSpPr>
        <p:spPr>
          <a:xfrm>
            <a:off x="457200" y="1600201"/>
            <a:ext cx="4038600" cy="3989040"/>
          </a:xfrm>
        </p:spPr>
        <p:txBody>
          <a:bodyPr/>
          <a:lstStyle/>
          <a:p>
            <a:r>
              <a:rPr lang="en-GB" sz="2400" dirty="0"/>
              <a:t>Vertical Marketing Systems (VMS) is a channel structures where producers, wholesalers, and retailers work together as a unified system to improve efficiency and reduce conflicts. </a:t>
            </a:r>
            <a:endParaRPr lang="en-US" sz="2400" dirty="0"/>
          </a:p>
        </p:txBody>
      </p:sp>
      <p:sp>
        <p:nvSpPr>
          <p:cNvPr id="4" name="Date Placeholder 3">
            <a:extLst>
              <a:ext uri="{FF2B5EF4-FFF2-40B4-BE49-F238E27FC236}">
                <a16:creationId xmlns:a16="http://schemas.microsoft.com/office/drawing/2014/main" id="{A5B3B463-0AA4-3474-2761-AD081FDDCF5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31/10/2025</a:t>
            </a:fld>
            <a:endParaRPr lang="en-GB" altLang="en-US" sz="900"/>
          </a:p>
        </p:txBody>
      </p:sp>
      <p:sp>
        <p:nvSpPr>
          <p:cNvPr id="5" name="Slide Number Placeholder 4">
            <a:extLst>
              <a:ext uri="{FF2B5EF4-FFF2-40B4-BE49-F238E27FC236}">
                <a16:creationId xmlns:a16="http://schemas.microsoft.com/office/drawing/2014/main" id="{90D2A68F-D7F7-9EA6-1F0C-F1D913401AE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sp>
        <p:nvSpPr>
          <p:cNvPr id="11" name="TextBox 10">
            <a:extLst>
              <a:ext uri="{FF2B5EF4-FFF2-40B4-BE49-F238E27FC236}">
                <a16:creationId xmlns:a16="http://schemas.microsoft.com/office/drawing/2014/main" id="{D1E3435B-3C05-06EF-6B80-9343B9A108C0}"/>
              </a:ext>
            </a:extLst>
          </p:cNvPr>
          <p:cNvSpPr txBox="1"/>
          <p:nvPr/>
        </p:nvSpPr>
        <p:spPr>
          <a:xfrm>
            <a:off x="1403648" y="2060848"/>
            <a:ext cx="184731" cy="369332"/>
          </a:xfrm>
          <a:prstGeom prst="rect">
            <a:avLst/>
          </a:prstGeom>
          <a:noFill/>
        </p:spPr>
        <p:txBody>
          <a:bodyPr wrap="none" rtlCol="0">
            <a:spAutoFit/>
          </a:bodyPr>
          <a:lstStyle/>
          <a:p>
            <a:endParaRPr lang="en-GB" dirty="0"/>
          </a:p>
        </p:txBody>
      </p:sp>
      <p:sp>
        <p:nvSpPr>
          <p:cNvPr id="13" name="TextBox 12">
            <a:extLst>
              <a:ext uri="{FF2B5EF4-FFF2-40B4-BE49-F238E27FC236}">
                <a16:creationId xmlns:a16="http://schemas.microsoft.com/office/drawing/2014/main" id="{A90359CE-CC35-A621-E060-55C05417EDB6}"/>
              </a:ext>
            </a:extLst>
          </p:cNvPr>
          <p:cNvSpPr txBox="1"/>
          <p:nvPr/>
        </p:nvSpPr>
        <p:spPr>
          <a:xfrm>
            <a:off x="6609991" y="5373216"/>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pic>
        <p:nvPicPr>
          <p:cNvPr id="7" name="Content Placeholder 6" descr="A diagram of a product&#10;&#10;Description automatically generated">
            <a:extLst>
              <a:ext uri="{FF2B5EF4-FFF2-40B4-BE49-F238E27FC236}">
                <a16:creationId xmlns:a16="http://schemas.microsoft.com/office/drawing/2014/main" id="{BD674B49-4292-7C85-BEC5-F3ED1C581CC5}"/>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8200" y="1461571"/>
            <a:ext cx="4038600" cy="3983653"/>
          </a:xfrm>
        </p:spPr>
      </p:pic>
    </p:spTree>
    <p:extLst>
      <p:ext uri="{BB962C8B-B14F-4D97-AF65-F5344CB8AC3E}">
        <p14:creationId xmlns:p14="http://schemas.microsoft.com/office/powerpoint/2010/main" val="1507221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26C97-09A7-E3D8-77E9-0A0A060A9F0D}"/>
              </a:ext>
            </a:extLst>
          </p:cNvPr>
          <p:cNvSpPr>
            <a:spLocks noGrp="1"/>
          </p:cNvSpPr>
          <p:nvPr>
            <p:ph type="title"/>
          </p:nvPr>
        </p:nvSpPr>
        <p:spPr/>
        <p:txBody>
          <a:bodyPr/>
          <a:lstStyle/>
          <a:p>
            <a:r>
              <a:rPr lang="en-GB" sz="3600" b="1" i="0" u="none" strike="noStrike" dirty="0">
                <a:effectLst/>
                <a:latin typeface="+mn-lt"/>
              </a:rPr>
              <a:t>Corporate VMS</a:t>
            </a:r>
            <a:br>
              <a:rPr lang="en-GB" sz="3600" b="1" i="0" u="none" strike="noStrike" dirty="0">
                <a:effectLst/>
                <a:latin typeface="+mn-lt"/>
              </a:rPr>
            </a:br>
            <a:r>
              <a:rPr lang="en-GB" sz="2000" i="0" u="none" strike="noStrike" dirty="0">
                <a:effectLst/>
                <a:latin typeface="+mn-lt"/>
              </a:rPr>
              <a:t>(2 of 3)</a:t>
            </a:r>
            <a:endParaRPr lang="en-GB" sz="3600" dirty="0">
              <a:latin typeface="+mn-lt"/>
            </a:endParaRPr>
          </a:p>
        </p:txBody>
      </p:sp>
      <p:sp>
        <p:nvSpPr>
          <p:cNvPr id="3" name="Content Placeholder 2">
            <a:extLst>
              <a:ext uri="{FF2B5EF4-FFF2-40B4-BE49-F238E27FC236}">
                <a16:creationId xmlns:a16="http://schemas.microsoft.com/office/drawing/2014/main" id="{9744BF1E-BE12-5138-0586-4BAABEC12253}"/>
              </a:ext>
            </a:extLst>
          </p:cNvPr>
          <p:cNvSpPr>
            <a:spLocks noGrp="1"/>
          </p:cNvSpPr>
          <p:nvPr>
            <p:ph idx="1"/>
          </p:nvPr>
        </p:nvSpPr>
        <p:spPr/>
        <p:txBody>
          <a:bodyPr/>
          <a:lstStyle/>
          <a:p>
            <a:r>
              <a:rPr lang="en-GB" sz="2800" b="0" i="0" u="none" strike="noStrike" dirty="0">
                <a:effectLst/>
              </a:rPr>
              <a:t>In a </a:t>
            </a:r>
            <a:r>
              <a:rPr lang="en-GB" sz="2800" b="1" i="0" u="none" strike="noStrike" dirty="0">
                <a:effectLst/>
              </a:rPr>
              <a:t>Corporate VMS</a:t>
            </a:r>
            <a:r>
              <a:rPr lang="en-GB" sz="2800" b="0" i="0" u="none" strike="noStrike" dirty="0">
                <a:effectLst/>
              </a:rPr>
              <a:t>, all stages of production and distribution are owned by a single company.</a:t>
            </a:r>
          </a:p>
          <a:p>
            <a:r>
              <a:rPr lang="en-GB" sz="2800" b="0" i="0" u="none" strike="noStrike" dirty="0">
                <a:effectLst/>
              </a:rPr>
              <a:t>This ensures complete control over the supply chain and minimises conflicts.</a:t>
            </a:r>
          </a:p>
          <a:p>
            <a:r>
              <a:rPr lang="en-GB" sz="2800" b="0" i="0" u="none" strike="noStrike" dirty="0">
                <a:effectLst/>
              </a:rPr>
              <a:t>Apple Inc. owns its production facilities and operates its own retail stores to sell its products directly to consumers.</a:t>
            </a:r>
          </a:p>
          <a:p>
            <a:endParaRPr lang="en-GB" sz="2800" b="0" i="0" u="none" strike="noStrike" dirty="0">
              <a:effectLst/>
            </a:endParaRPr>
          </a:p>
          <a:p>
            <a:endParaRPr lang="en-GB" dirty="0"/>
          </a:p>
        </p:txBody>
      </p:sp>
      <p:sp>
        <p:nvSpPr>
          <p:cNvPr id="4" name="Date Placeholder 3">
            <a:extLst>
              <a:ext uri="{FF2B5EF4-FFF2-40B4-BE49-F238E27FC236}">
                <a16:creationId xmlns:a16="http://schemas.microsoft.com/office/drawing/2014/main" id="{AEB7C32E-B4CC-6F20-90FF-3CBD2E868FD9}"/>
              </a:ext>
            </a:extLst>
          </p:cNvPr>
          <p:cNvSpPr>
            <a:spLocks noGrp="1"/>
          </p:cNvSpPr>
          <p:nvPr>
            <p:ph type="dt" sz="half" idx="10"/>
          </p:nvPr>
        </p:nvSpPr>
        <p:spPr/>
        <p:txBody>
          <a:bodyPr/>
          <a:lstStyle/>
          <a:p>
            <a:pPr>
              <a:defRPr/>
            </a:pPr>
            <a:fld id="{2303D31F-598B-47EE-BA37-93F097A3D676}"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799B00C1-D6BA-EF07-FFC4-245D2851D8DB}"/>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193207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7E21F-A8C8-B1A4-875F-D42AD031D7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C1F792-60F9-229B-4785-FC797CD9DA40}"/>
              </a:ext>
            </a:extLst>
          </p:cNvPr>
          <p:cNvSpPr>
            <a:spLocks noGrp="1"/>
          </p:cNvSpPr>
          <p:nvPr>
            <p:ph type="title"/>
          </p:nvPr>
        </p:nvSpPr>
        <p:spPr/>
        <p:txBody>
          <a:bodyPr/>
          <a:lstStyle/>
          <a:p>
            <a:r>
              <a:rPr lang="en-GB" sz="3600" b="1" dirty="0"/>
              <a:t>Contractual VMS</a:t>
            </a:r>
            <a:br>
              <a:rPr lang="en-GB" sz="3600" b="1" dirty="0"/>
            </a:br>
            <a:r>
              <a:rPr lang="en-GB" sz="2000" dirty="0"/>
              <a:t>(3 of 4)</a:t>
            </a:r>
            <a:endParaRPr lang="en-GB" sz="3600" b="1" dirty="0"/>
          </a:p>
        </p:txBody>
      </p:sp>
      <p:sp>
        <p:nvSpPr>
          <p:cNvPr id="3" name="Content Placeholder 2">
            <a:extLst>
              <a:ext uri="{FF2B5EF4-FFF2-40B4-BE49-F238E27FC236}">
                <a16:creationId xmlns:a16="http://schemas.microsoft.com/office/drawing/2014/main" id="{B511AA1E-942C-65F2-0290-6BCA62024C9A}"/>
              </a:ext>
            </a:extLst>
          </p:cNvPr>
          <p:cNvSpPr>
            <a:spLocks noGrp="1"/>
          </p:cNvSpPr>
          <p:nvPr>
            <p:ph idx="1"/>
          </p:nvPr>
        </p:nvSpPr>
        <p:spPr/>
        <p:txBody>
          <a:bodyPr/>
          <a:lstStyle/>
          <a:p>
            <a:r>
              <a:rPr lang="en-GB" sz="2800" b="0" i="0" u="none" strike="noStrike" dirty="0">
                <a:solidFill>
                  <a:srgbClr val="000000"/>
                </a:solidFill>
                <a:effectLst/>
              </a:rPr>
              <a:t>A </a:t>
            </a:r>
            <a:r>
              <a:rPr lang="en-GB" sz="2800" b="1" i="0" u="none" strike="noStrike" dirty="0">
                <a:solidFill>
                  <a:srgbClr val="000000"/>
                </a:solidFill>
                <a:effectLst/>
              </a:rPr>
              <a:t>Contractual Vertical Marketing System (VMS)</a:t>
            </a:r>
            <a:r>
              <a:rPr lang="en-GB" sz="2800" b="0" i="0" u="none" strike="noStrike" dirty="0">
                <a:solidFill>
                  <a:srgbClr val="000000"/>
                </a:solidFill>
                <a:effectLst/>
              </a:rPr>
              <a:t> consists of independent firms that collaborate through contracts to enhance efficiency. </a:t>
            </a:r>
          </a:p>
          <a:p>
            <a:r>
              <a:rPr lang="en-GB" sz="2800" dirty="0">
                <a:solidFill>
                  <a:srgbClr val="000000"/>
                </a:solidFill>
              </a:rPr>
              <a:t>T</a:t>
            </a:r>
            <a:r>
              <a:rPr lang="en-GB" sz="2800" b="0" i="0" u="none" strike="noStrike" dirty="0">
                <a:solidFill>
                  <a:srgbClr val="000000"/>
                </a:solidFill>
                <a:effectLst/>
              </a:rPr>
              <a:t>he most common form of contractual VMS is </a:t>
            </a:r>
            <a:r>
              <a:rPr lang="en-GB" sz="2800" b="1" i="0" u="none" strike="noStrike" dirty="0">
                <a:solidFill>
                  <a:srgbClr val="000000"/>
                </a:solidFill>
                <a:effectLst/>
              </a:rPr>
              <a:t>franchise organisations</a:t>
            </a:r>
            <a:r>
              <a:rPr lang="en-GB" sz="2800" b="0" i="0" u="none" strike="noStrike" dirty="0">
                <a:solidFill>
                  <a:srgbClr val="000000"/>
                </a:solidFill>
                <a:effectLst/>
              </a:rPr>
              <a:t>, where a </a:t>
            </a:r>
            <a:r>
              <a:rPr lang="en-GB" sz="2800" b="1" i="0" u="none" strike="noStrike" dirty="0">
                <a:solidFill>
                  <a:srgbClr val="000000"/>
                </a:solidFill>
                <a:effectLst/>
              </a:rPr>
              <a:t>franchisor</a:t>
            </a:r>
            <a:r>
              <a:rPr lang="en-GB" sz="2800" b="0" i="0" u="none" strike="noStrike" dirty="0">
                <a:solidFill>
                  <a:srgbClr val="000000"/>
                </a:solidFill>
                <a:effectLst/>
              </a:rPr>
              <a:t> coordinates different stages of production and distribution.</a:t>
            </a:r>
            <a:endParaRPr lang="en-GB" sz="2800" dirty="0"/>
          </a:p>
        </p:txBody>
      </p:sp>
      <p:sp>
        <p:nvSpPr>
          <p:cNvPr id="4" name="Date Placeholder 3">
            <a:extLst>
              <a:ext uri="{FF2B5EF4-FFF2-40B4-BE49-F238E27FC236}">
                <a16:creationId xmlns:a16="http://schemas.microsoft.com/office/drawing/2014/main" id="{7786EA2D-FE78-A277-673F-3C7C92F4D2B6}"/>
              </a:ext>
            </a:extLst>
          </p:cNvPr>
          <p:cNvSpPr>
            <a:spLocks noGrp="1"/>
          </p:cNvSpPr>
          <p:nvPr>
            <p:ph type="dt" sz="half" idx="10"/>
          </p:nvPr>
        </p:nvSpPr>
        <p:spPr/>
        <p:txBody>
          <a:bodyPr/>
          <a:lstStyle/>
          <a:p>
            <a:pPr>
              <a:defRPr/>
            </a:pPr>
            <a:fld id="{2303D31F-598B-47EE-BA37-93F097A3D676}"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95FEF2DE-C58F-4E69-7BD4-0BFA97763A0C}"/>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323836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C6ABD-13B0-3082-EE53-53BED2521E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8949C5-984D-A5D0-BE2B-21872ABC8F57}"/>
              </a:ext>
            </a:extLst>
          </p:cNvPr>
          <p:cNvSpPr>
            <a:spLocks noGrp="1"/>
          </p:cNvSpPr>
          <p:nvPr>
            <p:ph type="title"/>
          </p:nvPr>
        </p:nvSpPr>
        <p:spPr/>
        <p:txBody>
          <a:bodyPr/>
          <a:lstStyle/>
          <a:p>
            <a:r>
              <a:rPr lang="en-GB" sz="3600" b="1" dirty="0"/>
              <a:t>Administered VMS</a:t>
            </a:r>
            <a:br>
              <a:rPr lang="en-GB" sz="3600" b="1" dirty="0"/>
            </a:br>
            <a:r>
              <a:rPr lang="en-GB" sz="2000" dirty="0"/>
              <a:t>(4 of 4)</a:t>
            </a:r>
            <a:endParaRPr lang="en-GB" sz="3600" b="1" dirty="0"/>
          </a:p>
        </p:txBody>
      </p:sp>
      <p:sp>
        <p:nvSpPr>
          <p:cNvPr id="3" name="Content Placeholder 2">
            <a:extLst>
              <a:ext uri="{FF2B5EF4-FFF2-40B4-BE49-F238E27FC236}">
                <a16:creationId xmlns:a16="http://schemas.microsoft.com/office/drawing/2014/main" id="{F668660F-28A4-CD97-F8DD-978F925E34A7}"/>
              </a:ext>
            </a:extLst>
          </p:cNvPr>
          <p:cNvSpPr>
            <a:spLocks noGrp="1"/>
          </p:cNvSpPr>
          <p:nvPr>
            <p:ph idx="1"/>
          </p:nvPr>
        </p:nvSpPr>
        <p:spPr/>
        <p:txBody>
          <a:bodyPr/>
          <a:lstStyle/>
          <a:p>
            <a:r>
              <a:rPr lang="en-GB" sz="2800" b="1" dirty="0"/>
              <a:t>Administered VMS</a:t>
            </a:r>
            <a:r>
              <a:rPr lang="en-GB" sz="2800" dirty="0"/>
              <a:t> operates without ownership or contracts, relying on the </a:t>
            </a:r>
            <a:r>
              <a:rPr lang="en-GB" sz="2800" b="1" dirty="0"/>
              <a:t>market power</a:t>
            </a:r>
            <a:r>
              <a:rPr lang="en-GB" sz="2800" dirty="0"/>
              <a:t> of dominant companies (e.g., P&amp;G, Apple) to influence resellers on pricing, promotions, and shelf placement.</a:t>
            </a:r>
          </a:p>
          <a:p>
            <a:r>
              <a:rPr lang="en-GB" sz="2800" dirty="0"/>
              <a:t>Large retailers like </a:t>
            </a:r>
            <a:r>
              <a:rPr lang="en-GB" sz="2800" b="1" dirty="0"/>
              <a:t>Tesco and Carrefour</a:t>
            </a:r>
            <a:r>
              <a:rPr lang="en-GB" sz="2800" dirty="0"/>
              <a:t> can pressure suppliers into favourable terms.</a:t>
            </a:r>
            <a:endParaRPr lang="en-GB" dirty="0"/>
          </a:p>
        </p:txBody>
      </p:sp>
      <p:sp>
        <p:nvSpPr>
          <p:cNvPr id="4" name="Date Placeholder 3">
            <a:extLst>
              <a:ext uri="{FF2B5EF4-FFF2-40B4-BE49-F238E27FC236}">
                <a16:creationId xmlns:a16="http://schemas.microsoft.com/office/drawing/2014/main" id="{05832464-4CC2-29B6-159B-7B36484BFD95}"/>
              </a:ext>
            </a:extLst>
          </p:cNvPr>
          <p:cNvSpPr>
            <a:spLocks noGrp="1"/>
          </p:cNvSpPr>
          <p:nvPr>
            <p:ph type="dt" sz="half" idx="10"/>
          </p:nvPr>
        </p:nvSpPr>
        <p:spPr/>
        <p:txBody>
          <a:bodyPr/>
          <a:lstStyle/>
          <a:p>
            <a:pPr>
              <a:defRPr/>
            </a:pPr>
            <a:fld id="{2303D31F-598B-47EE-BA37-93F097A3D676}"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1928F95A-FCF1-E413-62E4-7FE8865A464E}"/>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793971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7124C-9F43-C160-153F-076BF27049C7}"/>
              </a:ext>
            </a:extLst>
          </p:cNvPr>
          <p:cNvSpPr>
            <a:spLocks noGrp="1"/>
          </p:cNvSpPr>
          <p:nvPr>
            <p:ph type="title"/>
          </p:nvPr>
        </p:nvSpPr>
        <p:spPr/>
        <p:txBody>
          <a:bodyPr/>
          <a:lstStyle/>
          <a:p>
            <a:r>
              <a:rPr lang="en-GB" sz="3600" b="1" i="0" u="none" strike="noStrike" dirty="0">
                <a:solidFill>
                  <a:srgbClr val="000000"/>
                </a:solidFill>
                <a:effectLst/>
              </a:rPr>
              <a:t>Horizontal Marketing Systems</a:t>
            </a:r>
            <a:endParaRPr lang="en-GB" sz="3600" dirty="0"/>
          </a:p>
        </p:txBody>
      </p:sp>
      <p:sp>
        <p:nvSpPr>
          <p:cNvPr id="3" name="Content Placeholder 2">
            <a:extLst>
              <a:ext uri="{FF2B5EF4-FFF2-40B4-BE49-F238E27FC236}">
                <a16:creationId xmlns:a16="http://schemas.microsoft.com/office/drawing/2014/main" id="{2521E36C-9B2F-F254-FD40-885524F9B80C}"/>
              </a:ext>
            </a:extLst>
          </p:cNvPr>
          <p:cNvSpPr>
            <a:spLocks noGrp="1"/>
          </p:cNvSpPr>
          <p:nvPr>
            <p:ph idx="1"/>
          </p:nvPr>
        </p:nvSpPr>
        <p:spPr/>
        <p:txBody>
          <a:bodyPr/>
          <a:lstStyle/>
          <a:p>
            <a:pPr algn="l">
              <a:buFont typeface="Arial" panose="020B0604020202020204" pitchFamily="34" charset="0"/>
              <a:buChar char="•"/>
            </a:pPr>
            <a:r>
              <a:rPr lang="en-GB" sz="2800" b="1" dirty="0">
                <a:solidFill>
                  <a:srgbClr val="000000"/>
                </a:solidFill>
              </a:rPr>
              <a:t>HMS</a:t>
            </a:r>
            <a:r>
              <a:rPr lang="en-GB" sz="2800" b="1" i="0" u="none" strike="noStrike" dirty="0">
                <a:solidFill>
                  <a:srgbClr val="000000"/>
                </a:solidFill>
                <a:effectLst/>
              </a:rPr>
              <a:t> </a:t>
            </a:r>
            <a:r>
              <a:rPr lang="en-GB" sz="2800" b="0" i="0" u="none" strike="noStrike" dirty="0">
                <a:solidFill>
                  <a:srgbClr val="000000"/>
                </a:solidFill>
                <a:effectLst/>
              </a:rPr>
              <a:t>involves two or more companies at the same level working together to pursue a new marketing opportunity.</a:t>
            </a:r>
          </a:p>
          <a:p>
            <a:pPr algn="l">
              <a:buFont typeface="Arial" panose="020B0604020202020204" pitchFamily="34" charset="0"/>
              <a:buChar char="•"/>
            </a:pPr>
            <a:r>
              <a:rPr lang="en-GB" sz="2800" b="0" i="0" u="none" strike="noStrike" dirty="0">
                <a:solidFill>
                  <a:srgbClr val="000000"/>
                </a:solidFill>
                <a:effectLst/>
              </a:rPr>
              <a:t>Companies may collaborate temporarily or create a joint venture.</a:t>
            </a:r>
          </a:p>
          <a:p>
            <a:pPr algn="l">
              <a:buFont typeface="Arial" panose="020B0604020202020204" pitchFamily="34" charset="0"/>
              <a:buChar char="•"/>
            </a:pPr>
            <a:r>
              <a:rPr lang="en-GB" sz="2800" b="0" i="0" u="none" strike="noStrike" dirty="0">
                <a:solidFill>
                  <a:srgbClr val="000000"/>
                </a:solidFill>
                <a:effectLst/>
              </a:rPr>
              <a:t>Examples include Walmart partnering with McDonald's to place restaurants inside Walmart stores and Tesco collaborating with coffee shops or opticians.</a:t>
            </a:r>
          </a:p>
          <a:p>
            <a:endParaRPr lang="en-GB" dirty="0"/>
          </a:p>
        </p:txBody>
      </p:sp>
      <p:sp>
        <p:nvSpPr>
          <p:cNvPr id="4" name="Date Placeholder 3">
            <a:extLst>
              <a:ext uri="{FF2B5EF4-FFF2-40B4-BE49-F238E27FC236}">
                <a16:creationId xmlns:a16="http://schemas.microsoft.com/office/drawing/2014/main" id="{A4DB3871-1C0D-EF74-4D2E-FE704F8C18B4}"/>
              </a:ext>
            </a:extLst>
          </p:cNvPr>
          <p:cNvSpPr>
            <a:spLocks noGrp="1"/>
          </p:cNvSpPr>
          <p:nvPr>
            <p:ph type="dt" sz="half" idx="10"/>
          </p:nvPr>
        </p:nvSpPr>
        <p:spPr/>
        <p:txBody>
          <a:bodyPr/>
          <a:lstStyle/>
          <a:p>
            <a:pPr>
              <a:defRPr/>
            </a:pPr>
            <a:fld id="{2303D31F-598B-47EE-BA37-93F097A3D676}"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10AC7B87-847B-83C5-DAF2-234DABC0EE40}"/>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4047346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35FFA8-BD72-7146-10FE-BC3C5904CD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EAAE08-D896-0027-D854-251CA0BF0CCA}"/>
              </a:ext>
            </a:extLst>
          </p:cNvPr>
          <p:cNvSpPr>
            <a:spLocks noGrp="1"/>
          </p:cNvSpPr>
          <p:nvPr>
            <p:ph type="title"/>
          </p:nvPr>
        </p:nvSpPr>
        <p:spPr/>
        <p:txBody>
          <a:bodyPr/>
          <a:lstStyle/>
          <a:p>
            <a:r>
              <a:rPr lang="en-GB" sz="3600" b="1" dirty="0"/>
              <a:t>Multi-Channel Distribution System</a:t>
            </a:r>
          </a:p>
        </p:txBody>
      </p:sp>
      <p:pic>
        <p:nvPicPr>
          <p:cNvPr id="7" name="Content Placeholder 6" descr="A diagram of a company&#10;&#10;Description automatically generated">
            <a:extLst>
              <a:ext uri="{FF2B5EF4-FFF2-40B4-BE49-F238E27FC236}">
                <a16:creationId xmlns:a16="http://schemas.microsoft.com/office/drawing/2014/main" id="{08A626A3-3756-5D26-5DEE-EC81AF91A77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23281" y="1600200"/>
            <a:ext cx="6297438" cy="3916363"/>
          </a:xfrm>
        </p:spPr>
      </p:pic>
      <p:sp>
        <p:nvSpPr>
          <p:cNvPr id="4" name="Date Placeholder 3">
            <a:extLst>
              <a:ext uri="{FF2B5EF4-FFF2-40B4-BE49-F238E27FC236}">
                <a16:creationId xmlns:a16="http://schemas.microsoft.com/office/drawing/2014/main" id="{A3804DCD-40BB-1156-FC05-2C064C16E8F7}"/>
              </a:ext>
            </a:extLst>
          </p:cNvPr>
          <p:cNvSpPr>
            <a:spLocks noGrp="1"/>
          </p:cNvSpPr>
          <p:nvPr>
            <p:ph type="dt" sz="half" idx="10"/>
          </p:nvPr>
        </p:nvSpPr>
        <p:spPr/>
        <p:txBody>
          <a:bodyPr/>
          <a:lstStyle/>
          <a:p>
            <a:pPr>
              <a:defRPr/>
            </a:pPr>
            <a:fld id="{2303D31F-598B-47EE-BA37-93F097A3D676}"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D75A0006-F12A-F1C1-F524-B2BE3CA2F463}"/>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
        <p:nvSpPr>
          <p:cNvPr id="8" name="TextBox 7">
            <a:extLst>
              <a:ext uri="{FF2B5EF4-FFF2-40B4-BE49-F238E27FC236}">
                <a16:creationId xmlns:a16="http://schemas.microsoft.com/office/drawing/2014/main" id="{5230FE64-A484-8973-831B-AB1CD4A9B596}"/>
              </a:ext>
            </a:extLst>
          </p:cNvPr>
          <p:cNvSpPr txBox="1"/>
          <p:nvPr/>
        </p:nvSpPr>
        <p:spPr>
          <a:xfrm>
            <a:off x="3851920" y="5373216"/>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spTree>
    <p:extLst>
      <p:ext uri="{BB962C8B-B14F-4D97-AF65-F5344CB8AC3E}">
        <p14:creationId xmlns:p14="http://schemas.microsoft.com/office/powerpoint/2010/main" val="15308004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77EE0-8747-23BD-76D3-581F8999CF21}"/>
              </a:ext>
            </a:extLst>
          </p:cNvPr>
          <p:cNvSpPr>
            <a:spLocks noGrp="1"/>
          </p:cNvSpPr>
          <p:nvPr>
            <p:ph type="title"/>
          </p:nvPr>
        </p:nvSpPr>
        <p:spPr/>
        <p:txBody>
          <a:bodyPr/>
          <a:lstStyle/>
          <a:p>
            <a:r>
              <a:rPr lang="en-GB" sz="3600" b="1" dirty="0"/>
              <a:t>Changing Channel Organisation</a:t>
            </a:r>
          </a:p>
        </p:txBody>
      </p:sp>
      <p:sp>
        <p:nvSpPr>
          <p:cNvPr id="3" name="Content Placeholder 2">
            <a:extLst>
              <a:ext uri="{FF2B5EF4-FFF2-40B4-BE49-F238E27FC236}">
                <a16:creationId xmlns:a16="http://schemas.microsoft.com/office/drawing/2014/main" id="{E445C4B8-E476-7C15-5FD7-44AB3C3D3028}"/>
              </a:ext>
            </a:extLst>
          </p:cNvPr>
          <p:cNvSpPr>
            <a:spLocks noGrp="1"/>
          </p:cNvSpPr>
          <p:nvPr>
            <p:ph idx="1"/>
          </p:nvPr>
        </p:nvSpPr>
        <p:spPr/>
        <p:txBody>
          <a:bodyPr/>
          <a:lstStyle/>
          <a:p>
            <a:r>
              <a:rPr lang="en-GB" sz="2800" b="1" dirty="0"/>
              <a:t>Direct sales are replacing intermediaries</a:t>
            </a:r>
            <a:r>
              <a:rPr lang="en-GB" sz="2800" dirty="0"/>
              <a:t> as technology enables companies to sell straight to consumers (e.g., streaming replaced DVD rentals).</a:t>
            </a:r>
          </a:p>
          <a:p>
            <a:r>
              <a:rPr lang="en-GB" sz="2800" b="1" dirty="0"/>
              <a:t>Netflix adapted, Blockbuster didn’t.</a:t>
            </a:r>
            <a:endParaRPr lang="en-GB" sz="2800" dirty="0"/>
          </a:p>
        </p:txBody>
      </p:sp>
      <p:sp>
        <p:nvSpPr>
          <p:cNvPr id="4" name="Date Placeholder 3">
            <a:extLst>
              <a:ext uri="{FF2B5EF4-FFF2-40B4-BE49-F238E27FC236}">
                <a16:creationId xmlns:a16="http://schemas.microsoft.com/office/drawing/2014/main" id="{B7E04704-3286-74D1-1F9F-77517FF5014F}"/>
              </a:ext>
            </a:extLst>
          </p:cNvPr>
          <p:cNvSpPr>
            <a:spLocks noGrp="1"/>
          </p:cNvSpPr>
          <p:nvPr>
            <p:ph type="dt" sz="half" idx="10"/>
          </p:nvPr>
        </p:nvSpPr>
        <p:spPr/>
        <p:txBody>
          <a:bodyPr/>
          <a:lstStyle/>
          <a:p>
            <a:pPr>
              <a:defRPr/>
            </a:pPr>
            <a:fld id="{2303D31F-598B-47EE-BA37-93F097A3D676}"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FA4C97F9-223F-DBE6-FA0C-78C6863197E9}"/>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7267663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close-up of a text&#10;&#10;Description automatically generated">
            <a:extLst>
              <a:ext uri="{FF2B5EF4-FFF2-40B4-BE49-F238E27FC236}">
                <a16:creationId xmlns:a16="http://schemas.microsoft.com/office/drawing/2014/main" id="{0969FA09-8E13-D47B-D058-47EE8C74380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504" y="114300"/>
            <a:ext cx="8928991" cy="5546948"/>
          </a:xfrm>
        </p:spPr>
      </p:pic>
      <p:sp>
        <p:nvSpPr>
          <p:cNvPr id="4" name="Date Placeholder 3">
            <a:extLst>
              <a:ext uri="{FF2B5EF4-FFF2-40B4-BE49-F238E27FC236}">
                <a16:creationId xmlns:a16="http://schemas.microsoft.com/office/drawing/2014/main" id="{F6D556C7-4C9A-1820-F3DD-09DF65DB5432}"/>
              </a:ext>
            </a:extLst>
          </p:cNvPr>
          <p:cNvSpPr>
            <a:spLocks noGrp="1"/>
          </p:cNvSpPr>
          <p:nvPr>
            <p:ph type="dt" sz="half" idx="10"/>
          </p:nvPr>
        </p:nvSpPr>
        <p:spPr/>
        <p:txBody>
          <a:bodyPr/>
          <a:lstStyle/>
          <a:p>
            <a:pPr>
              <a:defRPr/>
            </a:pPr>
            <a:fld id="{2303D31F-598B-47EE-BA37-93F097A3D676}"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B42A8143-A06C-C3B5-EE43-5F998436F708}"/>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9122866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00A41-9C47-E2BF-711F-F01238508403}"/>
              </a:ext>
            </a:extLst>
          </p:cNvPr>
          <p:cNvSpPr>
            <a:spLocks noGrp="1"/>
          </p:cNvSpPr>
          <p:nvPr>
            <p:ph type="title"/>
          </p:nvPr>
        </p:nvSpPr>
        <p:spPr>
          <a:solidFill>
            <a:srgbClr val="FFFF00"/>
          </a:solidFill>
        </p:spPr>
        <p:txBody>
          <a:bodyPr/>
          <a:lstStyle/>
          <a:p>
            <a:r>
              <a:rPr lang="en-US" sz="3600" b="1" dirty="0"/>
              <a:t>Group</a:t>
            </a:r>
            <a:r>
              <a:rPr lang="en-US" dirty="0"/>
              <a:t> </a:t>
            </a:r>
            <a:r>
              <a:rPr lang="en-US" sz="3600" b="1" dirty="0"/>
              <a:t>Activity</a:t>
            </a:r>
          </a:p>
        </p:txBody>
      </p:sp>
      <p:sp>
        <p:nvSpPr>
          <p:cNvPr id="3" name="Content Placeholder 2">
            <a:extLst>
              <a:ext uri="{FF2B5EF4-FFF2-40B4-BE49-F238E27FC236}">
                <a16:creationId xmlns:a16="http://schemas.microsoft.com/office/drawing/2014/main" id="{50610AE7-BA48-7FEF-9635-7A2411912ADE}"/>
              </a:ext>
            </a:extLst>
          </p:cNvPr>
          <p:cNvSpPr>
            <a:spLocks noGrp="1"/>
          </p:cNvSpPr>
          <p:nvPr>
            <p:ph idx="1"/>
          </p:nvPr>
        </p:nvSpPr>
        <p:spPr/>
        <p:txBody>
          <a:bodyPr/>
          <a:lstStyle/>
          <a:p>
            <a:r>
              <a:rPr lang="en-US" sz="2400" dirty="0">
                <a:ea typeface="+mn-lt"/>
                <a:cs typeface="+mn-lt"/>
              </a:rPr>
              <a:t>Form a small group and research the distribution challenges faced by companies expanding into emerging international markets such as China, Africa and India. </a:t>
            </a:r>
          </a:p>
          <a:p>
            <a:r>
              <a:rPr lang="en-US" sz="2400" dirty="0">
                <a:ea typeface="+mn-lt"/>
                <a:cs typeface="+mn-lt"/>
              </a:rPr>
              <a:t>Develop a short presentation on how one specific company overcame these challenges.</a:t>
            </a:r>
            <a:endParaRPr lang="en-US" sz="2400"/>
          </a:p>
        </p:txBody>
      </p:sp>
      <p:sp>
        <p:nvSpPr>
          <p:cNvPr id="4" name="Date Placeholder 3">
            <a:extLst>
              <a:ext uri="{FF2B5EF4-FFF2-40B4-BE49-F238E27FC236}">
                <a16:creationId xmlns:a16="http://schemas.microsoft.com/office/drawing/2014/main" id="{B5A22C27-1D98-998D-F221-70B299984FE4}"/>
              </a:ext>
            </a:extLst>
          </p:cNvPr>
          <p:cNvSpPr>
            <a:spLocks noGrp="1"/>
          </p:cNvSpPr>
          <p:nvPr>
            <p:ph type="dt" sz="half" idx="10"/>
          </p:nvPr>
        </p:nvSpPr>
        <p:spPr/>
        <p:txBody>
          <a:bodyPr/>
          <a:lstStyle/>
          <a:p>
            <a:pPr>
              <a:defRPr/>
            </a:pPr>
            <a:fld id="{2303D31F-598B-47EE-BA37-93F097A3D676}" type="datetime1">
              <a:rPr lang="en-GB" altLang="en-US"/>
              <a:pPr>
                <a:defRPr/>
              </a:pPr>
              <a:t>31/10/2025</a:t>
            </a:fld>
            <a:endParaRPr lang="en-GB" altLang="en-US"/>
          </a:p>
        </p:txBody>
      </p:sp>
      <p:sp>
        <p:nvSpPr>
          <p:cNvPr id="5" name="Slide Number Placeholder 4">
            <a:extLst>
              <a:ext uri="{FF2B5EF4-FFF2-40B4-BE49-F238E27FC236}">
                <a16:creationId xmlns:a16="http://schemas.microsoft.com/office/drawing/2014/main" id="{4DC36BA5-435B-8B54-8440-3E2EC040BBBB}"/>
              </a:ext>
            </a:extLst>
          </p:cNvPr>
          <p:cNvSpPr>
            <a:spLocks noGrp="1"/>
          </p:cNvSpPr>
          <p:nvPr>
            <p:ph type="sldNum" sz="quarter" idx="12"/>
          </p:nvPr>
        </p:nvSpPr>
        <p:spPr/>
        <p:txBody>
          <a:bodyPr/>
          <a:lstStyle/>
          <a:p>
            <a:pPr>
              <a:defRPr/>
            </a:pPr>
            <a:fld id="{6550E941-99E4-4403-A917-B30FF69A9617}" type="slidenum">
              <a:rPr lang="en-GB" altLang="en-US"/>
              <a:pPr>
                <a:defRPr/>
              </a:pPr>
              <a:t>21</a:t>
            </a:fld>
            <a:endParaRPr lang="en-GB" altLang="en-US"/>
          </a:p>
        </p:txBody>
      </p:sp>
    </p:spTree>
    <p:extLst>
      <p:ext uri="{BB962C8B-B14F-4D97-AF65-F5344CB8AC3E}">
        <p14:creationId xmlns:p14="http://schemas.microsoft.com/office/powerpoint/2010/main" val="27443147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44D4D-8E43-92FF-ECB1-F0EA7293FE28}"/>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5996A54E-7ABD-A525-B289-D99E9088D7D9}"/>
              </a:ext>
            </a:extLst>
          </p:cNvPr>
          <p:cNvSpPr>
            <a:spLocks noGrp="1"/>
          </p:cNvSpPr>
          <p:nvPr>
            <p:ph idx="1"/>
          </p:nvPr>
        </p:nvSpPr>
        <p:spPr/>
        <p:txBody>
          <a:bodyPr/>
          <a:lstStyle/>
          <a:p>
            <a:pPr marL="0" indent="0">
              <a:buNone/>
            </a:pPr>
            <a:r>
              <a:rPr lang="en-GB" sz="2000" dirty="0">
                <a:effectLst/>
                <a:cs typeface="Arial" panose="020B0604020202020204" pitchFamily="34" charset="0"/>
              </a:rPr>
              <a:t>Hooley, G.J. et al. (2020) Marketing strategy and competitive positioning. Seventh edition. Harlow, England ; Pearson.</a:t>
            </a:r>
          </a:p>
          <a:p>
            <a:pPr marL="0" indent="0">
              <a:buNone/>
            </a:pPr>
            <a:r>
              <a:rPr lang="en-GB" sz="2000" b="0" i="0" u="none" strike="noStrike" dirty="0">
                <a:effectLst/>
              </a:rPr>
              <a:t>Kotler, P. </a:t>
            </a:r>
            <a:r>
              <a:rPr lang="en-GB" sz="2000" b="0" i="1" u="none" strike="noStrike" dirty="0">
                <a:effectLst/>
              </a:rPr>
              <a:t>et al.</a:t>
            </a:r>
            <a:r>
              <a:rPr lang="en-GB" sz="2000" b="0" i="0" u="none" strike="noStrike" dirty="0">
                <a:effectLst/>
              </a:rPr>
              <a:t> (2020) ’</a:t>
            </a:r>
            <a:r>
              <a:rPr lang="en-GB" sz="2000" b="0" i="1" u="none" strike="noStrike" dirty="0">
                <a:effectLst/>
              </a:rPr>
              <a:t>Principles of marketing’</a:t>
            </a:r>
            <a:r>
              <a:rPr lang="en-GB" sz="2000" b="0" i="0" u="none" strike="noStrike" dirty="0">
                <a:effectLst/>
              </a:rPr>
              <a:t>. Eighth European Edition. Harlow ; Pearson.</a:t>
            </a:r>
            <a:endParaRPr lang="en-GB" sz="2000" dirty="0">
              <a:effectLst/>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B8920CB7-A7D6-240E-7C2D-ABFCD3AC8742}"/>
              </a:ext>
            </a:extLst>
          </p:cNvPr>
          <p:cNvSpPr>
            <a:spLocks noGrp="1"/>
          </p:cNvSpPr>
          <p:nvPr>
            <p:ph type="dt" sz="half" idx="10"/>
          </p:nvPr>
        </p:nvSpPr>
        <p:spPr/>
        <p:txBody>
          <a:bodyPr/>
          <a:lstStyle/>
          <a:p>
            <a:pPr>
              <a:defRPr/>
            </a:pPr>
            <a:fld id="{2303D31F-598B-47EE-BA37-93F097A3D676}"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7F2BB249-0217-6DE9-CF22-C3CB5FE9C4F7}"/>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27018654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TotalTime>
  <Words>1506</Words>
  <Application>Microsoft Macintosh PowerPoint</Application>
  <PresentationFormat>On-screen Show (4:3)</PresentationFormat>
  <Paragraphs>184</Paragraphs>
  <Slides>22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fkGroteskNeue</vt:lpstr>
      <vt:lpstr>Myriad Pro</vt:lpstr>
      <vt:lpstr>Source Sans Pro</vt:lpstr>
      <vt:lpstr>Verdana</vt:lpstr>
      <vt:lpstr>20140311PresentationUWTSDTemplate</vt:lpstr>
      <vt:lpstr>Marketing Mix: “Place” LCMB7024              Week 5 – Session 1 </vt:lpstr>
      <vt:lpstr>Content of the Session</vt:lpstr>
      <vt:lpstr>Marketing Channels</vt:lpstr>
      <vt:lpstr>Value Added by Marketing Channels (1 of 3)</vt:lpstr>
      <vt:lpstr>Value Added by Marketing Channels (2 of 3)</vt:lpstr>
      <vt:lpstr>Value Added by Marketing Channels (3 of 3)</vt:lpstr>
      <vt:lpstr>Consumer Marketing Channels</vt:lpstr>
      <vt:lpstr>Business Marketing Channels</vt:lpstr>
      <vt:lpstr>Direct Marketing Channels</vt:lpstr>
      <vt:lpstr>Direct Marketing Channels</vt:lpstr>
      <vt:lpstr>Indirect Marketing Channels</vt:lpstr>
      <vt:lpstr>Indirect Marketing Channels</vt:lpstr>
      <vt:lpstr>Vertical Marketing System (VMS) (1 of 4)</vt:lpstr>
      <vt:lpstr>Corporate VMS (2 of 3)</vt:lpstr>
      <vt:lpstr>Contractual VMS (3 of 4)</vt:lpstr>
      <vt:lpstr>Administered VMS (4 of 4)</vt:lpstr>
      <vt:lpstr>Horizontal Marketing Systems</vt:lpstr>
      <vt:lpstr>Multi-Channel Distribution System</vt:lpstr>
      <vt:lpstr>Changing Channel Organisation</vt:lpstr>
      <vt:lpstr>PowerPoint Presentation</vt:lpstr>
      <vt:lpstr>Group 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217</cp:revision>
  <cp:lastPrinted>2022-03-08T18:23:15Z</cp:lastPrinted>
  <dcterms:created xsi:type="dcterms:W3CDTF">2002-10-07T19:43:58Z</dcterms:created>
  <dcterms:modified xsi:type="dcterms:W3CDTF">2025-10-31T10:17:21Z</dcterms:modified>
</cp:coreProperties>
</file>