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font" Target="fonts/font3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font" Target="fonts/font1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76708" y="2487364"/>
            <a:ext cx="2390582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478059" y="3706564"/>
            <a:ext cx="6187881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47438" y="472757"/>
            <a:ext cx="6449123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431588"/>
            <a:ext cx="8072119" cy="34417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250453" y="2508034"/>
            <a:ext cx="2643092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BMST5003</a:t>
            </a:r>
            <a:endParaRPr spc="-10" dirty="0"/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03755" marR="5080" indent="-1879600">
              <a:lnSpc>
                <a:spcPct val="100000"/>
              </a:lnSpc>
              <a:spcBef>
                <a:spcPts val="100"/>
              </a:spcBef>
            </a:pPr>
            <a:r>
              <a:rPr dirty="0"/>
              <a:t>Bracing/</a:t>
            </a:r>
            <a:r>
              <a:rPr spc="5" dirty="0"/>
              <a:t> </a:t>
            </a:r>
            <a:r>
              <a:rPr dirty="0"/>
              <a:t>Crutches</a:t>
            </a:r>
            <a:r>
              <a:rPr spc="-30" dirty="0"/>
              <a:t> </a:t>
            </a:r>
            <a:r>
              <a:rPr dirty="0"/>
              <a:t>and</a:t>
            </a:r>
            <a:r>
              <a:rPr spc="35" dirty="0"/>
              <a:t> </a:t>
            </a:r>
            <a:r>
              <a:rPr spc="-10" dirty="0"/>
              <a:t>Other</a:t>
            </a:r>
            <a:r>
              <a:rPr i="1" spc="-10" dirty="0"/>
              <a:t> Equipment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736028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64865" algn="l"/>
                <a:tab pos="6349365" algn="l"/>
              </a:tabLst>
            </a:pPr>
            <a:r>
              <a:rPr dirty="0"/>
              <a:t>Measuring</a:t>
            </a:r>
            <a:r>
              <a:rPr spc="-35" dirty="0"/>
              <a:t> </a:t>
            </a:r>
            <a:r>
              <a:rPr spc="-25" dirty="0"/>
              <a:t>Up</a:t>
            </a:r>
            <a:r>
              <a:rPr dirty="0"/>
              <a:t>	and</a:t>
            </a:r>
            <a:r>
              <a:rPr spc="-45" dirty="0"/>
              <a:t> </a:t>
            </a:r>
            <a:r>
              <a:rPr dirty="0"/>
              <a:t>When</a:t>
            </a:r>
            <a:r>
              <a:rPr spc="-30" dirty="0"/>
              <a:t> </a:t>
            </a:r>
            <a:r>
              <a:rPr spc="-25" dirty="0"/>
              <a:t>to</a:t>
            </a:r>
            <a:r>
              <a:rPr dirty="0"/>
              <a:t>	</a:t>
            </a:r>
            <a:r>
              <a:rPr spc="-20" dirty="0"/>
              <a:t>use?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5492" y="1341437"/>
            <a:ext cx="2432050" cy="23622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Crutches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Aircast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Sling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Other </a:t>
            </a:r>
            <a:r>
              <a:rPr sz="3200" spc="-10" dirty="0">
                <a:latin typeface="Times New Roman"/>
                <a:cs typeface="Times New Roman"/>
              </a:rPr>
              <a:t>braces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59075" y="472757"/>
            <a:ext cx="362140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Elbow</a:t>
            </a:r>
            <a:r>
              <a:rPr spc="5" dirty="0"/>
              <a:t> </a:t>
            </a:r>
            <a:r>
              <a:rPr spc="-10" dirty="0"/>
              <a:t>Crutches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4672330" cy="11938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Linked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Base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Support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Biomechanical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Principles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59075" y="472757"/>
            <a:ext cx="362140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Elbow</a:t>
            </a:r>
            <a:r>
              <a:rPr spc="5" dirty="0"/>
              <a:t> </a:t>
            </a:r>
            <a:r>
              <a:rPr spc="-10" dirty="0"/>
              <a:t>Crutches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4321"/>
            <a:ext cx="7721600" cy="3713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Pelvic mechanics</a:t>
            </a:r>
            <a:r>
              <a:rPr sz="2500" spc="5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direct</a:t>
            </a:r>
            <a:r>
              <a:rPr sz="2500" spc="3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influence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on</a:t>
            </a:r>
            <a:r>
              <a:rPr sz="2500" spc="-3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hip</a:t>
            </a:r>
            <a:r>
              <a:rPr sz="2500" spc="-3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movement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Pelvis</a:t>
            </a:r>
            <a:r>
              <a:rPr sz="2500" spc="2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motion</a:t>
            </a:r>
            <a:r>
              <a:rPr sz="2500" spc="-5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alters</a:t>
            </a:r>
            <a:r>
              <a:rPr sz="2500" spc="3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hip</a:t>
            </a:r>
            <a:r>
              <a:rPr sz="2500" spc="6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positioning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spc="-10" dirty="0">
                <a:latin typeface="Times New Roman"/>
                <a:cs typeface="Times New Roman"/>
              </a:rPr>
              <a:t>Stance</a:t>
            </a:r>
            <a:endParaRPr sz="2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2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leg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move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1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leg</a:t>
            </a:r>
            <a:endParaRPr sz="2200">
              <a:latin typeface="Times New Roman"/>
              <a:cs typeface="Times New Roman"/>
            </a:endParaRPr>
          </a:p>
          <a:p>
            <a:pPr marL="469900">
              <a:lnSpc>
                <a:spcPts val="2620"/>
              </a:lnSpc>
              <a:spcBef>
                <a:spcPts val="60"/>
              </a:spcBef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CoG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must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transferred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toward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supporting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leg</a:t>
            </a:r>
            <a:endParaRPr sz="2200">
              <a:latin typeface="Times New Roman"/>
              <a:cs typeface="Times New Roman"/>
            </a:endParaRPr>
          </a:p>
          <a:p>
            <a:pPr marL="469900">
              <a:lnSpc>
                <a:spcPts val="2600"/>
              </a:lnSpc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Rotary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stress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placed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on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weight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bearing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side</a:t>
            </a:r>
            <a:endParaRPr sz="2200">
              <a:latin typeface="Times New Roman"/>
              <a:cs typeface="Times New Roman"/>
            </a:endParaRPr>
          </a:p>
          <a:p>
            <a:pPr marL="469900">
              <a:lnSpc>
                <a:spcPts val="2620"/>
              </a:lnSpc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Gravity’s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pull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on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NWB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leg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drops</a:t>
            </a:r>
            <a:r>
              <a:rPr sz="2200" spc="8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pelvis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on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that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side</a:t>
            </a:r>
            <a:endParaRPr sz="2200">
              <a:latin typeface="Times New Roman"/>
              <a:cs typeface="Times New Roman"/>
            </a:endParaRPr>
          </a:p>
          <a:p>
            <a:pPr marL="762000" marR="5080" indent="-292100">
              <a:lnSpc>
                <a:spcPct val="79500"/>
              </a:lnSpc>
              <a:spcBef>
                <a:spcPts val="600"/>
              </a:spcBef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60" dirty="0">
                <a:latin typeface="Times New Roman"/>
                <a:cs typeface="Times New Roman"/>
              </a:rPr>
              <a:t>To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prevent</a:t>
            </a:r>
            <a:r>
              <a:rPr sz="2200" spc="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pelvic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drop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rotary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stress;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abductors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on</a:t>
            </a:r>
            <a:r>
              <a:rPr sz="2200" spc="-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WB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leg </a:t>
            </a:r>
            <a:r>
              <a:rPr sz="2200" dirty="0">
                <a:latin typeface="Times New Roman"/>
                <a:cs typeface="Times New Roman"/>
              </a:rPr>
              <a:t>must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work</a:t>
            </a:r>
            <a:r>
              <a:rPr sz="2200" spc="4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keep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hips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level</a:t>
            </a:r>
            <a:endParaRPr sz="2200">
              <a:latin typeface="Times New Roman"/>
              <a:cs typeface="Times New Roman"/>
            </a:endParaRPr>
          </a:p>
          <a:p>
            <a:pPr marL="762000" marR="51435" indent="-292100">
              <a:lnSpc>
                <a:spcPct val="79500"/>
              </a:lnSpc>
              <a:spcBef>
                <a:spcPts val="500"/>
              </a:spcBef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Force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required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significantly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greater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than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BW</a:t>
            </a:r>
            <a:r>
              <a:rPr sz="2200" spc="-1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because</a:t>
            </a:r>
            <a:r>
              <a:rPr sz="2200" spc="-1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lever </a:t>
            </a:r>
            <a:r>
              <a:rPr sz="2200" dirty="0">
                <a:latin typeface="Times New Roman"/>
                <a:cs typeface="Times New Roman"/>
              </a:rPr>
              <a:t>arm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length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(less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than</a:t>
            </a:r>
            <a:r>
              <a:rPr sz="2200" spc="-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that</a:t>
            </a:r>
            <a:r>
              <a:rPr sz="2200" spc="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CoG)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65506" y="472757"/>
            <a:ext cx="28098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Correct</a:t>
            </a:r>
            <a:r>
              <a:rPr spc="-10" dirty="0"/>
              <a:t> </a:t>
            </a:r>
            <a:r>
              <a:rPr spc="-20" dirty="0"/>
              <a:t>Gait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1621"/>
            <a:ext cx="8068945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Cane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or crutch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walking</a:t>
            </a: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79200"/>
              </a:lnSpc>
              <a:spcBef>
                <a:spcPts val="74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If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use</a:t>
            </a:r>
            <a:r>
              <a:rPr sz="3000" spc="-9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prop</a:t>
            </a:r>
            <a:r>
              <a:rPr sz="3000" spc="-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on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NWB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side,</a:t>
            </a:r>
            <a:r>
              <a:rPr sz="3000" spc="9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upward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force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is </a:t>
            </a:r>
            <a:r>
              <a:rPr sz="3000" dirty="0">
                <a:latin typeface="Times New Roman"/>
                <a:cs typeface="Times New Roman"/>
              </a:rPr>
              <a:t>transmitted</a:t>
            </a:r>
            <a:r>
              <a:rPr sz="3000" spc="1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through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support</a:t>
            </a:r>
            <a:r>
              <a:rPr sz="3000" spc="-1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counterbalance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downward</a:t>
            </a:r>
            <a:r>
              <a:rPr sz="3000" spc="-10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gravitational</a:t>
            </a:r>
            <a:r>
              <a:rPr sz="3000" spc="2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force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on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same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side</a:t>
            </a:r>
            <a:endParaRPr sz="3000">
              <a:latin typeface="Times New Roman"/>
              <a:cs typeface="Times New Roman"/>
            </a:endParaRPr>
          </a:p>
          <a:p>
            <a:pPr marL="355600" marR="377190" indent="-342900">
              <a:lnSpc>
                <a:spcPts val="29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Necessary</a:t>
            </a:r>
            <a:r>
              <a:rPr sz="3000" spc="-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counterbalance</a:t>
            </a:r>
            <a:r>
              <a:rPr sz="3000" spc="1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small</a:t>
            </a:r>
            <a:r>
              <a:rPr sz="3000" spc="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(lever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arm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of </a:t>
            </a:r>
            <a:r>
              <a:rPr sz="3000" dirty="0">
                <a:latin typeface="Times New Roman"/>
                <a:cs typeface="Times New Roman"/>
              </a:rPr>
              <a:t>cane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</a:t>
            </a:r>
            <a:r>
              <a:rPr sz="3000" spc="-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greater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than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lever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arm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CoG)</a:t>
            </a:r>
            <a:endParaRPr sz="3000">
              <a:latin typeface="Times New Roman"/>
              <a:cs typeface="Times New Roman"/>
            </a:endParaRPr>
          </a:p>
          <a:p>
            <a:pPr marL="355600" marR="106045" indent="-342900">
              <a:lnSpc>
                <a:spcPts val="29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Pt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who</a:t>
            </a:r>
            <a:r>
              <a:rPr sz="3000" spc="-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use</a:t>
            </a:r>
            <a:r>
              <a:rPr sz="3000" spc="-10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supports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walk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need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only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apply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light </a:t>
            </a:r>
            <a:r>
              <a:rPr sz="3000" dirty="0">
                <a:latin typeface="Times New Roman"/>
                <a:cs typeface="Times New Roman"/>
              </a:rPr>
              <a:t>pressure</a:t>
            </a:r>
            <a:r>
              <a:rPr sz="3000" spc="-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on</a:t>
            </a:r>
            <a:r>
              <a:rPr sz="3000" spc="-1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handle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offset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gravitational</a:t>
            </a:r>
            <a:r>
              <a:rPr sz="3000" spc="229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pull </a:t>
            </a:r>
            <a:r>
              <a:rPr sz="3000" dirty="0">
                <a:latin typeface="Times New Roman"/>
                <a:cs typeface="Times New Roman"/>
              </a:rPr>
              <a:t>and produce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force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substitute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weak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abductors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9706" y="472757"/>
            <a:ext cx="67322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491865" algn="l"/>
              </a:tabLst>
            </a:pPr>
            <a:r>
              <a:rPr dirty="0"/>
              <a:t>Measuring</a:t>
            </a:r>
            <a:r>
              <a:rPr spc="-35" dirty="0"/>
              <a:t> </a:t>
            </a:r>
            <a:r>
              <a:rPr spc="-25" dirty="0"/>
              <a:t>and</a:t>
            </a:r>
            <a:r>
              <a:rPr dirty="0"/>
              <a:t>	Other</a:t>
            </a:r>
            <a:r>
              <a:rPr spc="-40" dirty="0"/>
              <a:t> </a:t>
            </a:r>
            <a:r>
              <a:rPr spc="-10" dirty="0"/>
              <a:t>Devices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4321"/>
            <a:ext cx="7840980" cy="3756660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marL="355600" marR="5080" indent="-342900">
              <a:lnSpc>
                <a:spcPts val="2600"/>
              </a:lnSpc>
              <a:spcBef>
                <a:spcPts val="72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Purpose:</a:t>
            </a:r>
            <a:r>
              <a:rPr sz="2700" spc="-1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prevent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added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stresses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6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abnormal gait </a:t>
            </a:r>
            <a:r>
              <a:rPr sz="2700" spc="-20" dirty="0">
                <a:latin typeface="Times New Roman"/>
                <a:cs typeface="Times New Roman"/>
              </a:rPr>
              <a:t>from </a:t>
            </a:r>
            <a:r>
              <a:rPr sz="2700" dirty="0">
                <a:latin typeface="Times New Roman"/>
                <a:cs typeface="Times New Roman"/>
              </a:rPr>
              <a:t>causing</a:t>
            </a:r>
            <a:r>
              <a:rPr sz="2700" spc="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additional</a:t>
            </a:r>
            <a:r>
              <a:rPr sz="2700" spc="-9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injury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20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10" dirty="0">
                <a:latin typeface="Times New Roman"/>
                <a:cs typeface="Times New Roman"/>
              </a:rPr>
              <a:t>Fitting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22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Individuals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height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220"/>
              </a:lnSpc>
              <a:spcBef>
                <a:spcPts val="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Axillary</a:t>
            </a:r>
            <a:r>
              <a:rPr sz="2700" spc="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(underarm)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crutches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ts val="286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6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measured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crutch</a:t>
            </a:r>
            <a:r>
              <a:rPr sz="2400" spc="-1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tips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flat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ground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4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approx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15cm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lateral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&amp;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15cm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front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foot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4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2-3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finger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space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between</a:t>
            </a:r>
            <a:r>
              <a:rPr sz="2400" spc="-1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axillary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pad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Pt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axilla</a:t>
            </a:r>
            <a:endParaRPr sz="2400">
              <a:latin typeface="Times New Roman"/>
              <a:cs typeface="Times New Roman"/>
            </a:endParaRPr>
          </a:p>
          <a:p>
            <a:pPr marL="762000" marR="314325" indent="-292100">
              <a:lnSpc>
                <a:spcPct val="79900"/>
              </a:lnSpc>
              <a:spcBef>
                <a:spcPts val="595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4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Handgrip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should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level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allow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20-30*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flexion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of </a:t>
            </a:r>
            <a:r>
              <a:rPr sz="2400" spc="-10" dirty="0">
                <a:latin typeface="Times New Roman"/>
                <a:cs typeface="Times New Roman"/>
              </a:rPr>
              <a:t>elbow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00"/>
              </a:spcBef>
              <a:tabLst>
                <a:tab pos="2960370" algn="l"/>
              </a:tabLst>
            </a:pPr>
            <a:r>
              <a:rPr dirty="0"/>
              <a:t>Stress</a:t>
            </a:r>
            <a:r>
              <a:rPr spc="-30" dirty="0"/>
              <a:t> </a:t>
            </a:r>
            <a:r>
              <a:rPr spc="-10" dirty="0"/>
              <a:t>Strain</a:t>
            </a:r>
            <a:r>
              <a:rPr dirty="0"/>
              <a:t>	Curves</a:t>
            </a:r>
            <a:r>
              <a:rPr spc="15" dirty="0"/>
              <a:t> </a:t>
            </a:r>
            <a:r>
              <a:rPr spc="-10" dirty="0"/>
              <a:t>(Again)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684021"/>
            <a:ext cx="7759700" cy="359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Forearm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crutches</a:t>
            </a: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9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Handgrip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should</a:t>
            </a:r>
            <a:r>
              <a:rPr sz="3000" spc="-10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level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with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greater</a:t>
            </a:r>
            <a:r>
              <a:rPr sz="3000" spc="9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trochanter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forearm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cuff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</a:t>
            </a:r>
            <a:r>
              <a:rPr sz="3000" spc="-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slightly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distal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-114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elbow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Should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provide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30*</a:t>
            </a:r>
            <a:r>
              <a:rPr sz="3000" spc="-9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elbow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flexion</a:t>
            </a:r>
            <a:r>
              <a:rPr sz="3000" spc="10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during</a:t>
            </a:r>
            <a:r>
              <a:rPr sz="3000" spc="-8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WB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Cane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measurements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Arm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relaxed</a:t>
            </a:r>
            <a:r>
              <a:rPr sz="3000" spc="9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resting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position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at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side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Cane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next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-8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leg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Top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10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can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should</a:t>
            </a:r>
            <a:r>
              <a:rPr sz="3000" spc="-10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at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scaphoid</a:t>
            </a:r>
            <a:r>
              <a:rPr sz="3000" spc="-10" dirty="0">
                <a:latin typeface="Times New Roman"/>
                <a:cs typeface="Times New Roman"/>
              </a:rPr>
              <a:t> level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43306" y="472757"/>
            <a:ext cx="24530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Gait</a:t>
            </a:r>
            <a:r>
              <a:rPr spc="-85" dirty="0"/>
              <a:t> </a:t>
            </a:r>
            <a:r>
              <a:rPr spc="-45" dirty="0"/>
              <a:t>Types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1676401"/>
            <a:ext cx="3478529" cy="23622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Three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point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gait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Swing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gait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Swing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through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gait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Four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point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gait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64006" y="472757"/>
            <a:ext cx="14116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Slings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700" y="1295400"/>
            <a:ext cx="1917700" cy="1930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83300" y="3276600"/>
            <a:ext cx="1574800" cy="23622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67400" y="1422400"/>
            <a:ext cx="2527300" cy="18034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257300" y="3454400"/>
            <a:ext cx="1612900" cy="22225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51106" y="472757"/>
            <a:ext cx="46374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Supports</a:t>
            </a:r>
            <a:r>
              <a:rPr spc="75" dirty="0"/>
              <a:t> </a:t>
            </a:r>
            <a:r>
              <a:rPr dirty="0"/>
              <a:t>and</a:t>
            </a:r>
            <a:r>
              <a:rPr spc="-100" dirty="0"/>
              <a:t> </a:t>
            </a:r>
            <a:r>
              <a:rPr spc="-10" dirty="0"/>
              <a:t>Braces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257800" y="1625600"/>
            <a:ext cx="1714500" cy="18542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7700" y="4279900"/>
            <a:ext cx="1638300" cy="12319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524500" y="3657600"/>
            <a:ext cx="2286000" cy="1943100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63500" y="1473200"/>
            <a:ext cx="5054600" cy="4254500"/>
            <a:chOff x="63500" y="1473200"/>
            <a:chExt cx="5054600" cy="4254500"/>
          </a:xfrm>
        </p:grpSpPr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85800" y="1625600"/>
              <a:ext cx="2209800" cy="22225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755900" y="1473200"/>
              <a:ext cx="2362200" cy="22098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302000" y="3771900"/>
              <a:ext cx="1397000" cy="19558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3500" y="1587500"/>
              <a:ext cx="2222500" cy="22225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5100" y="1612900"/>
              <a:ext cx="2222500" cy="22098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35175" y="472757"/>
            <a:ext cx="506285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33065" algn="l"/>
              </a:tabLst>
            </a:pPr>
            <a:r>
              <a:rPr dirty="0"/>
              <a:t>Aircasts</a:t>
            </a:r>
            <a:r>
              <a:rPr spc="-35" dirty="0"/>
              <a:t> </a:t>
            </a:r>
            <a:r>
              <a:rPr spc="-25" dirty="0"/>
              <a:t>and</a:t>
            </a:r>
            <a:r>
              <a:rPr dirty="0"/>
              <a:t>	</a:t>
            </a:r>
            <a:r>
              <a:rPr spc="-10" dirty="0"/>
              <a:t>Footwear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01700" y="1422400"/>
            <a:ext cx="2082800" cy="38989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75000" y="1422400"/>
            <a:ext cx="2794000" cy="34036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286500" y="3124200"/>
            <a:ext cx="2400300" cy="1473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30606" y="472757"/>
            <a:ext cx="24796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Equipment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431588"/>
            <a:ext cx="7895590" cy="37846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What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equipment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do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have?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Why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or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when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would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we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use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(stage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8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rehab)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How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would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use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it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Think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Health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</a:t>
            </a:r>
            <a:r>
              <a:rPr sz="3200" spc="-10" dirty="0">
                <a:latin typeface="Times New Roman"/>
                <a:cs typeface="Times New Roman"/>
              </a:rPr>
              <a:t> Safety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Technique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Do’s</a:t>
            </a:r>
            <a:r>
              <a:rPr sz="3200" spc="-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don’ts!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30606" y="472757"/>
            <a:ext cx="24796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Equipment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94756" y="1464608"/>
            <a:ext cx="2598420" cy="3713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2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Theraband,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RBands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Free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weights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spcBef>
                <a:spcPts val="6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Barbell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Med </a:t>
            </a:r>
            <a:r>
              <a:rPr sz="2200" spc="-20" dirty="0">
                <a:latin typeface="Times New Roman"/>
                <a:cs typeface="Times New Roman"/>
              </a:rPr>
              <a:t>ball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spcBef>
                <a:spcPts val="6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Stretching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belt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0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Foam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roller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Swiss </a:t>
            </a:r>
            <a:r>
              <a:rPr sz="2200" spc="-20" dirty="0">
                <a:latin typeface="Times New Roman"/>
                <a:cs typeface="Times New Roman"/>
              </a:rPr>
              <a:t>ball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spcBef>
                <a:spcPts val="6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20" dirty="0">
                <a:latin typeface="Times New Roman"/>
                <a:cs typeface="Times New Roman"/>
              </a:rPr>
              <a:t>BOSU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20" dirty="0">
                <a:latin typeface="Times New Roman"/>
                <a:cs typeface="Times New Roman"/>
              </a:rPr>
              <a:t>Wobble</a:t>
            </a:r>
            <a:r>
              <a:rPr sz="2200" spc="-10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board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spcBef>
                <a:spcPts val="6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Airex</a:t>
            </a:r>
            <a:r>
              <a:rPr sz="2200" spc="3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mat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Box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step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...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Etc</a:t>
            </a:r>
            <a:endParaRPr sz="22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2000" y="1422400"/>
            <a:ext cx="3644900" cy="36449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46306" y="472757"/>
            <a:ext cx="52476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80665" algn="l"/>
              </a:tabLst>
            </a:pPr>
            <a:r>
              <a:rPr dirty="0"/>
              <a:t>Gym</a:t>
            </a:r>
            <a:r>
              <a:rPr spc="-5" dirty="0"/>
              <a:t> </a:t>
            </a:r>
            <a:r>
              <a:rPr spc="-20" dirty="0"/>
              <a:t>Based</a:t>
            </a:r>
            <a:r>
              <a:rPr dirty="0"/>
              <a:t>	</a:t>
            </a:r>
            <a:r>
              <a:rPr spc="-10" dirty="0"/>
              <a:t>Equipment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431588"/>
            <a:ext cx="7456805" cy="34417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What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gym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based</a:t>
            </a:r>
            <a:r>
              <a:rPr sz="3200" spc="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equipment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do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we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have?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How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</a:t>
            </a:r>
            <a:r>
              <a:rPr sz="3200" spc="-8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used?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What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correct </a:t>
            </a:r>
            <a:r>
              <a:rPr sz="3200" spc="-10" dirty="0">
                <a:latin typeface="Times New Roman"/>
                <a:cs typeface="Times New Roman"/>
              </a:rPr>
              <a:t>technique?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Which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muscles</a:t>
            </a:r>
            <a:r>
              <a:rPr sz="3200" spc="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do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they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recruit?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1600"/>
              </a:lnSpc>
              <a:spcBef>
                <a:spcPts val="69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Do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</a:t>
            </a:r>
            <a:r>
              <a:rPr sz="3200" spc="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gym induction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familiarise </a:t>
            </a:r>
            <a:r>
              <a:rPr sz="3200" dirty="0">
                <a:latin typeface="Times New Roman"/>
                <a:cs typeface="Times New Roman"/>
              </a:rPr>
              <a:t>yourself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10" dirty="0">
                <a:latin typeface="Times New Roman"/>
                <a:cs typeface="Times New Roman"/>
              </a:rPr>
              <a:t> these?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CE65E45-30CA-4602-B10B-2F94193B9F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0510728-1BDE-4213-A78F-A22EFE6C2A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DAE8D8-B5BA-45A1-A65F-557762135B5E}">
  <ds:schemaRefs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544</Words>
  <Application>Microsoft Office PowerPoint</Application>
  <PresentationFormat>On-screen Show (4:3)</PresentationFormat>
  <Paragraphs>76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Times New Roman</vt:lpstr>
      <vt:lpstr>Arial</vt:lpstr>
      <vt:lpstr>Office Theme</vt:lpstr>
      <vt:lpstr>BMST5003</vt:lpstr>
      <vt:lpstr>Measuring Up and When to use?</vt:lpstr>
      <vt:lpstr>Elbow Crutches</vt:lpstr>
      <vt:lpstr>Elbow Crutches</vt:lpstr>
      <vt:lpstr>Correct Gait</vt:lpstr>
      <vt:lpstr>Measuring and Other Devices</vt:lpstr>
      <vt:lpstr>Stress Strain Curves (Again)</vt:lpstr>
      <vt:lpstr>Gait Types</vt:lpstr>
      <vt:lpstr>Slings</vt:lpstr>
      <vt:lpstr>Supports and Braces</vt:lpstr>
      <vt:lpstr>Aircasts and Footwear</vt:lpstr>
      <vt:lpstr>Equipment</vt:lpstr>
      <vt:lpstr>Equipment</vt:lpstr>
      <vt:lpstr>Gym Based Equipment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</dc:title>
  <cp:lastModifiedBy>Kerry Nicholas</cp:lastModifiedBy>
  <cp:revision>1</cp:revision>
  <dcterms:created xsi:type="dcterms:W3CDTF">2022-10-26T11:43:56Z</dcterms:created>
  <dcterms:modified xsi:type="dcterms:W3CDTF">2022-10-26T11:44:51Z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