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6" r:id="rId10"/>
    <p:sldId id="267" r:id="rId11"/>
    <p:sldId id="268" r:id="rId12"/>
    <p:sldId id="269" r:id="rId13"/>
    <p:sldId id="270" r:id="rId14"/>
    <p:sldId id="264" r:id="rId15"/>
    <p:sldId id="272"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9" d="100"/>
          <a:sy n="79" d="100"/>
        </p:scale>
        <p:origin x="85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BBC4FB-788E-4EC3-B607-F76ED373AA1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087938C-9589-4EC5-BF2A-E06268C1C6C5}">
      <dgm:prSet/>
      <dgm:spPr/>
      <dgm:t>
        <a:bodyPr/>
        <a:lstStyle/>
        <a:p>
          <a:r>
            <a:rPr lang="en-US" b="1" dirty="0"/>
            <a:t>Student name                    Simret Weldekidan Manna                 </a:t>
          </a:r>
          <a:endParaRPr lang="en-US" dirty="0"/>
        </a:p>
      </dgm:t>
    </dgm:pt>
    <dgm:pt modelId="{7707EF58-66BA-4078-B36B-1EB3AFE82638}" type="parTrans" cxnId="{7B3FC424-4301-47EE-BC1B-6763D6671905}">
      <dgm:prSet/>
      <dgm:spPr/>
      <dgm:t>
        <a:bodyPr/>
        <a:lstStyle/>
        <a:p>
          <a:endParaRPr lang="en-US"/>
        </a:p>
      </dgm:t>
    </dgm:pt>
    <dgm:pt modelId="{943DFBBD-4EB8-4346-A309-EA88C59BFA5F}" type="sibTrans" cxnId="{7B3FC424-4301-47EE-BC1B-6763D6671905}">
      <dgm:prSet/>
      <dgm:spPr/>
      <dgm:t>
        <a:bodyPr/>
        <a:lstStyle/>
        <a:p>
          <a:endParaRPr lang="en-US"/>
        </a:p>
      </dgm:t>
    </dgm:pt>
    <dgm:pt modelId="{0D504625-4A0F-400E-B085-93823E771101}">
      <dgm:prSet/>
      <dgm:spPr/>
      <dgm:t>
        <a:bodyPr/>
        <a:lstStyle/>
        <a:p>
          <a:r>
            <a:rPr lang="en-US" b="1"/>
            <a:t>Student ID number          2318869</a:t>
          </a:r>
          <a:endParaRPr lang="en-US"/>
        </a:p>
      </dgm:t>
    </dgm:pt>
    <dgm:pt modelId="{E6E71B59-99B8-4040-9CFF-56BB8FC447AC}" type="parTrans" cxnId="{C7153883-88A9-4AD2-9832-B6B9A658F93B}">
      <dgm:prSet/>
      <dgm:spPr/>
      <dgm:t>
        <a:bodyPr/>
        <a:lstStyle/>
        <a:p>
          <a:endParaRPr lang="en-US"/>
        </a:p>
      </dgm:t>
    </dgm:pt>
    <dgm:pt modelId="{F05D4495-DB7B-45F9-9A38-DB85B1D4BA4B}" type="sibTrans" cxnId="{C7153883-88A9-4AD2-9832-B6B9A658F93B}">
      <dgm:prSet/>
      <dgm:spPr/>
      <dgm:t>
        <a:bodyPr/>
        <a:lstStyle/>
        <a:p>
          <a:endParaRPr lang="en-US"/>
        </a:p>
      </dgm:t>
    </dgm:pt>
    <dgm:pt modelId="{6DF88DC2-83FD-42D8-9F6E-465A8AC30544}">
      <dgm:prSet/>
      <dgm:spPr/>
      <dgm:t>
        <a:bodyPr/>
        <a:lstStyle/>
        <a:p>
          <a:r>
            <a:rPr lang="en-US" b="1" dirty="0"/>
            <a:t>Module Code                       ACCB6000</a:t>
          </a:r>
          <a:endParaRPr lang="en-US" dirty="0"/>
        </a:p>
      </dgm:t>
    </dgm:pt>
    <dgm:pt modelId="{03A859F2-9762-4427-B8A6-7B25F71B4DA4}" type="parTrans" cxnId="{5D7519BA-42AA-4A7D-984C-040988CABC57}">
      <dgm:prSet/>
      <dgm:spPr/>
      <dgm:t>
        <a:bodyPr/>
        <a:lstStyle/>
        <a:p>
          <a:endParaRPr lang="en-US"/>
        </a:p>
      </dgm:t>
    </dgm:pt>
    <dgm:pt modelId="{7728E1DC-E4FB-40DB-8F78-4A0D8CCCF5DB}" type="sibTrans" cxnId="{5D7519BA-42AA-4A7D-984C-040988CABC57}">
      <dgm:prSet/>
      <dgm:spPr/>
      <dgm:t>
        <a:bodyPr/>
        <a:lstStyle/>
        <a:p>
          <a:endParaRPr lang="en-US"/>
        </a:p>
      </dgm:t>
    </dgm:pt>
    <dgm:pt modelId="{804C01D6-31B2-43C4-A2FF-3E846C72D10B}">
      <dgm:prSet/>
      <dgm:spPr/>
      <dgm:t>
        <a:bodyPr/>
        <a:lstStyle/>
        <a:p>
          <a:r>
            <a:rPr lang="en-US" b="1" dirty="0"/>
            <a:t>Module Name                      Advanced Security</a:t>
          </a:r>
          <a:endParaRPr lang="en-US" dirty="0"/>
        </a:p>
      </dgm:t>
    </dgm:pt>
    <dgm:pt modelId="{5136F4E1-8EFC-4223-A59F-2A576C982C2A}" type="parTrans" cxnId="{8CAE1FF7-5321-460E-84F8-D7219A763D3F}">
      <dgm:prSet/>
      <dgm:spPr/>
      <dgm:t>
        <a:bodyPr/>
        <a:lstStyle/>
        <a:p>
          <a:endParaRPr lang="en-US"/>
        </a:p>
      </dgm:t>
    </dgm:pt>
    <dgm:pt modelId="{E10945F2-C505-45CA-B2DF-8B6F7A1BDCA9}" type="sibTrans" cxnId="{8CAE1FF7-5321-460E-84F8-D7219A763D3F}">
      <dgm:prSet/>
      <dgm:spPr/>
      <dgm:t>
        <a:bodyPr/>
        <a:lstStyle/>
        <a:p>
          <a:endParaRPr lang="en-US"/>
        </a:p>
      </dgm:t>
    </dgm:pt>
    <dgm:pt modelId="{795F9CF8-CBB7-41AE-8914-EC513CA80B63}" type="pres">
      <dgm:prSet presAssocID="{59BBC4FB-788E-4EC3-B607-F76ED373AA1C}" presName="outerComposite" presStyleCnt="0">
        <dgm:presLayoutVars>
          <dgm:chMax val="5"/>
          <dgm:dir/>
          <dgm:resizeHandles val="exact"/>
        </dgm:presLayoutVars>
      </dgm:prSet>
      <dgm:spPr/>
    </dgm:pt>
    <dgm:pt modelId="{D7291696-0D65-4799-BE2D-C4F7191168BE}" type="pres">
      <dgm:prSet presAssocID="{59BBC4FB-788E-4EC3-B607-F76ED373AA1C}" presName="dummyMaxCanvas" presStyleCnt="0">
        <dgm:presLayoutVars/>
      </dgm:prSet>
      <dgm:spPr/>
    </dgm:pt>
    <dgm:pt modelId="{11C958FE-7DF8-44F2-83F9-288C95E6E6BE}" type="pres">
      <dgm:prSet presAssocID="{59BBC4FB-788E-4EC3-B607-F76ED373AA1C}" presName="FourNodes_1" presStyleLbl="node1" presStyleIdx="0" presStyleCnt="4">
        <dgm:presLayoutVars>
          <dgm:bulletEnabled val="1"/>
        </dgm:presLayoutVars>
      </dgm:prSet>
      <dgm:spPr/>
    </dgm:pt>
    <dgm:pt modelId="{3F6C3820-3B7B-4309-A9F1-69920B2BC672}" type="pres">
      <dgm:prSet presAssocID="{59BBC4FB-788E-4EC3-B607-F76ED373AA1C}" presName="FourNodes_2" presStyleLbl="node1" presStyleIdx="1" presStyleCnt="4">
        <dgm:presLayoutVars>
          <dgm:bulletEnabled val="1"/>
        </dgm:presLayoutVars>
      </dgm:prSet>
      <dgm:spPr/>
    </dgm:pt>
    <dgm:pt modelId="{079A8C47-86A5-4E48-893D-5290904891C8}" type="pres">
      <dgm:prSet presAssocID="{59BBC4FB-788E-4EC3-B607-F76ED373AA1C}" presName="FourNodes_3" presStyleLbl="node1" presStyleIdx="2" presStyleCnt="4">
        <dgm:presLayoutVars>
          <dgm:bulletEnabled val="1"/>
        </dgm:presLayoutVars>
      </dgm:prSet>
      <dgm:spPr/>
    </dgm:pt>
    <dgm:pt modelId="{297B6869-7933-40EB-A494-29660C9A4AF5}" type="pres">
      <dgm:prSet presAssocID="{59BBC4FB-788E-4EC3-B607-F76ED373AA1C}" presName="FourNodes_4" presStyleLbl="node1" presStyleIdx="3" presStyleCnt="4">
        <dgm:presLayoutVars>
          <dgm:bulletEnabled val="1"/>
        </dgm:presLayoutVars>
      </dgm:prSet>
      <dgm:spPr/>
    </dgm:pt>
    <dgm:pt modelId="{428B84F6-9F89-4638-9185-A271031D34F8}" type="pres">
      <dgm:prSet presAssocID="{59BBC4FB-788E-4EC3-B607-F76ED373AA1C}" presName="FourConn_1-2" presStyleLbl="fgAccFollowNode1" presStyleIdx="0" presStyleCnt="3">
        <dgm:presLayoutVars>
          <dgm:bulletEnabled val="1"/>
        </dgm:presLayoutVars>
      </dgm:prSet>
      <dgm:spPr/>
    </dgm:pt>
    <dgm:pt modelId="{D6E219AE-CD2B-47FE-93D2-691C886A01AB}" type="pres">
      <dgm:prSet presAssocID="{59BBC4FB-788E-4EC3-B607-F76ED373AA1C}" presName="FourConn_2-3" presStyleLbl="fgAccFollowNode1" presStyleIdx="1" presStyleCnt="3">
        <dgm:presLayoutVars>
          <dgm:bulletEnabled val="1"/>
        </dgm:presLayoutVars>
      </dgm:prSet>
      <dgm:spPr/>
    </dgm:pt>
    <dgm:pt modelId="{8613E342-AC92-4CB3-ADFB-A2AC17BEC2C8}" type="pres">
      <dgm:prSet presAssocID="{59BBC4FB-788E-4EC3-B607-F76ED373AA1C}" presName="FourConn_3-4" presStyleLbl="fgAccFollowNode1" presStyleIdx="2" presStyleCnt="3">
        <dgm:presLayoutVars>
          <dgm:bulletEnabled val="1"/>
        </dgm:presLayoutVars>
      </dgm:prSet>
      <dgm:spPr/>
    </dgm:pt>
    <dgm:pt modelId="{D6BB71CE-DDE0-453C-92AB-D5BBBDDB5937}" type="pres">
      <dgm:prSet presAssocID="{59BBC4FB-788E-4EC3-B607-F76ED373AA1C}" presName="FourNodes_1_text" presStyleLbl="node1" presStyleIdx="3" presStyleCnt="4">
        <dgm:presLayoutVars>
          <dgm:bulletEnabled val="1"/>
        </dgm:presLayoutVars>
      </dgm:prSet>
      <dgm:spPr/>
    </dgm:pt>
    <dgm:pt modelId="{23A12BB5-90B2-4120-965B-15A7F5956383}" type="pres">
      <dgm:prSet presAssocID="{59BBC4FB-788E-4EC3-B607-F76ED373AA1C}" presName="FourNodes_2_text" presStyleLbl="node1" presStyleIdx="3" presStyleCnt="4">
        <dgm:presLayoutVars>
          <dgm:bulletEnabled val="1"/>
        </dgm:presLayoutVars>
      </dgm:prSet>
      <dgm:spPr/>
    </dgm:pt>
    <dgm:pt modelId="{93F918E9-FAEB-49AC-AA64-F8D14BE28C72}" type="pres">
      <dgm:prSet presAssocID="{59BBC4FB-788E-4EC3-B607-F76ED373AA1C}" presName="FourNodes_3_text" presStyleLbl="node1" presStyleIdx="3" presStyleCnt="4">
        <dgm:presLayoutVars>
          <dgm:bulletEnabled val="1"/>
        </dgm:presLayoutVars>
      </dgm:prSet>
      <dgm:spPr/>
    </dgm:pt>
    <dgm:pt modelId="{6B47BE8D-D0A6-4995-8B36-678590C33624}" type="pres">
      <dgm:prSet presAssocID="{59BBC4FB-788E-4EC3-B607-F76ED373AA1C}" presName="FourNodes_4_text" presStyleLbl="node1" presStyleIdx="3" presStyleCnt="4">
        <dgm:presLayoutVars>
          <dgm:bulletEnabled val="1"/>
        </dgm:presLayoutVars>
      </dgm:prSet>
      <dgm:spPr/>
    </dgm:pt>
  </dgm:ptLst>
  <dgm:cxnLst>
    <dgm:cxn modelId="{7B3FC424-4301-47EE-BC1B-6763D6671905}" srcId="{59BBC4FB-788E-4EC3-B607-F76ED373AA1C}" destId="{5087938C-9589-4EC5-BF2A-E06268C1C6C5}" srcOrd="0" destOrd="0" parTransId="{7707EF58-66BA-4078-B36B-1EB3AFE82638}" sibTransId="{943DFBBD-4EB8-4346-A309-EA88C59BFA5F}"/>
    <dgm:cxn modelId="{DAB1942B-E7BD-4368-B686-F7F4ED2EE36D}" type="presOf" srcId="{5087938C-9589-4EC5-BF2A-E06268C1C6C5}" destId="{11C958FE-7DF8-44F2-83F9-288C95E6E6BE}" srcOrd="0" destOrd="0" presId="urn:microsoft.com/office/officeart/2005/8/layout/vProcess5"/>
    <dgm:cxn modelId="{6B04A72E-0200-42B8-85B4-7105EDC92B6F}" type="presOf" srcId="{6DF88DC2-83FD-42D8-9F6E-465A8AC30544}" destId="{079A8C47-86A5-4E48-893D-5290904891C8}" srcOrd="0" destOrd="0" presId="urn:microsoft.com/office/officeart/2005/8/layout/vProcess5"/>
    <dgm:cxn modelId="{FA9F253A-BA43-4573-84A6-CCC898351CC8}" type="presOf" srcId="{943DFBBD-4EB8-4346-A309-EA88C59BFA5F}" destId="{428B84F6-9F89-4638-9185-A271031D34F8}" srcOrd="0" destOrd="0" presId="urn:microsoft.com/office/officeart/2005/8/layout/vProcess5"/>
    <dgm:cxn modelId="{56CA093F-2420-43FC-8BDA-C80E8AD4DF08}" type="presOf" srcId="{5087938C-9589-4EC5-BF2A-E06268C1C6C5}" destId="{D6BB71CE-DDE0-453C-92AB-D5BBBDDB5937}" srcOrd="1" destOrd="0" presId="urn:microsoft.com/office/officeart/2005/8/layout/vProcess5"/>
    <dgm:cxn modelId="{DFE21041-418E-41E6-BA20-934FFC82E759}" type="presOf" srcId="{0D504625-4A0F-400E-B085-93823E771101}" destId="{23A12BB5-90B2-4120-965B-15A7F5956383}" srcOrd="1" destOrd="0" presId="urn:microsoft.com/office/officeart/2005/8/layout/vProcess5"/>
    <dgm:cxn modelId="{1E52B176-C513-46F3-A7C6-8A81DE33A51B}" type="presOf" srcId="{0D504625-4A0F-400E-B085-93823E771101}" destId="{3F6C3820-3B7B-4309-A9F1-69920B2BC672}" srcOrd="0" destOrd="0" presId="urn:microsoft.com/office/officeart/2005/8/layout/vProcess5"/>
    <dgm:cxn modelId="{C7153883-88A9-4AD2-9832-B6B9A658F93B}" srcId="{59BBC4FB-788E-4EC3-B607-F76ED373AA1C}" destId="{0D504625-4A0F-400E-B085-93823E771101}" srcOrd="1" destOrd="0" parTransId="{E6E71B59-99B8-4040-9CFF-56BB8FC447AC}" sibTransId="{F05D4495-DB7B-45F9-9A38-DB85B1D4BA4B}"/>
    <dgm:cxn modelId="{497DC398-6251-4801-AC13-458A2D6C084C}" type="presOf" srcId="{6DF88DC2-83FD-42D8-9F6E-465A8AC30544}" destId="{93F918E9-FAEB-49AC-AA64-F8D14BE28C72}" srcOrd="1" destOrd="0" presId="urn:microsoft.com/office/officeart/2005/8/layout/vProcess5"/>
    <dgm:cxn modelId="{26A739A7-A863-4563-9934-2B8E2A97162F}" type="presOf" srcId="{F05D4495-DB7B-45F9-9A38-DB85B1D4BA4B}" destId="{D6E219AE-CD2B-47FE-93D2-691C886A01AB}" srcOrd="0" destOrd="0" presId="urn:microsoft.com/office/officeart/2005/8/layout/vProcess5"/>
    <dgm:cxn modelId="{5D7519BA-42AA-4A7D-984C-040988CABC57}" srcId="{59BBC4FB-788E-4EC3-B607-F76ED373AA1C}" destId="{6DF88DC2-83FD-42D8-9F6E-465A8AC30544}" srcOrd="2" destOrd="0" parTransId="{03A859F2-9762-4427-B8A6-7B25F71B4DA4}" sibTransId="{7728E1DC-E4FB-40DB-8F78-4A0D8CCCF5DB}"/>
    <dgm:cxn modelId="{8872B5BA-EB00-4E7C-BA61-7584FD36DD53}" type="presOf" srcId="{804C01D6-31B2-43C4-A2FF-3E846C72D10B}" destId="{297B6869-7933-40EB-A494-29660C9A4AF5}" srcOrd="0" destOrd="0" presId="urn:microsoft.com/office/officeart/2005/8/layout/vProcess5"/>
    <dgm:cxn modelId="{338760DA-6F10-4350-9FC3-ACB121C76542}" type="presOf" srcId="{59BBC4FB-788E-4EC3-B607-F76ED373AA1C}" destId="{795F9CF8-CBB7-41AE-8914-EC513CA80B63}" srcOrd="0" destOrd="0" presId="urn:microsoft.com/office/officeart/2005/8/layout/vProcess5"/>
    <dgm:cxn modelId="{5ACEBEE6-AEEE-4B76-9600-544B4471585F}" type="presOf" srcId="{804C01D6-31B2-43C4-A2FF-3E846C72D10B}" destId="{6B47BE8D-D0A6-4995-8B36-678590C33624}" srcOrd="1" destOrd="0" presId="urn:microsoft.com/office/officeart/2005/8/layout/vProcess5"/>
    <dgm:cxn modelId="{8CAE1FF7-5321-460E-84F8-D7219A763D3F}" srcId="{59BBC4FB-788E-4EC3-B607-F76ED373AA1C}" destId="{804C01D6-31B2-43C4-A2FF-3E846C72D10B}" srcOrd="3" destOrd="0" parTransId="{5136F4E1-8EFC-4223-A59F-2A576C982C2A}" sibTransId="{E10945F2-C505-45CA-B2DF-8B6F7A1BDCA9}"/>
    <dgm:cxn modelId="{8A80E6F9-8432-461B-A9D3-BEF66670338C}" type="presOf" srcId="{7728E1DC-E4FB-40DB-8F78-4A0D8CCCF5DB}" destId="{8613E342-AC92-4CB3-ADFB-A2AC17BEC2C8}" srcOrd="0" destOrd="0" presId="urn:microsoft.com/office/officeart/2005/8/layout/vProcess5"/>
    <dgm:cxn modelId="{509097F7-B70B-4CB6-927F-EEA2EC34609F}" type="presParOf" srcId="{795F9CF8-CBB7-41AE-8914-EC513CA80B63}" destId="{D7291696-0D65-4799-BE2D-C4F7191168BE}" srcOrd="0" destOrd="0" presId="urn:microsoft.com/office/officeart/2005/8/layout/vProcess5"/>
    <dgm:cxn modelId="{DDCBCD73-D5D7-4DCF-BB47-DED82EB751D8}" type="presParOf" srcId="{795F9CF8-CBB7-41AE-8914-EC513CA80B63}" destId="{11C958FE-7DF8-44F2-83F9-288C95E6E6BE}" srcOrd="1" destOrd="0" presId="urn:microsoft.com/office/officeart/2005/8/layout/vProcess5"/>
    <dgm:cxn modelId="{5D4E574C-4604-454F-8B2A-8B55983515F6}" type="presParOf" srcId="{795F9CF8-CBB7-41AE-8914-EC513CA80B63}" destId="{3F6C3820-3B7B-4309-A9F1-69920B2BC672}" srcOrd="2" destOrd="0" presId="urn:microsoft.com/office/officeart/2005/8/layout/vProcess5"/>
    <dgm:cxn modelId="{08700F73-98F9-4125-9DB8-8A1D8CE85E7F}" type="presParOf" srcId="{795F9CF8-CBB7-41AE-8914-EC513CA80B63}" destId="{079A8C47-86A5-4E48-893D-5290904891C8}" srcOrd="3" destOrd="0" presId="urn:microsoft.com/office/officeart/2005/8/layout/vProcess5"/>
    <dgm:cxn modelId="{66C2B63F-3EE1-441D-ABB9-32886B21D5FD}" type="presParOf" srcId="{795F9CF8-CBB7-41AE-8914-EC513CA80B63}" destId="{297B6869-7933-40EB-A494-29660C9A4AF5}" srcOrd="4" destOrd="0" presId="urn:microsoft.com/office/officeart/2005/8/layout/vProcess5"/>
    <dgm:cxn modelId="{3EA05855-EAE8-4F72-BCBA-38D21681B85E}" type="presParOf" srcId="{795F9CF8-CBB7-41AE-8914-EC513CA80B63}" destId="{428B84F6-9F89-4638-9185-A271031D34F8}" srcOrd="5" destOrd="0" presId="urn:microsoft.com/office/officeart/2005/8/layout/vProcess5"/>
    <dgm:cxn modelId="{38A1099C-37F1-4BF6-B446-134F00E55753}" type="presParOf" srcId="{795F9CF8-CBB7-41AE-8914-EC513CA80B63}" destId="{D6E219AE-CD2B-47FE-93D2-691C886A01AB}" srcOrd="6" destOrd="0" presId="urn:microsoft.com/office/officeart/2005/8/layout/vProcess5"/>
    <dgm:cxn modelId="{EFD7B785-1A82-4504-AC13-1EAFD8806EA6}" type="presParOf" srcId="{795F9CF8-CBB7-41AE-8914-EC513CA80B63}" destId="{8613E342-AC92-4CB3-ADFB-A2AC17BEC2C8}" srcOrd="7" destOrd="0" presId="urn:microsoft.com/office/officeart/2005/8/layout/vProcess5"/>
    <dgm:cxn modelId="{B0CB22A6-6703-454A-ABA1-F30478C62434}" type="presParOf" srcId="{795F9CF8-CBB7-41AE-8914-EC513CA80B63}" destId="{D6BB71CE-DDE0-453C-92AB-D5BBBDDB5937}" srcOrd="8" destOrd="0" presId="urn:microsoft.com/office/officeart/2005/8/layout/vProcess5"/>
    <dgm:cxn modelId="{A1919F6F-97C1-4836-BB55-09D1F415C8CB}" type="presParOf" srcId="{795F9CF8-CBB7-41AE-8914-EC513CA80B63}" destId="{23A12BB5-90B2-4120-965B-15A7F5956383}" srcOrd="9" destOrd="0" presId="urn:microsoft.com/office/officeart/2005/8/layout/vProcess5"/>
    <dgm:cxn modelId="{B8D33FF3-851A-4242-AA1B-57A1CC43EB49}" type="presParOf" srcId="{795F9CF8-CBB7-41AE-8914-EC513CA80B63}" destId="{93F918E9-FAEB-49AC-AA64-F8D14BE28C72}" srcOrd="10" destOrd="0" presId="urn:microsoft.com/office/officeart/2005/8/layout/vProcess5"/>
    <dgm:cxn modelId="{7EC64DC0-87B3-46A7-ABAF-A27CFAB0B310}" type="presParOf" srcId="{795F9CF8-CBB7-41AE-8914-EC513CA80B63}" destId="{6B47BE8D-D0A6-4995-8B36-678590C336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A63892-1029-4F3F-848E-08F62FA30800}"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A2E255BD-31D8-4DFA-88EB-84205C477AA2}">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This assessment focuses on understanding cybersecurity and how to protect a network from attacks. It is divided into two parts, a Capture the Flag activity and a network security demonstration. In the first part, I analyses a PCAPNG file to find hidden flags by examining captured network traffic. This activity helps me to learn how security analysts investigate packets and identify important information.</a:t>
          </a:r>
        </a:p>
      </dgm:t>
    </dgm:pt>
    <dgm:pt modelId="{A48723FB-4E8D-4BDF-9EBF-DF3E7F2E5017}" type="parTrans" cxnId="{2BD3D0E8-606C-4A55-A5E5-B2EAC32DE27D}">
      <dgm:prSet/>
      <dgm:spPr/>
      <dgm:t>
        <a:bodyPr/>
        <a:lstStyle/>
        <a:p>
          <a:endParaRPr lang="en-US"/>
        </a:p>
      </dgm:t>
    </dgm:pt>
    <dgm:pt modelId="{CCB05604-08A8-4FA5-9842-087AB8FC41ED}" type="sibTrans" cxnId="{2BD3D0E8-606C-4A55-A5E5-B2EAC32DE27D}">
      <dgm:prSet/>
      <dgm:spPr/>
      <dgm:t>
        <a:bodyPr/>
        <a:lstStyle/>
        <a:p>
          <a:pPr>
            <a:lnSpc>
              <a:spcPct val="100000"/>
            </a:lnSpc>
          </a:pPr>
          <a:endParaRPr lang="en-US"/>
        </a:p>
      </dgm:t>
    </dgm:pt>
    <dgm:pt modelId="{BB2703E7-7D42-4F21-8317-B32004C3C2C6}">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In the second part, I work with the SWANSEA.ACCA network, which connects two locations, Swansea and London, using a VPN. Our task is to analyses the network, identify vulnerabilities, and understand possible security risks. We use cybersecurity tools such as Nmap, Nessus, or OpenVAS to scan the network and detect weaknesses.</a:t>
          </a:r>
        </a:p>
      </dgm:t>
    </dgm:pt>
    <dgm:pt modelId="{8A42C37F-BDD9-4C74-9435-8BF7ED3FA8FE}" type="parTrans" cxnId="{3648F002-33CE-43EC-B49C-FB020146B4C1}">
      <dgm:prSet/>
      <dgm:spPr/>
      <dgm:t>
        <a:bodyPr/>
        <a:lstStyle/>
        <a:p>
          <a:endParaRPr lang="en-US"/>
        </a:p>
      </dgm:t>
    </dgm:pt>
    <dgm:pt modelId="{E2585A98-E562-410B-B7B0-47D12B7F8E46}" type="sibTrans" cxnId="{3648F002-33CE-43EC-B49C-FB020146B4C1}">
      <dgm:prSet/>
      <dgm:spPr/>
      <dgm:t>
        <a:bodyPr/>
        <a:lstStyle/>
        <a:p>
          <a:pPr>
            <a:lnSpc>
              <a:spcPct val="100000"/>
            </a:lnSpc>
          </a:pPr>
          <a:endParaRPr lang="en-US"/>
        </a:p>
      </dgm:t>
    </dgm:pt>
    <dgm:pt modelId="{E3791D37-7B99-4898-9583-08CE484C12A4}">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After identifying the vulnerabilities, I demonstrate how attackers could exploit them through ethical hacking techniques. Finally, I implement security measures to protect the network and reduce security risks. This assessment helps me to gain practical knowledge in vulnerability assessment, ethical hacking, and network security.</a:t>
          </a:r>
        </a:p>
      </dgm:t>
    </dgm:pt>
    <dgm:pt modelId="{E2BF2A44-6B86-4155-B5E3-7E2506DF26DF}" type="parTrans" cxnId="{8E72B78C-0C75-46E2-93AA-1E3768F4BB3F}">
      <dgm:prSet/>
      <dgm:spPr/>
      <dgm:t>
        <a:bodyPr/>
        <a:lstStyle/>
        <a:p>
          <a:endParaRPr lang="en-US"/>
        </a:p>
      </dgm:t>
    </dgm:pt>
    <dgm:pt modelId="{152B7CDF-76B1-47E0-8114-54D8819E954F}" type="sibTrans" cxnId="{8E72B78C-0C75-46E2-93AA-1E3768F4BB3F}">
      <dgm:prSet/>
      <dgm:spPr/>
      <dgm:t>
        <a:bodyPr/>
        <a:lstStyle/>
        <a:p>
          <a:endParaRPr lang="en-US"/>
        </a:p>
      </dgm:t>
    </dgm:pt>
    <dgm:pt modelId="{025CF3A7-B3E8-448D-8E4C-53C59DB07D4D}" type="pres">
      <dgm:prSet presAssocID="{64A63892-1029-4F3F-848E-08F62FA30800}" presName="root" presStyleCnt="0">
        <dgm:presLayoutVars>
          <dgm:dir/>
          <dgm:resizeHandles val="exact"/>
        </dgm:presLayoutVars>
      </dgm:prSet>
      <dgm:spPr/>
    </dgm:pt>
    <dgm:pt modelId="{D614F46C-EDAB-4DD2-B6E6-5E8B0423133C}" type="pres">
      <dgm:prSet presAssocID="{A2E255BD-31D8-4DFA-88EB-84205C477AA2}" presName="compNode" presStyleCnt="0"/>
      <dgm:spPr/>
    </dgm:pt>
    <dgm:pt modelId="{7D31C26A-BF51-481E-BB03-243748631021}" type="pres">
      <dgm:prSet presAssocID="{A2E255BD-31D8-4DFA-88EB-84205C477A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08027677-9C79-4342-B614-2575AA1BD884}" type="pres">
      <dgm:prSet presAssocID="{A2E255BD-31D8-4DFA-88EB-84205C477AA2}" presName="spaceRect" presStyleCnt="0"/>
      <dgm:spPr/>
    </dgm:pt>
    <dgm:pt modelId="{1850AF49-CFCF-4E51-A308-AE0A39A9001B}" type="pres">
      <dgm:prSet presAssocID="{A2E255BD-31D8-4DFA-88EB-84205C477AA2}" presName="textRect" presStyleLbl="revTx" presStyleIdx="0" presStyleCnt="3">
        <dgm:presLayoutVars>
          <dgm:chMax val="1"/>
          <dgm:chPref val="1"/>
        </dgm:presLayoutVars>
      </dgm:prSet>
      <dgm:spPr/>
    </dgm:pt>
    <dgm:pt modelId="{E4BA48CD-CC0F-41E4-9DDF-47075A41A8BE}" type="pres">
      <dgm:prSet presAssocID="{CCB05604-08A8-4FA5-9842-087AB8FC41ED}" presName="sibTrans" presStyleCnt="0"/>
      <dgm:spPr/>
    </dgm:pt>
    <dgm:pt modelId="{B1D291B2-260A-4568-9DA0-504D75455D98}" type="pres">
      <dgm:prSet presAssocID="{BB2703E7-7D42-4F21-8317-B32004C3C2C6}" presName="compNode" presStyleCnt="0"/>
      <dgm:spPr/>
    </dgm:pt>
    <dgm:pt modelId="{F0BEA89B-8D7D-43E2-93DA-CC9E5F37F24C}" type="pres">
      <dgm:prSet presAssocID="{BB2703E7-7D42-4F21-8317-B32004C3C2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DDD5691E-74DD-48B4-B2A9-FC3F8C19225C}" type="pres">
      <dgm:prSet presAssocID="{BB2703E7-7D42-4F21-8317-B32004C3C2C6}" presName="spaceRect" presStyleCnt="0"/>
      <dgm:spPr/>
    </dgm:pt>
    <dgm:pt modelId="{AA1A08C1-1511-4A16-9A85-F16311C4EF00}" type="pres">
      <dgm:prSet presAssocID="{BB2703E7-7D42-4F21-8317-B32004C3C2C6}" presName="textRect" presStyleLbl="revTx" presStyleIdx="1" presStyleCnt="3">
        <dgm:presLayoutVars>
          <dgm:chMax val="1"/>
          <dgm:chPref val="1"/>
        </dgm:presLayoutVars>
      </dgm:prSet>
      <dgm:spPr/>
    </dgm:pt>
    <dgm:pt modelId="{2EDDF62A-5B71-4759-8DBA-AB2CC0105F04}" type="pres">
      <dgm:prSet presAssocID="{E2585A98-E562-410B-B7B0-47D12B7F8E46}" presName="sibTrans" presStyleCnt="0"/>
      <dgm:spPr/>
    </dgm:pt>
    <dgm:pt modelId="{C834D0B7-D12D-4E68-BB13-999B07953129}" type="pres">
      <dgm:prSet presAssocID="{E3791D37-7B99-4898-9583-08CE484C12A4}" presName="compNode" presStyleCnt="0"/>
      <dgm:spPr/>
    </dgm:pt>
    <dgm:pt modelId="{E736A960-87A3-4BFE-BEFB-D79C8A46C487}" type="pres">
      <dgm:prSet presAssocID="{E3791D37-7B99-4898-9583-08CE484C12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lock"/>
        </a:ext>
      </dgm:extLst>
    </dgm:pt>
    <dgm:pt modelId="{EA6AB46B-0888-43E0-B53E-A53A4E16DD1A}" type="pres">
      <dgm:prSet presAssocID="{E3791D37-7B99-4898-9583-08CE484C12A4}" presName="spaceRect" presStyleCnt="0"/>
      <dgm:spPr/>
    </dgm:pt>
    <dgm:pt modelId="{AC3B4FFE-6106-493D-A180-2C9BBB4C3A61}" type="pres">
      <dgm:prSet presAssocID="{E3791D37-7B99-4898-9583-08CE484C12A4}" presName="textRect" presStyleLbl="revTx" presStyleIdx="2" presStyleCnt="3">
        <dgm:presLayoutVars>
          <dgm:chMax val="1"/>
          <dgm:chPref val="1"/>
        </dgm:presLayoutVars>
      </dgm:prSet>
      <dgm:spPr/>
    </dgm:pt>
  </dgm:ptLst>
  <dgm:cxnLst>
    <dgm:cxn modelId="{3648F002-33CE-43EC-B49C-FB020146B4C1}" srcId="{64A63892-1029-4F3F-848E-08F62FA30800}" destId="{BB2703E7-7D42-4F21-8317-B32004C3C2C6}" srcOrd="1" destOrd="0" parTransId="{8A42C37F-BDD9-4C74-9435-8BF7ED3FA8FE}" sibTransId="{E2585A98-E562-410B-B7B0-47D12B7F8E46}"/>
    <dgm:cxn modelId="{EB1A1103-A0E6-4A9F-A1D1-7E8C0E65486F}" type="presOf" srcId="{BB2703E7-7D42-4F21-8317-B32004C3C2C6}" destId="{AA1A08C1-1511-4A16-9A85-F16311C4EF00}" srcOrd="0" destOrd="0" presId="urn:microsoft.com/office/officeart/2018/2/layout/IconLabelList"/>
    <dgm:cxn modelId="{D82BB523-CF72-43BF-91CB-B3E8E968AC4E}" type="presOf" srcId="{A2E255BD-31D8-4DFA-88EB-84205C477AA2}" destId="{1850AF49-CFCF-4E51-A308-AE0A39A9001B}" srcOrd="0" destOrd="0" presId="urn:microsoft.com/office/officeart/2018/2/layout/IconLabelList"/>
    <dgm:cxn modelId="{0FDFB238-14E2-4005-88FD-70296D1E8B14}" type="presOf" srcId="{64A63892-1029-4F3F-848E-08F62FA30800}" destId="{025CF3A7-B3E8-448D-8E4C-53C59DB07D4D}" srcOrd="0" destOrd="0" presId="urn:microsoft.com/office/officeart/2018/2/layout/IconLabelList"/>
    <dgm:cxn modelId="{1722F660-CEB3-4021-9506-6AC89C72928A}" type="presOf" srcId="{E3791D37-7B99-4898-9583-08CE484C12A4}" destId="{AC3B4FFE-6106-493D-A180-2C9BBB4C3A61}" srcOrd="0" destOrd="0" presId="urn:microsoft.com/office/officeart/2018/2/layout/IconLabelList"/>
    <dgm:cxn modelId="{8E72B78C-0C75-46E2-93AA-1E3768F4BB3F}" srcId="{64A63892-1029-4F3F-848E-08F62FA30800}" destId="{E3791D37-7B99-4898-9583-08CE484C12A4}" srcOrd="2" destOrd="0" parTransId="{E2BF2A44-6B86-4155-B5E3-7E2506DF26DF}" sibTransId="{152B7CDF-76B1-47E0-8114-54D8819E954F}"/>
    <dgm:cxn modelId="{2BD3D0E8-606C-4A55-A5E5-B2EAC32DE27D}" srcId="{64A63892-1029-4F3F-848E-08F62FA30800}" destId="{A2E255BD-31D8-4DFA-88EB-84205C477AA2}" srcOrd="0" destOrd="0" parTransId="{A48723FB-4E8D-4BDF-9EBF-DF3E7F2E5017}" sibTransId="{CCB05604-08A8-4FA5-9842-087AB8FC41ED}"/>
    <dgm:cxn modelId="{95904DC2-2D4B-4D3A-864F-0887829773BA}" type="presParOf" srcId="{025CF3A7-B3E8-448D-8E4C-53C59DB07D4D}" destId="{D614F46C-EDAB-4DD2-B6E6-5E8B0423133C}" srcOrd="0" destOrd="0" presId="urn:microsoft.com/office/officeart/2018/2/layout/IconLabelList"/>
    <dgm:cxn modelId="{526D35A9-E561-4208-80BE-6B42C7166067}" type="presParOf" srcId="{D614F46C-EDAB-4DD2-B6E6-5E8B0423133C}" destId="{7D31C26A-BF51-481E-BB03-243748631021}" srcOrd="0" destOrd="0" presId="urn:microsoft.com/office/officeart/2018/2/layout/IconLabelList"/>
    <dgm:cxn modelId="{0300C62F-0624-486D-BFC3-58A61DF65C32}" type="presParOf" srcId="{D614F46C-EDAB-4DD2-B6E6-5E8B0423133C}" destId="{08027677-9C79-4342-B614-2575AA1BD884}" srcOrd="1" destOrd="0" presId="urn:microsoft.com/office/officeart/2018/2/layout/IconLabelList"/>
    <dgm:cxn modelId="{0F00FF24-206E-459C-8D57-CF53B6F3A316}" type="presParOf" srcId="{D614F46C-EDAB-4DD2-B6E6-5E8B0423133C}" destId="{1850AF49-CFCF-4E51-A308-AE0A39A9001B}" srcOrd="2" destOrd="0" presId="urn:microsoft.com/office/officeart/2018/2/layout/IconLabelList"/>
    <dgm:cxn modelId="{0EB67119-A536-480F-A432-0E581D52F3F3}" type="presParOf" srcId="{025CF3A7-B3E8-448D-8E4C-53C59DB07D4D}" destId="{E4BA48CD-CC0F-41E4-9DDF-47075A41A8BE}" srcOrd="1" destOrd="0" presId="urn:microsoft.com/office/officeart/2018/2/layout/IconLabelList"/>
    <dgm:cxn modelId="{A13DF9B7-9067-43EE-B77E-3FA34EE0CDC1}" type="presParOf" srcId="{025CF3A7-B3E8-448D-8E4C-53C59DB07D4D}" destId="{B1D291B2-260A-4568-9DA0-504D75455D98}" srcOrd="2" destOrd="0" presId="urn:microsoft.com/office/officeart/2018/2/layout/IconLabelList"/>
    <dgm:cxn modelId="{501C506B-266B-4C2A-8D09-8F9004B34095}" type="presParOf" srcId="{B1D291B2-260A-4568-9DA0-504D75455D98}" destId="{F0BEA89B-8D7D-43E2-93DA-CC9E5F37F24C}" srcOrd="0" destOrd="0" presId="urn:microsoft.com/office/officeart/2018/2/layout/IconLabelList"/>
    <dgm:cxn modelId="{D3A7DDE8-88B0-4379-B5BF-7E1D24BE4567}" type="presParOf" srcId="{B1D291B2-260A-4568-9DA0-504D75455D98}" destId="{DDD5691E-74DD-48B4-B2A9-FC3F8C19225C}" srcOrd="1" destOrd="0" presId="urn:microsoft.com/office/officeart/2018/2/layout/IconLabelList"/>
    <dgm:cxn modelId="{14A77820-09E3-4BA4-8B27-02A4726404BF}" type="presParOf" srcId="{B1D291B2-260A-4568-9DA0-504D75455D98}" destId="{AA1A08C1-1511-4A16-9A85-F16311C4EF00}" srcOrd="2" destOrd="0" presId="urn:microsoft.com/office/officeart/2018/2/layout/IconLabelList"/>
    <dgm:cxn modelId="{E262FB96-AE09-407F-8D7A-0DD8CBCDBB48}" type="presParOf" srcId="{025CF3A7-B3E8-448D-8E4C-53C59DB07D4D}" destId="{2EDDF62A-5B71-4759-8DBA-AB2CC0105F04}" srcOrd="3" destOrd="0" presId="urn:microsoft.com/office/officeart/2018/2/layout/IconLabelList"/>
    <dgm:cxn modelId="{EC220CCA-D974-4697-BB74-47CB8380B3D3}" type="presParOf" srcId="{025CF3A7-B3E8-448D-8E4C-53C59DB07D4D}" destId="{C834D0B7-D12D-4E68-BB13-999B07953129}" srcOrd="4" destOrd="0" presId="urn:microsoft.com/office/officeart/2018/2/layout/IconLabelList"/>
    <dgm:cxn modelId="{36D9ABD4-B8C4-481B-A37F-EB2ACF6DB87D}" type="presParOf" srcId="{C834D0B7-D12D-4E68-BB13-999B07953129}" destId="{E736A960-87A3-4BFE-BEFB-D79C8A46C487}" srcOrd="0" destOrd="0" presId="urn:microsoft.com/office/officeart/2018/2/layout/IconLabelList"/>
    <dgm:cxn modelId="{EA5D1171-1994-48E3-9046-9ABDF4A813FC}" type="presParOf" srcId="{C834D0B7-D12D-4E68-BB13-999B07953129}" destId="{EA6AB46B-0888-43E0-B53E-A53A4E16DD1A}" srcOrd="1" destOrd="0" presId="urn:microsoft.com/office/officeart/2018/2/layout/IconLabelList"/>
    <dgm:cxn modelId="{0B335AA7-1328-406E-AAE3-A8317552CF69}" type="presParOf" srcId="{C834D0B7-D12D-4E68-BB13-999B07953129}" destId="{AC3B4FFE-6106-493D-A180-2C9BBB4C3A6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F0A9B6-50E3-4755-AB23-53787D76B08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ED88AF4-FC08-4324-81D6-D65297064F6E}">
      <dgm:prSet/>
      <dgm:spPr/>
      <dgm:t>
        <a:bodyPr/>
        <a:lstStyle/>
        <a:p>
          <a:r>
            <a:rPr lang="en-US" b="1"/>
            <a:t>Exploitation and Post-Exploitation.</a:t>
          </a:r>
          <a:endParaRPr lang="en-US"/>
        </a:p>
      </dgm:t>
    </dgm:pt>
    <dgm:pt modelId="{2005B627-9378-4ADB-A9FA-E59AF831D24C}" type="parTrans" cxnId="{D4F71FB1-15B3-4888-B396-987C27468AFB}">
      <dgm:prSet/>
      <dgm:spPr/>
      <dgm:t>
        <a:bodyPr/>
        <a:lstStyle/>
        <a:p>
          <a:endParaRPr lang="en-US"/>
        </a:p>
      </dgm:t>
    </dgm:pt>
    <dgm:pt modelId="{687150E7-79AE-4597-A900-CBCDD27C47DD}" type="sibTrans" cxnId="{D4F71FB1-15B3-4888-B396-987C27468AFB}">
      <dgm:prSet/>
      <dgm:spPr/>
      <dgm:t>
        <a:bodyPr/>
        <a:lstStyle/>
        <a:p>
          <a:endParaRPr lang="en-US"/>
        </a:p>
      </dgm:t>
    </dgm:pt>
    <dgm:pt modelId="{E86612D8-896A-4A17-9E23-75A241D884E8}">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Nmap scan was done on Kali Linux to detect running services, open ports and active hosts.</a:t>
          </a:r>
        </a:p>
      </dgm:t>
    </dgm:pt>
    <dgm:pt modelId="{68955EBF-CB7A-489A-A8D9-D4679A77A1CB}" type="parTrans" cxnId="{6FDB7AE7-1AA6-449D-BCA2-660DA14E04BA}">
      <dgm:prSet/>
      <dgm:spPr/>
      <dgm:t>
        <a:bodyPr/>
        <a:lstStyle/>
        <a:p>
          <a:endParaRPr lang="en-US"/>
        </a:p>
      </dgm:t>
    </dgm:pt>
    <dgm:pt modelId="{ED560F49-5B6A-42C9-805D-697A3921BF29}" type="sibTrans" cxnId="{6FDB7AE7-1AA6-449D-BCA2-660DA14E04BA}">
      <dgm:prSet/>
      <dgm:spPr/>
      <dgm:t>
        <a:bodyPr/>
        <a:lstStyle/>
        <a:p>
          <a:endParaRPr lang="en-US"/>
        </a:p>
      </dgm:t>
    </dgm:pt>
    <dgm:pt modelId="{DDF6DB1B-1F66-4115-A4DE-8F84BE0AE111}">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The exposed services that were detected are SMB, SSH, DNS, and HTTP.</a:t>
          </a:r>
        </a:p>
      </dgm:t>
    </dgm:pt>
    <dgm:pt modelId="{53A57418-CFEE-4137-9900-ED7EA7F05359}" type="parTrans" cxnId="{AB2982D9-5F4F-4F2A-B5BA-2F431371B9E2}">
      <dgm:prSet/>
      <dgm:spPr/>
      <dgm:t>
        <a:bodyPr/>
        <a:lstStyle/>
        <a:p>
          <a:endParaRPr lang="en-US"/>
        </a:p>
      </dgm:t>
    </dgm:pt>
    <dgm:pt modelId="{01FD64DD-8EB5-4183-81E3-A00E7C2C7E57}" type="sibTrans" cxnId="{AB2982D9-5F4F-4F2A-B5BA-2F431371B9E2}">
      <dgm:prSet/>
      <dgm:spPr/>
      <dgm:t>
        <a:bodyPr/>
        <a:lstStyle/>
        <a:p>
          <a:endParaRPr lang="en-US"/>
        </a:p>
      </dgm:t>
    </dgm:pt>
    <dgm:pt modelId="{DDC23FB3-DB64-4079-A12C-4D32E2BE0A70}">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Attempted weak credentials access with known usernames and passwords.</a:t>
          </a:r>
        </a:p>
      </dgm:t>
    </dgm:pt>
    <dgm:pt modelId="{BE874585-EB21-49F9-9BDF-42224E1481C7}" type="parTrans" cxnId="{F3CA7C0C-0776-4777-AE45-7156A2C5BE8B}">
      <dgm:prSet/>
      <dgm:spPr/>
      <dgm:t>
        <a:bodyPr/>
        <a:lstStyle/>
        <a:p>
          <a:endParaRPr lang="en-US"/>
        </a:p>
      </dgm:t>
    </dgm:pt>
    <dgm:pt modelId="{26502ECA-5A75-4F97-9A9A-60CDFACFAC6A}" type="sibTrans" cxnId="{F3CA7C0C-0776-4777-AE45-7156A2C5BE8B}">
      <dgm:prSet/>
      <dgm:spPr/>
      <dgm:t>
        <a:bodyPr/>
        <a:lstStyle/>
        <a:p>
          <a:endParaRPr lang="en-US"/>
        </a:p>
      </dgm:t>
    </dgm:pt>
    <dgm:pt modelId="{C79B79E8-D07C-4769-90C8-FCB033104E61}">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Applied Metasploit to exploit vulnerable services.</a:t>
          </a:r>
        </a:p>
      </dgm:t>
    </dgm:pt>
    <dgm:pt modelId="{399C25E0-2A6B-41A6-84EA-B37B8AAEC776}" type="parTrans" cxnId="{EEE82A7C-3F3F-4396-AA24-701AB2931907}">
      <dgm:prSet/>
      <dgm:spPr/>
      <dgm:t>
        <a:bodyPr/>
        <a:lstStyle/>
        <a:p>
          <a:endParaRPr lang="en-US"/>
        </a:p>
      </dgm:t>
    </dgm:pt>
    <dgm:pt modelId="{1EC4881F-8322-473C-ABFA-7DC0A6E3E603}" type="sibTrans" cxnId="{EEE82A7C-3F3F-4396-AA24-701AB2931907}">
      <dgm:prSet/>
      <dgm:spPr/>
      <dgm:t>
        <a:bodyPr/>
        <a:lstStyle/>
        <a:p>
          <a:endParaRPr lang="en-US"/>
        </a:p>
      </dgm:t>
    </dgm:pt>
    <dgm:pt modelId="{6D34E72B-4DD5-44FD-86C5-38218258A764}">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Confirmed the possibility of unauthorized access to the systems.</a:t>
          </a:r>
        </a:p>
      </dgm:t>
    </dgm:pt>
    <dgm:pt modelId="{287D04F6-FA0F-4AF3-B995-21D209CA4BBE}" type="parTrans" cxnId="{1BCBA4BE-A824-4410-8E82-E3216692EEAC}">
      <dgm:prSet/>
      <dgm:spPr/>
      <dgm:t>
        <a:bodyPr/>
        <a:lstStyle/>
        <a:p>
          <a:endParaRPr lang="en-US"/>
        </a:p>
      </dgm:t>
    </dgm:pt>
    <dgm:pt modelId="{EBD0C123-92CF-4E11-8DF8-22B0E44106E3}" type="sibTrans" cxnId="{1BCBA4BE-A824-4410-8E82-E3216692EEAC}">
      <dgm:prSet/>
      <dgm:spPr/>
      <dgm:t>
        <a:bodyPr/>
        <a:lstStyle/>
        <a:p>
          <a:endParaRPr lang="en-US"/>
        </a:p>
      </dgm:t>
    </dgm:pt>
    <dgm:pt modelId="{491D176A-9B24-49A4-9EB7-169F7FCC3FB5}">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Post access user privilege (user/admin/root).</a:t>
          </a:r>
        </a:p>
      </dgm:t>
    </dgm:pt>
    <dgm:pt modelId="{9D5BCE18-247C-489C-9592-DB361A30CE90}" type="parTrans" cxnId="{CF24C265-748B-473C-BD9D-8E30D5AD8855}">
      <dgm:prSet/>
      <dgm:spPr/>
      <dgm:t>
        <a:bodyPr/>
        <a:lstStyle/>
        <a:p>
          <a:endParaRPr lang="en-US"/>
        </a:p>
      </dgm:t>
    </dgm:pt>
    <dgm:pt modelId="{A8AA04D6-6B1B-4BDF-9D12-2E85A89654E0}" type="sibTrans" cxnId="{CF24C265-748B-473C-BD9D-8E30D5AD8855}">
      <dgm:prSet/>
      <dgm:spPr/>
      <dgm:t>
        <a:bodyPr/>
        <a:lstStyle/>
        <a:p>
          <a:endParaRPr lang="en-US"/>
        </a:p>
      </dgm:t>
    </dgm:pt>
    <dgm:pt modelId="{B1CF3AAC-5917-425F-99DC-D8D99849927B}">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Gathered system and network data of hosts that have been compromised.</a:t>
          </a:r>
        </a:p>
      </dgm:t>
    </dgm:pt>
    <dgm:pt modelId="{D32377A0-61CE-4C6B-B153-86F638212FEE}" type="parTrans" cxnId="{BB706F35-2B68-4348-891E-97F874056C91}">
      <dgm:prSet/>
      <dgm:spPr/>
      <dgm:t>
        <a:bodyPr/>
        <a:lstStyle/>
        <a:p>
          <a:endParaRPr lang="en-US"/>
        </a:p>
      </dgm:t>
    </dgm:pt>
    <dgm:pt modelId="{E34AD1C7-7A5A-46AF-967B-5DC843E167C0}" type="sibTrans" cxnId="{BB706F35-2B68-4348-891E-97F874056C91}">
      <dgm:prSet/>
      <dgm:spPr/>
      <dgm:t>
        <a:bodyPr/>
        <a:lstStyle/>
        <a:p>
          <a:endParaRPr lang="en-US"/>
        </a:p>
      </dgm:t>
    </dgm:pt>
    <dgm:pt modelId="{B88AE127-BEC8-4E65-92BF-5933C3F045C3}">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Lateral movement Swansea-London tested.</a:t>
          </a:r>
        </a:p>
      </dgm:t>
    </dgm:pt>
    <dgm:pt modelId="{1314817C-B192-4574-93A5-473078A18B57}" type="parTrans" cxnId="{2876AB1E-544E-4DA9-94B4-0CDF3AC4DD66}">
      <dgm:prSet/>
      <dgm:spPr/>
      <dgm:t>
        <a:bodyPr/>
        <a:lstStyle/>
        <a:p>
          <a:endParaRPr lang="en-US"/>
        </a:p>
      </dgm:t>
    </dgm:pt>
    <dgm:pt modelId="{9341AD6A-B50D-42EF-904D-A3F9B0091770}" type="sibTrans" cxnId="{2876AB1E-544E-4DA9-94B4-0CDF3AC4DD66}">
      <dgm:prSet/>
      <dgm:spPr/>
      <dgm:t>
        <a:bodyPr/>
        <a:lstStyle/>
        <a:p>
          <a:endParaRPr lang="en-US"/>
        </a:p>
      </dgm:t>
    </dgm:pt>
    <dgm:pt modelId="{D5D3C60D-DAB8-4796-90EE-DB572B09FBEF}">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Estimated potential damage and degree of network intrusion.  bring it down into understandable human language.</a:t>
          </a:r>
        </a:p>
      </dgm:t>
    </dgm:pt>
    <dgm:pt modelId="{24C4072E-BF84-4C41-B6F7-EC91DE904731}" type="parTrans" cxnId="{0B0A0D26-6CEF-47EE-A001-DD054E8C8454}">
      <dgm:prSet/>
      <dgm:spPr/>
      <dgm:t>
        <a:bodyPr/>
        <a:lstStyle/>
        <a:p>
          <a:endParaRPr lang="en-US"/>
        </a:p>
      </dgm:t>
    </dgm:pt>
    <dgm:pt modelId="{E3B3D906-E46E-4FB0-8990-B24A7704608A}" type="sibTrans" cxnId="{0B0A0D26-6CEF-47EE-A001-DD054E8C8454}">
      <dgm:prSet/>
      <dgm:spPr/>
      <dgm:t>
        <a:bodyPr/>
        <a:lstStyle/>
        <a:p>
          <a:endParaRPr lang="en-US"/>
        </a:p>
      </dgm:t>
    </dgm:pt>
    <dgm:pt modelId="{BF123B5A-98E8-4D3C-8EF0-27C22947C54A}" type="pres">
      <dgm:prSet presAssocID="{EBF0A9B6-50E3-4755-AB23-53787D76B08C}" presName="linear" presStyleCnt="0">
        <dgm:presLayoutVars>
          <dgm:animLvl val="lvl"/>
          <dgm:resizeHandles val="exact"/>
        </dgm:presLayoutVars>
      </dgm:prSet>
      <dgm:spPr/>
    </dgm:pt>
    <dgm:pt modelId="{0DBF0A5F-D51C-4761-AD7B-024A671A330C}" type="pres">
      <dgm:prSet presAssocID="{DED88AF4-FC08-4324-81D6-D65297064F6E}" presName="parentText" presStyleLbl="node1" presStyleIdx="0" presStyleCnt="1">
        <dgm:presLayoutVars>
          <dgm:chMax val="0"/>
          <dgm:bulletEnabled val="1"/>
        </dgm:presLayoutVars>
      </dgm:prSet>
      <dgm:spPr/>
    </dgm:pt>
    <dgm:pt modelId="{97CF86D2-CA77-4C92-9F82-8F1B551BF4BA}" type="pres">
      <dgm:prSet presAssocID="{DED88AF4-FC08-4324-81D6-D65297064F6E}" presName="childText" presStyleLbl="revTx" presStyleIdx="0" presStyleCnt="1">
        <dgm:presLayoutVars>
          <dgm:bulletEnabled val="1"/>
        </dgm:presLayoutVars>
      </dgm:prSet>
      <dgm:spPr/>
    </dgm:pt>
  </dgm:ptLst>
  <dgm:cxnLst>
    <dgm:cxn modelId="{A1985508-A90E-4B66-B8D5-E7D7332A0895}" type="presOf" srcId="{DDF6DB1B-1F66-4115-A4DE-8F84BE0AE111}" destId="{97CF86D2-CA77-4C92-9F82-8F1B551BF4BA}" srcOrd="0" destOrd="1" presId="urn:microsoft.com/office/officeart/2005/8/layout/vList2"/>
    <dgm:cxn modelId="{F3CA7C0C-0776-4777-AE45-7156A2C5BE8B}" srcId="{DED88AF4-FC08-4324-81D6-D65297064F6E}" destId="{DDC23FB3-DB64-4079-A12C-4D32E2BE0A70}" srcOrd="2" destOrd="0" parTransId="{BE874585-EB21-49F9-9BDF-42224E1481C7}" sibTransId="{26502ECA-5A75-4F97-9A9A-60CDFACFAC6A}"/>
    <dgm:cxn modelId="{BD185111-6F15-4E90-8F7F-130B2D838859}" type="presOf" srcId="{C79B79E8-D07C-4769-90C8-FCB033104E61}" destId="{97CF86D2-CA77-4C92-9F82-8F1B551BF4BA}" srcOrd="0" destOrd="3" presId="urn:microsoft.com/office/officeart/2005/8/layout/vList2"/>
    <dgm:cxn modelId="{6D9D8D1B-E333-4D4F-82AD-709475D304A0}" type="presOf" srcId="{EBF0A9B6-50E3-4755-AB23-53787D76B08C}" destId="{BF123B5A-98E8-4D3C-8EF0-27C22947C54A}" srcOrd="0" destOrd="0" presId="urn:microsoft.com/office/officeart/2005/8/layout/vList2"/>
    <dgm:cxn modelId="{2876AB1E-544E-4DA9-94B4-0CDF3AC4DD66}" srcId="{DED88AF4-FC08-4324-81D6-D65297064F6E}" destId="{B88AE127-BEC8-4E65-92BF-5933C3F045C3}" srcOrd="7" destOrd="0" parTransId="{1314817C-B192-4574-93A5-473078A18B57}" sibTransId="{9341AD6A-B50D-42EF-904D-A3F9B0091770}"/>
    <dgm:cxn modelId="{0B0A0D26-6CEF-47EE-A001-DD054E8C8454}" srcId="{DED88AF4-FC08-4324-81D6-D65297064F6E}" destId="{D5D3C60D-DAB8-4796-90EE-DB572B09FBEF}" srcOrd="8" destOrd="0" parTransId="{24C4072E-BF84-4C41-B6F7-EC91DE904731}" sibTransId="{E3B3D906-E46E-4FB0-8990-B24A7704608A}"/>
    <dgm:cxn modelId="{12802026-9693-46AF-9EF0-9A32EFF885B7}" type="presOf" srcId="{E86612D8-896A-4A17-9E23-75A241D884E8}" destId="{97CF86D2-CA77-4C92-9F82-8F1B551BF4BA}" srcOrd="0" destOrd="0" presId="urn:microsoft.com/office/officeart/2005/8/layout/vList2"/>
    <dgm:cxn modelId="{22296E32-65ED-4F98-9624-E454AA0D539A}" type="presOf" srcId="{DDC23FB3-DB64-4079-A12C-4D32E2BE0A70}" destId="{97CF86D2-CA77-4C92-9F82-8F1B551BF4BA}" srcOrd="0" destOrd="2" presId="urn:microsoft.com/office/officeart/2005/8/layout/vList2"/>
    <dgm:cxn modelId="{BB706F35-2B68-4348-891E-97F874056C91}" srcId="{DED88AF4-FC08-4324-81D6-D65297064F6E}" destId="{B1CF3AAC-5917-425F-99DC-D8D99849927B}" srcOrd="6" destOrd="0" parTransId="{D32377A0-61CE-4C6B-B153-86F638212FEE}" sibTransId="{E34AD1C7-7A5A-46AF-967B-5DC843E167C0}"/>
    <dgm:cxn modelId="{51CF435C-7394-4B27-B917-0DD6283E137C}" type="presOf" srcId="{B88AE127-BEC8-4E65-92BF-5933C3F045C3}" destId="{97CF86D2-CA77-4C92-9F82-8F1B551BF4BA}" srcOrd="0" destOrd="7" presId="urn:microsoft.com/office/officeart/2005/8/layout/vList2"/>
    <dgm:cxn modelId="{A4D31F64-72A2-46B3-93B2-15C2A9BD9115}" type="presOf" srcId="{491D176A-9B24-49A4-9EB7-169F7FCC3FB5}" destId="{97CF86D2-CA77-4C92-9F82-8F1B551BF4BA}" srcOrd="0" destOrd="5" presId="urn:microsoft.com/office/officeart/2005/8/layout/vList2"/>
    <dgm:cxn modelId="{AE7AB444-7ACC-40B8-B4DB-F6EE96F8358A}" type="presOf" srcId="{6D34E72B-4DD5-44FD-86C5-38218258A764}" destId="{97CF86D2-CA77-4C92-9F82-8F1B551BF4BA}" srcOrd="0" destOrd="4" presId="urn:microsoft.com/office/officeart/2005/8/layout/vList2"/>
    <dgm:cxn modelId="{CF24C265-748B-473C-BD9D-8E30D5AD8855}" srcId="{DED88AF4-FC08-4324-81D6-D65297064F6E}" destId="{491D176A-9B24-49A4-9EB7-169F7FCC3FB5}" srcOrd="5" destOrd="0" parTransId="{9D5BCE18-247C-489C-9592-DB361A30CE90}" sibTransId="{A8AA04D6-6B1B-4BDF-9D12-2E85A89654E0}"/>
    <dgm:cxn modelId="{EEE82A7C-3F3F-4396-AA24-701AB2931907}" srcId="{DED88AF4-FC08-4324-81D6-D65297064F6E}" destId="{C79B79E8-D07C-4769-90C8-FCB033104E61}" srcOrd="3" destOrd="0" parTransId="{399C25E0-2A6B-41A6-84EA-B37B8AAEC776}" sibTransId="{1EC4881F-8322-473C-ABFA-7DC0A6E3E603}"/>
    <dgm:cxn modelId="{4A496C8A-26F3-418F-8FFA-99537EB17295}" type="presOf" srcId="{DED88AF4-FC08-4324-81D6-D65297064F6E}" destId="{0DBF0A5F-D51C-4761-AD7B-024A671A330C}" srcOrd="0" destOrd="0" presId="urn:microsoft.com/office/officeart/2005/8/layout/vList2"/>
    <dgm:cxn modelId="{D4F71FB1-15B3-4888-B396-987C27468AFB}" srcId="{EBF0A9B6-50E3-4755-AB23-53787D76B08C}" destId="{DED88AF4-FC08-4324-81D6-D65297064F6E}" srcOrd="0" destOrd="0" parTransId="{2005B627-9378-4ADB-A9FA-E59AF831D24C}" sibTransId="{687150E7-79AE-4597-A900-CBCDD27C47DD}"/>
    <dgm:cxn modelId="{1BCBA4BE-A824-4410-8E82-E3216692EEAC}" srcId="{DED88AF4-FC08-4324-81D6-D65297064F6E}" destId="{6D34E72B-4DD5-44FD-86C5-38218258A764}" srcOrd="4" destOrd="0" parTransId="{287D04F6-FA0F-4AF3-B995-21D209CA4BBE}" sibTransId="{EBD0C123-92CF-4E11-8DF8-22B0E44106E3}"/>
    <dgm:cxn modelId="{80B717C2-61DC-4F2F-BA55-0256C2096D4F}" type="presOf" srcId="{D5D3C60D-DAB8-4796-90EE-DB572B09FBEF}" destId="{97CF86D2-CA77-4C92-9F82-8F1B551BF4BA}" srcOrd="0" destOrd="8" presId="urn:microsoft.com/office/officeart/2005/8/layout/vList2"/>
    <dgm:cxn modelId="{8BD775C8-1349-4EA1-94A0-A8BF4DEBA902}" type="presOf" srcId="{B1CF3AAC-5917-425F-99DC-D8D99849927B}" destId="{97CF86D2-CA77-4C92-9F82-8F1B551BF4BA}" srcOrd="0" destOrd="6" presId="urn:microsoft.com/office/officeart/2005/8/layout/vList2"/>
    <dgm:cxn modelId="{AB2982D9-5F4F-4F2A-B5BA-2F431371B9E2}" srcId="{DED88AF4-FC08-4324-81D6-D65297064F6E}" destId="{DDF6DB1B-1F66-4115-A4DE-8F84BE0AE111}" srcOrd="1" destOrd="0" parTransId="{53A57418-CFEE-4137-9900-ED7EA7F05359}" sibTransId="{01FD64DD-8EB5-4183-81E3-A00E7C2C7E57}"/>
    <dgm:cxn modelId="{6FDB7AE7-1AA6-449D-BCA2-660DA14E04BA}" srcId="{DED88AF4-FC08-4324-81D6-D65297064F6E}" destId="{E86612D8-896A-4A17-9E23-75A241D884E8}" srcOrd="0" destOrd="0" parTransId="{68955EBF-CB7A-489A-A8D9-D4679A77A1CB}" sibTransId="{ED560F49-5B6A-42C9-805D-697A3921BF29}"/>
    <dgm:cxn modelId="{C54514B7-7CCA-4B62-A1A6-412F0E6CCB9D}" type="presParOf" srcId="{BF123B5A-98E8-4D3C-8EF0-27C22947C54A}" destId="{0DBF0A5F-D51C-4761-AD7B-024A671A330C}" srcOrd="0" destOrd="0" presId="urn:microsoft.com/office/officeart/2005/8/layout/vList2"/>
    <dgm:cxn modelId="{C28F3FD1-A5DB-4C02-8B8A-0B76EA7E4078}" type="presParOf" srcId="{BF123B5A-98E8-4D3C-8EF0-27C22947C54A}" destId="{97CF86D2-CA77-4C92-9F82-8F1B551BF4B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75EB73-BF41-4293-81FC-4C1303AC14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7C81FE5-6896-4860-A389-C14A990773E9}">
      <dgm:prSet/>
      <dgm:spPr/>
      <dgm:t>
        <a:bodyPr/>
        <a:lstStyle/>
        <a:p>
          <a:r>
            <a:rPr lang="en-US" b="1"/>
            <a:t>security  Measures.</a:t>
          </a:r>
          <a:endParaRPr lang="en-US"/>
        </a:p>
      </dgm:t>
    </dgm:pt>
    <dgm:pt modelId="{7E5129D1-84FB-4792-95CB-87006B76939F}" type="parTrans" cxnId="{C2B0B961-5636-4C62-93F6-1CE88B214F23}">
      <dgm:prSet/>
      <dgm:spPr/>
      <dgm:t>
        <a:bodyPr/>
        <a:lstStyle/>
        <a:p>
          <a:endParaRPr lang="en-US"/>
        </a:p>
      </dgm:t>
    </dgm:pt>
    <dgm:pt modelId="{FBC3E915-51B4-4A0E-B545-BDD742A4A20E}" type="sibTrans" cxnId="{C2B0B961-5636-4C62-93F6-1CE88B214F23}">
      <dgm:prSet/>
      <dgm:spPr/>
      <dgm:t>
        <a:bodyPr/>
        <a:lstStyle/>
        <a:p>
          <a:endParaRPr lang="en-US"/>
        </a:p>
      </dgm:t>
    </dgm:pt>
    <dgm:pt modelId="{ECCB0725-665B-4CA9-9157-3DA4B3760878}">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Deactivate idle services and ports in order to lower attack surface.</a:t>
          </a:r>
        </a:p>
      </dgm:t>
    </dgm:pt>
    <dgm:pt modelId="{A357A08C-C0A8-4C57-997E-4403D8236626}" type="parTrans" cxnId="{9510620B-6D42-484B-ACF2-56DC37D349E7}">
      <dgm:prSet/>
      <dgm:spPr/>
      <dgm:t>
        <a:bodyPr/>
        <a:lstStyle/>
        <a:p>
          <a:endParaRPr lang="en-US"/>
        </a:p>
      </dgm:t>
    </dgm:pt>
    <dgm:pt modelId="{3B7520D0-FDB2-43C2-8848-64D395DCF51C}" type="sibTrans" cxnId="{9510620B-6D42-484B-ACF2-56DC37D349E7}">
      <dgm:prSet/>
      <dgm:spPr/>
      <dgm:t>
        <a:bodyPr/>
        <a:lstStyle/>
        <a:p>
          <a:endParaRPr lang="en-US"/>
        </a:p>
      </dgm:t>
    </dgm:pt>
    <dgm:pt modelId="{CD36693A-C34B-4166-B551-A2B432E77BDB}">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Implemented most recent security patches and updates to its system.</a:t>
          </a:r>
        </a:p>
      </dgm:t>
    </dgm:pt>
    <dgm:pt modelId="{4B612107-AFAF-4D13-80CF-C3D8F724F2D8}" type="parTrans" cxnId="{41587689-6A77-40F5-8CFA-FDA3C4BDAAFE}">
      <dgm:prSet/>
      <dgm:spPr/>
      <dgm:t>
        <a:bodyPr/>
        <a:lstStyle/>
        <a:p>
          <a:endParaRPr lang="en-US"/>
        </a:p>
      </dgm:t>
    </dgm:pt>
    <dgm:pt modelId="{816ADFE3-FC21-4BF0-AD15-0D34C7B62A38}" type="sibTrans" cxnId="{41587689-6A77-40F5-8CFA-FDA3C4BDAAFE}">
      <dgm:prSet/>
      <dgm:spPr/>
      <dgm:t>
        <a:bodyPr/>
        <a:lstStyle/>
        <a:p>
          <a:endParaRPr lang="en-US"/>
        </a:p>
      </dgm:t>
    </dgm:pt>
    <dgm:pt modelId="{E8CB2250-F0D8-40B0-96C3-0890B817B07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Active Directory strong password policy and lockout.</a:t>
          </a:r>
        </a:p>
      </dgm:t>
    </dgm:pt>
    <dgm:pt modelId="{6CD4E227-CB5C-4A1C-B970-85D7BA9778FC}" type="parTrans" cxnId="{2ADD622E-0E08-45EB-8F4E-3F9487C0FD58}">
      <dgm:prSet/>
      <dgm:spPr/>
      <dgm:t>
        <a:bodyPr/>
        <a:lstStyle/>
        <a:p>
          <a:endParaRPr lang="en-US"/>
        </a:p>
      </dgm:t>
    </dgm:pt>
    <dgm:pt modelId="{C9C69161-D992-443A-9F6A-C56AB39A4757}" type="sibTrans" cxnId="{2ADD622E-0E08-45EB-8F4E-3F9487C0FD58}">
      <dgm:prSet/>
      <dgm:spPr/>
      <dgm:t>
        <a:bodyPr/>
        <a:lstStyle/>
        <a:p>
          <a:endParaRPr lang="en-US"/>
        </a:p>
      </dgm:t>
    </dgm:pt>
    <dgm:pt modelId="{F06E7C12-E7F0-4383-B569-918A20F0289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Installed firewall protocols to limit the SMB, SSH and remote access.</a:t>
          </a:r>
        </a:p>
      </dgm:t>
    </dgm:pt>
    <dgm:pt modelId="{F0923911-CEA1-4D03-9563-C025D52917BE}" type="parTrans" cxnId="{47AC31E2-156C-4A00-B488-6268FDFBC39C}">
      <dgm:prSet/>
      <dgm:spPr/>
      <dgm:t>
        <a:bodyPr/>
        <a:lstStyle/>
        <a:p>
          <a:endParaRPr lang="en-US"/>
        </a:p>
      </dgm:t>
    </dgm:pt>
    <dgm:pt modelId="{4C5766F6-759C-47D1-BAEE-697B1A84EBE2}" type="sibTrans" cxnId="{47AC31E2-156C-4A00-B488-6268FDFBC39C}">
      <dgm:prSet/>
      <dgm:spPr/>
      <dgm:t>
        <a:bodyPr/>
        <a:lstStyle/>
        <a:p>
          <a:endParaRPr lang="en-US"/>
        </a:p>
      </dgm:t>
    </dgm:pt>
    <dgm:pt modelId="{C3EE7818-258A-47DD-9471-12420271F40C}">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S2S VPN secured and allowed encrypted communication (TLS).</a:t>
          </a:r>
        </a:p>
      </dgm:t>
    </dgm:pt>
    <dgm:pt modelId="{527C60F7-F193-4317-BCA6-201783F2636A}" type="parTrans" cxnId="{56B49CC9-82A6-483B-AFFC-C00C8EFFB795}">
      <dgm:prSet/>
      <dgm:spPr/>
      <dgm:t>
        <a:bodyPr/>
        <a:lstStyle/>
        <a:p>
          <a:endParaRPr lang="en-US"/>
        </a:p>
      </dgm:t>
    </dgm:pt>
    <dgm:pt modelId="{3EF63815-CCC7-4408-9883-038670CCB0D5}" type="sibTrans" cxnId="{56B49CC9-82A6-483B-AFFC-C00C8EFFB795}">
      <dgm:prSet/>
      <dgm:spPr/>
      <dgm:t>
        <a:bodyPr/>
        <a:lstStyle/>
        <a:p>
          <a:endParaRPr lang="en-US"/>
        </a:p>
      </dgm:t>
    </dgm:pt>
    <dgm:pt modelId="{AA615D7A-E7EE-4852-A902-7B2B0CE12B9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Installed the least privilege access control on users.</a:t>
          </a:r>
        </a:p>
      </dgm:t>
    </dgm:pt>
    <dgm:pt modelId="{512C4DD5-6DC0-4455-B079-CDDBFCAE3C64}" type="parTrans" cxnId="{B48C1ED7-2737-4009-94D9-B93356B41289}">
      <dgm:prSet/>
      <dgm:spPr/>
      <dgm:t>
        <a:bodyPr/>
        <a:lstStyle/>
        <a:p>
          <a:endParaRPr lang="en-US"/>
        </a:p>
      </dgm:t>
    </dgm:pt>
    <dgm:pt modelId="{8427DCA6-BE68-4FA9-8AE4-EF0DD227FCF5}" type="sibTrans" cxnId="{B48C1ED7-2737-4009-94D9-B93356B41289}">
      <dgm:prSet/>
      <dgm:spPr/>
      <dgm:t>
        <a:bodyPr/>
        <a:lstStyle/>
        <a:p>
          <a:endParaRPr lang="en-US"/>
        </a:p>
      </dgm:t>
    </dgm:pt>
    <dgm:pt modelId="{DA65A3E8-D4AC-4138-9428-F0C9365A0F32}">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Monitored the network enabled Wireshark.</a:t>
          </a:r>
        </a:p>
      </dgm:t>
    </dgm:pt>
    <dgm:pt modelId="{9B3E210F-9056-4CE7-A74C-B15EC59EEBC9}" type="parTrans" cxnId="{10EC64CD-3554-4AF3-B793-C2F55815782D}">
      <dgm:prSet/>
      <dgm:spPr/>
      <dgm:t>
        <a:bodyPr/>
        <a:lstStyle/>
        <a:p>
          <a:endParaRPr lang="en-US"/>
        </a:p>
      </dgm:t>
    </dgm:pt>
    <dgm:pt modelId="{298CA05C-287A-4D77-82D0-156A1EC5B70A}" type="sibTrans" cxnId="{10EC64CD-3554-4AF3-B793-C2F55815782D}">
      <dgm:prSet/>
      <dgm:spPr/>
      <dgm:t>
        <a:bodyPr/>
        <a:lstStyle/>
        <a:p>
          <a:endParaRPr lang="en-US"/>
        </a:p>
      </dgm:t>
    </dgm:pt>
    <dgm:pt modelId="{73C5F4CA-0573-446B-982D-EF361C7BB06E}">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Login attempt auditing and system logging.</a:t>
          </a:r>
        </a:p>
      </dgm:t>
    </dgm:pt>
    <dgm:pt modelId="{E95D87F4-CB7D-4D84-A3E0-9640285483BE}" type="parTrans" cxnId="{05FB90D1-F886-4317-A794-213CCEEA5FF8}">
      <dgm:prSet/>
      <dgm:spPr/>
      <dgm:t>
        <a:bodyPr/>
        <a:lstStyle/>
        <a:p>
          <a:endParaRPr lang="en-US"/>
        </a:p>
      </dgm:t>
    </dgm:pt>
    <dgm:pt modelId="{7859C539-B5E4-4CD8-9F15-7D73113C1EF6}" type="sibTrans" cxnId="{05FB90D1-F886-4317-A794-213CCEEA5FF8}">
      <dgm:prSet/>
      <dgm:spPr/>
      <dgm:t>
        <a:bodyPr/>
        <a:lstStyle/>
        <a:p>
          <a:endParaRPr lang="en-US"/>
        </a:p>
      </dgm:t>
    </dgm:pt>
    <dgm:pt modelId="{1D35C338-7DC6-47FD-B015-B4CD10F8FC3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Limited illegal access to confidential resources.</a:t>
          </a:r>
        </a:p>
      </dgm:t>
    </dgm:pt>
    <dgm:pt modelId="{D9D40EBC-6B08-48A3-AFD8-7C9253FB42D3}" type="parTrans" cxnId="{54BB2075-F3AE-4A5A-A4F4-3E9C9A5E034C}">
      <dgm:prSet/>
      <dgm:spPr/>
      <dgm:t>
        <a:bodyPr/>
        <a:lstStyle/>
        <a:p>
          <a:endParaRPr lang="en-US"/>
        </a:p>
      </dgm:t>
    </dgm:pt>
    <dgm:pt modelId="{178C92A7-5B08-4AC8-8147-CD998D723D45}" type="sibTrans" cxnId="{54BB2075-F3AE-4A5A-A4F4-3E9C9A5E034C}">
      <dgm:prSet/>
      <dgm:spPr/>
      <dgm:t>
        <a:bodyPr/>
        <a:lstStyle/>
        <a:p>
          <a:endParaRPr lang="en-US"/>
        </a:p>
      </dgm:t>
    </dgm:pt>
    <dgm:pt modelId="{108380EE-A752-440C-8BE9-01973085983D}" type="pres">
      <dgm:prSet presAssocID="{A775EB73-BF41-4293-81FC-4C1303AC1442}" presName="linear" presStyleCnt="0">
        <dgm:presLayoutVars>
          <dgm:animLvl val="lvl"/>
          <dgm:resizeHandles val="exact"/>
        </dgm:presLayoutVars>
      </dgm:prSet>
      <dgm:spPr/>
    </dgm:pt>
    <dgm:pt modelId="{82056453-E356-4862-A768-2B41134BAB19}" type="pres">
      <dgm:prSet presAssocID="{A7C81FE5-6896-4860-A389-C14A990773E9}" presName="parentText" presStyleLbl="node1" presStyleIdx="0" presStyleCnt="1">
        <dgm:presLayoutVars>
          <dgm:chMax val="0"/>
          <dgm:bulletEnabled val="1"/>
        </dgm:presLayoutVars>
      </dgm:prSet>
      <dgm:spPr/>
    </dgm:pt>
    <dgm:pt modelId="{D064EB81-4E11-4061-8A83-4CCEB6C7F4B4}" type="pres">
      <dgm:prSet presAssocID="{A7C81FE5-6896-4860-A389-C14A990773E9}" presName="childText" presStyleLbl="revTx" presStyleIdx="0" presStyleCnt="1">
        <dgm:presLayoutVars>
          <dgm:bulletEnabled val="1"/>
        </dgm:presLayoutVars>
      </dgm:prSet>
      <dgm:spPr/>
    </dgm:pt>
  </dgm:ptLst>
  <dgm:cxnLst>
    <dgm:cxn modelId="{5C0E2A00-BB9A-4EE7-8D26-EBECBBD34556}" type="presOf" srcId="{DA65A3E8-D4AC-4138-9428-F0C9365A0F32}" destId="{D064EB81-4E11-4061-8A83-4CCEB6C7F4B4}" srcOrd="0" destOrd="6" presId="urn:microsoft.com/office/officeart/2005/8/layout/vList2"/>
    <dgm:cxn modelId="{9510620B-6D42-484B-ACF2-56DC37D349E7}" srcId="{A7C81FE5-6896-4860-A389-C14A990773E9}" destId="{ECCB0725-665B-4CA9-9157-3DA4B3760878}" srcOrd="0" destOrd="0" parTransId="{A357A08C-C0A8-4C57-997E-4403D8236626}" sibTransId="{3B7520D0-FDB2-43C2-8848-64D395DCF51C}"/>
    <dgm:cxn modelId="{0FD1810F-3B5B-4867-BBFE-C66105BEB365}" type="presOf" srcId="{CD36693A-C34B-4166-B551-A2B432E77BDB}" destId="{D064EB81-4E11-4061-8A83-4CCEB6C7F4B4}" srcOrd="0" destOrd="1" presId="urn:microsoft.com/office/officeart/2005/8/layout/vList2"/>
    <dgm:cxn modelId="{BE85A619-E05A-4B88-9DB2-FEBAE3EFD12D}" type="presOf" srcId="{73C5F4CA-0573-446B-982D-EF361C7BB06E}" destId="{D064EB81-4E11-4061-8A83-4CCEB6C7F4B4}" srcOrd="0" destOrd="7" presId="urn:microsoft.com/office/officeart/2005/8/layout/vList2"/>
    <dgm:cxn modelId="{17C5BF1E-1F13-4A42-A901-2C2570568983}" type="presOf" srcId="{C3EE7818-258A-47DD-9471-12420271F40C}" destId="{D064EB81-4E11-4061-8A83-4CCEB6C7F4B4}" srcOrd="0" destOrd="4" presId="urn:microsoft.com/office/officeart/2005/8/layout/vList2"/>
    <dgm:cxn modelId="{A5D68027-FE3C-4EA6-90B4-0BA76C0C98E3}" type="presOf" srcId="{A775EB73-BF41-4293-81FC-4C1303AC1442}" destId="{108380EE-A752-440C-8BE9-01973085983D}" srcOrd="0" destOrd="0" presId="urn:microsoft.com/office/officeart/2005/8/layout/vList2"/>
    <dgm:cxn modelId="{2ADD622E-0E08-45EB-8F4E-3F9487C0FD58}" srcId="{A7C81FE5-6896-4860-A389-C14A990773E9}" destId="{E8CB2250-F0D8-40B0-96C3-0890B817B07A}" srcOrd="2" destOrd="0" parTransId="{6CD4E227-CB5C-4A1C-B970-85D7BA9778FC}" sibTransId="{C9C69161-D992-443A-9F6A-C56AB39A4757}"/>
    <dgm:cxn modelId="{66713F3D-8B3C-4E9B-A74B-A74B2B4673E5}" type="presOf" srcId="{ECCB0725-665B-4CA9-9157-3DA4B3760878}" destId="{D064EB81-4E11-4061-8A83-4CCEB6C7F4B4}" srcOrd="0" destOrd="0" presId="urn:microsoft.com/office/officeart/2005/8/layout/vList2"/>
    <dgm:cxn modelId="{E96A813D-C420-4709-8508-7BAA4CC68F46}" type="presOf" srcId="{E8CB2250-F0D8-40B0-96C3-0890B817B07A}" destId="{D064EB81-4E11-4061-8A83-4CCEB6C7F4B4}" srcOrd="0" destOrd="2" presId="urn:microsoft.com/office/officeart/2005/8/layout/vList2"/>
    <dgm:cxn modelId="{C2B0B961-5636-4C62-93F6-1CE88B214F23}" srcId="{A775EB73-BF41-4293-81FC-4C1303AC1442}" destId="{A7C81FE5-6896-4860-A389-C14A990773E9}" srcOrd="0" destOrd="0" parTransId="{7E5129D1-84FB-4792-95CB-87006B76939F}" sibTransId="{FBC3E915-51B4-4A0E-B545-BDD742A4A20E}"/>
    <dgm:cxn modelId="{A7EB9153-ADEB-4CEC-AA8B-161F8AB5FC8A}" type="presOf" srcId="{1D35C338-7DC6-47FD-B015-B4CD10F8FC3A}" destId="{D064EB81-4E11-4061-8A83-4CCEB6C7F4B4}" srcOrd="0" destOrd="8" presId="urn:microsoft.com/office/officeart/2005/8/layout/vList2"/>
    <dgm:cxn modelId="{54BB2075-F3AE-4A5A-A4F4-3E9C9A5E034C}" srcId="{A7C81FE5-6896-4860-A389-C14A990773E9}" destId="{1D35C338-7DC6-47FD-B015-B4CD10F8FC3A}" srcOrd="8" destOrd="0" parTransId="{D9D40EBC-6B08-48A3-AFD8-7C9253FB42D3}" sibTransId="{178C92A7-5B08-4AC8-8147-CD998D723D45}"/>
    <dgm:cxn modelId="{C6E4F983-F9BD-4678-AA2E-54D357585EA6}" type="presOf" srcId="{A7C81FE5-6896-4860-A389-C14A990773E9}" destId="{82056453-E356-4862-A768-2B41134BAB19}" srcOrd="0" destOrd="0" presId="urn:microsoft.com/office/officeart/2005/8/layout/vList2"/>
    <dgm:cxn modelId="{41587689-6A77-40F5-8CFA-FDA3C4BDAAFE}" srcId="{A7C81FE5-6896-4860-A389-C14A990773E9}" destId="{CD36693A-C34B-4166-B551-A2B432E77BDB}" srcOrd="1" destOrd="0" parTransId="{4B612107-AFAF-4D13-80CF-C3D8F724F2D8}" sibTransId="{816ADFE3-FC21-4BF0-AD15-0D34C7B62A38}"/>
    <dgm:cxn modelId="{5572BDA3-3BBE-4192-B83E-4CF5E837313F}" type="presOf" srcId="{AA615D7A-E7EE-4852-A902-7B2B0CE12B9A}" destId="{D064EB81-4E11-4061-8A83-4CCEB6C7F4B4}" srcOrd="0" destOrd="5" presId="urn:microsoft.com/office/officeart/2005/8/layout/vList2"/>
    <dgm:cxn modelId="{56B49CC9-82A6-483B-AFFC-C00C8EFFB795}" srcId="{A7C81FE5-6896-4860-A389-C14A990773E9}" destId="{C3EE7818-258A-47DD-9471-12420271F40C}" srcOrd="4" destOrd="0" parTransId="{527C60F7-F193-4317-BCA6-201783F2636A}" sibTransId="{3EF63815-CCC7-4408-9883-038670CCB0D5}"/>
    <dgm:cxn modelId="{B76902CB-331C-44A6-9215-BD9DE5AABD28}" type="presOf" srcId="{F06E7C12-E7F0-4383-B569-918A20F0289A}" destId="{D064EB81-4E11-4061-8A83-4CCEB6C7F4B4}" srcOrd="0" destOrd="3" presId="urn:microsoft.com/office/officeart/2005/8/layout/vList2"/>
    <dgm:cxn modelId="{10EC64CD-3554-4AF3-B793-C2F55815782D}" srcId="{A7C81FE5-6896-4860-A389-C14A990773E9}" destId="{DA65A3E8-D4AC-4138-9428-F0C9365A0F32}" srcOrd="6" destOrd="0" parTransId="{9B3E210F-9056-4CE7-A74C-B15EC59EEBC9}" sibTransId="{298CA05C-287A-4D77-82D0-156A1EC5B70A}"/>
    <dgm:cxn modelId="{05FB90D1-F886-4317-A794-213CCEEA5FF8}" srcId="{A7C81FE5-6896-4860-A389-C14A990773E9}" destId="{73C5F4CA-0573-446B-982D-EF361C7BB06E}" srcOrd="7" destOrd="0" parTransId="{E95D87F4-CB7D-4D84-A3E0-9640285483BE}" sibTransId="{7859C539-B5E4-4CD8-9F15-7D73113C1EF6}"/>
    <dgm:cxn modelId="{B48C1ED7-2737-4009-94D9-B93356B41289}" srcId="{A7C81FE5-6896-4860-A389-C14A990773E9}" destId="{AA615D7A-E7EE-4852-A902-7B2B0CE12B9A}" srcOrd="5" destOrd="0" parTransId="{512C4DD5-6DC0-4455-B079-CDDBFCAE3C64}" sibTransId="{8427DCA6-BE68-4FA9-8AE4-EF0DD227FCF5}"/>
    <dgm:cxn modelId="{47AC31E2-156C-4A00-B488-6268FDFBC39C}" srcId="{A7C81FE5-6896-4860-A389-C14A990773E9}" destId="{F06E7C12-E7F0-4383-B569-918A20F0289A}" srcOrd="3" destOrd="0" parTransId="{F0923911-CEA1-4D03-9563-C025D52917BE}" sibTransId="{4C5766F6-759C-47D1-BAEE-697B1A84EBE2}"/>
    <dgm:cxn modelId="{469B8F61-529B-498A-A654-A385492B2B03}" type="presParOf" srcId="{108380EE-A752-440C-8BE9-01973085983D}" destId="{82056453-E356-4862-A768-2B41134BAB19}" srcOrd="0" destOrd="0" presId="urn:microsoft.com/office/officeart/2005/8/layout/vList2"/>
    <dgm:cxn modelId="{5513B302-80D9-4298-BD01-77C03A9F794F}" type="presParOf" srcId="{108380EE-A752-440C-8BE9-01973085983D}" destId="{D064EB81-4E11-4061-8A83-4CCEB6C7F4B4}"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C0297B-9E6B-4191-8225-D3D73EE4060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A8C7349-085A-4231-8C83-F97DAC14068C}">
      <dgm:prSet/>
      <dgm:spPr/>
      <dgm:t>
        <a:bodyPr/>
        <a:lstStyle/>
        <a:p>
          <a:r>
            <a:rPr lang="en-US" dirty="0"/>
            <a:t>The Assessment is designed to monitor the capacity of the students to assess, circumvent, and breach an enterprise network through ethical hacking strategies.</a:t>
          </a:r>
        </a:p>
      </dgm:t>
    </dgm:pt>
    <dgm:pt modelId="{1A737268-B7E7-42E6-B85D-C14C06F76666}" type="parTrans" cxnId="{1441EE5E-524A-4783-B979-39AB9488CEA3}">
      <dgm:prSet/>
      <dgm:spPr/>
      <dgm:t>
        <a:bodyPr/>
        <a:lstStyle/>
        <a:p>
          <a:endParaRPr lang="en-US"/>
        </a:p>
      </dgm:t>
    </dgm:pt>
    <dgm:pt modelId="{AB56484E-797C-4BFC-9758-DFA4D4414792}" type="sibTrans" cxnId="{1441EE5E-524A-4783-B979-39AB9488CEA3}">
      <dgm:prSet/>
      <dgm:spPr/>
      <dgm:t>
        <a:bodyPr/>
        <a:lstStyle/>
        <a:p>
          <a:endParaRPr lang="en-US"/>
        </a:p>
      </dgm:t>
    </dgm:pt>
    <dgm:pt modelId="{F0CC3A87-CE1A-4A6A-9725-A10EA3FB228C}">
      <dgm:prSet/>
      <dgm:spPr/>
      <dgm:t>
        <a:bodyPr/>
        <a:lstStyle/>
        <a:p>
          <a:r>
            <a:rPr lang="en-US"/>
            <a:t>It is made of two major sections consisting of Capture the Flag (20%) activity and a network security project and demonstration (80%).</a:t>
          </a:r>
        </a:p>
      </dgm:t>
    </dgm:pt>
    <dgm:pt modelId="{9B7F5B5C-AE91-4FC8-84C2-DCFA2260400D}" type="parTrans" cxnId="{AAAA3F85-62B0-449A-AE4C-13A6ECE7BEA0}">
      <dgm:prSet/>
      <dgm:spPr/>
      <dgm:t>
        <a:bodyPr/>
        <a:lstStyle/>
        <a:p>
          <a:endParaRPr lang="en-US"/>
        </a:p>
      </dgm:t>
    </dgm:pt>
    <dgm:pt modelId="{B81665AB-B15F-4788-88B2-AFF62FDE012E}" type="sibTrans" cxnId="{AAAA3F85-62B0-449A-AE4C-13A6ECE7BEA0}">
      <dgm:prSet/>
      <dgm:spPr/>
      <dgm:t>
        <a:bodyPr/>
        <a:lstStyle/>
        <a:p>
          <a:endParaRPr lang="en-US"/>
        </a:p>
      </dgm:t>
    </dgm:pt>
    <dgm:pt modelId="{59790526-07D8-4130-8BC4-E71F7E159DC1}">
      <dgm:prSet/>
      <dgm:spPr/>
      <dgm:t>
        <a:bodyPr/>
        <a:lstStyle/>
        <a:p>
          <a:r>
            <a:rPr lang="en-US"/>
            <a:t>Students are required to analyze packet capture files to detect concealed flags, which practice more practical incident analysis skills.</a:t>
          </a:r>
        </a:p>
      </dgm:t>
    </dgm:pt>
    <dgm:pt modelId="{C00B9300-FEF3-4BB2-ACE2-D6F10635EB79}" type="parTrans" cxnId="{42272A83-5BFF-40D1-94E4-1F2F4859CB59}">
      <dgm:prSet/>
      <dgm:spPr/>
      <dgm:t>
        <a:bodyPr/>
        <a:lstStyle/>
        <a:p>
          <a:endParaRPr lang="en-US"/>
        </a:p>
      </dgm:t>
    </dgm:pt>
    <dgm:pt modelId="{A684311C-5D33-4311-A1A6-FFA0D517EB87}" type="sibTrans" cxnId="{42272A83-5BFF-40D1-94E4-1F2F4859CB59}">
      <dgm:prSet/>
      <dgm:spPr/>
      <dgm:t>
        <a:bodyPr/>
        <a:lstStyle/>
        <a:p>
          <a:endParaRPr lang="en-US"/>
        </a:p>
      </dgm:t>
    </dgm:pt>
    <dgm:pt modelId="{1AC86FA9-50C6-45EF-B766-889DEADAEE04}">
      <dgm:prSet/>
      <dgm:spPr/>
      <dgm:t>
        <a:bodyPr/>
        <a:lstStyle/>
        <a:p>
          <a:r>
            <a:rPr lang="en-US"/>
            <a:t>The primary task involves vulnerability assessment of a simulated organizational network by the students with the help of such tools as Nmap, OpenVAS, or Nessus.</a:t>
          </a:r>
        </a:p>
      </dgm:t>
    </dgm:pt>
    <dgm:pt modelId="{2D71D18F-3982-4BF1-BE68-450B2113492E}" type="parTrans" cxnId="{CEFB8549-6D46-4E0E-A5B4-EEF38D998919}">
      <dgm:prSet/>
      <dgm:spPr/>
      <dgm:t>
        <a:bodyPr/>
        <a:lstStyle/>
        <a:p>
          <a:endParaRPr lang="en-US"/>
        </a:p>
      </dgm:t>
    </dgm:pt>
    <dgm:pt modelId="{6E6A1BAE-123A-4BE6-A7E8-279D382A018D}" type="sibTrans" cxnId="{CEFB8549-6D46-4E0E-A5B4-EEF38D998919}">
      <dgm:prSet/>
      <dgm:spPr/>
      <dgm:t>
        <a:bodyPr/>
        <a:lstStyle/>
        <a:p>
          <a:endParaRPr lang="en-US"/>
        </a:p>
      </dgm:t>
    </dgm:pt>
    <dgm:pt modelId="{8E5B3461-428D-403A-9BFF-C633EFAE90DA}">
      <dgm:prSet/>
      <dgm:spPr/>
      <dgm:t>
        <a:bodyPr/>
        <a:lstStyle/>
        <a:p>
          <a:r>
            <a:rPr lang="en-US"/>
            <a:t>They should be able to detect and classify at least six vulnerabilities (high, medium, and low priorities) and show how the chosen ones were exploited.</a:t>
          </a:r>
        </a:p>
      </dgm:t>
    </dgm:pt>
    <dgm:pt modelId="{119AB197-4874-46C0-9174-5BB2D0E62055}" type="parTrans" cxnId="{C28C6A91-65B6-45FA-90ED-646308A513A7}">
      <dgm:prSet/>
      <dgm:spPr/>
      <dgm:t>
        <a:bodyPr/>
        <a:lstStyle/>
        <a:p>
          <a:endParaRPr lang="en-US"/>
        </a:p>
      </dgm:t>
    </dgm:pt>
    <dgm:pt modelId="{6E5B3C4A-BFC0-43AB-ACD4-ED56DFD9FDA4}" type="sibTrans" cxnId="{C28C6A91-65B6-45FA-90ED-646308A513A7}">
      <dgm:prSet/>
      <dgm:spPr/>
      <dgm:t>
        <a:bodyPr/>
        <a:lstStyle/>
        <a:p>
          <a:endParaRPr lang="en-US"/>
        </a:p>
      </dgm:t>
    </dgm:pt>
    <dgm:pt modelId="{C3A1022B-6AE6-414A-9604-C5EFEF35B271}">
      <dgm:prSet/>
      <dgm:spPr/>
      <dgm:t>
        <a:bodyPr/>
        <a:lstStyle/>
        <a:p>
          <a:r>
            <a:rPr lang="en-US"/>
            <a:t>Students then apply security measures like server hardening, firewalls, encryption and monitoring to avoid risks.</a:t>
          </a:r>
        </a:p>
      </dgm:t>
    </dgm:pt>
    <dgm:pt modelId="{468B96A6-8E59-42CD-A64D-373B692693C0}" type="parTrans" cxnId="{8FDF9CC4-D09E-4387-AD61-34548CA70C3D}">
      <dgm:prSet/>
      <dgm:spPr/>
      <dgm:t>
        <a:bodyPr/>
        <a:lstStyle/>
        <a:p>
          <a:endParaRPr lang="en-US"/>
        </a:p>
      </dgm:t>
    </dgm:pt>
    <dgm:pt modelId="{F032F105-B4CC-454C-AC3F-B7BCAE7FB5DF}" type="sibTrans" cxnId="{8FDF9CC4-D09E-4387-AD61-34548CA70C3D}">
      <dgm:prSet/>
      <dgm:spPr/>
      <dgm:t>
        <a:bodyPr/>
        <a:lstStyle/>
        <a:p>
          <a:endParaRPr lang="en-US"/>
        </a:p>
      </dgm:t>
    </dgm:pt>
    <dgm:pt modelId="{82F58F51-6530-4223-BD23-A6D1E780AF65}">
      <dgm:prSet/>
      <dgm:spPr/>
      <dgm:t>
        <a:bodyPr/>
        <a:lstStyle/>
        <a:p>
          <a:r>
            <a:rPr lang="en-US"/>
            <a:t>The last test is the technical skills, analytical thinking and ability to justify security decisions under the real-world scenario.</a:t>
          </a:r>
        </a:p>
      </dgm:t>
    </dgm:pt>
    <dgm:pt modelId="{3F80B020-92A5-4C2C-83AB-C1D8F89C8D38}" type="parTrans" cxnId="{94212593-8273-420D-8AF5-DC629B5AA9DC}">
      <dgm:prSet/>
      <dgm:spPr/>
      <dgm:t>
        <a:bodyPr/>
        <a:lstStyle/>
        <a:p>
          <a:endParaRPr lang="en-US"/>
        </a:p>
      </dgm:t>
    </dgm:pt>
    <dgm:pt modelId="{FBBEFA55-B4AC-433D-AFF3-3972A01C64D6}" type="sibTrans" cxnId="{94212593-8273-420D-8AF5-DC629B5AA9DC}">
      <dgm:prSet/>
      <dgm:spPr/>
      <dgm:t>
        <a:bodyPr/>
        <a:lstStyle/>
        <a:p>
          <a:endParaRPr lang="en-US"/>
        </a:p>
      </dgm:t>
    </dgm:pt>
    <dgm:pt modelId="{B265E010-DA98-47D3-8A27-6CC4B0AEC9C9}" type="pres">
      <dgm:prSet presAssocID="{68C0297B-9E6B-4191-8225-D3D73EE40607}" presName="diagram" presStyleCnt="0">
        <dgm:presLayoutVars>
          <dgm:dir/>
          <dgm:resizeHandles val="exact"/>
        </dgm:presLayoutVars>
      </dgm:prSet>
      <dgm:spPr/>
    </dgm:pt>
    <dgm:pt modelId="{0804A4AF-2F09-46EA-A0FF-2906A00ED02B}" type="pres">
      <dgm:prSet presAssocID="{AA8C7349-085A-4231-8C83-F97DAC14068C}" presName="node" presStyleLbl="node1" presStyleIdx="0" presStyleCnt="7">
        <dgm:presLayoutVars>
          <dgm:bulletEnabled val="1"/>
        </dgm:presLayoutVars>
      </dgm:prSet>
      <dgm:spPr/>
    </dgm:pt>
    <dgm:pt modelId="{7B42EF57-729A-4547-8768-B6A5449D681C}" type="pres">
      <dgm:prSet presAssocID="{AB56484E-797C-4BFC-9758-DFA4D4414792}" presName="sibTrans" presStyleCnt="0"/>
      <dgm:spPr/>
    </dgm:pt>
    <dgm:pt modelId="{D8EBCB39-CE3C-4EBB-902B-4F460A1D6DA6}" type="pres">
      <dgm:prSet presAssocID="{F0CC3A87-CE1A-4A6A-9725-A10EA3FB228C}" presName="node" presStyleLbl="node1" presStyleIdx="1" presStyleCnt="7">
        <dgm:presLayoutVars>
          <dgm:bulletEnabled val="1"/>
        </dgm:presLayoutVars>
      </dgm:prSet>
      <dgm:spPr/>
    </dgm:pt>
    <dgm:pt modelId="{A5A052C6-0454-4CC6-8807-4DFDE4DEAAEA}" type="pres">
      <dgm:prSet presAssocID="{B81665AB-B15F-4788-88B2-AFF62FDE012E}" presName="sibTrans" presStyleCnt="0"/>
      <dgm:spPr/>
    </dgm:pt>
    <dgm:pt modelId="{A66549B1-3473-4B03-B490-FCB889C46C37}" type="pres">
      <dgm:prSet presAssocID="{59790526-07D8-4130-8BC4-E71F7E159DC1}" presName="node" presStyleLbl="node1" presStyleIdx="2" presStyleCnt="7">
        <dgm:presLayoutVars>
          <dgm:bulletEnabled val="1"/>
        </dgm:presLayoutVars>
      </dgm:prSet>
      <dgm:spPr/>
    </dgm:pt>
    <dgm:pt modelId="{F3A4CCEC-CFF7-4CA5-9FD2-C38EF4165441}" type="pres">
      <dgm:prSet presAssocID="{A684311C-5D33-4311-A1A6-FFA0D517EB87}" presName="sibTrans" presStyleCnt="0"/>
      <dgm:spPr/>
    </dgm:pt>
    <dgm:pt modelId="{A08571C2-F008-46BC-BFF4-A2E7F08C57F9}" type="pres">
      <dgm:prSet presAssocID="{1AC86FA9-50C6-45EF-B766-889DEADAEE04}" presName="node" presStyleLbl="node1" presStyleIdx="3" presStyleCnt="7">
        <dgm:presLayoutVars>
          <dgm:bulletEnabled val="1"/>
        </dgm:presLayoutVars>
      </dgm:prSet>
      <dgm:spPr/>
    </dgm:pt>
    <dgm:pt modelId="{B91CB618-05FE-4D03-9853-02F94889EDAA}" type="pres">
      <dgm:prSet presAssocID="{6E6A1BAE-123A-4BE6-A7E8-279D382A018D}" presName="sibTrans" presStyleCnt="0"/>
      <dgm:spPr/>
    </dgm:pt>
    <dgm:pt modelId="{D694AC00-9085-4275-B8FF-CB1681CBC49A}" type="pres">
      <dgm:prSet presAssocID="{8E5B3461-428D-403A-9BFF-C633EFAE90DA}" presName="node" presStyleLbl="node1" presStyleIdx="4" presStyleCnt="7">
        <dgm:presLayoutVars>
          <dgm:bulletEnabled val="1"/>
        </dgm:presLayoutVars>
      </dgm:prSet>
      <dgm:spPr/>
    </dgm:pt>
    <dgm:pt modelId="{8919D840-3454-4F03-BEFA-8A75E23ABB83}" type="pres">
      <dgm:prSet presAssocID="{6E5B3C4A-BFC0-43AB-ACD4-ED56DFD9FDA4}" presName="sibTrans" presStyleCnt="0"/>
      <dgm:spPr/>
    </dgm:pt>
    <dgm:pt modelId="{DDACB455-18BC-484B-8C3D-2BEFE7CAD4B5}" type="pres">
      <dgm:prSet presAssocID="{C3A1022B-6AE6-414A-9604-C5EFEF35B271}" presName="node" presStyleLbl="node1" presStyleIdx="5" presStyleCnt="7">
        <dgm:presLayoutVars>
          <dgm:bulletEnabled val="1"/>
        </dgm:presLayoutVars>
      </dgm:prSet>
      <dgm:spPr/>
    </dgm:pt>
    <dgm:pt modelId="{94D6759E-CA0E-47D2-B77E-FAC158030F6B}" type="pres">
      <dgm:prSet presAssocID="{F032F105-B4CC-454C-AC3F-B7BCAE7FB5DF}" presName="sibTrans" presStyleCnt="0"/>
      <dgm:spPr/>
    </dgm:pt>
    <dgm:pt modelId="{CE7A6107-2F2E-41D3-B8BD-5502D050AA91}" type="pres">
      <dgm:prSet presAssocID="{82F58F51-6530-4223-BD23-A6D1E780AF65}" presName="node" presStyleLbl="node1" presStyleIdx="6" presStyleCnt="7">
        <dgm:presLayoutVars>
          <dgm:bulletEnabled val="1"/>
        </dgm:presLayoutVars>
      </dgm:prSet>
      <dgm:spPr/>
    </dgm:pt>
  </dgm:ptLst>
  <dgm:cxnLst>
    <dgm:cxn modelId="{BB04611F-B262-4687-830D-963185031FBF}" type="presOf" srcId="{82F58F51-6530-4223-BD23-A6D1E780AF65}" destId="{CE7A6107-2F2E-41D3-B8BD-5502D050AA91}" srcOrd="0" destOrd="0" presId="urn:microsoft.com/office/officeart/2005/8/layout/default"/>
    <dgm:cxn modelId="{DD8FCB2A-C809-47D6-B6A4-A24FFCC37AE1}" type="presOf" srcId="{1AC86FA9-50C6-45EF-B766-889DEADAEE04}" destId="{A08571C2-F008-46BC-BFF4-A2E7F08C57F9}" srcOrd="0" destOrd="0" presId="urn:microsoft.com/office/officeart/2005/8/layout/default"/>
    <dgm:cxn modelId="{BE727B3A-7F44-4937-8B9E-38B5FC6B13A0}" type="presOf" srcId="{F0CC3A87-CE1A-4A6A-9725-A10EA3FB228C}" destId="{D8EBCB39-CE3C-4EBB-902B-4F460A1D6DA6}" srcOrd="0" destOrd="0" presId="urn:microsoft.com/office/officeart/2005/8/layout/default"/>
    <dgm:cxn modelId="{B8746E5D-861E-4DBC-ACEC-C3E0CD934FCD}" type="presOf" srcId="{8E5B3461-428D-403A-9BFF-C633EFAE90DA}" destId="{D694AC00-9085-4275-B8FF-CB1681CBC49A}" srcOrd="0" destOrd="0" presId="urn:microsoft.com/office/officeart/2005/8/layout/default"/>
    <dgm:cxn modelId="{1441EE5E-524A-4783-B979-39AB9488CEA3}" srcId="{68C0297B-9E6B-4191-8225-D3D73EE40607}" destId="{AA8C7349-085A-4231-8C83-F97DAC14068C}" srcOrd="0" destOrd="0" parTransId="{1A737268-B7E7-42E6-B85D-C14C06F76666}" sibTransId="{AB56484E-797C-4BFC-9758-DFA4D4414792}"/>
    <dgm:cxn modelId="{CEFB8549-6D46-4E0E-A5B4-EEF38D998919}" srcId="{68C0297B-9E6B-4191-8225-D3D73EE40607}" destId="{1AC86FA9-50C6-45EF-B766-889DEADAEE04}" srcOrd="3" destOrd="0" parTransId="{2D71D18F-3982-4BF1-BE68-450B2113492E}" sibTransId="{6E6A1BAE-123A-4BE6-A7E8-279D382A018D}"/>
    <dgm:cxn modelId="{42272A83-5BFF-40D1-94E4-1F2F4859CB59}" srcId="{68C0297B-9E6B-4191-8225-D3D73EE40607}" destId="{59790526-07D8-4130-8BC4-E71F7E159DC1}" srcOrd="2" destOrd="0" parTransId="{C00B9300-FEF3-4BB2-ACE2-D6F10635EB79}" sibTransId="{A684311C-5D33-4311-A1A6-FFA0D517EB87}"/>
    <dgm:cxn modelId="{269BCD84-138C-410E-8B9A-9352415492E9}" type="presOf" srcId="{68C0297B-9E6B-4191-8225-D3D73EE40607}" destId="{B265E010-DA98-47D3-8A27-6CC4B0AEC9C9}" srcOrd="0" destOrd="0" presId="urn:microsoft.com/office/officeart/2005/8/layout/default"/>
    <dgm:cxn modelId="{AAAA3F85-62B0-449A-AE4C-13A6ECE7BEA0}" srcId="{68C0297B-9E6B-4191-8225-D3D73EE40607}" destId="{F0CC3A87-CE1A-4A6A-9725-A10EA3FB228C}" srcOrd="1" destOrd="0" parTransId="{9B7F5B5C-AE91-4FC8-84C2-DCFA2260400D}" sibTransId="{B81665AB-B15F-4788-88B2-AFF62FDE012E}"/>
    <dgm:cxn modelId="{C28C6A91-65B6-45FA-90ED-646308A513A7}" srcId="{68C0297B-9E6B-4191-8225-D3D73EE40607}" destId="{8E5B3461-428D-403A-9BFF-C633EFAE90DA}" srcOrd="4" destOrd="0" parTransId="{119AB197-4874-46C0-9174-5BB2D0E62055}" sibTransId="{6E5B3C4A-BFC0-43AB-ACD4-ED56DFD9FDA4}"/>
    <dgm:cxn modelId="{94212593-8273-420D-8AF5-DC629B5AA9DC}" srcId="{68C0297B-9E6B-4191-8225-D3D73EE40607}" destId="{82F58F51-6530-4223-BD23-A6D1E780AF65}" srcOrd="6" destOrd="0" parTransId="{3F80B020-92A5-4C2C-83AB-C1D8F89C8D38}" sibTransId="{FBBEFA55-B4AC-433D-AFF3-3972A01C64D6}"/>
    <dgm:cxn modelId="{F5D447AD-BD4D-4CFD-8911-9F19BC99F4DF}" type="presOf" srcId="{59790526-07D8-4130-8BC4-E71F7E159DC1}" destId="{A66549B1-3473-4B03-B490-FCB889C46C37}" srcOrd="0" destOrd="0" presId="urn:microsoft.com/office/officeart/2005/8/layout/default"/>
    <dgm:cxn modelId="{5CBBFCB5-50C0-4524-B985-23E9A6F8C04B}" type="presOf" srcId="{AA8C7349-085A-4231-8C83-F97DAC14068C}" destId="{0804A4AF-2F09-46EA-A0FF-2906A00ED02B}" srcOrd="0" destOrd="0" presId="urn:microsoft.com/office/officeart/2005/8/layout/default"/>
    <dgm:cxn modelId="{8FDF9CC4-D09E-4387-AD61-34548CA70C3D}" srcId="{68C0297B-9E6B-4191-8225-D3D73EE40607}" destId="{C3A1022B-6AE6-414A-9604-C5EFEF35B271}" srcOrd="5" destOrd="0" parTransId="{468B96A6-8E59-42CD-A64D-373B692693C0}" sibTransId="{F032F105-B4CC-454C-AC3F-B7BCAE7FB5DF}"/>
    <dgm:cxn modelId="{1EF5D0F6-AF6F-4340-BB27-EAEEC586F579}" type="presOf" srcId="{C3A1022B-6AE6-414A-9604-C5EFEF35B271}" destId="{DDACB455-18BC-484B-8C3D-2BEFE7CAD4B5}" srcOrd="0" destOrd="0" presId="urn:microsoft.com/office/officeart/2005/8/layout/default"/>
    <dgm:cxn modelId="{6A407D0A-3A9A-47A2-BFE2-C701BDAED969}" type="presParOf" srcId="{B265E010-DA98-47D3-8A27-6CC4B0AEC9C9}" destId="{0804A4AF-2F09-46EA-A0FF-2906A00ED02B}" srcOrd="0" destOrd="0" presId="urn:microsoft.com/office/officeart/2005/8/layout/default"/>
    <dgm:cxn modelId="{66AF6BD2-520D-4E66-B935-FDEAC8C0812F}" type="presParOf" srcId="{B265E010-DA98-47D3-8A27-6CC4B0AEC9C9}" destId="{7B42EF57-729A-4547-8768-B6A5449D681C}" srcOrd="1" destOrd="0" presId="urn:microsoft.com/office/officeart/2005/8/layout/default"/>
    <dgm:cxn modelId="{934D252A-C05B-4B37-AA19-FD460016D3FA}" type="presParOf" srcId="{B265E010-DA98-47D3-8A27-6CC4B0AEC9C9}" destId="{D8EBCB39-CE3C-4EBB-902B-4F460A1D6DA6}" srcOrd="2" destOrd="0" presId="urn:microsoft.com/office/officeart/2005/8/layout/default"/>
    <dgm:cxn modelId="{4CB7FF6F-E6A8-4F61-A121-AC6A78878C5A}" type="presParOf" srcId="{B265E010-DA98-47D3-8A27-6CC4B0AEC9C9}" destId="{A5A052C6-0454-4CC6-8807-4DFDE4DEAAEA}" srcOrd="3" destOrd="0" presId="urn:microsoft.com/office/officeart/2005/8/layout/default"/>
    <dgm:cxn modelId="{825352C3-84B2-40AB-B3EB-CCAD872FAB40}" type="presParOf" srcId="{B265E010-DA98-47D3-8A27-6CC4B0AEC9C9}" destId="{A66549B1-3473-4B03-B490-FCB889C46C37}" srcOrd="4" destOrd="0" presId="urn:microsoft.com/office/officeart/2005/8/layout/default"/>
    <dgm:cxn modelId="{9ED14F1A-25E3-40E1-89AF-71072BAF0E14}" type="presParOf" srcId="{B265E010-DA98-47D3-8A27-6CC4B0AEC9C9}" destId="{F3A4CCEC-CFF7-4CA5-9FD2-C38EF4165441}" srcOrd="5" destOrd="0" presId="urn:microsoft.com/office/officeart/2005/8/layout/default"/>
    <dgm:cxn modelId="{33E49D02-8D9B-48D1-AD50-3B9E5639F4BF}" type="presParOf" srcId="{B265E010-DA98-47D3-8A27-6CC4B0AEC9C9}" destId="{A08571C2-F008-46BC-BFF4-A2E7F08C57F9}" srcOrd="6" destOrd="0" presId="urn:microsoft.com/office/officeart/2005/8/layout/default"/>
    <dgm:cxn modelId="{42D1953B-6DE3-4974-A52F-5B0A753FA4FB}" type="presParOf" srcId="{B265E010-DA98-47D3-8A27-6CC4B0AEC9C9}" destId="{B91CB618-05FE-4D03-9853-02F94889EDAA}" srcOrd="7" destOrd="0" presId="urn:microsoft.com/office/officeart/2005/8/layout/default"/>
    <dgm:cxn modelId="{4D437159-94A5-4A9D-B28A-2423431D7DC5}" type="presParOf" srcId="{B265E010-DA98-47D3-8A27-6CC4B0AEC9C9}" destId="{D694AC00-9085-4275-B8FF-CB1681CBC49A}" srcOrd="8" destOrd="0" presId="urn:microsoft.com/office/officeart/2005/8/layout/default"/>
    <dgm:cxn modelId="{FA0E2DEF-DBEB-421C-8F15-062FBB87D931}" type="presParOf" srcId="{B265E010-DA98-47D3-8A27-6CC4B0AEC9C9}" destId="{8919D840-3454-4F03-BEFA-8A75E23ABB83}" srcOrd="9" destOrd="0" presId="urn:microsoft.com/office/officeart/2005/8/layout/default"/>
    <dgm:cxn modelId="{A36ED614-12F5-489C-BD52-3E9AA5FEC60B}" type="presParOf" srcId="{B265E010-DA98-47D3-8A27-6CC4B0AEC9C9}" destId="{DDACB455-18BC-484B-8C3D-2BEFE7CAD4B5}" srcOrd="10" destOrd="0" presId="urn:microsoft.com/office/officeart/2005/8/layout/default"/>
    <dgm:cxn modelId="{DB0B1B29-1A17-4D80-9CB4-D5318600E5A2}" type="presParOf" srcId="{B265E010-DA98-47D3-8A27-6CC4B0AEC9C9}" destId="{94D6759E-CA0E-47D2-B77E-FAC158030F6B}" srcOrd="11" destOrd="0" presId="urn:microsoft.com/office/officeart/2005/8/layout/default"/>
    <dgm:cxn modelId="{48D566D8-26D4-485A-9521-D8FE459853E0}" type="presParOf" srcId="{B265E010-DA98-47D3-8A27-6CC4B0AEC9C9}" destId="{CE7A6107-2F2E-41D3-B8BD-5502D050AA9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958FE-7DF8-44F2-83F9-288C95E6E6BE}">
      <dsp:nvSpPr>
        <dsp:cNvPr id="0" name=""/>
        <dsp:cNvSpPr/>
      </dsp:nvSpPr>
      <dsp:spPr>
        <a:xfrm>
          <a:off x="0" y="0"/>
          <a:ext cx="8742263" cy="81166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dirty="0"/>
            <a:t>Student name                    Simret Weldekidan Manna                 </a:t>
          </a:r>
          <a:endParaRPr lang="en-US" sz="2600" kern="1200" dirty="0"/>
        </a:p>
      </dsp:txBody>
      <dsp:txXfrm>
        <a:off x="23773" y="23773"/>
        <a:ext cx="7797822" cy="764123"/>
      </dsp:txXfrm>
    </dsp:sp>
    <dsp:sp modelId="{3F6C3820-3B7B-4309-A9F1-69920B2BC672}">
      <dsp:nvSpPr>
        <dsp:cNvPr id="0" name=""/>
        <dsp:cNvSpPr/>
      </dsp:nvSpPr>
      <dsp:spPr>
        <a:xfrm>
          <a:off x="732164" y="959245"/>
          <a:ext cx="8742263" cy="81166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Student ID number          2318869</a:t>
          </a:r>
          <a:endParaRPr lang="en-US" sz="2600" kern="1200"/>
        </a:p>
      </dsp:txBody>
      <dsp:txXfrm>
        <a:off x="755937" y="983018"/>
        <a:ext cx="7434967" cy="764123"/>
      </dsp:txXfrm>
    </dsp:sp>
    <dsp:sp modelId="{079A8C47-86A5-4E48-893D-5290904891C8}">
      <dsp:nvSpPr>
        <dsp:cNvPr id="0" name=""/>
        <dsp:cNvSpPr/>
      </dsp:nvSpPr>
      <dsp:spPr>
        <a:xfrm>
          <a:off x="1453401" y="1918490"/>
          <a:ext cx="8742263" cy="81166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dirty="0"/>
            <a:t>Module Code                       ACCB6000</a:t>
          </a:r>
          <a:endParaRPr lang="en-US" sz="2600" kern="1200" dirty="0"/>
        </a:p>
      </dsp:txBody>
      <dsp:txXfrm>
        <a:off x="1477174" y="1942263"/>
        <a:ext cx="7445895" cy="764123"/>
      </dsp:txXfrm>
    </dsp:sp>
    <dsp:sp modelId="{297B6869-7933-40EB-A494-29660C9A4AF5}">
      <dsp:nvSpPr>
        <dsp:cNvPr id="0" name=""/>
        <dsp:cNvSpPr/>
      </dsp:nvSpPr>
      <dsp:spPr>
        <a:xfrm>
          <a:off x="2185565" y="2877735"/>
          <a:ext cx="8742263" cy="81166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dirty="0"/>
            <a:t>Module Name                      Advanced Security</a:t>
          </a:r>
          <a:endParaRPr lang="en-US" sz="2600" kern="1200" dirty="0"/>
        </a:p>
      </dsp:txBody>
      <dsp:txXfrm>
        <a:off x="2209338" y="2901508"/>
        <a:ext cx="7434967" cy="764123"/>
      </dsp:txXfrm>
    </dsp:sp>
    <dsp:sp modelId="{428B84F6-9F89-4638-9185-A271031D34F8}">
      <dsp:nvSpPr>
        <dsp:cNvPr id="0" name=""/>
        <dsp:cNvSpPr/>
      </dsp:nvSpPr>
      <dsp:spPr>
        <a:xfrm>
          <a:off x="8214678" y="621664"/>
          <a:ext cx="527584" cy="5275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D6E219AE-CD2B-47FE-93D2-691C886A01AB}">
      <dsp:nvSpPr>
        <dsp:cNvPr id="0" name=""/>
        <dsp:cNvSpPr/>
      </dsp:nvSpPr>
      <dsp:spPr>
        <a:xfrm>
          <a:off x="8946842" y="1580910"/>
          <a:ext cx="527584" cy="5275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8613E342-AC92-4CB3-ADFB-A2AC17BEC2C8}">
      <dsp:nvSpPr>
        <dsp:cNvPr id="0" name=""/>
        <dsp:cNvSpPr/>
      </dsp:nvSpPr>
      <dsp:spPr>
        <a:xfrm>
          <a:off x="9668079" y="2540155"/>
          <a:ext cx="527584" cy="5275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1C26A-BF51-481E-BB03-243748631021}">
      <dsp:nvSpPr>
        <dsp:cNvPr id="0" name=""/>
        <dsp:cNvSpPr/>
      </dsp:nvSpPr>
      <dsp:spPr>
        <a:xfrm>
          <a:off x="1212569" y="484889"/>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0AF49-CFCF-4E51-A308-AE0A39A9001B}">
      <dsp:nvSpPr>
        <dsp:cNvPr id="0" name=""/>
        <dsp:cNvSpPr/>
      </dsp:nvSpPr>
      <dsp:spPr>
        <a:xfrm>
          <a:off x="417971"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This assessment focuses on understanding cybersecurity and how to protect a network from attacks. It is divided into two parts, a Capture the Flag activity and a network security demonstration. In the first part, I analyses a PCAPNG file to find hidden flags by examining captured network traffic. This activity helps me to learn how security analysts investigate packets and identify important information.</a:t>
          </a:r>
        </a:p>
      </dsp:txBody>
      <dsp:txXfrm>
        <a:off x="417971" y="2292654"/>
        <a:ext cx="2889450" cy="1575000"/>
      </dsp:txXfrm>
    </dsp:sp>
    <dsp:sp modelId="{F0BEA89B-8D7D-43E2-93DA-CC9E5F37F24C}">
      <dsp:nvSpPr>
        <dsp:cNvPr id="0" name=""/>
        <dsp:cNvSpPr/>
      </dsp:nvSpPr>
      <dsp:spPr>
        <a:xfrm>
          <a:off x="4607673" y="484889"/>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1A08C1-1511-4A16-9A85-F16311C4EF00}">
      <dsp:nvSpPr>
        <dsp:cNvPr id="0" name=""/>
        <dsp:cNvSpPr/>
      </dsp:nvSpPr>
      <dsp:spPr>
        <a:xfrm>
          <a:off x="3813075"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In the second part, I work with the SWANSEA.ACCA network, which connects two locations, Swansea and London, using a VPN. Our task is to analyses the network, identify vulnerabilities, and understand possible security risks. We use cybersecurity tools such as Nmap, Nessus, or OpenVAS to scan the network and detect weaknesses.</a:t>
          </a:r>
        </a:p>
      </dsp:txBody>
      <dsp:txXfrm>
        <a:off x="3813075" y="2292654"/>
        <a:ext cx="2889450" cy="1575000"/>
      </dsp:txXfrm>
    </dsp:sp>
    <dsp:sp modelId="{E736A960-87A3-4BFE-BEFB-D79C8A46C487}">
      <dsp:nvSpPr>
        <dsp:cNvPr id="0" name=""/>
        <dsp:cNvSpPr/>
      </dsp:nvSpPr>
      <dsp:spPr>
        <a:xfrm>
          <a:off x="8002777" y="484889"/>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B4FFE-6106-493D-A180-2C9BBB4C3A61}">
      <dsp:nvSpPr>
        <dsp:cNvPr id="0" name=""/>
        <dsp:cNvSpPr/>
      </dsp:nvSpPr>
      <dsp:spPr>
        <a:xfrm>
          <a:off x="7208178"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After identifying the vulnerabilities, I demonstrate how attackers could exploit them through ethical hacking techniques. Finally, I implement security measures to protect the network and reduce security risks. This assessment helps me to gain practical knowledge in vulnerability assessment, ethical hacking, and network security.</a:t>
          </a:r>
        </a:p>
      </dsp:txBody>
      <dsp:txXfrm>
        <a:off x="7208178" y="2292654"/>
        <a:ext cx="2889450" cy="157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0A5F-D51C-4761-AD7B-024A671A330C}">
      <dsp:nvSpPr>
        <dsp:cNvPr id="0" name=""/>
        <dsp:cNvSpPr/>
      </dsp:nvSpPr>
      <dsp:spPr>
        <a:xfrm>
          <a:off x="0" y="344354"/>
          <a:ext cx="5532606"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Exploitation and Post-Exploitation.</a:t>
          </a:r>
          <a:endParaRPr lang="en-US" sz="2600" kern="1200"/>
        </a:p>
      </dsp:txBody>
      <dsp:txXfrm>
        <a:off x="31185" y="375539"/>
        <a:ext cx="5470236" cy="576450"/>
      </dsp:txXfrm>
    </dsp:sp>
    <dsp:sp modelId="{97CF86D2-CA77-4C92-9F82-8F1B551BF4BA}">
      <dsp:nvSpPr>
        <dsp:cNvPr id="0" name=""/>
        <dsp:cNvSpPr/>
      </dsp:nvSpPr>
      <dsp:spPr>
        <a:xfrm>
          <a:off x="0" y="983174"/>
          <a:ext cx="5532606" cy="538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6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Nmap scan was done on Kali Linux to detect running services, open ports and active hosts.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The exposed services that were detected are SMB, SSH, DNS, and HTTP.</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Attempted weak credentials access with known usernames and passwords.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Applied Metasploit to exploit vulnerable services.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Confirmed the possibility of unauthorized access to the systems.</a:t>
          </a:r>
        </a:p>
        <a:p>
          <a:pPr marL="228600" lvl="1" indent="-228600" algn="l" defTabSz="889000">
            <a:lnSpc>
              <a:spcPct val="90000"/>
            </a:lnSpc>
            <a:spcBef>
              <a:spcPct val="0"/>
            </a:spcBef>
            <a:spcAft>
              <a:spcPct val="20000"/>
            </a:spcAft>
            <a:buChar char="•"/>
          </a:pPr>
          <a:r>
            <a:rPr lang="en-US" sz="2000" kern="1200">
              <a:latin typeface="Calibri" panose="020F0502020204030204" pitchFamily="34" charset="0"/>
              <a:ea typeface="Calibri" panose="020F0502020204030204" pitchFamily="34" charset="0"/>
              <a:cs typeface="Calibri" panose="020F0502020204030204" pitchFamily="34" charset="0"/>
            </a:rPr>
            <a:t>Post access user privilege (user/admin/root).</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Gathered system and network data of hosts that have been compromised.</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Lateral movement Swansea-London tested.</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Estimated potential damage and degree of network intrusion.  bring it down into understandable human language.</a:t>
          </a:r>
        </a:p>
      </dsp:txBody>
      <dsp:txXfrm>
        <a:off x="0" y="983174"/>
        <a:ext cx="5532606" cy="5382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56453-E356-4862-A768-2B41134BAB19}">
      <dsp:nvSpPr>
        <dsp:cNvPr id="0" name=""/>
        <dsp:cNvSpPr/>
      </dsp:nvSpPr>
      <dsp:spPr>
        <a:xfrm>
          <a:off x="0" y="59538"/>
          <a:ext cx="526023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security  Measures.</a:t>
          </a:r>
          <a:endParaRPr lang="en-US" sz="2600" kern="1200"/>
        </a:p>
      </dsp:txBody>
      <dsp:txXfrm>
        <a:off x="31185" y="90723"/>
        <a:ext cx="5197862" cy="576450"/>
      </dsp:txXfrm>
    </dsp:sp>
    <dsp:sp modelId="{D064EB81-4E11-4061-8A83-4CCEB6C7F4B4}">
      <dsp:nvSpPr>
        <dsp:cNvPr id="0" name=""/>
        <dsp:cNvSpPr/>
      </dsp:nvSpPr>
      <dsp:spPr>
        <a:xfrm>
          <a:off x="0" y="698358"/>
          <a:ext cx="5260232" cy="5059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01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Deactivate idle services and ports in order to lower attack surface.</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Implemented most recent security patches and updates to its system.</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Active Directory strong password policy and lockout.</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Installed firewall protocols to limit the SMB, SSH and remote access.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S2S VPN secured and allowed encrypted communication (TLS).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Installed the least privilege access control on users.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Monitored the network enabled Wireshark.</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Login attempt auditing and system logging.</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Limited illegal access to confidential resources.</a:t>
          </a:r>
        </a:p>
      </dsp:txBody>
      <dsp:txXfrm>
        <a:off x="0" y="698358"/>
        <a:ext cx="5260232" cy="5059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4A4AF-2F09-46EA-A0FF-2906A00ED02B}">
      <dsp:nvSpPr>
        <dsp:cNvPr id="0" name=""/>
        <dsp:cNvSpPr/>
      </dsp:nvSpPr>
      <dsp:spPr>
        <a:xfrm>
          <a:off x="3080" y="587032"/>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Assessment is designed to monitor the capacity of the students to assess, circumvent, and breach an enterprise network through ethical hacking strategies.</a:t>
          </a:r>
        </a:p>
      </dsp:txBody>
      <dsp:txXfrm>
        <a:off x="3080" y="587032"/>
        <a:ext cx="2444055" cy="1466433"/>
      </dsp:txXfrm>
    </dsp:sp>
    <dsp:sp modelId="{D8EBCB39-CE3C-4EBB-902B-4F460A1D6DA6}">
      <dsp:nvSpPr>
        <dsp:cNvPr id="0" name=""/>
        <dsp:cNvSpPr/>
      </dsp:nvSpPr>
      <dsp:spPr>
        <a:xfrm>
          <a:off x="2691541" y="587032"/>
          <a:ext cx="2444055" cy="1466433"/>
        </a:xfrm>
        <a:prstGeom prst="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It is made of two major sections consisting of Capture the Flag (20%) activity and a network security project and demonstration (80%).</a:t>
          </a:r>
        </a:p>
      </dsp:txBody>
      <dsp:txXfrm>
        <a:off x="2691541" y="587032"/>
        <a:ext cx="2444055" cy="1466433"/>
      </dsp:txXfrm>
    </dsp:sp>
    <dsp:sp modelId="{A66549B1-3473-4B03-B490-FCB889C46C37}">
      <dsp:nvSpPr>
        <dsp:cNvPr id="0" name=""/>
        <dsp:cNvSpPr/>
      </dsp:nvSpPr>
      <dsp:spPr>
        <a:xfrm>
          <a:off x="5380002" y="587032"/>
          <a:ext cx="2444055" cy="146643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Students are required to analyze packet capture files to detect concealed flags, which practice more practical incident analysis skills.</a:t>
          </a:r>
        </a:p>
      </dsp:txBody>
      <dsp:txXfrm>
        <a:off x="5380002" y="587032"/>
        <a:ext cx="2444055" cy="1466433"/>
      </dsp:txXfrm>
    </dsp:sp>
    <dsp:sp modelId="{A08571C2-F008-46BC-BFF4-A2E7F08C57F9}">
      <dsp:nvSpPr>
        <dsp:cNvPr id="0" name=""/>
        <dsp:cNvSpPr/>
      </dsp:nvSpPr>
      <dsp:spPr>
        <a:xfrm>
          <a:off x="8068463" y="587032"/>
          <a:ext cx="2444055" cy="146643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primary task involves vulnerability assessment of a simulated organizational network by the students with the help of such tools as Nmap, OpenVAS, or Nessus.</a:t>
          </a:r>
        </a:p>
      </dsp:txBody>
      <dsp:txXfrm>
        <a:off x="8068463" y="587032"/>
        <a:ext cx="2444055" cy="1466433"/>
      </dsp:txXfrm>
    </dsp:sp>
    <dsp:sp modelId="{D694AC00-9085-4275-B8FF-CB1681CBC49A}">
      <dsp:nvSpPr>
        <dsp:cNvPr id="0" name=""/>
        <dsp:cNvSpPr/>
      </dsp:nvSpPr>
      <dsp:spPr>
        <a:xfrm>
          <a:off x="1347311" y="2297871"/>
          <a:ext cx="2444055" cy="146643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They should be able to detect and classify at least six vulnerabilities (high, medium, and low priorities) and show how the chosen ones were exploited.</a:t>
          </a:r>
        </a:p>
      </dsp:txBody>
      <dsp:txXfrm>
        <a:off x="1347311" y="2297871"/>
        <a:ext cx="2444055" cy="1466433"/>
      </dsp:txXfrm>
    </dsp:sp>
    <dsp:sp modelId="{DDACB455-18BC-484B-8C3D-2BEFE7CAD4B5}">
      <dsp:nvSpPr>
        <dsp:cNvPr id="0" name=""/>
        <dsp:cNvSpPr/>
      </dsp:nvSpPr>
      <dsp:spPr>
        <a:xfrm>
          <a:off x="4035772" y="2297871"/>
          <a:ext cx="2444055" cy="1466433"/>
        </a:xfrm>
        <a:prstGeom prst="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Students then apply security measures like server hardening, firewalls, encryption and monitoring to avoid risks.</a:t>
          </a:r>
        </a:p>
      </dsp:txBody>
      <dsp:txXfrm>
        <a:off x="4035772" y="2297871"/>
        <a:ext cx="2444055" cy="1466433"/>
      </dsp:txXfrm>
    </dsp:sp>
    <dsp:sp modelId="{CE7A6107-2F2E-41D3-B8BD-5502D050AA91}">
      <dsp:nvSpPr>
        <dsp:cNvPr id="0" name=""/>
        <dsp:cNvSpPr/>
      </dsp:nvSpPr>
      <dsp:spPr>
        <a:xfrm>
          <a:off x="6724233" y="2297871"/>
          <a:ext cx="2444055" cy="146643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last test is the technical skills, analytical thinking and ability to justify security decisions under the real-world scenario.</a:t>
          </a:r>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D4F35-EA12-9DAC-ABF0-C429012BD5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E6570A-2B7B-EF17-98EC-C7242396A9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FB08BA-2557-BA7D-93AD-C817A9A26936}"/>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78A3DC09-6174-0DFC-6F88-AB89D6F284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0563A1-03B6-071E-B117-4D20FB25D366}"/>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881943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8B9A6-D42A-9851-B78A-0FBD5CB019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594CF2C-EF60-3318-4961-36C29C0588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75EE9F-34F2-BF4A-7B67-D902105375EF}"/>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898CF1B7-F56D-AE89-1F5E-6C20558684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1B7955-B186-A448-B22D-31997EC6686D}"/>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570281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AC1D-669A-E010-B485-F785C127DA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BC5D515-9DB8-4230-92A2-AE6934F7E2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A81F86-F200-8242-54FE-C47C43AAA98E}"/>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B51E2103-0B80-1C85-1C01-A5D1353E4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9E472F-89B5-DBD8-172F-957FFA7F5008}"/>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9436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58285-8DA6-6256-7338-61F67DEF1D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572DBC-702A-C557-8CBB-69063C0C7F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3FE5617-76E4-CF4A-C7D9-43F10F4AB5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DEA8AB-B724-F7A1-0395-7831091CD94F}"/>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9C2E517F-3343-B23C-782A-84485F477A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62B59-1AD3-FB88-309B-29E83D46C0D9}"/>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223701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089A-5FE6-C078-2BB6-64762C43A84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0B3442-D5A8-F78E-F8FC-5D6EDB73A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EDD287-B735-AC16-58B8-3C2344216C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0F0EE9-067C-134E-C297-956587056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BBA10-FE99-71C7-FA5C-91AC655627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F592A4-4333-7CD3-3A96-DAE54A06881A}"/>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8" name="Footer Placeholder 7">
            <a:extLst>
              <a:ext uri="{FF2B5EF4-FFF2-40B4-BE49-F238E27FC236}">
                <a16:creationId xmlns:a16="http://schemas.microsoft.com/office/drawing/2014/main" id="{003BEEC6-4AC9-43B3-D928-CA4F2073B3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57EBF87-2F71-9019-85B0-D8A3C17E4FC5}"/>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811759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7C07-8354-A806-A595-A5FA977E204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2646A0-6670-68BE-4651-9F1CE45D3839}"/>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4" name="Footer Placeholder 3">
            <a:extLst>
              <a:ext uri="{FF2B5EF4-FFF2-40B4-BE49-F238E27FC236}">
                <a16:creationId xmlns:a16="http://schemas.microsoft.com/office/drawing/2014/main" id="{974DAD58-80DE-84EC-2ABE-504C0FAE1B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816816-3458-7C1A-539C-4B7339797D74}"/>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112157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7FE879-DEBE-16A2-9B46-25798721F3DB}"/>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3" name="Footer Placeholder 2">
            <a:extLst>
              <a:ext uri="{FF2B5EF4-FFF2-40B4-BE49-F238E27FC236}">
                <a16:creationId xmlns:a16="http://schemas.microsoft.com/office/drawing/2014/main" id="{31536E0B-8F4F-B95A-3FC3-FD75B4CCD8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543A89-E341-D46A-D1F9-ABC7F2431C7E}"/>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300800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E786-CB94-0246-1036-C524AB5ABD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48D9480-5571-079D-374F-6AB4319A1E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C8B2F5C-0654-C3AF-FF2C-48BD1B6151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BC705F-7DA4-515C-60D0-A4F3139842C1}"/>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D0CFA2D8-C66B-F1B1-5168-4E6DC9165C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D302E0-E037-9450-FE43-A757105AE8CC}"/>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87218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F3F8-BE4A-6B4B-E204-2598C65C2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4509C0F-D93F-F672-CE7B-A9E22FFB6A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0C9439-0F47-7342-F92B-4C393ECCC4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12C6C-ED2D-A890-E983-02A11959046A}"/>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C8CE9F8C-6EAE-C9E3-EEA8-369D94CE97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1A5631-EB9A-0626-F7EA-28E0365FF6E6}"/>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429015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F63C0-0BFE-0258-3170-E1C98B7A5F8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C1F2403-3E5F-B874-D7E6-A573F22BCC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8384E2-39E4-A30F-53F0-47B4DADF84CC}"/>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B27EDFAF-D151-827E-8699-4FB1E00E94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F2E891-0776-A8C6-12BA-7D89B27D837E}"/>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088981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4655E4-803B-2638-93E0-0DBC86E7479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1AC048B-0D04-957F-AEC3-4AB7B00678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12995E-4375-0189-3E96-633CEB804BE0}"/>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7810CD57-8891-B805-0FA8-B676AAB20B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E1E0FA-6C86-4B1F-CACB-A267ED2C533A}"/>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3421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550389-6960-E895-E13C-622B6E001C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5E07D53-4D8C-5D9C-A63C-3CD4E785B1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13E22E-883A-1574-1465-77F01F9473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869F42A5-25B0-7065-84F9-401BC8B61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56B3251-14F5-4A72-FD79-D0C4401A69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44C688-D51F-4329-9ECE-14A5425BF0AF}" type="slidenum">
              <a:rPr lang="en-US" smtClean="0"/>
              <a:t>‹#›</a:t>
            </a:fld>
            <a:endParaRPr lang="en-US"/>
          </a:p>
        </p:txBody>
      </p:sp>
    </p:spTree>
    <p:extLst>
      <p:ext uri="{BB962C8B-B14F-4D97-AF65-F5344CB8AC3E}">
        <p14:creationId xmlns:p14="http://schemas.microsoft.com/office/powerpoint/2010/main" val="25593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0.jpeg"/><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learn.microsoft.com/en-us/windows-server/administration/windows-commands/p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 name="TextBox 4">
            <a:extLst>
              <a:ext uri="{FF2B5EF4-FFF2-40B4-BE49-F238E27FC236}">
                <a16:creationId xmlns:a16="http://schemas.microsoft.com/office/drawing/2014/main" id="{36B65330-480F-CBE4-B5EA-1EADD5462E54}"/>
              </a:ext>
            </a:extLst>
          </p:cNvPr>
          <p:cNvGraphicFramePr/>
          <p:nvPr>
            <p:extLst>
              <p:ext uri="{D42A27DB-BD31-4B8C-83A1-F6EECF244321}">
                <p14:modId xmlns:p14="http://schemas.microsoft.com/office/powerpoint/2010/main" val="50880917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873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DC1BD5-5DFA-9AF3-28FA-DC4F20C14F56}"/>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DDBA4A4-68CE-27F3-5FC3-EAF7E90BD27B}"/>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b="1" kern="1200">
                <a:solidFill>
                  <a:schemeClr val="tx1"/>
                </a:solidFill>
                <a:latin typeface="+mj-lt"/>
                <a:ea typeface="+mj-ea"/>
                <a:cs typeface="+mj-cs"/>
              </a:rPr>
              <a:t>INTRODUCTION</a:t>
            </a:r>
          </a:p>
        </p:txBody>
      </p:sp>
      <p:graphicFrame>
        <p:nvGraphicFramePr>
          <p:cNvPr id="39" name="TextBox 17">
            <a:extLst>
              <a:ext uri="{FF2B5EF4-FFF2-40B4-BE49-F238E27FC236}">
                <a16:creationId xmlns:a16="http://schemas.microsoft.com/office/drawing/2014/main" id="{384895F4-20CD-BFCD-E554-D55E437962D9}"/>
              </a:ext>
            </a:extLst>
          </p:cNvPr>
          <p:cNvGraphicFramePr/>
          <p:nvPr>
            <p:extLst>
              <p:ext uri="{D42A27DB-BD31-4B8C-83A1-F6EECF244321}">
                <p14:modId xmlns:p14="http://schemas.microsoft.com/office/powerpoint/2010/main" val="342946643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1388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ADAD6402-9AD0-3F2D-2878-7DD0C2F7CC2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199" y="1842501"/>
            <a:ext cx="5440195" cy="3060109"/>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F5C8BEB-7BEC-9697-FD43-3EFF70338A76}"/>
              </a:ext>
            </a:extLst>
          </p:cNvPr>
          <p:cNvSpPr txBox="1"/>
          <p:nvPr/>
        </p:nvSpPr>
        <p:spPr>
          <a:xfrm>
            <a:off x="6769570" y="1825625"/>
            <a:ext cx="4771178" cy="4388908"/>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This screenshot shows several </a:t>
            </a:r>
            <a:r>
              <a:rPr lang="en-US" b="1" dirty="0">
                <a:effectLst/>
                <a:latin typeface="Calibri" panose="020F0502020204030204" pitchFamily="34" charset="0"/>
                <a:ea typeface="Calibri" panose="020F0502020204030204" pitchFamily="34" charset="0"/>
                <a:cs typeface="Calibri" panose="020F0502020204030204" pitchFamily="34" charset="0"/>
              </a:rPr>
              <a:t>virtual machines running in Oracle VirtualBox</a:t>
            </a:r>
            <a:r>
              <a:rPr lang="en-US" dirty="0">
                <a:effectLst/>
                <a:latin typeface="Calibri" panose="020F0502020204030204" pitchFamily="34" charset="0"/>
                <a:ea typeface="Calibri" panose="020F0502020204030204" pitchFamily="34" charset="0"/>
                <a:cs typeface="Calibri" panose="020F0502020204030204" pitchFamily="34" charset="0"/>
              </a:rPr>
              <a:t> for the lab network setup. The </a:t>
            </a:r>
            <a:r>
              <a:rPr lang="en-US" b="1" dirty="0">
                <a:effectLst/>
                <a:latin typeface="Calibri" panose="020F0502020204030204" pitchFamily="34" charset="0"/>
                <a:ea typeface="Calibri" panose="020F0502020204030204" pitchFamily="34" charset="0"/>
                <a:cs typeface="Calibri" panose="020F0502020204030204" pitchFamily="34" charset="0"/>
              </a:rPr>
              <a:t>S-DC</a:t>
            </a:r>
            <a:r>
              <a:rPr lang="en-US" dirty="0">
                <a:effectLst/>
                <a:latin typeface="Calibri" panose="020F0502020204030204" pitchFamily="34" charset="0"/>
                <a:ea typeface="Calibri" panose="020F0502020204030204" pitchFamily="34" charset="0"/>
                <a:cs typeface="Calibri" panose="020F0502020204030204" pitchFamily="34" charset="0"/>
              </a:rPr>
              <a:t> machine acts as the main server and domain controller for the Swansea network. </a:t>
            </a:r>
            <a:r>
              <a:rPr lang="en-US" b="1" dirty="0">
                <a:effectLst/>
                <a:latin typeface="Calibri" panose="020F0502020204030204" pitchFamily="34" charset="0"/>
                <a:ea typeface="Calibri" panose="020F0502020204030204" pitchFamily="34" charset="0"/>
                <a:cs typeface="Calibri" panose="020F0502020204030204" pitchFamily="34" charset="0"/>
              </a:rPr>
              <a:t>London</a:t>
            </a:r>
            <a:r>
              <a:rPr lang="en-US" dirty="0">
                <a:effectLst/>
                <a:latin typeface="Calibri" panose="020F0502020204030204" pitchFamily="34" charset="0"/>
                <a:ea typeface="Calibri" panose="020F0502020204030204" pitchFamily="34" charset="0"/>
                <a:cs typeface="Calibri" panose="020F0502020204030204" pitchFamily="34" charset="0"/>
              </a:rPr>
              <a:t> represents the system located in the London site connected through the network. </a:t>
            </a:r>
            <a:r>
              <a:rPr lang="en-US" b="1" dirty="0">
                <a:effectLst/>
                <a:latin typeface="Calibri" panose="020F0502020204030204" pitchFamily="34" charset="0"/>
                <a:ea typeface="Calibri" panose="020F0502020204030204" pitchFamily="34" charset="0"/>
                <a:cs typeface="Calibri" panose="020F0502020204030204" pitchFamily="34" charset="0"/>
              </a:rPr>
              <a:t>ClientS1</a:t>
            </a:r>
            <a:r>
              <a:rPr lang="en-US" dirty="0">
                <a:effectLst/>
                <a:latin typeface="Calibri" panose="020F0502020204030204" pitchFamily="34" charset="0"/>
                <a:ea typeface="Calibri" panose="020F0502020204030204" pitchFamily="34" charset="0"/>
                <a:cs typeface="Calibri" panose="020F0502020204030204" pitchFamily="34" charset="0"/>
              </a:rPr>
              <a:t> is a Windows client computer used to test connectivity and domain access. </a:t>
            </a:r>
            <a:r>
              <a:rPr lang="en-US" b="1" dirty="0">
                <a:effectLst/>
                <a:latin typeface="Calibri" panose="020F0502020204030204" pitchFamily="34" charset="0"/>
                <a:ea typeface="Calibri" panose="020F0502020204030204" pitchFamily="34" charset="0"/>
                <a:cs typeface="Calibri" panose="020F0502020204030204" pitchFamily="34" charset="0"/>
              </a:rPr>
              <a:t>Kali Linux</a:t>
            </a:r>
            <a:r>
              <a:rPr lang="en-US" dirty="0">
                <a:effectLst/>
                <a:latin typeface="Calibri" panose="020F0502020204030204" pitchFamily="34" charset="0"/>
                <a:ea typeface="Calibri" panose="020F0502020204030204" pitchFamily="34" charset="0"/>
                <a:cs typeface="Calibri" panose="020F0502020204030204" pitchFamily="34" charset="0"/>
              </a:rPr>
              <a:t> is used as a security testing system to scan the network and identify vulnerabilities.</a:t>
            </a:r>
          </a:p>
        </p:txBody>
      </p:sp>
    </p:spTree>
    <p:extLst>
      <p:ext uri="{BB962C8B-B14F-4D97-AF65-F5344CB8AC3E}">
        <p14:creationId xmlns:p14="http://schemas.microsoft.com/office/powerpoint/2010/main" val="2477303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2E5820-F494-53D8-5235-89E7FA314E92}"/>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F528D771-5876-631D-7AAA-46F993AA7B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987348"/>
            <a:ext cx="5440195" cy="2883303"/>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20" name="Arc 19">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FA0C53E-7BFC-5873-2FFF-E83EE5799EB4}"/>
              </a:ext>
            </a:extLst>
          </p:cNvPr>
          <p:cNvSpPr txBox="1"/>
          <p:nvPr/>
        </p:nvSpPr>
        <p:spPr>
          <a:xfrm>
            <a:off x="6769570" y="1825625"/>
            <a:ext cx="4771178" cy="4388908"/>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The screenshot shows a </a:t>
            </a:r>
            <a:r>
              <a:rPr lang="en-US" b="1" dirty="0">
                <a:effectLst/>
                <a:latin typeface="Calibri" panose="020F0502020204030204" pitchFamily="34" charset="0"/>
                <a:ea typeface="Calibri" panose="020F0502020204030204" pitchFamily="34" charset="0"/>
                <a:cs typeface="Calibri" panose="020F0502020204030204" pitchFamily="34" charset="0"/>
              </a:rPr>
              <a:t>ping test</a:t>
            </a:r>
            <a:r>
              <a:rPr lang="en-US" dirty="0">
                <a:effectLst/>
                <a:latin typeface="Calibri" panose="020F0502020204030204" pitchFamily="34" charset="0"/>
                <a:ea typeface="Calibri" panose="020F0502020204030204" pitchFamily="34" charset="0"/>
                <a:cs typeface="Calibri" panose="020F0502020204030204" pitchFamily="34" charset="0"/>
              </a:rPr>
              <a:t> being performed from the Windows Server command prompt to the IP address </a:t>
            </a:r>
            <a:r>
              <a:rPr lang="en-US" b="1" dirty="0">
                <a:effectLst/>
                <a:latin typeface="Calibri" panose="020F0502020204030204" pitchFamily="34" charset="0"/>
                <a:ea typeface="Calibri" panose="020F0502020204030204" pitchFamily="34" charset="0"/>
                <a:cs typeface="Calibri" panose="020F0502020204030204" pitchFamily="34" charset="0"/>
              </a:rPr>
              <a:t>192.168.2.1</a:t>
            </a:r>
            <a:r>
              <a:rPr lang="en-US" dirty="0">
                <a:effectLst/>
                <a:latin typeface="Calibri" panose="020F0502020204030204" pitchFamily="34" charset="0"/>
                <a:ea typeface="Calibri" panose="020F0502020204030204" pitchFamily="34" charset="0"/>
                <a:cs typeface="Calibri" panose="020F0502020204030204" pitchFamily="34" charset="0"/>
              </a:rPr>
              <a:t>. The replies indicate that the server successfully communicated with the target device, which means the network connection between them is working correctly. The results show </a:t>
            </a:r>
            <a:r>
              <a:rPr lang="en-US" b="1" dirty="0">
                <a:effectLst/>
                <a:latin typeface="Calibri" panose="020F0502020204030204" pitchFamily="34" charset="0"/>
                <a:ea typeface="Calibri" panose="020F0502020204030204" pitchFamily="34" charset="0"/>
                <a:cs typeface="Calibri" panose="020F0502020204030204" pitchFamily="34" charset="0"/>
              </a:rPr>
              <a:t>0% packet loss and very low response time (0 </a:t>
            </a:r>
            <a:r>
              <a:rPr lang="en-US" b="1" dirty="0" err="1">
                <a:effectLst/>
                <a:latin typeface="Calibri" panose="020F0502020204030204" pitchFamily="34" charset="0"/>
                <a:ea typeface="Calibri" panose="020F0502020204030204" pitchFamily="34" charset="0"/>
                <a:cs typeface="Calibri" panose="020F0502020204030204" pitchFamily="34" charset="0"/>
              </a:rPr>
              <a:t>ms</a:t>
            </a:r>
            <a:r>
              <a:rPr lang="en-US" b="1" dirty="0">
                <a:effectLst/>
                <a:latin typeface="Calibri" panose="020F0502020204030204" pitchFamily="34" charset="0"/>
                <a:ea typeface="Calibri" panose="020F0502020204030204" pitchFamily="34" charset="0"/>
                <a:cs typeface="Calibri" panose="020F0502020204030204" pitchFamily="34" charset="0"/>
              </a:rPr>
              <a:t>)</a:t>
            </a:r>
            <a:r>
              <a:rPr lang="en-US" dirty="0">
                <a:effectLst/>
                <a:latin typeface="Calibri" panose="020F0502020204030204" pitchFamily="34" charset="0"/>
                <a:ea typeface="Calibri" panose="020F0502020204030204" pitchFamily="34" charset="0"/>
                <a:cs typeface="Calibri" panose="020F0502020204030204" pitchFamily="34" charset="0"/>
              </a:rPr>
              <a:t>, confirming stable connectivity. This test is commonly used in networking to verify that devices can reach each other across a network. Successful ping results help confirm that the </a:t>
            </a:r>
            <a:r>
              <a:rPr lang="en-US" b="1" dirty="0">
                <a:effectLst/>
                <a:latin typeface="Calibri" panose="020F0502020204030204" pitchFamily="34" charset="0"/>
                <a:ea typeface="Calibri" panose="020F0502020204030204" pitchFamily="34" charset="0"/>
                <a:cs typeface="Calibri" panose="020F0502020204030204" pitchFamily="34" charset="0"/>
              </a:rPr>
              <a:t>network configuration and routing are correctly set up</a:t>
            </a:r>
            <a:r>
              <a:rPr lang="en-US" dirty="0">
                <a:effectLst/>
                <a:latin typeface="Calibri" panose="020F0502020204030204" pitchFamily="34" charset="0"/>
                <a:ea typeface="Calibri" panose="020F0502020204030204" pitchFamily="34" charset="0"/>
                <a:cs typeface="Calibri" panose="020F0502020204030204" pitchFamily="34" charset="0"/>
              </a:rPr>
              <a:t> for communication between systems [1].</a:t>
            </a:r>
          </a:p>
        </p:txBody>
      </p:sp>
    </p:spTree>
    <p:extLst>
      <p:ext uri="{BB962C8B-B14F-4D97-AF65-F5344CB8AC3E}">
        <p14:creationId xmlns:p14="http://schemas.microsoft.com/office/powerpoint/2010/main" val="1703105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38A2EC53-0729-BA0B-695D-7E65C62A82D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3182" y="2006461"/>
            <a:ext cx="4777381" cy="26753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86E8B88D-4CE5-1DE6-6137-BEDEEC25E877}"/>
              </a:ext>
            </a:extLst>
          </p:cNvPr>
          <p:cNvSpPr txBox="1"/>
          <p:nvPr/>
        </p:nvSpPr>
        <p:spPr>
          <a:xfrm>
            <a:off x="5894962" y="1984443"/>
            <a:ext cx="5458838" cy="4192520"/>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The screenshot shows a </a:t>
            </a:r>
            <a:r>
              <a:rPr lang="en-US" b="1" dirty="0">
                <a:effectLst/>
                <a:latin typeface="Calibri" panose="020F0502020204030204" pitchFamily="34" charset="0"/>
                <a:ea typeface="Calibri" panose="020F0502020204030204" pitchFamily="34" charset="0"/>
                <a:cs typeface="Calibri" panose="020F0502020204030204" pitchFamily="34" charset="0"/>
              </a:rPr>
              <a:t>ping test being run in a Linux/Debian terminal</a:t>
            </a:r>
            <a:r>
              <a:rPr lang="en-US" dirty="0">
                <a:effectLst/>
                <a:latin typeface="Calibri" panose="020F0502020204030204" pitchFamily="34" charset="0"/>
                <a:ea typeface="Calibri" panose="020F0502020204030204" pitchFamily="34" charset="0"/>
                <a:cs typeface="Calibri" panose="020F0502020204030204" pitchFamily="34" charset="0"/>
              </a:rPr>
              <a:t> to check the connection with another device on the network. The repeated reply messages indicate that the packets are successfully sent and received between the two machines. This means the network communication between the systems is working properly without major packet loss. Ping is a common troubleshooting command used to verify connectivity and measure response time between devices on a network [2].</a:t>
            </a:r>
          </a:p>
        </p:txBody>
      </p:sp>
    </p:spTree>
    <p:extLst>
      <p:ext uri="{BB962C8B-B14F-4D97-AF65-F5344CB8AC3E}">
        <p14:creationId xmlns:p14="http://schemas.microsoft.com/office/powerpoint/2010/main" val="145144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E48847E1-3B33-ED29-A842-92C5E1AC528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199" y="1896904"/>
            <a:ext cx="5440195" cy="2951303"/>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E133791-4AED-56FA-008A-53138688F904}"/>
              </a:ext>
            </a:extLst>
          </p:cNvPr>
          <p:cNvSpPr txBox="1"/>
          <p:nvPr/>
        </p:nvSpPr>
        <p:spPr>
          <a:xfrm>
            <a:off x="6769570" y="1825625"/>
            <a:ext cx="4771178" cy="4388908"/>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The screenshot shows a </a:t>
            </a:r>
            <a:r>
              <a:rPr lang="en-US" b="1" dirty="0">
                <a:effectLst/>
                <a:latin typeface="Calibri" panose="020F0502020204030204" pitchFamily="34" charset="0"/>
                <a:ea typeface="Calibri" panose="020F0502020204030204" pitchFamily="34" charset="0"/>
                <a:cs typeface="Calibri" panose="020F0502020204030204" pitchFamily="34" charset="0"/>
              </a:rPr>
              <a:t>ping test to the IP address 192.168.1.10</a:t>
            </a:r>
            <a:r>
              <a:rPr lang="en-US" dirty="0">
                <a:effectLst/>
                <a:latin typeface="Calibri" panose="020F0502020204030204" pitchFamily="34" charset="0"/>
                <a:ea typeface="Calibri" panose="020F0502020204030204" pitchFamily="34" charset="0"/>
                <a:cs typeface="Calibri" panose="020F0502020204030204" pitchFamily="34" charset="0"/>
              </a:rPr>
              <a:t> from a Windows command prompt. The first attempt failed with request timeouts, but after retrying, the system successfully received replies, showing the network connection was restored. This confirms that the devices can communicate properly on the network after the connection issue was resolved [3].</a:t>
            </a:r>
          </a:p>
        </p:txBody>
      </p:sp>
    </p:spTree>
    <p:extLst>
      <p:ext uri="{BB962C8B-B14F-4D97-AF65-F5344CB8AC3E}">
        <p14:creationId xmlns:p14="http://schemas.microsoft.com/office/powerpoint/2010/main" val="480585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3AD457A-7CBD-0E91-CA49-D4ED1476F40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199" y="1856101"/>
            <a:ext cx="5440195" cy="3032908"/>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154C235-D4E1-C974-DD27-7EF2662DC4F7}"/>
              </a:ext>
            </a:extLst>
          </p:cNvPr>
          <p:cNvSpPr txBox="1"/>
          <p:nvPr/>
        </p:nvSpPr>
        <p:spPr>
          <a:xfrm>
            <a:off x="6769570" y="1825625"/>
            <a:ext cx="4771178" cy="4388908"/>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The screenshot shows a </a:t>
            </a:r>
            <a:r>
              <a:rPr lang="en-US" b="1" dirty="0">
                <a:effectLst/>
                <a:latin typeface="Calibri" panose="020F0502020204030204" pitchFamily="34" charset="0"/>
                <a:ea typeface="Calibri" panose="020F0502020204030204" pitchFamily="34" charset="0"/>
                <a:cs typeface="Calibri" panose="020F0502020204030204" pitchFamily="34" charset="0"/>
              </a:rPr>
              <a:t>ping command being used from a Windows client to test connectivity with the IP address 192.168.1.1</a:t>
            </a:r>
            <a:r>
              <a:rPr lang="en-US" dirty="0">
                <a:effectLst/>
                <a:latin typeface="Calibri" panose="020F0502020204030204" pitchFamily="34" charset="0"/>
                <a:ea typeface="Calibri" panose="020F0502020204030204" pitchFamily="34" charset="0"/>
                <a:cs typeface="Calibri" panose="020F0502020204030204" pitchFamily="34" charset="0"/>
              </a:rPr>
              <a:t>. The replies received with </a:t>
            </a:r>
            <a:r>
              <a:rPr lang="en-US" b="1" dirty="0">
                <a:effectLst/>
                <a:latin typeface="Calibri" panose="020F0502020204030204" pitchFamily="34" charset="0"/>
                <a:ea typeface="Calibri" panose="020F0502020204030204" pitchFamily="34" charset="0"/>
                <a:cs typeface="Calibri" panose="020F0502020204030204" pitchFamily="34" charset="0"/>
              </a:rPr>
              <a:t>0% packet loss</a:t>
            </a:r>
            <a:r>
              <a:rPr lang="en-US" dirty="0">
                <a:effectLst/>
                <a:latin typeface="Calibri" panose="020F0502020204030204" pitchFamily="34" charset="0"/>
                <a:ea typeface="Calibri" panose="020F0502020204030204" pitchFamily="34" charset="0"/>
                <a:cs typeface="Calibri" panose="020F0502020204030204" pitchFamily="34" charset="0"/>
              </a:rPr>
              <a:t> indicate that the connection between the client machine and the network device is working correctly. This type of test is commonly used to confirm that devices on a network can communicate with each other properly [4].</a:t>
            </a:r>
          </a:p>
        </p:txBody>
      </p:sp>
    </p:spTree>
    <p:extLst>
      <p:ext uri="{BB962C8B-B14F-4D97-AF65-F5344CB8AC3E}">
        <p14:creationId xmlns:p14="http://schemas.microsoft.com/office/powerpoint/2010/main" val="1182891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E80F7F-2FEE-4368-7074-D9FC6AABAC8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941BF-9A0A-40AE-F4CE-CCA1A461376C}"/>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Pinging sweep, windows client(S1)</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F155BD7-81B2-D516-4A5A-C8795703D80C}"/>
              </a:ext>
            </a:extLst>
          </p:cNvPr>
          <p:cNvSpPr>
            <a:spLocks noGrp="1"/>
          </p:cNvSpPr>
          <p:nvPr>
            <p:ph sz="half" idx="2"/>
          </p:nvPr>
        </p:nvSpPr>
        <p:spPr>
          <a:xfrm>
            <a:off x="793661" y="2599509"/>
            <a:ext cx="4530898" cy="3639450"/>
          </a:xfrm>
        </p:spPr>
        <p:txBody>
          <a:bodyPr vert="horz" lIns="91440" tIns="45720" rIns="91440" bIns="45720" rtlCol="0" anchor="ctr">
            <a:normAutofit/>
          </a:bodyPr>
          <a:lstStyle/>
          <a:p>
            <a:pPr>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This screenshot shows the results of a </a:t>
            </a:r>
            <a:r>
              <a:rPr lang="en-US" sz="2000" b="1" dirty="0">
                <a:latin typeface="Calibri" panose="020F0502020204030204" pitchFamily="34" charset="0"/>
                <a:ea typeface="Calibri" panose="020F0502020204030204" pitchFamily="34" charset="0"/>
                <a:cs typeface="Calibri" panose="020F0502020204030204" pitchFamily="34" charset="0"/>
              </a:rPr>
              <a:t>ping test</a:t>
            </a:r>
            <a:r>
              <a:rPr lang="en-US" sz="2000" dirty="0">
                <a:latin typeface="Calibri" panose="020F0502020204030204" pitchFamily="34" charset="0"/>
                <a:ea typeface="Calibri" panose="020F0502020204030204" pitchFamily="34" charset="0"/>
                <a:cs typeface="Calibri" panose="020F0502020204030204" pitchFamily="34" charset="0"/>
              </a:rPr>
              <a:t> from a Windows client to the IP address </a:t>
            </a:r>
            <a:r>
              <a:rPr lang="en-US" sz="2000" b="1" dirty="0">
                <a:latin typeface="Calibri" panose="020F0502020204030204" pitchFamily="34" charset="0"/>
                <a:ea typeface="Calibri" panose="020F0502020204030204" pitchFamily="34" charset="0"/>
                <a:cs typeface="Calibri" panose="020F0502020204030204" pitchFamily="34" charset="0"/>
              </a:rPr>
              <a:t>192.168.1.1</a:t>
            </a:r>
            <a:r>
              <a:rPr lang="en-US" sz="2000" dirty="0">
                <a:latin typeface="Calibri" panose="020F0502020204030204" pitchFamily="34" charset="0"/>
                <a:ea typeface="Calibri" panose="020F0502020204030204" pitchFamily="34" charset="0"/>
                <a:cs typeface="Calibri" panose="020F0502020204030204" pitchFamily="34" charset="0"/>
              </a:rPr>
              <a:t>. The output includes replies such as </a:t>
            </a:r>
            <a:r>
              <a:rPr lang="en-US" sz="2000" b="1" dirty="0">
                <a:latin typeface="Calibri" panose="020F0502020204030204" pitchFamily="34" charset="0"/>
                <a:ea typeface="Calibri" panose="020F0502020204030204" pitchFamily="34" charset="0"/>
                <a:cs typeface="Calibri" panose="020F0502020204030204" pitchFamily="34" charset="0"/>
              </a:rPr>
              <a:t>“Reply from 192.168.1.10 with 32 bytes of data.”</a:t>
            </a:r>
            <a:r>
              <a:rPr lang="en-US" sz="2000" dirty="0">
                <a:latin typeface="Calibri" panose="020F0502020204030204" pitchFamily="34" charset="0"/>
                <a:ea typeface="Calibri" panose="020F0502020204030204" pitchFamily="34" charset="0"/>
                <a:cs typeface="Calibri" panose="020F0502020204030204" pitchFamily="34" charset="0"/>
              </a:rPr>
              <a:t> These responses confirm that the client computer can successfully communicate with the network device[5].</a:t>
            </a:r>
          </a:p>
        </p:txBody>
      </p:sp>
      <p:pic>
        <p:nvPicPr>
          <p:cNvPr id="8" name="Content Placeholder 7">
            <a:extLst>
              <a:ext uri="{FF2B5EF4-FFF2-40B4-BE49-F238E27FC236}">
                <a16:creationId xmlns:a16="http://schemas.microsoft.com/office/drawing/2014/main" id="{C8B0EDD5-4318-A2D1-ECA7-4C9B6F604991}"/>
              </a:ext>
            </a:extLst>
          </p:cNvPr>
          <p:cNvPicPr>
            <a:picLocks noGrp="1" noChangeAspect="1"/>
          </p:cNvPicPr>
          <p:nvPr>
            <p:ph sz="half" idx="1"/>
          </p:nvPr>
        </p:nvPicPr>
        <p:blipFill>
          <a:blip r:embed="rId2"/>
          <a:stretch>
            <a:fillRect/>
          </a:stretch>
        </p:blipFill>
        <p:spPr>
          <a:xfrm>
            <a:off x="6018735" y="2484255"/>
            <a:ext cx="4935871" cy="3714244"/>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8728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55E533-D2EF-5058-F8C0-705DB2CCAA8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5383A-283C-0B12-C5ED-C1B6EA3FC9A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dirty="0"/>
              <a:t>Pinging sweep, Windows Server (S-DC)</a:t>
            </a:r>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D550F28-2548-2B4E-AFB2-D38B5429F33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342900" indent="-342900">
              <a:lnSpc>
                <a:spcPct val="90000"/>
              </a:lnSpc>
              <a:spcAft>
                <a:spcPts val="600"/>
              </a:spcAft>
              <a:buFont typeface="Wingdings" panose="05000000000000000000" pitchFamily="2" charset="2"/>
              <a:buChar char="Ø"/>
            </a:pPr>
            <a:r>
              <a:rPr lang="en-US" sz="2000" dirty="0"/>
              <a:t>This screenshot shows a </a:t>
            </a:r>
            <a:r>
              <a:rPr lang="en-US" sz="2000" b="1" dirty="0"/>
              <a:t>ping test</a:t>
            </a:r>
            <a:r>
              <a:rPr lang="en-US" sz="2000" dirty="0"/>
              <a:t> from the computer to the IP address </a:t>
            </a:r>
            <a:r>
              <a:rPr lang="en-US" sz="2000" b="1" dirty="0"/>
              <a:t>192.168.1.10</a:t>
            </a:r>
            <a:r>
              <a:rPr lang="en-US" sz="2000" dirty="0"/>
              <a:t>. The computer received replies from that device, which means the connection between them is working. There is </a:t>
            </a:r>
            <a:r>
              <a:rPr lang="en-US" sz="2000" b="1" dirty="0"/>
              <a:t>0% packet loss and very fast response time</a:t>
            </a:r>
            <a:r>
              <a:rPr lang="en-US" sz="2000" dirty="0"/>
              <a:t>, so the network communication is successful and stable.</a:t>
            </a:r>
          </a:p>
        </p:txBody>
      </p:sp>
      <p:pic>
        <p:nvPicPr>
          <p:cNvPr id="5" name="Content Placeholder 4">
            <a:extLst>
              <a:ext uri="{FF2B5EF4-FFF2-40B4-BE49-F238E27FC236}">
                <a16:creationId xmlns:a16="http://schemas.microsoft.com/office/drawing/2014/main" id="{F3F8338E-BAAD-4980-496F-67736C348A64}"/>
              </a:ext>
            </a:extLst>
          </p:cNvPr>
          <p:cNvPicPr>
            <a:picLocks noGrp="1" noChangeAspect="1"/>
          </p:cNvPicPr>
          <p:nvPr>
            <p:ph idx="1"/>
          </p:nvPr>
        </p:nvPicPr>
        <p:blipFill>
          <a:blip r:embed="rId2"/>
          <a:srcRect r="2" b="5731"/>
          <a:stretch>
            <a:fillRect/>
          </a:stretch>
        </p:blipFill>
        <p:spPr>
          <a:xfrm>
            <a:off x="5911532" y="2484255"/>
            <a:ext cx="5150277" cy="3714244"/>
          </a:xfrm>
          <a:prstGeom prst="rect">
            <a:avLst/>
          </a:prstGeom>
        </p:spPr>
      </p:pic>
      <p:sp>
        <p:nvSpPr>
          <p:cNvPr id="25" name="Rectangle 2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6609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F92A63-6AB2-B424-01D8-017BB1FFB570}"/>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dirty="0">
                <a:solidFill>
                  <a:schemeClr val="tx1"/>
                </a:solidFill>
                <a:latin typeface="Calibri" panose="020F0502020204030204" pitchFamily="34" charset="0"/>
                <a:ea typeface="Calibri" panose="020F0502020204030204" pitchFamily="34" charset="0"/>
                <a:cs typeface="Calibri" panose="020F0502020204030204" pitchFamily="34" charset="0"/>
              </a:rPr>
              <a:t>Host sweep, Linux server(kali Linux)</a:t>
            </a:r>
          </a:p>
        </p:txBody>
      </p:sp>
      <p:sp>
        <p:nvSpPr>
          <p:cNvPr id="33"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417F175A-060F-276B-E719-3ED89AB3DD2E}"/>
              </a:ext>
            </a:extLst>
          </p:cNvPr>
          <p:cNvPicPr>
            <a:picLocks noChangeAspect="1"/>
          </p:cNvPicPr>
          <p:nvPr/>
        </p:nvPicPr>
        <p:blipFill>
          <a:blip r:embed="rId2"/>
          <a:stretch>
            <a:fillRect/>
          </a:stretch>
        </p:blipFill>
        <p:spPr>
          <a:xfrm>
            <a:off x="6085115" y="967920"/>
            <a:ext cx="5466806" cy="3075078"/>
          </a:xfrm>
          <a:prstGeom prst="rect">
            <a:avLst/>
          </a:prstGeom>
        </p:spPr>
      </p:pic>
      <p:sp>
        <p:nvSpPr>
          <p:cNvPr id="35"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82832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53CE04-C55F-8CB0-9360-9969785A1992}"/>
              </a:ext>
            </a:extLst>
          </p:cNvPr>
          <p:cNvSpPr>
            <a:spLocks noGrp="1"/>
          </p:cNvSpPr>
          <p:nvPr>
            <p:ph type="title"/>
          </p:nvPr>
        </p:nvSpPr>
        <p:spPr>
          <a:xfrm>
            <a:off x="-453118" y="694982"/>
            <a:ext cx="10534650" cy="817403"/>
          </a:xfrm>
        </p:spPr>
        <p:txBody>
          <a:bodyPr vert="horz" lIns="91440" tIns="45720" rIns="91440" bIns="45720" rtlCol="0" anchor="b">
            <a:normAutofit/>
          </a:bodyPr>
          <a:lstStyle/>
          <a:p>
            <a:pPr algn="ctr"/>
            <a:r>
              <a:rPr lang="en-US" sz="3600" kern="1200" dirty="0">
                <a:solidFill>
                  <a:schemeClr val="tx1"/>
                </a:solidFill>
                <a:latin typeface="Calibri" panose="020F0502020204030204" pitchFamily="34" charset="0"/>
                <a:ea typeface="Calibri" panose="020F0502020204030204" pitchFamily="34" charset="0"/>
                <a:cs typeface="Calibri" panose="020F0502020204030204" pitchFamily="34" charset="0"/>
              </a:rPr>
              <a:t>High vulnerabilities witness </a:t>
            </a:r>
          </a:p>
        </p:txBody>
      </p:sp>
      <p:pic>
        <p:nvPicPr>
          <p:cNvPr id="5" name="Content Placeholder 4">
            <a:extLst>
              <a:ext uri="{FF2B5EF4-FFF2-40B4-BE49-F238E27FC236}">
                <a16:creationId xmlns:a16="http://schemas.microsoft.com/office/drawing/2014/main" id="{6FA5D42E-79AC-96DD-E093-EE3999C886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6592" y="2354239"/>
            <a:ext cx="7018815" cy="3948085"/>
          </a:xfrm>
          <a:prstGeom prst="rect">
            <a:avLst/>
          </a:prstGeom>
        </p:spPr>
      </p:pic>
    </p:spTree>
    <p:extLst>
      <p:ext uri="{BB962C8B-B14F-4D97-AF65-F5344CB8AC3E}">
        <p14:creationId xmlns:p14="http://schemas.microsoft.com/office/powerpoint/2010/main" val="3244454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72F4F6-3F68-F563-7B99-DFEF34A47B48}"/>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dirty="0">
                <a:latin typeface="Calibri" panose="020F0502020204030204" pitchFamily="34" charset="0"/>
                <a:ea typeface="Calibri" panose="020F0502020204030204" pitchFamily="34" charset="0"/>
                <a:cs typeface="Calibri" panose="020F0502020204030204" pitchFamily="34" charset="0"/>
              </a:rPr>
              <a:t>Medium vulnerabilities witness </a:t>
            </a:r>
          </a:p>
        </p:txBody>
      </p:sp>
      <p:sp>
        <p:nvSpPr>
          <p:cNvPr id="38" name="Rectangle: Rounded Corners 3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6" name="Picture 5">
            <a:extLst>
              <a:ext uri="{FF2B5EF4-FFF2-40B4-BE49-F238E27FC236}">
                <a16:creationId xmlns:a16="http://schemas.microsoft.com/office/drawing/2014/main" id="{9E115380-29A4-8649-0D47-70CE88308183}"/>
              </a:ext>
            </a:extLst>
          </p:cNvPr>
          <p:cNvPicPr>
            <a:picLocks noChangeAspect="1"/>
          </p:cNvPicPr>
          <p:nvPr/>
        </p:nvPicPr>
        <p:blipFill>
          <a:blip r:embed="rId2"/>
          <a:stretch>
            <a:fillRect/>
          </a:stretch>
        </p:blipFill>
        <p:spPr>
          <a:xfrm>
            <a:off x="385572" y="2627819"/>
            <a:ext cx="5596128" cy="3119841"/>
          </a:xfrm>
          <a:prstGeom prst="rect">
            <a:avLst/>
          </a:prstGeom>
        </p:spPr>
      </p:pic>
      <p:pic>
        <p:nvPicPr>
          <p:cNvPr id="4" name="Picture 3">
            <a:extLst>
              <a:ext uri="{FF2B5EF4-FFF2-40B4-BE49-F238E27FC236}">
                <a16:creationId xmlns:a16="http://schemas.microsoft.com/office/drawing/2014/main" id="{B1EAED15-8381-CDEC-065B-BDC1021C1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302" y="2739742"/>
            <a:ext cx="5596128" cy="2895996"/>
          </a:xfrm>
          <a:prstGeom prst="rect">
            <a:avLst/>
          </a:prstGeom>
        </p:spPr>
      </p:pic>
    </p:spTree>
    <p:extLst>
      <p:ext uri="{BB962C8B-B14F-4D97-AF65-F5344CB8AC3E}">
        <p14:creationId xmlns:p14="http://schemas.microsoft.com/office/powerpoint/2010/main" val="3233467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7D03296-BABA-47AD-A5D5-ED1567270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DD553-979E-E6FD-AEA0-841CB50BCE9E}"/>
              </a:ext>
            </a:extLst>
          </p:cNvPr>
          <p:cNvSpPr>
            <a:spLocks noGrp="1"/>
          </p:cNvSpPr>
          <p:nvPr>
            <p:ph type="title"/>
          </p:nvPr>
        </p:nvSpPr>
        <p:spPr>
          <a:xfrm>
            <a:off x="838200" y="226061"/>
            <a:ext cx="10515600" cy="1092050"/>
          </a:xfrm>
        </p:spPr>
        <p:txBody>
          <a:bodyPr vert="horz" lIns="91440" tIns="45720" rIns="91440" bIns="45720" rtlCol="0" anchor="b">
            <a:normAutofit/>
          </a:bodyPr>
          <a:lstStyle/>
          <a:p>
            <a:pPr algn="ctr"/>
            <a:r>
              <a:rPr lang="en-US" sz="5200" dirty="0">
                <a:latin typeface="Calibri" panose="020F0502020204030204" pitchFamily="34" charset="0"/>
                <a:ea typeface="Calibri" panose="020F0502020204030204" pitchFamily="34" charset="0"/>
                <a:cs typeface="Calibri" panose="020F0502020204030204" pitchFamily="34" charset="0"/>
              </a:rPr>
              <a:t>Weak vulnerabilities witness </a:t>
            </a:r>
          </a:p>
        </p:txBody>
      </p:sp>
      <p:sp useBgFill="1">
        <p:nvSpPr>
          <p:cNvPr id="21" name="Rectangle 20">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a:extLst>
              <a:ext uri="{FF2B5EF4-FFF2-40B4-BE49-F238E27FC236}">
                <a16:creationId xmlns:a16="http://schemas.microsoft.com/office/drawing/2014/main" id="{8D819663-063B-49E3-1C77-FC3073B4E676}"/>
              </a:ext>
            </a:extLst>
          </p:cNvPr>
          <p:cNvPicPr>
            <a:picLocks noChangeAspect="1"/>
          </p:cNvPicPr>
          <p:nvPr/>
        </p:nvPicPr>
        <p:blipFill>
          <a:blip r:embed="rId2"/>
          <a:stretch>
            <a:fillRect/>
          </a:stretch>
        </p:blipFill>
        <p:spPr>
          <a:xfrm>
            <a:off x="838199" y="2900047"/>
            <a:ext cx="5140661" cy="2878770"/>
          </a:xfrm>
          <a:prstGeom prst="rect">
            <a:avLst/>
          </a:prstGeom>
        </p:spPr>
      </p:pic>
      <p:pic>
        <p:nvPicPr>
          <p:cNvPr id="4" name="Picture 3">
            <a:extLst>
              <a:ext uri="{FF2B5EF4-FFF2-40B4-BE49-F238E27FC236}">
                <a16:creationId xmlns:a16="http://schemas.microsoft.com/office/drawing/2014/main" id="{C5EE289F-2D7E-C27F-F9C1-11BB2509F16F}"/>
              </a:ext>
            </a:extLst>
          </p:cNvPr>
          <p:cNvPicPr>
            <a:picLocks noChangeAspect="1"/>
          </p:cNvPicPr>
          <p:nvPr/>
        </p:nvPicPr>
        <p:blipFill>
          <a:blip r:embed="rId3"/>
          <a:stretch>
            <a:fillRect/>
          </a:stretch>
        </p:blipFill>
        <p:spPr>
          <a:xfrm>
            <a:off x="6213142" y="2893623"/>
            <a:ext cx="5140656" cy="2891619"/>
          </a:xfrm>
          <a:prstGeom prst="rect">
            <a:avLst/>
          </a:prstGeom>
        </p:spPr>
      </p:pic>
    </p:spTree>
    <p:extLst>
      <p:ext uri="{BB962C8B-B14F-4D97-AF65-F5344CB8AC3E}">
        <p14:creationId xmlns:p14="http://schemas.microsoft.com/office/powerpoint/2010/main" val="3723332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2">
            <a:extLst>
              <a:ext uri="{FF2B5EF4-FFF2-40B4-BE49-F238E27FC236}">
                <a16:creationId xmlns:a16="http://schemas.microsoft.com/office/drawing/2014/main" id="{6ADD1D1F-42A0-C982-6361-8B535DF87C6B}"/>
              </a:ext>
            </a:extLst>
          </p:cNvPr>
          <p:cNvGraphicFramePr/>
          <p:nvPr>
            <p:extLst>
              <p:ext uri="{D42A27DB-BD31-4B8C-83A1-F6EECF244321}">
                <p14:modId xmlns:p14="http://schemas.microsoft.com/office/powerpoint/2010/main" val="2249824004"/>
              </p:ext>
            </p:extLst>
          </p:nvPr>
        </p:nvGraphicFramePr>
        <p:xfrm>
          <a:off x="563394" y="74235"/>
          <a:ext cx="5532606" cy="6709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TextBox 4">
            <a:extLst>
              <a:ext uri="{FF2B5EF4-FFF2-40B4-BE49-F238E27FC236}">
                <a16:creationId xmlns:a16="http://schemas.microsoft.com/office/drawing/2014/main" id="{EBF8D605-47B2-84E5-9D90-E73281BEE4E7}"/>
              </a:ext>
            </a:extLst>
          </p:cNvPr>
          <p:cNvGraphicFramePr/>
          <p:nvPr>
            <p:extLst>
              <p:ext uri="{D42A27DB-BD31-4B8C-83A1-F6EECF244321}">
                <p14:modId xmlns:p14="http://schemas.microsoft.com/office/powerpoint/2010/main" val="4171788229"/>
              </p:ext>
            </p:extLst>
          </p:nvPr>
        </p:nvGraphicFramePr>
        <p:xfrm>
          <a:off x="6568602" y="268789"/>
          <a:ext cx="5260232" cy="58169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541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0751F52-C479-F644-E281-AD1FACF2E882}"/>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EF2D9-EE34-995F-995D-71C35A6D37D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Assessment Report</a:t>
            </a:r>
          </a:p>
        </p:txBody>
      </p:sp>
      <p:graphicFrame>
        <p:nvGraphicFramePr>
          <p:cNvPr id="6" name="TextBox 3">
            <a:extLst>
              <a:ext uri="{FF2B5EF4-FFF2-40B4-BE49-F238E27FC236}">
                <a16:creationId xmlns:a16="http://schemas.microsoft.com/office/drawing/2014/main" id="{40746D0C-CEA0-750D-75F8-A5D770E5B113}"/>
              </a:ext>
            </a:extLst>
          </p:cNvPr>
          <p:cNvGraphicFramePr/>
          <p:nvPr>
            <p:extLst>
              <p:ext uri="{D42A27DB-BD31-4B8C-83A1-F6EECF244321}">
                <p14:modId xmlns:p14="http://schemas.microsoft.com/office/powerpoint/2010/main" val="1624753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9043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2D14C5-C680-B54C-D792-ED6A16E167E0}"/>
              </a:ext>
            </a:extLst>
          </p:cNvPr>
          <p:cNvSpPr>
            <a:spLocks noChangeArrowheads="1"/>
          </p:cNvSpPr>
          <p:nvPr/>
        </p:nvSpPr>
        <p:spPr bwMode="auto">
          <a:xfrm>
            <a:off x="244929" y="-219962"/>
            <a:ext cx="8841921" cy="1974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[1] W. Stallings,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Data and Computer Communications</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10th ed. Boston, MA, USA: Pearson, 2014.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[2] J. F. Kurose and K. W. Ross,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Computer Networking: A Top-Down Approach</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7th ed. Boston, MA, USA: Pearson, 2017.</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[3] A. S. Tanenbaum and D. J. Wetherall,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Computer Networks</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5th ed. Upper Saddle River, NJ, USA: Pearson, 2011.</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[4] K. Kurose and K. Ross,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Computer Networking: A Top-Down Approach</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8th ed. Boston, MA, USA: Pearson, 2021.</a:t>
            </a:r>
          </a:p>
          <a:p>
            <a:pPr lvl="0" eaLnBrk="0" fontAlgn="base" hangingPunct="0">
              <a:spcBef>
                <a:spcPct val="0"/>
              </a:spcBef>
              <a:spcAft>
                <a:spcPct val="0"/>
              </a:spcAft>
            </a:pPr>
            <a:r>
              <a:rPr lang="en-US" altLang="en-US" sz="1200" dirty="0">
                <a:latin typeface="Aptos" panose="020B0004020202020204" pitchFamily="34" charset="0"/>
                <a:ea typeface="Aptos" panose="020B0004020202020204" pitchFamily="34" charset="0"/>
                <a:cs typeface="Times New Roman" panose="02020603050405020304" pitchFamily="18" charset="0"/>
              </a:rPr>
              <a:t>[5] </a:t>
            </a:r>
            <a:r>
              <a:rPr lang="en-US" sz="1200" dirty="0"/>
              <a:t> Microsoft, </a:t>
            </a:r>
            <a:r>
              <a:rPr lang="en-US" sz="1200" b="1" dirty="0"/>
              <a:t>“Ping Command,”</a:t>
            </a:r>
            <a:r>
              <a:rPr lang="en-US" sz="1200" dirty="0"/>
              <a:t> Microsoft Learn. [Online]. Available: </a:t>
            </a:r>
            <a:r>
              <a:rPr lang="en-US" sz="1200" dirty="0">
                <a:hlinkClick r:id="rId2"/>
              </a:rPr>
              <a:t>https://learn.microsoft.com/en-us/windows-server/administration/windows-commands/ping</a:t>
            </a:r>
            <a:r>
              <a:rPr lang="en-US" sz="1200" dirty="0"/>
              <a:t>. [Accessed: Mar. 16, 2026].</a:t>
            </a:r>
            <a:endPar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6357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617</TotalTime>
  <Words>1270</Words>
  <Application>Microsoft Office PowerPoint</Application>
  <PresentationFormat>Widescreen</PresentationFormat>
  <Paragraphs>55</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Avenir Next LT Pro</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Pinging sweep, windows client(S1)</vt:lpstr>
      <vt:lpstr>Pinging sweep, Windows Server (S-DC)</vt:lpstr>
      <vt:lpstr>Host sweep, Linux server(kali Linux)</vt:lpstr>
      <vt:lpstr>High vulnerabilities witness </vt:lpstr>
      <vt:lpstr>Medium vulnerabilities witness </vt:lpstr>
      <vt:lpstr>Weak vulnerabilities witness </vt:lpstr>
      <vt:lpstr>PowerPoint Presentation</vt:lpstr>
      <vt:lpstr>Assessment Report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Simret Manna</dc:creator>
  <cp:lastModifiedBy>Simret Manna</cp:lastModifiedBy>
  <cp:revision>6</cp:revision>
  <dcterms:created xsi:type="dcterms:W3CDTF">2026-03-16T11:22:39Z</dcterms:created>
  <dcterms:modified xsi:type="dcterms:W3CDTF">2026-03-16T21:40:20Z</dcterms:modified>
</cp:coreProperties>
</file>