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7"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5" autoAdjust="0"/>
    <p:restoredTop sz="94660"/>
  </p:normalViewPr>
  <p:slideViewPr>
    <p:cSldViewPr snapToGrid="0">
      <p:cViewPr varScale="1">
        <p:scale>
          <a:sx n="84" d="100"/>
          <a:sy n="84" d="100"/>
        </p:scale>
        <p:origin x="9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3/19/2020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21909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3/19/2020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2979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3/19/2020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1911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83800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31886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18077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4935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3/19/2020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23183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3/19/2020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26126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9921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3/19/2020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1312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3/19/2020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7868539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rror.co.uk/money/asda-sainsburys-tesco-morrisons-voted-14033366" TargetMode="External"/><Relationship Id="rId2" Type="http://schemas.openxmlformats.org/officeDocument/2006/relationships/hyperlink" Target="https://www.theguardian.com/business/2007/jul/16/supermarkets.retail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0B53D80-CCBA-4802-8ECA-A431D9DB0E1E}"/>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39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6B494-BB89-42B3-9F24-AE6F9B78E484}"/>
              </a:ext>
            </a:extLst>
          </p:cNvPr>
          <p:cNvSpPr>
            <a:spLocks noGrp="1"/>
          </p:cNvSpPr>
          <p:nvPr>
            <p:ph type="ctrTitle"/>
          </p:nvPr>
        </p:nvSpPr>
        <p:spPr>
          <a:xfrm>
            <a:off x="2103121" y="4727173"/>
            <a:ext cx="7985759" cy="868823"/>
          </a:xfrm>
        </p:spPr>
        <p:txBody>
          <a:bodyPr anchor="b">
            <a:normAutofit fontScale="90000"/>
          </a:bodyPr>
          <a:lstStyle/>
          <a:p>
            <a:pPr>
              <a:lnSpc>
                <a:spcPct val="107000"/>
              </a:lnSpc>
              <a:spcAft>
                <a:spcPts val="800"/>
              </a:spcAft>
            </a:pPr>
            <a:br>
              <a:rPr lang="en-GB" sz="3200" dirty="0">
                <a:latin typeface="Calibri" panose="020F0502020204030204" pitchFamily="34" charset="0"/>
                <a:ea typeface="Calibri" panose="020F0502020204030204" pitchFamily="34" charset="0"/>
                <a:cs typeface="Times New Roman" panose="02020603050405020304" pitchFamily="18" charset="0"/>
              </a:rPr>
            </a:br>
            <a:endParaRPr lang="en-GB" sz="4000" dirty="0">
              <a:solidFill>
                <a:schemeClr val="bg1"/>
              </a:solidFill>
            </a:endParaRPr>
          </a:p>
        </p:txBody>
      </p:sp>
      <p:sp>
        <p:nvSpPr>
          <p:cNvPr id="3" name="Subtitle 2">
            <a:extLst>
              <a:ext uri="{FF2B5EF4-FFF2-40B4-BE49-F238E27FC236}">
                <a16:creationId xmlns:a16="http://schemas.microsoft.com/office/drawing/2014/main" id="{950D1E57-472D-4EB2-8D3E-7381E7593E1F}"/>
              </a:ext>
            </a:extLst>
          </p:cNvPr>
          <p:cNvSpPr>
            <a:spLocks noGrp="1"/>
          </p:cNvSpPr>
          <p:nvPr>
            <p:ph type="subTitle" idx="1"/>
          </p:nvPr>
        </p:nvSpPr>
        <p:spPr>
          <a:xfrm>
            <a:off x="2615738" y="5680637"/>
            <a:ext cx="6960524" cy="598516"/>
          </a:xfrm>
        </p:spPr>
        <p:txBody>
          <a:bodyPr anchor="t">
            <a:normAutofit/>
          </a:bodyPr>
          <a:lstStyle/>
          <a:p>
            <a:pPr algn="ctr"/>
            <a:endParaRPr lang="en-GB" sz="2000" dirty="0">
              <a:solidFill>
                <a:schemeClr val="bg1"/>
              </a:solidFill>
            </a:endParaRPr>
          </a:p>
        </p:txBody>
      </p:sp>
      <p:sp>
        <p:nvSpPr>
          <p:cNvPr id="7" name="Rectangle 6">
            <a:extLst>
              <a:ext uri="{FF2B5EF4-FFF2-40B4-BE49-F238E27FC236}">
                <a16:creationId xmlns:a16="http://schemas.microsoft.com/office/drawing/2014/main" id="{DBBEFC08-BDEF-4D00-8BC9-694DA3E4ABB5}"/>
              </a:ext>
            </a:extLst>
          </p:cNvPr>
          <p:cNvSpPr/>
          <p:nvPr/>
        </p:nvSpPr>
        <p:spPr>
          <a:xfrm>
            <a:off x="3048000" y="1600711"/>
            <a:ext cx="6096000" cy="3656578"/>
          </a:xfrm>
          <a:prstGeom prst="rect">
            <a:avLst/>
          </a:prstGeom>
        </p:spPr>
        <p:txBody>
          <a:bodyPr>
            <a:spAutoFit/>
          </a:bodyPr>
          <a:lstStyle/>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Module: Understanding and Engaging in the Customer Experience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Code: BMSW 5103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Assignment Title: Acritical Perspective of ASDA in relation to its CRM, Ethics, Sustainability and Quality Policies and Operations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Student: </a:t>
            </a:r>
            <a:r>
              <a:rPr lang="en-GB" b="1" dirty="0" err="1">
                <a:latin typeface="Arial" panose="020B0604020202020204" pitchFamily="34" charset="0"/>
                <a:ea typeface="Calibri" panose="020F0502020204030204" pitchFamily="34" charset="0"/>
                <a:cs typeface="Times New Roman" panose="02020603050405020304" pitchFamily="18" charset="0"/>
              </a:rPr>
              <a:t>Ubaidullah</a:t>
            </a:r>
            <a:r>
              <a:rPr lang="en-GB" b="1" dirty="0">
                <a:latin typeface="Arial" panose="020B0604020202020204" pitchFamily="34" charset="0"/>
                <a:ea typeface="Calibri" panose="020F0502020204030204" pitchFamily="34" charset="0"/>
                <a:cs typeface="Times New Roman" panose="02020603050405020304" pitchFamily="18" charset="0"/>
              </a:rPr>
              <a:t> Shameem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Number: 1711708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Lecturer: Dr </a:t>
            </a:r>
            <a:r>
              <a:rPr lang="en-GB" b="1" dirty="0" err="1">
                <a:latin typeface="Arial" panose="020B0604020202020204" pitchFamily="34" charset="0"/>
                <a:ea typeface="Calibri" panose="020F0502020204030204" pitchFamily="34" charset="0"/>
                <a:cs typeface="Times New Roman" panose="02020603050405020304" pitchFamily="18" charset="0"/>
              </a:rPr>
              <a:t>Olu</a:t>
            </a:r>
            <a:r>
              <a:rPr lang="en-GB" b="1" dirty="0">
                <a:latin typeface="Arial" panose="020B0604020202020204" pitchFamily="34" charset="0"/>
                <a:ea typeface="Calibri" panose="020F0502020204030204" pitchFamily="34" charset="0"/>
                <a:cs typeface="Times New Roman" panose="02020603050405020304" pitchFamily="18" charset="0"/>
              </a:rPr>
              <a:t> </a:t>
            </a:r>
            <a:r>
              <a:rPr lang="en-GB" b="1" dirty="0" err="1">
                <a:latin typeface="Arial" panose="020B0604020202020204" pitchFamily="34" charset="0"/>
                <a:ea typeface="Calibri" panose="020F0502020204030204" pitchFamily="34" charset="0"/>
                <a:cs typeface="Times New Roman" panose="02020603050405020304" pitchFamily="18" charset="0"/>
              </a:rPr>
              <a:t>Adegbite</a:t>
            </a:r>
            <a:r>
              <a:rPr lang="en-GB" b="1" dirty="0">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Submission deadline: Presentation  – 13/03/2020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7682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F5D7-F53D-477D-8FE5-1C26434D8AB9}"/>
              </a:ext>
            </a:extLst>
          </p:cNvPr>
          <p:cNvSpPr>
            <a:spLocks noGrp="1"/>
          </p:cNvSpPr>
          <p:nvPr>
            <p:ph type="title"/>
          </p:nvPr>
        </p:nvSpPr>
        <p:spPr/>
        <p:txBody>
          <a:bodyPr/>
          <a:lstStyle/>
          <a:p>
            <a:r>
              <a:rPr lang="en-GB" dirty="0">
                <a:solidFill>
                  <a:srgbClr val="92D050"/>
                </a:solidFill>
              </a:rPr>
              <a:t>introduction</a:t>
            </a:r>
          </a:p>
        </p:txBody>
      </p:sp>
      <p:sp>
        <p:nvSpPr>
          <p:cNvPr id="3" name="Content Placeholder 2">
            <a:extLst>
              <a:ext uri="{FF2B5EF4-FFF2-40B4-BE49-F238E27FC236}">
                <a16:creationId xmlns:a16="http://schemas.microsoft.com/office/drawing/2014/main" id="{DDC076FA-69CD-4A24-8690-875C5F33311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In this presentation, I will explain CRM, Ethics/Sustainability and Quality and the benefits. These will be in relation to Asda and how they are practised with examples. </a:t>
            </a:r>
          </a:p>
          <a:p>
            <a:pPr marL="0" indent="0">
              <a:buNone/>
            </a:pPr>
            <a:r>
              <a:rPr lang="en-GB" dirty="0">
                <a:latin typeface="Arial" panose="020B0604020202020204" pitchFamily="34" charset="0"/>
                <a:cs typeface="Arial" panose="020B0604020202020204" pitchFamily="34" charset="0"/>
              </a:rPr>
              <a:t>     In the end, there will be a conclusion and recommendations.</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96192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A59F3-0188-43A2-97C5-DB93134E001C}"/>
              </a:ext>
            </a:extLst>
          </p:cNvPr>
          <p:cNvSpPr>
            <a:spLocks noGrp="1"/>
          </p:cNvSpPr>
          <p:nvPr>
            <p:ph type="title"/>
          </p:nvPr>
        </p:nvSpPr>
        <p:spPr/>
        <p:txBody>
          <a:bodyPr>
            <a:normAutofit/>
          </a:bodyPr>
          <a:lstStyle/>
          <a:p>
            <a:r>
              <a:rPr lang="en-GB" sz="2000" dirty="0">
                <a:solidFill>
                  <a:srgbClr val="92D050"/>
                </a:solidFill>
                <a:latin typeface="Arial" panose="020B0604020202020204" pitchFamily="34" charset="0"/>
                <a:cs typeface="Arial" panose="020B0604020202020204" pitchFamily="34" charset="0"/>
              </a:rPr>
              <a:t>What is </a:t>
            </a:r>
            <a:r>
              <a:rPr lang="en-GB" sz="2000" dirty="0" err="1">
                <a:solidFill>
                  <a:srgbClr val="92D050"/>
                </a:solidFill>
                <a:latin typeface="Arial" panose="020B0604020202020204" pitchFamily="34" charset="0"/>
                <a:cs typeface="Arial" panose="020B0604020202020204" pitchFamily="34" charset="0"/>
              </a:rPr>
              <a:t>crm</a:t>
            </a:r>
            <a:r>
              <a:rPr lang="en-GB" sz="2000" dirty="0">
                <a:solidFill>
                  <a:srgbClr val="92D050"/>
                </a:solidFill>
                <a:latin typeface="Arial" panose="020B0604020202020204" pitchFamily="34" charset="0"/>
                <a:cs typeface="Arial" panose="020B0604020202020204" pitchFamily="34" charset="0"/>
              </a:rPr>
              <a:t>, Ethics/ sustainability and Quality?</a:t>
            </a:r>
          </a:p>
        </p:txBody>
      </p:sp>
      <p:sp>
        <p:nvSpPr>
          <p:cNvPr id="3" name="Content Placeholder 2">
            <a:extLst>
              <a:ext uri="{FF2B5EF4-FFF2-40B4-BE49-F238E27FC236}">
                <a16:creationId xmlns:a16="http://schemas.microsoft.com/office/drawing/2014/main" id="{706E7DC6-39BE-42B7-A87D-6E3BA4528D57}"/>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CRM=  Detailed information about the Customer, e.g. What products, services they like.</a:t>
            </a:r>
          </a:p>
          <a:p>
            <a:r>
              <a:rPr lang="en-GB" dirty="0">
                <a:latin typeface="Arial" panose="020B0604020202020204" pitchFamily="34" charset="0"/>
                <a:cs typeface="Arial" panose="020B0604020202020204" pitchFamily="34" charset="0"/>
              </a:rPr>
              <a:t>Ethics= What is morally right or wrong. </a:t>
            </a:r>
          </a:p>
          <a:p>
            <a:r>
              <a:rPr lang="en-GB" dirty="0">
                <a:latin typeface="Arial" panose="020B0604020202020204" pitchFamily="34" charset="0"/>
                <a:cs typeface="Arial" panose="020B0604020202020204" pitchFamily="34" charset="0"/>
              </a:rPr>
              <a:t>Marketing Ethics= Moral code of conducts that are right or wrong in Marketing (CIM,2016).</a:t>
            </a:r>
          </a:p>
          <a:p>
            <a:r>
              <a:rPr lang="en-GB" dirty="0">
                <a:latin typeface="Arial" panose="020B0604020202020204" pitchFamily="34" charset="0"/>
                <a:cs typeface="Arial" panose="020B0604020202020204" pitchFamily="34" charset="0"/>
              </a:rPr>
              <a:t>Examples of unethical behaviour:</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 Using Bangladeshi child labour and paying as little as £48 a month to make clothing for Asda (Bright,2017).</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Unfair Pricing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Deceptive Pricing, Size and Content.</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Price Fixing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Product Testing on Animals.</a:t>
            </a:r>
          </a:p>
          <a:p>
            <a:endParaRPr lang="en-GB" dirty="0"/>
          </a:p>
        </p:txBody>
      </p:sp>
    </p:spTree>
    <p:extLst>
      <p:ext uri="{BB962C8B-B14F-4D97-AF65-F5344CB8AC3E}">
        <p14:creationId xmlns:p14="http://schemas.microsoft.com/office/powerpoint/2010/main" val="1303092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EEF0-1A38-4616-8F72-B0A1890BAA8A}"/>
              </a:ext>
            </a:extLst>
          </p:cNvPr>
          <p:cNvSpPr>
            <a:spLocks noGrp="1"/>
          </p:cNvSpPr>
          <p:nvPr>
            <p:ph type="title"/>
          </p:nvPr>
        </p:nvSpPr>
        <p:spPr/>
        <p:txBody>
          <a:bodyPr>
            <a:normAutofit/>
          </a:bodyPr>
          <a:lstStyle/>
          <a:p>
            <a:r>
              <a:rPr lang="en-GB" sz="2000" dirty="0">
                <a:solidFill>
                  <a:srgbClr val="92D050"/>
                </a:solidFill>
                <a:latin typeface="Arial" panose="020B0604020202020204" pitchFamily="34" charset="0"/>
                <a:cs typeface="Arial" panose="020B0604020202020204" pitchFamily="34" charset="0"/>
              </a:rPr>
              <a:t>Sustainability and Quality</a:t>
            </a:r>
          </a:p>
        </p:txBody>
      </p:sp>
      <p:sp>
        <p:nvSpPr>
          <p:cNvPr id="3" name="Content Placeholder 2">
            <a:extLst>
              <a:ext uri="{FF2B5EF4-FFF2-40B4-BE49-F238E27FC236}">
                <a16:creationId xmlns:a16="http://schemas.microsoft.com/office/drawing/2014/main" id="{156A1250-03D5-44D5-AE61-FF148FF65784}"/>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Sustainability= Satisfying the needs of the present and also knowing how future generations can benefit. </a:t>
            </a:r>
          </a:p>
          <a:p>
            <a:r>
              <a:rPr lang="en-GB" dirty="0">
                <a:latin typeface="Arial" panose="020B0604020202020204" pitchFamily="34" charset="0"/>
                <a:cs typeface="Arial" panose="020B0604020202020204" pitchFamily="34" charset="0"/>
              </a:rPr>
              <a:t>Sustainable Marketing= Meeting Consumer needs of the present and future generations.   </a:t>
            </a:r>
          </a:p>
          <a:p>
            <a:endParaRPr lang="en-GB" dirty="0"/>
          </a:p>
        </p:txBody>
      </p:sp>
      <p:sp>
        <p:nvSpPr>
          <p:cNvPr id="4" name="Content Placeholder 3">
            <a:extLst>
              <a:ext uri="{FF2B5EF4-FFF2-40B4-BE49-F238E27FC236}">
                <a16:creationId xmlns:a16="http://schemas.microsoft.com/office/drawing/2014/main" id="{1ED6A70A-6941-4F0D-9FA2-F2FA995D5D32}"/>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Three areas of Sustainability:  Environmental,  Economic and Social. Also known as Profit, Planet and People.</a:t>
            </a:r>
          </a:p>
          <a:p>
            <a:pPr marL="0" indent="0">
              <a:buNone/>
            </a:pPr>
            <a:endParaRPr lang="en-GB" dirty="0"/>
          </a:p>
        </p:txBody>
      </p:sp>
    </p:spTree>
    <p:extLst>
      <p:ext uri="{BB962C8B-B14F-4D97-AF65-F5344CB8AC3E}">
        <p14:creationId xmlns:p14="http://schemas.microsoft.com/office/powerpoint/2010/main" val="3416897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63D86-3D96-424B-AC5A-D1DB69294A5D}"/>
              </a:ext>
            </a:extLst>
          </p:cNvPr>
          <p:cNvSpPr>
            <a:spLocks noGrp="1"/>
          </p:cNvSpPr>
          <p:nvPr>
            <p:ph type="title"/>
          </p:nvPr>
        </p:nvSpPr>
        <p:spPr/>
        <p:txBody>
          <a:bodyPr>
            <a:normAutofit/>
          </a:bodyPr>
          <a:lstStyle/>
          <a:p>
            <a:r>
              <a:rPr lang="en-GB" sz="2000" dirty="0">
                <a:solidFill>
                  <a:srgbClr val="92D050"/>
                </a:solidFill>
                <a:latin typeface="Arial" panose="020B0604020202020204" pitchFamily="34" charset="0"/>
                <a:cs typeface="Arial" panose="020B0604020202020204" pitchFamily="34" charset="0"/>
              </a:rPr>
              <a:t>Quality</a:t>
            </a:r>
            <a:r>
              <a:rPr lang="en-GB" sz="2000" dirty="0">
                <a:solidFill>
                  <a:srgbClr val="92D050"/>
                </a:solidFill>
              </a:rPr>
              <a:t> </a:t>
            </a:r>
          </a:p>
        </p:txBody>
      </p:sp>
      <p:sp>
        <p:nvSpPr>
          <p:cNvPr id="3" name="Content Placeholder 2">
            <a:extLst>
              <a:ext uri="{FF2B5EF4-FFF2-40B4-BE49-F238E27FC236}">
                <a16:creationId xmlns:a16="http://schemas.microsoft.com/office/drawing/2014/main" id="{F7AD7B63-ECE1-4A10-B8B6-38BAAC2D7C95}"/>
              </a:ext>
            </a:extLst>
          </p:cNvPr>
          <p:cNvSpPr>
            <a:spLocks noGrp="1"/>
          </p:cNvSpPr>
          <p:nvPr>
            <p:ph idx="1"/>
          </p:nvPr>
        </p:nvSpPr>
        <p:spPr>
          <a:xfrm>
            <a:off x="786932" y="2866644"/>
            <a:ext cx="11029615" cy="3634486"/>
          </a:xfrm>
        </p:spPr>
        <p:txBody>
          <a:bodyPr>
            <a:noAutofit/>
          </a:bodyPr>
          <a:lstStyle/>
          <a:p>
            <a:r>
              <a:rPr lang="en-GB" dirty="0">
                <a:latin typeface="Arial" panose="020B0604020202020204" pitchFamily="34" charset="0"/>
                <a:cs typeface="Arial" panose="020B0604020202020204" pitchFamily="34" charset="0"/>
              </a:rPr>
              <a:t>What is Quality?</a:t>
            </a:r>
          </a:p>
          <a:p>
            <a:pPr marL="0" indent="0">
              <a:buNone/>
            </a:pPr>
            <a:r>
              <a:rPr lang="en-GB" dirty="0">
                <a:latin typeface="Arial" panose="020B0604020202020204" pitchFamily="34" charset="0"/>
                <a:cs typeface="Arial" panose="020B0604020202020204" pitchFamily="34" charset="0"/>
              </a:rPr>
              <a:t>     According to  Kotler, et al, (2017, pg. 231): “Quality can be defined as ‘no defects’”</a:t>
            </a:r>
          </a:p>
          <a:p>
            <a:r>
              <a:rPr lang="en-GB" dirty="0">
                <a:latin typeface="Arial" panose="020B0604020202020204" pitchFamily="34" charset="0"/>
                <a:cs typeface="Arial" panose="020B0604020202020204" pitchFamily="34" charset="0"/>
              </a:rPr>
              <a:t> How to manage Quality?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Quality Assurance</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Strategic approach</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Implementing Quality Models:</a:t>
            </a:r>
          </a:p>
          <a:p>
            <a:pPr>
              <a:buFont typeface="Arial" panose="020B0604020202020204" pitchFamily="34" charset="0"/>
              <a:buChar char="•"/>
            </a:pPr>
            <a:r>
              <a:rPr lang="en-GB" dirty="0">
                <a:latin typeface="Arial" panose="020B0604020202020204" pitchFamily="34" charset="0"/>
                <a:cs typeface="Arial" panose="020B0604020202020204" pitchFamily="34" charset="0"/>
              </a:rPr>
              <a:t> Edward Deming (1986),Deming Cycle and 14 points of improving Quality and services.</a:t>
            </a:r>
          </a:p>
          <a:p>
            <a:pPr>
              <a:buFont typeface="Arial" panose="020B0604020202020204" pitchFamily="34" charset="0"/>
              <a:buChar char="•"/>
            </a:pPr>
            <a:r>
              <a:rPr lang="en-GB" dirty="0">
                <a:latin typeface="Arial" panose="020B0604020202020204" pitchFamily="34" charset="0"/>
                <a:cs typeface="Arial" panose="020B0604020202020204" pitchFamily="34" charset="0"/>
              </a:rPr>
              <a:t>Joseph </a:t>
            </a:r>
            <a:r>
              <a:rPr lang="en-GB" dirty="0" err="1">
                <a:latin typeface="Arial" panose="020B0604020202020204" pitchFamily="34" charset="0"/>
                <a:cs typeface="Arial" panose="020B0604020202020204" pitchFamily="34" charset="0"/>
              </a:rPr>
              <a:t>Juran</a:t>
            </a:r>
            <a:r>
              <a:rPr lang="en-GB" dirty="0">
                <a:latin typeface="Arial" panose="020B0604020202020204" pitchFamily="34" charset="0"/>
                <a:cs typeface="Arial" panose="020B0604020202020204" pitchFamily="34" charset="0"/>
              </a:rPr>
              <a:t> (1974), Quality Trilogy and Quality Planning roadmap ( 9 steps to improve Quality).</a:t>
            </a:r>
          </a:p>
          <a:p>
            <a:pPr>
              <a:buFont typeface="Arial" panose="020B0604020202020204" pitchFamily="34" charset="0"/>
              <a:buChar char="•"/>
            </a:pPr>
            <a:r>
              <a:rPr lang="en-GB" dirty="0">
                <a:latin typeface="Arial" panose="020B0604020202020204" pitchFamily="34" charset="0"/>
                <a:cs typeface="Arial" panose="020B0604020202020204" pitchFamily="34" charset="0"/>
              </a:rPr>
              <a:t>Philip B Crosby and Kaoru Ishikawa.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Reliability, Durability, Special Features and Serviceability.</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With Quality Certification such as ISO 9000 and ISO 14000. </a:t>
            </a:r>
          </a:p>
        </p:txBody>
      </p:sp>
    </p:spTree>
    <p:extLst>
      <p:ext uri="{BB962C8B-B14F-4D97-AF65-F5344CB8AC3E}">
        <p14:creationId xmlns:p14="http://schemas.microsoft.com/office/powerpoint/2010/main" val="494513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7F190-1BDF-45EF-A932-E09CDE6D14F6}"/>
              </a:ext>
            </a:extLst>
          </p:cNvPr>
          <p:cNvSpPr>
            <a:spLocks noGrp="1"/>
          </p:cNvSpPr>
          <p:nvPr>
            <p:ph type="title"/>
          </p:nvPr>
        </p:nvSpPr>
        <p:spPr/>
        <p:txBody>
          <a:bodyPr/>
          <a:lstStyle/>
          <a:p>
            <a:r>
              <a:rPr lang="en-GB" dirty="0">
                <a:solidFill>
                  <a:srgbClr val="92D050"/>
                </a:solidFill>
              </a:rPr>
              <a:t> </a:t>
            </a:r>
            <a:r>
              <a:rPr lang="en-GB" sz="1800" dirty="0">
                <a:solidFill>
                  <a:srgbClr val="92D050"/>
                </a:solidFill>
                <a:latin typeface="Arial" panose="020B0604020202020204" pitchFamily="34" charset="0"/>
                <a:cs typeface="Arial" panose="020B0604020202020204" pitchFamily="34" charset="0"/>
              </a:rPr>
              <a:t>benefit of CRM, Ethics/Sustainability or Quality system</a:t>
            </a:r>
          </a:p>
        </p:txBody>
      </p:sp>
      <p:sp>
        <p:nvSpPr>
          <p:cNvPr id="3" name="Content Placeholder 2">
            <a:extLst>
              <a:ext uri="{FF2B5EF4-FFF2-40B4-BE49-F238E27FC236}">
                <a16:creationId xmlns:a16="http://schemas.microsoft.com/office/drawing/2014/main" id="{D0CE1CC0-6E5E-4D68-A09C-25C0402886B0}"/>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Companies can win trust and loyalty of customers.</a:t>
            </a:r>
          </a:p>
          <a:p>
            <a:r>
              <a:rPr lang="en-GB" dirty="0">
                <a:latin typeface="Arial" panose="020B0604020202020204" pitchFamily="34" charset="0"/>
                <a:cs typeface="Arial" panose="020B0604020202020204" pitchFamily="34" charset="0"/>
              </a:rPr>
              <a:t>Higher profit .</a:t>
            </a:r>
          </a:p>
          <a:p>
            <a:r>
              <a:rPr lang="en-GB" dirty="0">
                <a:latin typeface="Arial" panose="020B0604020202020204" pitchFamily="34" charset="0"/>
                <a:cs typeface="Arial" panose="020B0604020202020204" pitchFamily="34" charset="0"/>
              </a:rPr>
              <a:t>More customers .</a:t>
            </a:r>
          </a:p>
          <a:p>
            <a:r>
              <a:rPr lang="en-GB" dirty="0">
                <a:latin typeface="Arial" panose="020B0604020202020204" pitchFamily="34" charset="0"/>
                <a:cs typeface="Arial" panose="020B0604020202020204" pitchFamily="34" charset="0"/>
              </a:rPr>
              <a:t>Competitive advantage. </a:t>
            </a:r>
          </a:p>
          <a:p>
            <a:r>
              <a:rPr lang="en-GB" dirty="0">
                <a:latin typeface="Arial" panose="020B0604020202020204" pitchFamily="34" charset="0"/>
                <a:cs typeface="Arial" panose="020B0604020202020204" pitchFamily="34" charset="0"/>
              </a:rPr>
              <a:t>Better staff attraction and retention. </a:t>
            </a:r>
          </a:p>
          <a:p>
            <a:r>
              <a:rPr lang="en-GB" dirty="0">
                <a:latin typeface="Arial" panose="020B0604020202020204" pitchFamily="34" charset="0"/>
                <a:cs typeface="Arial" panose="020B0604020202020204" pitchFamily="34" charset="0"/>
              </a:rPr>
              <a:t>Improve communication. </a:t>
            </a:r>
          </a:p>
          <a:p>
            <a:r>
              <a:rPr lang="en-GB" dirty="0">
                <a:latin typeface="Arial" panose="020B0604020202020204" pitchFamily="34" charset="0"/>
                <a:cs typeface="Arial" panose="020B0604020202020204" pitchFamily="34" charset="0"/>
              </a:rPr>
              <a:t>Better understanding of concern. </a:t>
            </a:r>
          </a:p>
          <a:p>
            <a:r>
              <a:rPr lang="en-GB" dirty="0">
                <a:latin typeface="Arial" panose="020B0604020202020204" pitchFamily="34" charset="0"/>
                <a:cs typeface="Arial" panose="020B0604020202020204" pitchFamily="34" charset="0"/>
              </a:rPr>
              <a:t>Better understanding of needs.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1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FD69D-666D-4850-A08C-87BEF56E5528}"/>
              </a:ext>
            </a:extLst>
          </p:cNvPr>
          <p:cNvSpPr>
            <a:spLocks noGrp="1"/>
          </p:cNvSpPr>
          <p:nvPr>
            <p:ph type="title"/>
          </p:nvPr>
        </p:nvSpPr>
        <p:spPr/>
        <p:txBody>
          <a:bodyPr>
            <a:normAutofit/>
          </a:bodyPr>
          <a:lstStyle/>
          <a:p>
            <a:r>
              <a:rPr lang="en-GB" sz="2000" dirty="0">
                <a:solidFill>
                  <a:srgbClr val="92D050"/>
                </a:solidFill>
                <a:latin typeface="Arial" panose="020B0604020202020204" pitchFamily="34" charset="0"/>
                <a:cs typeface="Arial" panose="020B0604020202020204" pitchFamily="34" charset="0"/>
              </a:rPr>
              <a:t>Examples of </a:t>
            </a:r>
            <a:r>
              <a:rPr lang="en-GB" sz="2000" dirty="0" err="1">
                <a:solidFill>
                  <a:srgbClr val="92D050"/>
                </a:solidFill>
                <a:latin typeface="Arial" panose="020B0604020202020204" pitchFamily="34" charset="0"/>
                <a:cs typeface="Arial" panose="020B0604020202020204" pitchFamily="34" charset="0"/>
              </a:rPr>
              <a:t>asda</a:t>
            </a:r>
            <a:r>
              <a:rPr lang="en-GB" sz="2000" dirty="0">
                <a:solidFill>
                  <a:srgbClr val="92D050"/>
                </a:solidFill>
                <a:latin typeface="Arial" panose="020B0604020202020204" pitchFamily="34" charset="0"/>
                <a:cs typeface="Arial" panose="020B0604020202020204" pitchFamily="34" charset="0"/>
              </a:rPr>
              <a:t> and its stakeholders engage with its </a:t>
            </a:r>
            <a:r>
              <a:rPr lang="en-GB" sz="2000" dirty="0" err="1">
                <a:solidFill>
                  <a:srgbClr val="92D050"/>
                </a:solidFill>
                <a:latin typeface="Arial" panose="020B0604020202020204" pitchFamily="34" charset="0"/>
                <a:cs typeface="Arial" panose="020B0604020202020204" pitchFamily="34" charset="0"/>
              </a:rPr>
              <a:t>crm</a:t>
            </a:r>
            <a:r>
              <a:rPr lang="en-GB" sz="2000" dirty="0">
                <a:solidFill>
                  <a:srgbClr val="92D050"/>
                </a:solidFill>
                <a:latin typeface="Arial" panose="020B0604020202020204" pitchFamily="34" charset="0"/>
                <a:cs typeface="Arial" panose="020B0604020202020204" pitchFamily="34" charset="0"/>
              </a:rPr>
              <a:t>, ethics /sustainability and quality system</a:t>
            </a:r>
            <a:endParaRPr lang="en-GB" sz="2000" dirty="0"/>
          </a:p>
        </p:txBody>
      </p:sp>
      <p:sp>
        <p:nvSpPr>
          <p:cNvPr id="3" name="Text Placeholder 2">
            <a:extLst>
              <a:ext uri="{FF2B5EF4-FFF2-40B4-BE49-F238E27FC236}">
                <a16:creationId xmlns:a16="http://schemas.microsoft.com/office/drawing/2014/main" id="{1445A8CB-2B5E-47C3-BDFB-F760DE01EA32}"/>
              </a:ext>
            </a:extLst>
          </p:cNvPr>
          <p:cNvSpPr>
            <a:spLocks noGrp="1"/>
          </p:cNvSpPr>
          <p:nvPr>
            <p:ph type="body" idx="1"/>
          </p:nvPr>
        </p:nvSpPr>
        <p:spPr/>
        <p:txBody>
          <a:bodyPr/>
          <a:lstStyle/>
          <a:p>
            <a:r>
              <a:rPr lang="en-GB" dirty="0"/>
              <a:t>Internal Stakeholders</a:t>
            </a:r>
          </a:p>
        </p:txBody>
      </p:sp>
      <p:sp>
        <p:nvSpPr>
          <p:cNvPr id="4" name="Content Placeholder 3">
            <a:extLst>
              <a:ext uri="{FF2B5EF4-FFF2-40B4-BE49-F238E27FC236}">
                <a16:creationId xmlns:a16="http://schemas.microsoft.com/office/drawing/2014/main" id="{4393AD5E-0A45-4941-8D57-5BB8E93A3AF7}"/>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Employees </a:t>
            </a:r>
          </a:p>
          <a:p>
            <a:r>
              <a:rPr lang="en-GB" dirty="0">
                <a:latin typeface="Arial" panose="020B0604020202020204" pitchFamily="34" charset="0"/>
                <a:cs typeface="Arial" panose="020B0604020202020204" pitchFamily="34" charset="0"/>
              </a:rPr>
              <a:t>Executive Board </a:t>
            </a:r>
          </a:p>
          <a:p>
            <a:r>
              <a:rPr lang="en-GB" dirty="0">
                <a:latin typeface="Arial" panose="020B0604020202020204" pitchFamily="34" charset="0"/>
                <a:cs typeface="Arial" panose="020B0604020202020204" pitchFamily="34" charset="0"/>
              </a:rPr>
              <a:t>Managers</a:t>
            </a:r>
          </a:p>
          <a:p>
            <a:r>
              <a:rPr lang="en-GB" dirty="0">
                <a:latin typeface="Arial" panose="020B0604020202020204" pitchFamily="34" charset="0"/>
                <a:cs typeface="Arial" panose="020B0604020202020204" pitchFamily="34" charset="0"/>
              </a:rPr>
              <a:t>Shareholders </a:t>
            </a:r>
          </a:p>
          <a:p>
            <a:endParaRPr lang="en-GB" dirty="0"/>
          </a:p>
        </p:txBody>
      </p:sp>
      <p:sp>
        <p:nvSpPr>
          <p:cNvPr id="5" name="Text Placeholder 4">
            <a:extLst>
              <a:ext uri="{FF2B5EF4-FFF2-40B4-BE49-F238E27FC236}">
                <a16:creationId xmlns:a16="http://schemas.microsoft.com/office/drawing/2014/main" id="{721FCCC9-6080-4E97-9251-033111AA189C}"/>
              </a:ext>
            </a:extLst>
          </p:cNvPr>
          <p:cNvSpPr>
            <a:spLocks noGrp="1"/>
          </p:cNvSpPr>
          <p:nvPr>
            <p:ph type="body" sz="quarter" idx="3"/>
          </p:nvPr>
        </p:nvSpPr>
        <p:spPr/>
        <p:txBody>
          <a:bodyPr/>
          <a:lstStyle/>
          <a:p>
            <a:r>
              <a:rPr lang="en-GB" dirty="0"/>
              <a:t>External Stakeholders</a:t>
            </a:r>
          </a:p>
        </p:txBody>
      </p:sp>
      <p:sp>
        <p:nvSpPr>
          <p:cNvPr id="6" name="Content Placeholder 5">
            <a:extLst>
              <a:ext uri="{FF2B5EF4-FFF2-40B4-BE49-F238E27FC236}">
                <a16:creationId xmlns:a16="http://schemas.microsoft.com/office/drawing/2014/main" id="{1C07D972-EE89-45C2-B599-1A72C7BE4F7D}"/>
              </a:ext>
            </a:extLst>
          </p:cNvPr>
          <p:cNvSpPr>
            <a:spLocks noGrp="1"/>
          </p:cNvSpPr>
          <p:nvPr>
            <p:ph sz="quarter" idx="4"/>
          </p:nvPr>
        </p:nvSpPr>
        <p:spPr/>
        <p:txBody>
          <a:bodyPr/>
          <a:lstStyle/>
          <a:p>
            <a:r>
              <a:rPr lang="en-GB" dirty="0">
                <a:latin typeface="Arial" panose="020B0604020202020204" pitchFamily="34" charset="0"/>
                <a:cs typeface="Arial" panose="020B0604020202020204" pitchFamily="34" charset="0"/>
              </a:rPr>
              <a:t>Customers</a:t>
            </a:r>
          </a:p>
          <a:p>
            <a:r>
              <a:rPr lang="en-GB" dirty="0">
                <a:latin typeface="Arial" panose="020B0604020202020204" pitchFamily="34" charset="0"/>
                <a:cs typeface="Arial" panose="020B0604020202020204" pitchFamily="34" charset="0"/>
              </a:rPr>
              <a:t>Suppliers </a:t>
            </a:r>
          </a:p>
          <a:p>
            <a:r>
              <a:rPr lang="en-GB" dirty="0">
                <a:latin typeface="Arial" panose="020B0604020202020204" pitchFamily="34" charset="0"/>
                <a:cs typeface="Arial" panose="020B0604020202020204" pitchFamily="34" charset="0"/>
              </a:rPr>
              <a:t>Competitors</a:t>
            </a:r>
          </a:p>
          <a:p>
            <a:r>
              <a:rPr lang="en-GB" dirty="0">
                <a:latin typeface="Arial" panose="020B0604020202020204" pitchFamily="34" charset="0"/>
                <a:cs typeface="Arial" panose="020B0604020202020204" pitchFamily="34" charset="0"/>
              </a:rPr>
              <a:t>Local Community </a:t>
            </a:r>
          </a:p>
          <a:p>
            <a:r>
              <a:rPr lang="en-GB" dirty="0">
                <a:latin typeface="Arial" panose="020B0604020202020204" pitchFamily="34" charset="0"/>
                <a:cs typeface="Arial" panose="020B0604020202020204" pitchFamily="34" charset="0"/>
              </a:rPr>
              <a:t>Local councils </a:t>
            </a:r>
          </a:p>
          <a:p>
            <a:r>
              <a:rPr lang="en-GB" dirty="0">
                <a:latin typeface="Arial" panose="020B0604020202020204" pitchFamily="34" charset="0"/>
                <a:cs typeface="Arial" panose="020B0604020202020204" pitchFamily="34" charset="0"/>
              </a:rPr>
              <a:t>Government </a:t>
            </a:r>
          </a:p>
        </p:txBody>
      </p:sp>
    </p:spTree>
    <p:extLst>
      <p:ext uri="{BB962C8B-B14F-4D97-AF65-F5344CB8AC3E}">
        <p14:creationId xmlns:p14="http://schemas.microsoft.com/office/powerpoint/2010/main" val="499187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E434-C245-48C5-8920-18DC737CE6A4}"/>
              </a:ext>
            </a:extLst>
          </p:cNvPr>
          <p:cNvSpPr>
            <a:spLocks noGrp="1"/>
          </p:cNvSpPr>
          <p:nvPr>
            <p:ph type="title"/>
          </p:nvPr>
        </p:nvSpPr>
        <p:spPr/>
        <p:txBody>
          <a:bodyPr/>
          <a:lstStyle/>
          <a:p>
            <a:r>
              <a:rPr lang="en-GB" dirty="0">
                <a:solidFill>
                  <a:schemeClr val="accent1"/>
                </a:solidFill>
              </a:rPr>
              <a:t>How does </a:t>
            </a:r>
            <a:r>
              <a:rPr lang="en-GB" dirty="0" err="1">
                <a:solidFill>
                  <a:schemeClr val="accent1"/>
                </a:solidFill>
              </a:rPr>
              <a:t>asda</a:t>
            </a:r>
            <a:r>
              <a:rPr lang="en-GB" dirty="0">
                <a:solidFill>
                  <a:schemeClr val="accent1"/>
                </a:solidFill>
              </a:rPr>
              <a:t> engage with its Stakeholders?</a:t>
            </a:r>
          </a:p>
        </p:txBody>
      </p:sp>
      <p:sp>
        <p:nvSpPr>
          <p:cNvPr id="3" name="Content Placeholder 2">
            <a:extLst>
              <a:ext uri="{FF2B5EF4-FFF2-40B4-BE49-F238E27FC236}">
                <a16:creationId xmlns:a16="http://schemas.microsoft.com/office/drawing/2014/main" id="{16ABD377-377A-428B-BFF8-BC0E61807A1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	By offering goods with Low price</a:t>
            </a:r>
          </a:p>
          <a:p>
            <a:r>
              <a:rPr lang="en-GB" dirty="0">
                <a:latin typeface="Arial" panose="020B0604020202020204" pitchFamily="34" charset="0"/>
                <a:cs typeface="Arial" panose="020B0604020202020204" pitchFamily="34" charset="0"/>
              </a:rPr>
              <a:t>	Asda looks after its workers across the supply chain and treat them respectfully and fairly</a:t>
            </a:r>
          </a:p>
          <a:p>
            <a:r>
              <a:rPr lang="en-GB" dirty="0">
                <a:latin typeface="Arial" panose="020B0604020202020204" pitchFamily="34" charset="0"/>
                <a:cs typeface="Arial" panose="020B0604020202020204" pitchFamily="34" charset="0"/>
              </a:rPr>
              <a:t>	By offering sustainable products to the customers</a:t>
            </a:r>
          </a:p>
          <a:p>
            <a:r>
              <a:rPr lang="en-GB" dirty="0">
                <a:latin typeface="Arial" panose="020B0604020202020204" pitchFamily="34" charset="0"/>
                <a:cs typeface="Arial" panose="020B0604020202020204" pitchFamily="34" charset="0"/>
              </a:rPr>
              <a:t>  Opening a Sustainability Store in Leeds </a:t>
            </a:r>
          </a:p>
          <a:p>
            <a:r>
              <a:rPr lang="en-GB" dirty="0">
                <a:latin typeface="Arial" panose="020B0604020202020204" pitchFamily="34" charset="0"/>
                <a:cs typeface="Arial" panose="020B0604020202020204" pitchFamily="34" charset="0"/>
              </a:rPr>
              <a:t>	Becoming in partnership with anti- Poverty charity Trust </a:t>
            </a:r>
          </a:p>
          <a:p>
            <a:r>
              <a:rPr lang="en-GB" dirty="0">
                <a:latin typeface="Arial" panose="020B0604020202020204" pitchFamily="34" charset="0"/>
                <a:cs typeface="Arial" panose="020B0604020202020204" pitchFamily="34" charset="0"/>
              </a:rPr>
              <a:t>	Giving quality Assurance to the Customers </a:t>
            </a:r>
          </a:p>
          <a:p>
            <a:r>
              <a:rPr lang="en-GB" dirty="0">
                <a:latin typeface="Arial" panose="020B0604020202020204" pitchFamily="34" charset="0"/>
                <a:cs typeface="Arial" panose="020B0604020202020204" pitchFamily="34" charset="0"/>
              </a:rPr>
              <a:t>	Paying good salary to Employees </a:t>
            </a:r>
          </a:p>
          <a:p>
            <a:pPr marL="0" indent="0">
              <a:buNone/>
            </a:pPr>
            <a:r>
              <a:rPr lang="en-GB" dirty="0">
                <a:latin typeface="Arial" panose="020B0604020202020204" pitchFamily="34" charset="0"/>
                <a:cs typeface="Arial" panose="020B0604020202020204" pitchFamily="34" charset="0"/>
              </a:rPr>
              <a:t>       (Asda, 2020)</a:t>
            </a:r>
          </a:p>
        </p:txBody>
      </p:sp>
    </p:spTree>
    <p:extLst>
      <p:ext uri="{BB962C8B-B14F-4D97-AF65-F5344CB8AC3E}">
        <p14:creationId xmlns:p14="http://schemas.microsoft.com/office/powerpoint/2010/main" val="1155896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8C54-A79A-4138-A0F1-FBCF3C6A48CC}"/>
              </a:ext>
            </a:extLst>
          </p:cNvPr>
          <p:cNvSpPr>
            <a:spLocks noGrp="1"/>
          </p:cNvSpPr>
          <p:nvPr>
            <p:ph type="title"/>
          </p:nvPr>
        </p:nvSpPr>
        <p:spPr/>
        <p:txBody>
          <a:bodyPr/>
          <a:lstStyle/>
          <a:p>
            <a:r>
              <a:rPr lang="en-GB" dirty="0">
                <a:solidFill>
                  <a:schemeClr val="accent1"/>
                </a:solidFill>
              </a:rPr>
              <a:t>Other ways of communication with Stakeholders:</a:t>
            </a:r>
          </a:p>
        </p:txBody>
      </p:sp>
      <p:sp>
        <p:nvSpPr>
          <p:cNvPr id="3" name="Content Placeholder 2">
            <a:extLst>
              <a:ext uri="{FF2B5EF4-FFF2-40B4-BE49-F238E27FC236}">
                <a16:creationId xmlns:a16="http://schemas.microsoft.com/office/drawing/2014/main" id="{37CBCCF9-A3E0-49F4-88EB-A757A7221D08}"/>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Asda website </a:t>
            </a:r>
          </a:p>
          <a:p>
            <a:pPr marL="0" indent="0">
              <a:buNone/>
            </a:pPr>
            <a:r>
              <a:rPr lang="en-GB" dirty="0">
                <a:latin typeface="Arial" panose="020B0604020202020204" pitchFamily="34" charset="0"/>
                <a:cs typeface="Arial" panose="020B0604020202020204" pitchFamily="34" charset="0"/>
              </a:rPr>
              <a:t>Asda notice board </a:t>
            </a:r>
          </a:p>
          <a:p>
            <a:pPr marL="0" indent="0">
              <a:buNone/>
            </a:pPr>
            <a:r>
              <a:rPr lang="en-GB" dirty="0">
                <a:latin typeface="Arial" panose="020B0604020202020204" pitchFamily="34" charset="0"/>
                <a:cs typeface="Arial" panose="020B0604020202020204" pitchFamily="34" charset="0"/>
              </a:rPr>
              <a:t>Email </a:t>
            </a:r>
          </a:p>
          <a:p>
            <a:pPr marL="0" indent="0">
              <a:buNone/>
            </a:pPr>
            <a:r>
              <a:rPr lang="en-GB" dirty="0">
                <a:latin typeface="Arial" panose="020B0604020202020204" pitchFamily="34" charset="0"/>
                <a:cs typeface="Arial" panose="020B0604020202020204" pitchFamily="34" charset="0"/>
              </a:rPr>
              <a:t>Telephone </a:t>
            </a:r>
          </a:p>
          <a:p>
            <a:pPr marL="0" indent="0">
              <a:buNone/>
            </a:pPr>
            <a:r>
              <a:rPr lang="en-GB" dirty="0">
                <a:latin typeface="Arial" panose="020B0604020202020204" pitchFamily="34" charset="0"/>
                <a:cs typeface="Arial" panose="020B0604020202020204" pitchFamily="34" charset="0"/>
              </a:rPr>
              <a:t>Social Media </a:t>
            </a:r>
          </a:p>
          <a:p>
            <a:pPr marL="0" indent="0">
              <a:buNone/>
            </a:pPr>
            <a:r>
              <a:rPr lang="en-GB" dirty="0">
                <a:latin typeface="Arial" panose="020B0604020202020204" pitchFamily="34" charset="0"/>
                <a:cs typeface="Arial" panose="020B0604020202020204" pitchFamily="34" charset="0"/>
              </a:rPr>
              <a:t>Meeting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09982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CF352-1C15-410F-A524-D52FD813CCCD}"/>
              </a:ext>
            </a:extLst>
          </p:cNvPr>
          <p:cNvSpPr>
            <a:spLocks noGrp="1"/>
          </p:cNvSpPr>
          <p:nvPr>
            <p:ph type="title"/>
          </p:nvPr>
        </p:nvSpPr>
        <p:spPr/>
        <p:txBody>
          <a:bodyPr/>
          <a:lstStyle/>
          <a:p>
            <a:r>
              <a:rPr lang="en-GB" dirty="0">
                <a:solidFill>
                  <a:schemeClr val="accent1"/>
                </a:solidFill>
                <a:latin typeface="Arial" panose="020B0604020202020204" pitchFamily="34" charset="0"/>
                <a:cs typeface="Arial" panose="020B0604020202020204" pitchFamily="34" charset="0"/>
              </a:rPr>
              <a:t>Asda swot </a:t>
            </a:r>
          </a:p>
        </p:txBody>
      </p:sp>
      <p:sp>
        <p:nvSpPr>
          <p:cNvPr id="3" name="Text Placeholder 2">
            <a:extLst>
              <a:ext uri="{FF2B5EF4-FFF2-40B4-BE49-F238E27FC236}">
                <a16:creationId xmlns:a16="http://schemas.microsoft.com/office/drawing/2014/main" id="{75262758-3FCA-40BD-986A-511B1C5067C0}"/>
              </a:ext>
            </a:extLst>
          </p:cNvPr>
          <p:cNvSpPr>
            <a:spLocks noGrp="1"/>
          </p:cNvSpPr>
          <p:nvPr>
            <p:ph type="body" idx="1"/>
          </p:nvPr>
        </p:nvSpPr>
        <p:spPr/>
        <p:txBody>
          <a:bodyPr/>
          <a:lstStyle/>
          <a:p>
            <a:r>
              <a:rPr lang="en-GB" dirty="0"/>
              <a:t>Strengths </a:t>
            </a:r>
          </a:p>
        </p:txBody>
      </p:sp>
      <p:sp>
        <p:nvSpPr>
          <p:cNvPr id="4" name="Content Placeholder 3">
            <a:extLst>
              <a:ext uri="{FF2B5EF4-FFF2-40B4-BE49-F238E27FC236}">
                <a16:creationId xmlns:a16="http://schemas.microsoft.com/office/drawing/2014/main" id="{03E7A5AD-7AB6-4997-A67E-9315B8A04148}"/>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Asda is the second largest supermarket in the UK</a:t>
            </a:r>
          </a:p>
          <a:p>
            <a:r>
              <a:rPr lang="en-GB" dirty="0">
                <a:latin typeface="Arial" panose="020B0604020202020204" pitchFamily="34" charset="0"/>
                <a:cs typeface="Arial" panose="020B0604020202020204" pitchFamily="34" charset="0"/>
              </a:rPr>
              <a:t>Huge range of Products</a:t>
            </a:r>
          </a:p>
          <a:p>
            <a:r>
              <a:rPr lang="en-GB" dirty="0">
                <a:latin typeface="Arial" panose="020B0604020202020204" pitchFamily="34" charset="0"/>
                <a:cs typeface="Arial" panose="020B0604020202020204" pitchFamily="34" charset="0"/>
              </a:rPr>
              <a:t>Many brands and services (George Clothing ,Asda Mobile, insurance, Petrol stations.)</a:t>
            </a:r>
          </a:p>
          <a:p>
            <a:r>
              <a:rPr lang="en-GB" dirty="0">
                <a:latin typeface="Arial" panose="020B0604020202020204" pitchFamily="34" charset="0"/>
                <a:cs typeface="Arial" panose="020B0604020202020204" pitchFamily="34" charset="0"/>
              </a:rPr>
              <a:t> Sustainability </a:t>
            </a:r>
          </a:p>
          <a:p>
            <a:r>
              <a:rPr lang="en-GB" dirty="0">
                <a:latin typeface="Arial" panose="020B0604020202020204" pitchFamily="34" charset="0"/>
                <a:cs typeface="Arial" panose="020B0604020202020204" pitchFamily="34" charset="0"/>
              </a:rPr>
              <a:t>Online shopping</a:t>
            </a:r>
          </a:p>
        </p:txBody>
      </p:sp>
      <p:sp>
        <p:nvSpPr>
          <p:cNvPr id="5" name="Text Placeholder 4">
            <a:extLst>
              <a:ext uri="{FF2B5EF4-FFF2-40B4-BE49-F238E27FC236}">
                <a16:creationId xmlns:a16="http://schemas.microsoft.com/office/drawing/2014/main" id="{EECE5094-0257-4958-B39A-B9BB33CAAEAD}"/>
              </a:ext>
            </a:extLst>
          </p:cNvPr>
          <p:cNvSpPr>
            <a:spLocks noGrp="1"/>
          </p:cNvSpPr>
          <p:nvPr>
            <p:ph type="body" sz="quarter" idx="3"/>
          </p:nvPr>
        </p:nvSpPr>
        <p:spPr/>
        <p:txBody>
          <a:bodyPr/>
          <a:lstStyle/>
          <a:p>
            <a:r>
              <a:rPr lang="en-GB" dirty="0"/>
              <a:t>Weaknesses</a:t>
            </a:r>
          </a:p>
        </p:txBody>
      </p:sp>
      <p:sp>
        <p:nvSpPr>
          <p:cNvPr id="6" name="Content Placeholder 5">
            <a:extLst>
              <a:ext uri="{FF2B5EF4-FFF2-40B4-BE49-F238E27FC236}">
                <a16:creationId xmlns:a16="http://schemas.microsoft.com/office/drawing/2014/main" id="{16AABF3F-EBD4-40D5-AE76-E87BE92B7791}"/>
              </a:ext>
            </a:extLst>
          </p:cNvPr>
          <p:cNvSpPr>
            <a:spLocks noGrp="1"/>
          </p:cNvSpPr>
          <p:nvPr>
            <p:ph sz="quarter" idx="4"/>
          </p:nvPr>
        </p:nvSpPr>
        <p:spPr/>
        <p:txBody>
          <a:bodyPr/>
          <a:lstStyle/>
          <a:p>
            <a:r>
              <a:rPr lang="en-GB" dirty="0">
                <a:latin typeface="Arial" panose="020B0604020202020204" pitchFamily="34" charset="0"/>
                <a:cs typeface="Arial" panose="020B0604020202020204" pitchFamily="34" charset="0"/>
              </a:rPr>
              <a:t>Globally less shops</a:t>
            </a:r>
          </a:p>
          <a:p>
            <a:r>
              <a:rPr lang="en-GB" dirty="0">
                <a:latin typeface="Arial" panose="020B0604020202020204" pitchFamily="34" charset="0"/>
                <a:cs typeface="Arial" panose="020B0604020202020204" pitchFamily="34" charset="0"/>
              </a:rPr>
              <a:t>Horse meat Scandal in 2013</a:t>
            </a:r>
          </a:p>
          <a:p>
            <a:r>
              <a:rPr lang="en-GB" dirty="0">
                <a:latin typeface="Arial" panose="020B0604020202020204" pitchFamily="34" charset="0"/>
                <a:cs typeface="Arial" panose="020B0604020202020204" pitchFamily="34" charset="0"/>
              </a:rPr>
              <a:t>Dairy price Fixing in 2007</a:t>
            </a:r>
          </a:p>
          <a:p>
            <a:r>
              <a:rPr lang="en-GB" dirty="0">
                <a:latin typeface="Arial" panose="020B0604020202020204" pitchFamily="34" charset="0"/>
                <a:cs typeface="Arial" panose="020B0604020202020204" pitchFamily="34" charset="0"/>
              </a:rPr>
              <a:t>Paying low wages to Bangladeshi workers</a:t>
            </a:r>
          </a:p>
          <a:p>
            <a:pPr marL="0" indent="0">
              <a:buNone/>
            </a:pPr>
            <a:r>
              <a:rPr lang="en-GB" dirty="0">
                <a:latin typeface="Arial" panose="020B0604020202020204" pitchFamily="34" charset="0"/>
                <a:cs typeface="Arial" panose="020B0604020202020204" pitchFamily="34" charset="0"/>
              </a:rPr>
              <a:t> (The Guardian News, 2007) </a:t>
            </a:r>
          </a:p>
          <a:p>
            <a:endParaRPr lang="en-GB" dirty="0"/>
          </a:p>
        </p:txBody>
      </p:sp>
    </p:spTree>
    <p:extLst>
      <p:ext uri="{BB962C8B-B14F-4D97-AF65-F5344CB8AC3E}">
        <p14:creationId xmlns:p14="http://schemas.microsoft.com/office/powerpoint/2010/main" val="736087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3E61-E2EC-4209-BE28-EF8E8803644D}"/>
              </a:ext>
            </a:extLst>
          </p:cNvPr>
          <p:cNvSpPr>
            <a:spLocks noGrp="1"/>
          </p:cNvSpPr>
          <p:nvPr>
            <p:ph type="title"/>
          </p:nvPr>
        </p:nvSpPr>
        <p:spPr/>
        <p:txBody>
          <a:bodyPr>
            <a:normAutofit/>
          </a:bodyPr>
          <a:lstStyle/>
          <a:p>
            <a:r>
              <a:rPr lang="en-GB" sz="2000" dirty="0">
                <a:solidFill>
                  <a:schemeClr val="accent1"/>
                </a:solidFill>
                <a:latin typeface="Arial" panose="020B0604020202020204" pitchFamily="34" charset="0"/>
                <a:cs typeface="Arial" panose="020B0604020202020204" pitchFamily="34" charset="0"/>
              </a:rPr>
              <a:t>Asda swot </a:t>
            </a:r>
          </a:p>
        </p:txBody>
      </p:sp>
      <p:sp>
        <p:nvSpPr>
          <p:cNvPr id="3" name="Text Placeholder 2">
            <a:extLst>
              <a:ext uri="{FF2B5EF4-FFF2-40B4-BE49-F238E27FC236}">
                <a16:creationId xmlns:a16="http://schemas.microsoft.com/office/drawing/2014/main" id="{0F058427-E1F3-46EA-BA95-E21F103AB58C}"/>
              </a:ext>
            </a:extLst>
          </p:cNvPr>
          <p:cNvSpPr>
            <a:spLocks noGrp="1"/>
          </p:cNvSpPr>
          <p:nvPr>
            <p:ph type="body" idx="1"/>
          </p:nvPr>
        </p:nvSpPr>
        <p:spPr/>
        <p:txBody>
          <a:bodyPr/>
          <a:lstStyle/>
          <a:p>
            <a:r>
              <a:rPr lang="en-GB" dirty="0"/>
              <a:t>Opportunities </a:t>
            </a:r>
          </a:p>
        </p:txBody>
      </p:sp>
      <p:sp>
        <p:nvSpPr>
          <p:cNvPr id="4" name="Content Placeholder 3">
            <a:extLst>
              <a:ext uri="{FF2B5EF4-FFF2-40B4-BE49-F238E27FC236}">
                <a16:creationId xmlns:a16="http://schemas.microsoft.com/office/drawing/2014/main" id="{1BB9EF9E-0AB1-4D21-818F-B3F54E542836}"/>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Opening more Stores</a:t>
            </a:r>
          </a:p>
          <a:p>
            <a:r>
              <a:rPr lang="en-GB" dirty="0">
                <a:latin typeface="Arial" panose="020B0604020202020204" pitchFamily="34" charset="0"/>
                <a:cs typeface="Arial" panose="020B0604020202020204" pitchFamily="34" charset="0"/>
              </a:rPr>
              <a:t>Expanding into other Countries </a:t>
            </a:r>
          </a:p>
          <a:p>
            <a:r>
              <a:rPr lang="en-GB" dirty="0">
                <a:latin typeface="Arial" panose="020B0604020202020204" pitchFamily="34" charset="0"/>
                <a:cs typeface="Arial" panose="020B0604020202020204" pitchFamily="34" charset="0"/>
              </a:rPr>
              <a:t>Long term vision (100% plastic Recyclable by 2025)</a:t>
            </a:r>
          </a:p>
          <a:p>
            <a:r>
              <a:rPr lang="en-GB" dirty="0">
                <a:latin typeface="Arial" panose="020B0604020202020204" pitchFamily="34" charset="0"/>
                <a:cs typeface="Arial" panose="020B0604020202020204" pitchFamily="34" charset="0"/>
              </a:rPr>
              <a:t>More Halal (Vegetarian foods to attract more Muslim customers)</a:t>
            </a:r>
          </a:p>
          <a:p>
            <a:endParaRPr lang="en-GB" dirty="0"/>
          </a:p>
        </p:txBody>
      </p:sp>
      <p:sp>
        <p:nvSpPr>
          <p:cNvPr id="5" name="Text Placeholder 4">
            <a:extLst>
              <a:ext uri="{FF2B5EF4-FFF2-40B4-BE49-F238E27FC236}">
                <a16:creationId xmlns:a16="http://schemas.microsoft.com/office/drawing/2014/main" id="{3CF24FF7-B1DE-40FF-BED2-CE6D4DFC5D33}"/>
              </a:ext>
            </a:extLst>
          </p:cNvPr>
          <p:cNvSpPr>
            <a:spLocks noGrp="1"/>
          </p:cNvSpPr>
          <p:nvPr>
            <p:ph type="body" sz="quarter" idx="3"/>
          </p:nvPr>
        </p:nvSpPr>
        <p:spPr/>
        <p:txBody>
          <a:bodyPr/>
          <a:lstStyle/>
          <a:p>
            <a:r>
              <a:rPr lang="en-GB" dirty="0"/>
              <a:t>Threats</a:t>
            </a:r>
          </a:p>
        </p:txBody>
      </p:sp>
      <p:sp>
        <p:nvSpPr>
          <p:cNvPr id="6" name="Content Placeholder 5">
            <a:extLst>
              <a:ext uri="{FF2B5EF4-FFF2-40B4-BE49-F238E27FC236}">
                <a16:creationId xmlns:a16="http://schemas.microsoft.com/office/drawing/2014/main" id="{CF444DF1-17E3-4D3C-B848-840F6BD8734B}"/>
              </a:ext>
            </a:extLst>
          </p:cNvPr>
          <p:cNvSpPr>
            <a:spLocks noGrp="1"/>
          </p:cNvSpPr>
          <p:nvPr>
            <p:ph sz="quarter" idx="4"/>
          </p:nvPr>
        </p:nvSpPr>
        <p:spPr/>
        <p:txBody>
          <a:bodyPr/>
          <a:lstStyle/>
          <a:p>
            <a:r>
              <a:rPr lang="en-GB" dirty="0">
                <a:latin typeface="Arial" panose="020B0604020202020204" pitchFamily="34" charset="0"/>
                <a:cs typeface="Arial" panose="020B0604020202020204" pitchFamily="34" charset="0"/>
              </a:rPr>
              <a:t>Brexit </a:t>
            </a:r>
          </a:p>
          <a:p>
            <a:r>
              <a:rPr lang="en-GB" dirty="0">
                <a:latin typeface="Arial" panose="020B0604020202020204" pitchFamily="34" charset="0"/>
                <a:cs typeface="Arial" panose="020B0604020202020204" pitchFamily="34" charset="0"/>
              </a:rPr>
              <a:t>Government Changing Laws</a:t>
            </a:r>
          </a:p>
          <a:p>
            <a:r>
              <a:rPr lang="en-GB" dirty="0">
                <a:latin typeface="Arial" panose="020B0604020202020204" pitchFamily="34" charset="0"/>
                <a:cs typeface="Arial" panose="020B0604020202020204" pitchFamily="34" charset="0"/>
              </a:rPr>
              <a:t>Other Competitors (Tesco, Morrisons and Sainsbury’s)</a:t>
            </a:r>
          </a:p>
          <a:p>
            <a:r>
              <a:rPr lang="en-GB" dirty="0">
                <a:latin typeface="Arial" panose="020B0604020202020204" pitchFamily="34" charset="0"/>
                <a:cs typeface="Arial" panose="020B0604020202020204" pitchFamily="34" charset="0"/>
              </a:rPr>
              <a:t>Other Online Supermarkets</a:t>
            </a:r>
          </a:p>
          <a:p>
            <a:endParaRPr lang="en-GB" dirty="0"/>
          </a:p>
        </p:txBody>
      </p:sp>
    </p:spTree>
    <p:extLst>
      <p:ext uri="{BB962C8B-B14F-4D97-AF65-F5344CB8AC3E}">
        <p14:creationId xmlns:p14="http://schemas.microsoft.com/office/powerpoint/2010/main" val="1330327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00898-6ABD-428C-BEB1-BCC01BB00010}"/>
              </a:ext>
            </a:extLst>
          </p:cNvPr>
          <p:cNvSpPr>
            <a:spLocks noGrp="1"/>
          </p:cNvSpPr>
          <p:nvPr>
            <p:ph type="title"/>
          </p:nvPr>
        </p:nvSpPr>
        <p:spPr/>
        <p:txBody>
          <a:bodyPr>
            <a:normAutofit/>
          </a:bodyPr>
          <a:lstStyle/>
          <a:p>
            <a:r>
              <a:rPr lang="en-GB" sz="2000" dirty="0">
                <a:solidFill>
                  <a:schemeClr val="accent1"/>
                </a:solidFill>
                <a:latin typeface="Arial" panose="020B0604020202020204" pitchFamily="34" charset="0"/>
                <a:cs typeface="Arial" panose="020B0604020202020204" pitchFamily="34" charset="0"/>
              </a:rPr>
              <a:t>Conclusion and Recommendations </a:t>
            </a:r>
          </a:p>
        </p:txBody>
      </p:sp>
      <p:sp>
        <p:nvSpPr>
          <p:cNvPr id="3" name="Content Placeholder 2">
            <a:extLst>
              <a:ext uri="{FF2B5EF4-FFF2-40B4-BE49-F238E27FC236}">
                <a16:creationId xmlns:a16="http://schemas.microsoft.com/office/drawing/2014/main" id="{D6E58B40-1E65-4F32-A209-20A36750A1DF}"/>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Customer Relationships, Ethical, Sustainability and Quality of the products and services are important for customer satisfaction and loyalty as well as for company productivity.   </a:t>
            </a:r>
          </a:p>
          <a:p>
            <a:pPr marL="0" indent="0">
              <a:buNone/>
            </a:pPr>
            <a:r>
              <a:rPr lang="en-GB" dirty="0">
                <a:latin typeface="Arial" panose="020B0604020202020204" pitchFamily="34" charset="0"/>
                <a:cs typeface="Arial" panose="020B0604020202020204" pitchFamily="34" charset="0"/>
              </a:rPr>
              <a:t>Asda supermarket practises Ethical and Sustainability. However, Asda is accused by Ethical Consumer Research Association( 2020) and others of practising unethical behaviour time to time as mentioned above. So I recommend that Asda need to be more Ethical and Sustainable. This will make good relationships and Trust with the customers, as well as improve productivity. </a:t>
            </a:r>
          </a:p>
          <a:p>
            <a:pPr marL="0" indent="0">
              <a:buNone/>
            </a:pPr>
            <a:r>
              <a:rPr lang="en-GB" dirty="0">
                <a:latin typeface="Arial" panose="020B0604020202020204" pitchFamily="34" charset="0"/>
                <a:cs typeface="Arial" panose="020B0604020202020204" pitchFamily="34" charset="0"/>
              </a:rPr>
              <a:t>Asda can also introduce schemes to attract customers like other stores such as Tesco’s ‘’ Free Fruits For Kids’’ (Tesco,2019). Due to the low prices, many people believe that the quality of Asda’s products are not up to standards. So Asda needs to improve its quality to gain competitive advantage over its rivals such as  Tesco, Morrisons and Sainsbury’s (Mirror News, 2019).</a:t>
            </a:r>
          </a:p>
        </p:txBody>
      </p:sp>
    </p:spTree>
    <p:extLst>
      <p:ext uri="{BB962C8B-B14F-4D97-AF65-F5344CB8AC3E}">
        <p14:creationId xmlns:p14="http://schemas.microsoft.com/office/powerpoint/2010/main" val="416139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7146E-C7E0-4429-ADF3-0ECF72D8AA96}"/>
              </a:ext>
            </a:extLst>
          </p:cNvPr>
          <p:cNvSpPr>
            <a:spLocks noGrp="1"/>
          </p:cNvSpPr>
          <p:nvPr>
            <p:ph type="title"/>
          </p:nvPr>
        </p:nvSpPr>
        <p:spPr/>
        <p:txBody>
          <a:bodyPr/>
          <a:lstStyle/>
          <a:p>
            <a:r>
              <a:rPr lang="en-GB" dirty="0">
                <a:solidFill>
                  <a:srgbClr val="92D050"/>
                </a:solidFill>
              </a:rPr>
              <a:t>Reference:</a:t>
            </a:r>
            <a:br>
              <a:rPr lang="en-GB" dirty="0"/>
            </a:br>
            <a:endParaRPr lang="en-GB" dirty="0"/>
          </a:p>
        </p:txBody>
      </p:sp>
      <p:sp>
        <p:nvSpPr>
          <p:cNvPr id="3" name="Content Placeholder 2">
            <a:extLst>
              <a:ext uri="{FF2B5EF4-FFF2-40B4-BE49-F238E27FC236}">
                <a16:creationId xmlns:a16="http://schemas.microsoft.com/office/drawing/2014/main" id="{37D9BF4C-9BDB-4027-B0D9-9427A783C55E}"/>
              </a:ext>
            </a:extLst>
          </p:cNvPr>
          <p:cNvSpPr>
            <a:spLocks noGrp="1"/>
          </p:cNvSpPr>
          <p:nvPr>
            <p:ph idx="1"/>
          </p:nvPr>
        </p:nvSpPr>
        <p:spPr/>
        <p:txBody>
          <a:bodyPr>
            <a:normAutofit fontScale="70000" lnSpcReduction="20000"/>
          </a:bodyPr>
          <a:lstStyle/>
          <a:p>
            <a:endParaRPr lang="en-GB" dirty="0"/>
          </a:p>
          <a:p>
            <a:endParaRPr lang="en-GB" dirty="0"/>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Asda, (2020). Better Planet. Available at: https://www.asda.com/creating-change-for-better/better-planet ( Accessed on 2/03/20) </a:t>
            </a:r>
          </a:p>
          <a:p>
            <a:r>
              <a:rPr lang="en-GB" sz="1600" dirty="0">
                <a:latin typeface="Arial" panose="020B0604020202020204" pitchFamily="34" charset="0"/>
                <a:cs typeface="Arial" panose="020B0604020202020204" pitchFamily="34" charset="0"/>
              </a:rPr>
              <a:t>Guardian News, (2007). </a:t>
            </a:r>
            <a:r>
              <a:rPr lang="en-GB" sz="1600" i="1" dirty="0">
                <a:latin typeface="Arial" panose="020B0604020202020204" pitchFamily="34" charset="0"/>
                <a:cs typeface="Arial" panose="020B0604020202020204" pitchFamily="34" charset="0"/>
              </a:rPr>
              <a:t>Asda, Primark and Tesco accused over clothing factories</a:t>
            </a:r>
            <a:r>
              <a:rPr lang="en-GB" sz="1600" dirty="0">
                <a:latin typeface="Arial" panose="020B0604020202020204" pitchFamily="34" charset="0"/>
                <a:cs typeface="Arial" panose="020B0604020202020204" pitchFamily="34" charset="0"/>
              </a:rPr>
              <a:t>. Available at : </a:t>
            </a:r>
            <a:r>
              <a:rPr lang="en-GB" sz="1600" dirty="0">
                <a:latin typeface="Arial" panose="020B0604020202020204" pitchFamily="34" charset="0"/>
                <a:cs typeface="Arial" panose="020B0604020202020204" pitchFamily="34" charset="0"/>
                <a:hlinkClick r:id="rId2"/>
              </a:rPr>
              <a:t>https://www.theguardian.com/business/2007/jul/16/supermarkets.retail2</a:t>
            </a:r>
            <a:r>
              <a:rPr lang="en-GB" sz="1600" dirty="0">
                <a:latin typeface="Arial" panose="020B0604020202020204" pitchFamily="34" charset="0"/>
                <a:cs typeface="Arial" panose="020B0604020202020204" pitchFamily="34" charset="0"/>
              </a:rPr>
              <a:t>. ( Accessed on 09/03/20)</a:t>
            </a:r>
          </a:p>
          <a:p>
            <a:r>
              <a:rPr lang="en-GB" sz="1600" dirty="0">
                <a:latin typeface="Arial" panose="020B0604020202020204" pitchFamily="34" charset="0"/>
                <a:cs typeface="Arial" panose="020B0604020202020204" pitchFamily="34" charset="0"/>
              </a:rPr>
              <a:t>Bright. E. (2017) </a:t>
            </a:r>
            <a:r>
              <a:rPr lang="en-GB" sz="1600" i="1" dirty="0">
                <a:latin typeface="Arial" panose="020B0604020202020204" pitchFamily="34" charset="0"/>
                <a:cs typeface="Arial" panose="020B0604020202020204" pitchFamily="34" charset="0"/>
              </a:rPr>
              <a:t>Tesco, Aldi and Asda accused of paying poverty wages to Bangladeshi workers</a:t>
            </a:r>
            <a:r>
              <a:rPr lang="en-GB" sz="1600" dirty="0">
                <a:latin typeface="Arial" panose="020B0604020202020204" pitchFamily="34" charset="0"/>
                <a:cs typeface="Arial" panose="020B0604020202020204" pitchFamily="34" charset="0"/>
              </a:rPr>
              <a:t>. Available at : https://www.thegrocer.co.uk/supermarkets/tesco-aldi-and-asda-accused-of-exploiting-bangladeshi-workers/557778.article. (Accessed on 4/03/20)</a:t>
            </a:r>
          </a:p>
          <a:p>
            <a:r>
              <a:rPr lang="en-GB" sz="1600" dirty="0">
                <a:latin typeface="Arial" panose="020B0604020202020204" pitchFamily="34" charset="0"/>
                <a:cs typeface="Arial" panose="020B0604020202020204" pitchFamily="34" charset="0"/>
              </a:rPr>
              <a:t>CIM (2016). </a:t>
            </a:r>
            <a:r>
              <a:rPr lang="en-GB" sz="1600" i="1" dirty="0">
                <a:latin typeface="Arial" panose="020B0604020202020204" pitchFamily="34" charset="0"/>
                <a:cs typeface="Arial" panose="020B0604020202020204" pitchFamily="34" charset="0"/>
              </a:rPr>
              <a:t>What is ethical marketing</a:t>
            </a:r>
            <a:r>
              <a:rPr lang="en-GB" sz="1600" dirty="0">
                <a:latin typeface="Arial" panose="020B0604020202020204" pitchFamily="34" charset="0"/>
                <a:cs typeface="Arial" panose="020B0604020202020204" pitchFamily="34" charset="0"/>
              </a:rPr>
              <a:t>?, available @: https://exchange.cim.co.uk/blog/what-is-ethical-marketing/, (Accessed on 03/03/2020).</a:t>
            </a:r>
          </a:p>
          <a:p>
            <a:r>
              <a:rPr lang="en-GB" sz="1600" dirty="0">
                <a:latin typeface="Arial" panose="020B0604020202020204" pitchFamily="34" charset="0"/>
                <a:cs typeface="Arial" panose="020B0604020202020204" pitchFamily="34" charset="0"/>
              </a:rPr>
              <a:t>Deming, W. E. (1986). “</a:t>
            </a:r>
            <a:r>
              <a:rPr lang="en-GB" sz="1600" i="1" dirty="0">
                <a:latin typeface="Arial" panose="020B0604020202020204" pitchFamily="34" charset="0"/>
                <a:cs typeface="Arial" panose="020B0604020202020204" pitchFamily="34" charset="0"/>
              </a:rPr>
              <a:t>Out of the Crisis</a:t>
            </a:r>
            <a:r>
              <a:rPr lang="en-GB" sz="1600" dirty="0">
                <a:latin typeface="Arial" panose="020B0604020202020204" pitchFamily="34" charset="0"/>
                <a:cs typeface="Arial" panose="020B0604020202020204" pitchFamily="34" charset="0"/>
              </a:rPr>
              <a:t>.” MIT </a:t>
            </a:r>
            <a:r>
              <a:rPr lang="en-GB" sz="1600" dirty="0" err="1">
                <a:latin typeface="Arial" panose="020B0604020202020204" pitchFamily="34" charset="0"/>
                <a:cs typeface="Arial" panose="020B0604020202020204" pitchFamily="34" charset="0"/>
              </a:rPr>
              <a:t>Center</a:t>
            </a:r>
            <a:r>
              <a:rPr lang="en-GB" sz="1600" dirty="0">
                <a:latin typeface="Arial" panose="020B0604020202020204" pitchFamily="34" charset="0"/>
                <a:cs typeface="Arial" panose="020B0604020202020204" pitchFamily="34" charset="0"/>
              </a:rPr>
              <a:t> for Advanced Engineering Study. Cambridge, MA.</a:t>
            </a:r>
          </a:p>
          <a:p>
            <a:r>
              <a:rPr lang="en-GB" sz="1600" dirty="0">
                <a:latin typeface="Arial" panose="020B0604020202020204" pitchFamily="34" charset="0"/>
                <a:cs typeface="Arial" panose="020B0604020202020204" pitchFamily="34" charset="0"/>
              </a:rPr>
              <a:t>Ethical Consumer Research Association Ltd, (2020). Tesco PLC. Available at: https://www.ethicalconsumer.org/company-profile/tesco-plc. (Accessed on 28/02/20)</a:t>
            </a:r>
          </a:p>
          <a:p>
            <a:r>
              <a:rPr lang="en-GB" sz="1600" dirty="0" err="1">
                <a:latin typeface="Arial" panose="020B0604020202020204" pitchFamily="34" charset="0"/>
                <a:cs typeface="Arial" panose="020B0604020202020204" pitchFamily="34" charset="0"/>
              </a:rPr>
              <a:t>Juran</a:t>
            </a:r>
            <a:r>
              <a:rPr lang="en-GB" sz="1600" dirty="0">
                <a:latin typeface="Arial" panose="020B0604020202020204" pitchFamily="34" charset="0"/>
                <a:cs typeface="Arial" panose="020B0604020202020204" pitchFamily="34" charset="0"/>
              </a:rPr>
              <a:t>, J.M. (1974). </a:t>
            </a:r>
            <a:r>
              <a:rPr lang="en-GB" sz="1600" i="1" dirty="0" err="1">
                <a:latin typeface="Arial" panose="020B0604020202020204" pitchFamily="34" charset="0"/>
                <a:cs typeface="Arial" panose="020B0604020202020204" pitchFamily="34" charset="0"/>
              </a:rPr>
              <a:t>Juran’s</a:t>
            </a:r>
            <a:r>
              <a:rPr lang="en-GB" sz="1600" i="1" dirty="0">
                <a:latin typeface="Arial" panose="020B0604020202020204" pitchFamily="34" charset="0"/>
                <a:cs typeface="Arial" panose="020B0604020202020204" pitchFamily="34" charset="0"/>
              </a:rPr>
              <a:t> Quality Handbook</a:t>
            </a:r>
            <a:r>
              <a:rPr lang="en-GB" sz="1600" dirty="0">
                <a:latin typeface="Arial" panose="020B0604020202020204" pitchFamily="34" charset="0"/>
                <a:cs typeface="Arial" panose="020B0604020202020204" pitchFamily="34" charset="0"/>
              </a:rPr>
              <a:t>. New York. McGraw Hill Companies. Sixth Edition.</a:t>
            </a:r>
          </a:p>
          <a:p>
            <a:r>
              <a:rPr lang="en-GB" sz="1600" dirty="0">
                <a:latin typeface="Arial" panose="020B0604020202020204" pitchFamily="34" charset="0"/>
                <a:cs typeface="Arial" panose="020B0604020202020204" pitchFamily="34" charset="0"/>
              </a:rPr>
              <a:t>Kotler, P. Armstrong, G. Harris, L. C. and Piercy, N. (2017). </a:t>
            </a:r>
            <a:r>
              <a:rPr lang="en-GB" sz="1600" i="1" dirty="0">
                <a:latin typeface="Arial" panose="020B0604020202020204" pitchFamily="34" charset="0"/>
                <a:cs typeface="Arial" panose="020B0604020202020204" pitchFamily="34" charset="0"/>
              </a:rPr>
              <a:t>Principles of Marketing</a:t>
            </a:r>
            <a:r>
              <a:rPr lang="en-GB" sz="1600" dirty="0">
                <a:latin typeface="Arial" panose="020B0604020202020204" pitchFamily="34" charset="0"/>
                <a:cs typeface="Arial" panose="020B0604020202020204" pitchFamily="34" charset="0"/>
              </a:rPr>
              <a:t>, 7th European Edition,  Pearson</a:t>
            </a:r>
          </a:p>
          <a:p>
            <a:r>
              <a:rPr lang="en-GB" sz="1600" dirty="0">
                <a:latin typeface="Arial" panose="020B0604020202020204" pitchFamily="34" charset="0"/>
                <a:cs typeface="Arial" panose="020B0604020202020204" pitchFamily="34" charset="0"/>
              </a:rPr>
              <a:t>Mirror News, (2019). Asda, Sainsbury's Tesco AND Morrisons voted worst supermarkets by customers. Available at: </a:t>
            </a:r>
            <a:r>
              <a:rPr lang="en-GB" sz="1600" dirty="0">
                <a:latin typeface="Arial" panose="020B0604020202020204" pitchFamily="34" charset="0"/>
                <a:cs typeface="Arial" panose="020B0604020202020204" pitchFamily="34" charset="0"/>
                <a:hlinkClick r:id="rId3"/>
              </a:rPr>
              <a:t>https://www.mirror.co.uk/money/asda-sainsburys-tesco-morrisons-voted-14033366</a:t>
            </a:r>
            <a:r>
              <a:rPr lang="en-GB" sz="1600" dirty="0">
                <a:latin typeface="Arial" panose="020B0604020202020204" pitchFamily="34" charset="0"/>
                <a:cs typeface="Arial" panose="020B0604020202020204" pitchFamily="34" charset="0"/>
              </a:rPr>
              <a:t> ( Accessed on 05/03/20)</a:t>
            </a:r>
          </a:p>
          <a:p>
            <a:r>
              <a:rPr lang="en-GB" sz="1600" dirty="0">
                <a:latin typeface="Arial" panose="020B0604020202020204" pitchFamily="34" charset="0"/>
                <a:cs typeface="Arial" panose="020B0604020202020204" pitchFamily="34" charset="0"/>
              </a:rPr>
              <a:t>Tesco, (2019). </a:t>
            </a:r>
            <a:r>
              <a:rPr lang="en-GB" sz="1600" i="1" dirty="0">
                <a:latin typeface="Arial" panose="020B0604020202020204" pitchFamily="34" charset="0"/>
                <a:cs typeface="Arial" panose="020B0604020202020204" pitchFamily="34" charset="0"/>
              </a:rPr>
              <a:t>Our approach to human rights</a:t>
            </a:r>
            <a:r>
              <a:rPr lang="en-GB" sz="1600" dirty="0">
                <a:latin typeface="Arial" panose="020B0604020202020204" pitchFamily="34" charset="0"/>
                <a:cs typeface="Arial" panose="020B0604020202020204" pitchFamily="34" charset="0"/>
              </a:rPr>
              <a:t>. Available at : https://www.tescoplc.com/sustainability/downloads/our-approach-to-human-rights/. (Accessed on 8/03/20)</a:t>
            </a:r>
          </a:p>
        </p:txBody>
      </p:sp>
    </p:spTree>
    <p:extLst>
      <p:ext uri="{BB962C8B-B14F-4D97-AF65-F5344CB8AC3E}">
        <p14:creationId xmlns:p14="http://schemas.microsoft.com/office/powerpoint/2010/main" val="1061381698"/>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243941"/>
      </a:dk2>
      <a:lt2>
        <a:srgbClr val="E8E2E7"/>
      </a:lt2>
      <a:accent1>
        <a:srgbClr val="59B36C"/>
      </a:accent1>
      <a:accent2>
        <a:srgbClr val="53B28F"/>
      </a:accent2>
      <a:accent3>
        <a:srgbClr val="5EAEB2"/>
      </a:accent3>
      <a:accent4>
        <a:srgbClr val="63A1D5"/>
      </a:accent4>
      <a:accent5>
        <a:srgbClr val="808BDD"/>
      </a:accent5>
      <a:accent6>
        <a:srgbClr val="8563D5"/>
      </a:accent6>
      <a:hlink>
        <a:srgbClr val="AE69A0"/>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0</TotalTime>
  <Words>1149</Words>
  <Application>Microsoft Office PowerPoint</Application>
  <PresentationFormat>Widescreen</PresentationFormat>
  <Paragraphs>118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Gill Sans MT</vt:lpstr>
      <vt:lpstr>Wingdings</vt:lpstr>
      <vt:lpstr>Wingdings 2</vt:lpstr>
      <vt:lpstr>DividendVTI</vt:lpstr>
      <vt:lpstr> </vt:lpstr>
      <vt:lpstr>introduction</vt:lpstr>
      <vt:lpstr>What is crm, Ethics/ sustainability and Quality?</vt:lpstr>
      <vt:lpstr>Sustainability and Quality</vt:lpstr>
      <vt:lpstr>Quality </vt:lpstr>
      <vt:lpstr> benefit of CRM, Ethics/Sustainability or Quality system</vt:lpstr>
      <vt:lpstr>Examples of asda and its stakeholders engage with its crm, ethics /sustainability and quality system</vt:lpstr>
      <vt:lpstr>How does asda engage with its Stakeholders?</vt:lpstr>
      <vt:lpstr>Other ways of communication with Stakeholders:</vt:lpstr>
      <vt:lpstr>Asda swot </vt:lpstr>
      <vt:lpstr>Asda swot </vt:lpstr>
      <vt:lpstr>Conclusion and Recommendations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Hamzah</dc:creator>
  <cp:lastModifiedBy>Hamzah</cp:lastModifiedBy>
  <cp:revision>82</cp:revision>
  <dcterms:created xsi:type="dcterms:W3CDTF">2020-03-12T14:32:10Z</dcterms:created>
  <dcterms:modified xsi:type="dcterms:W3CDTF">2020-03-19T15:05:33Z</dcterms:modified>
</cp:coreProperties>
</file>