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9"/>
  </p:notesMasterIdLst>
  <p:sldIdLst>
    <p:sldId id="284" r:id="rId2"/>
    <p:sldId id="414" r:id="rId3"/>
    <p:sldId id="344" r:id="rId4"/>
    <p:sldId id="345" r:id="rId5"/>
    <p:sldId id="296" r:id="rId6"/>
    <p:sldId id="397" r:id="rId7"/>
    <p:sldId id="396" r:id="rId8"/>
    <p:sldId id="395" r:id="rId9"/>
    <p:sldId id="399" r:id="rId10"/>
    <p:sldId id="403" r:id="rId11"/>
    <p:sldId id="410" r:id="rId12"/>
    <p:sldId id="405" r:id="rId13"/>
    <p:sldId id="412" r:id="rId14"/>
    <p:sldId id="415" r:id="rId15"/>
    <p:sldId id="257" r:id="rId16"/>
    <p:sldId id="373" r:id="rId17"/>
    <p:sldId id="376" r:id="rId18"/>
    <p:sldId id="379" r:id="rId19"/>
    <p:sldId id="389" r:id="rId20"/>
    <p:sldId id="411" r:id="rId21"/>
    <p:sldId id="406" r:id="rId22"/>
    <p:sldId id="387" r:id="rId23"/>
    <p:sldId id="330" r:id="rId24"/>
    <p:sldId id="279" r:id="rId25"/>
    <p:sldId id="338" r:id="rId26"/>
    <p:sldId id="335" r:id="rId27"/>
    <p:sldId id="337" r:id="rId28"/>
    <p:sldId id="280" r:id="rId29"/>
    <p:sldId id="286" r:id="rId30"/>
    <p:sldId id="409" r:id="rId31"/>
    <p:sldId id="271" r:id="rId32"/>
    <p:sldId id="265" r:id="rId33"/>
    <p:sldId id="290" r:id="rId34"/>
    <p:sldId id="416" r:id="rId35"/>
    <p:sldId id="413" r:id="rId36"/>
    <p:sldId id="259" r:id="rId37"/>
    <p:sldId id="261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46" autoAdjust="0"/>
  </p:normalViewPr>
  <p:slideViewPr>
    <p:cSldViewPr snapToGrid="0">
      <p:cViewPr varScale="1">
        <p:scale>
          <a:sx n="62" d="100"/>
          <a:sy n="62" d="100"/>
        </p:scale>
        <p:origin x="30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45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2571" y="6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4" Type="http://schemas.openxmlformats.org/officeDocument/2006/relationships/image" Target="../media/image4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4" Type="http://schemas.openxmlformats.org/officeDocument/2006/relationships/image" Target="../media/image4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8C140B-3ABF-42CB-A865-1128E83ABBC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CE1F12D-AF0E-49DC-82A4-57E522026E53}">
      <dgm:prSet/>
      <dgm:spPr/>
      <dgm:t>
        <a:bodyPr/>
        <a:lstStyle/>
        <a:p>
          <a:r>
            <a:rPr lang="en-US"/>
            <a:t>Interview format, but in a group setting</a:t>
          </a:r>
        </a:p>
      </dgm:t>
    </dgm:pt>
    <dgm:pt modelId="{7E4021C3-B8D4-4A35-A050-D7960B9FD6A5}" type="parTrans" cxnId="{F4145ADA-0763-41F6-BD06-0B38E467977D}">
      <dgm:prSet/>
      <dgm:spPr/>
      <dgm:t>
        <a:bodyPr/>
        <a:lstStyle/>
        <a:p>
          <a:endParaRPr lang="en-US"/>
        </a:p>
      </dgm:t>
    </dgm:pt>
    <dgm:pt modelId="{B87EB72A-5135-4838-94F4-68F9886F8758}" type="sibTrans" cxnId="{F4145ADA-0763-41F6-BD06-0B38E467977D}">
      <dgm:prSet/>
      <dgm:spPr/>
      <dgm:t>
        <a:bodyPr/>
        <a:lstStyle/>
        <a:p>
          <a:endParaRPr lang="en-US"/>
        </a:p>
      </dgm:t>
    </dgm:pt>
    <dgm:pt modelId="{1BD9ADF2-0549-4C0F-9A3D-EDAE8153472C}">
      <dgm:prSet/>
      <dgm:spPr/>
      <dgm:t>
        <a:bodyPr/>
        <a:lstStyle/>
        <a:p>
          <a:r>
            <a:rPr lang="en-US"/>
            <a:t>6-12 participants with common experience</a:t>
          </a:r>
        </a:p>
      </dgm:t>
    </dgm:pt>
    <dgm:pt modelId="{6E088312-FEB0-4625-BB9D-92BEAD117E67}" type="parTrans" cxnId="{3064B822-FD5F-4C48-87E1-F0A7DE5C2A89}">
      <dgm:prSet/>
      <dgm:spPr/>
      <dgm:t>
        <a:bodyPr/>
        <a:lstStyle/>
        <a:p>
          <a:endParaRPr lang="en-US"/>
        </a:p>
      </dgm:t>
    </dgm:pt>
    <dgm:pt modelId="{02D8A07E-DFC5-44F3-A7D4-68907D9D1899}" type="sibTrans" cxnId="{3064B822-FD5F-4C48-87E1-F0A7DE5C2A89}">
      <dgm:prSet/>
      <dgm:spPr/>
      <dgm:t>
        <a:bodyPr/>
        <a:lstStyle/>
        <a:p>
          <a:endParaRPr lang="en-US"/>
        </a:p>
      </dgm:t>
    </dgm:pt>
    <dgm:pt modelId="{0955C83D-B116-4F42-9F7C-E1293DE1629A}">
      <dgm:prSet/>
      <dgm:spPr/>
      <dgm:t>
        <a:bodyPr/>
        <a:lstStyle/>
        <a:p>
          <a:r>
            <a:rPr lang="en-US"/>
            <a:t>Dates back to the 1940s – used to assess effectiveness of morale-boosting radio shows</a:t>
          </a:r>
        </a:p>
      </dgm:t>
    </dgm:pt>
    <dgm:pt modelId="{074E58EA-B610-4852-B1C9-A619EEE9F4C4}" type="parTrans" cxnId="{4CC2C203-05F5-4D96-9FD5-BD10FB6F2E54}">
      <dgm:prSet/>
      <dgm:spPr/>
      <dgm:t>
        <a:bodyPr/>
        <a:lstStyle/>
        <a:p>
          <a:endParaRPr lang="en-US"/>
        </a:p>
      </dgm:t>
    </dgm:pt>
    <dgm:pt modelId="{E437EAF9-4BC7-4142-BE22-A5BB96C847E8}" type="sibTrans" cxnId="{4CC2C203-05F5-4D96-9FD5-BD10FB6F2E54}">
      <dgm:prSet/>
      <dgm:spPr/>
      <dgm:t>
        <a:bodyPr/>
        <a:lstStyle/>
        <a:p>
          <a:endParaRPr lang="en-US"/>
        </a:p>
      </dgm:t>
    </dgm:pt>
    <dgm:pt modelId="{4C0460A4-EB97-4A79-B383-AC9EEF302E97}">
      <dgm:prSet/>
      <dgm:spPr/>
      <dgm:t>
        <a:bodyPr/>
        <a:lstStyle/>
        <a:p>
          <a:r>
            <a:rPr lang="en-US"/>
            <a:t>1970s onward – used by market researchers</a:t>
          </a:r>
        </a:p>
      </dgm:t>
    </dgm:pt>
    <dgm:pt modelId="{19042863-310E-44C3-9152-FAB374939DDE}" type="parTrans" cxnId="{3EF880E6-72C1-402D-BA5B-948E952E1237}">
      <dgm:prSet/>
      <dgm:spPr/>
      <dgm:t>
        <a:bodyPr/>
        <a:lstStyle/>
        <a:p>
          <a:endParaRPr lang="en-US"/>
        </a:p>
      </dgm:t>
    </dgm:pt>
    <dgm:pt modelId="{2E872576-A3FD-4472-BD84-C2B4F68E4553}" type="sibTrans" cxnId="{3EF880E6-72C1-402D-BA5B-948E952E1237}">
      <dgm:prSet/>
      <dgm:spPr/>
      <dgm:t>
        <a:bodyPr/>
        <a:lstStyle/>
        <a:p>
          <a:endParaRPr lang="en-US"/>
        </a:p>
      </dgm:t>
    </dgm:pt>
    <dgm:pt modelId="{2682FF4B-9BFE-4EC7-BECA-2C96E1DF344D}">
      <dgm:prSet/>
      <dgm:spPr/>
      <dgm:t>
        <a:bodyPr/>
        <a:lstStyle/>
        <a:p>
          <a:r>
            <a:rPr lang="en-US" dirty="0"/>
            <a:t>1980s onward – used by academics and researchers</a:t>
          </a:r>
        </a:p>
      </dgm:t>
    </dgm:pt>
    <dgm:pt modelId="{1DC324E1-2F57-486C-9DD4-CA6848B61CF7}" type="parTrans" cxnId="{1151E0C1-F49A-4220-A204-63DA6BF05E1A}">
      <dgm:prSet/>
      <dgm:spPr/>
      <dgm:t>
        <a:bodyPr/>
        <a:lstStyle/>
        <a:p>
          <a:endParaRPr lang="en-US"/>
        </a:p>
      </dgm:t>
    </dgm:pt>
    <dgm:pt modelId="{0E1436DB-AA0A-43E0-9964-E07F56F1D3A7}" type="sibTrans" cxnId="{1151E0C1-F49A-4220-A204-63DA6BF05E1A}">
      <dgm:prSet/>
      <dgm:spPr/>
      <dgm:t>
        <a:bodyPr/>
        <a:lstStyle/>
        <a:p>
          <a:endParaRPr lang="en-US"/>
        </a:p>
      </dgm:t>
    </dgm:pt>
    <dgm:pt modelId="{254F907D-92D4-4671-8BF1-00F3D1503109}">
      <dgm:prSet/>
      <dgm:spPr/>
      <dgm:t>
        <a:bodyPr/>
        <a:lstStyle/>
        <a:p>
          <a:r>
            <a:rPr lang="en-US"/>
            <a:t>Transcript of discussion is the data</a:t>
          </a:r>
        </a:p>
      </dgm:t>
    </dgm:pt>
    <dgm:pt modelId="{B846A07C-EE2E-4980-89DA-216C1D2818B7}" type="parTrans" cxnId="{5EF77D16-3214-41E0-8883-D386045D1EEB}">
      <dgm:prSet/>
      <dgm:spPr/>
      <dgm:t>
        <a:bodyPr/>
        <a:lstStyle/>
        <a:p>
          <a:endParaRPr lang="en-US"/>
        </a:p>
      </dgm:t>
    </dgm:pt>
    <dgm:pt modelId="{60291ACB-F2DF-4E3E-B13A-724F826046C4}" type="sibTrans" cxnId="{5EF77D16-3214-41E0-8883-D386045D1EEB}">
      <dgm:prSet/>
      <dgm:spPr/>
      <dgm:t>
        <a:bodyPr/>
        <a:lstStyle/>
        <a:p>
          <a:endParaRPr lang="en-US"/>
        </a:p>
      </dgm:t>
    </dgm:pt>
    <dgm:pt modelId="{7E7FA345-2CC7-4195-ADBB-99E9FDE83C7D}">
      <dgm:prSet/>
      <dgm:spPr/>
      <dgm:t>
        <a:bodyPr/>
        <a:lstStyle/>
        <a:p>
          <a:r>
            <a:rPr lang="en-US"/>
            <a:t>Plus accompanying notes</a:t>
          </a:r>
        </a:p>
      </dgm:t>
    </dgm:pt>
    <dgm:pt modelId="{9C8E08BD-11F9-43F6-8FA5-6750CD41011B}" type="parTrans" cxnId="{7B17DEF2-A8B7-4198-8BF2-0C22BD3F4E96}">
      <dgm:prSet/>
      <dgm:spPr/>
      <dgm:t>
        <a:bodyPr/>
        <a:lstStyle/>
        <a:p>
          <a:endParaRPr lang="en-US"/>
        </a:p>
      </dgm:t>
    </dgm:pt>
    <dgm:pt modelId="{6C0EADC1-10BD-4804-B350-129E6E8C71E3}" type="sibTrans" cxnId="{7B17DEF2-A8B7-4198-8BF2-0C22BD3F4E96}">
      <dgm:prSet/>
      <dgm:spPr/>
      <dgm:t>
        <a:bodyPr/>
        <a:lstStyle/>
        <a:p>
          <a:endParaRPr lang="en-US"/>
        </a:p>
      </dgm:t>
    </dgm:pt>
    <dgm:pt modelId="{E6D0E4A7-421B-4D61-9111-2EB588183AC3}">
      <dgm:prSet/>
      <dgm:spPr/>
      <dgm:t>
        <a:bodyPr/>
        <a:lstStyle/>
        <a:p>
          <a:r>
            <a:rPr lang="en-US" dirty="0"/>
            <a:t>Use content analysis, thematic analysis or grounded theory approach to analyze the data</a:t>
          </a:r>
        </a:p>
      </dgm:t>
    </dgm:pt>
    <dgm:pt modelId="{EDF5DE36-F95F-476A-80F1-1E088186ADE3}" type="parTrans" cxnId="{0364A6C6-E677-4375-A77A-7A17D05C97D0}">
      <dgm:prSet/>
      <dgm:spPr/>
      <dgm:t>
        <a:bodyPr/>
        <a:lstStyle/>
        <a:p>
          <a:endParaRPr lang="en-US"/>
        </a:p>
      </dgm:t>
    </dgm:pt>
    <dgm:pt modelId="{4DE3B81C-8B7E-4581-9097-C74552339F14}" type="sibTrans" cxnId="{0364A6C6-E677-4375-A77A-7A17D05C97D0}">
      <dgm:prSet/>
      <dgm:spPr/>
      <dgm:t>
        <a:bodyPr/>
        <a:lstStyle/>
        <a:p>
          <a:endParaRPr lang="en-US"/>
        </a:p>
      </dgm:t>
    </dgm:pt>
    <dgm:pt modelId="{E79BCF2B-87D3-421C-9F6A-AD98F05FAD7D}" type="pres">
      <dgm:prSet presAssocID="{E58C140B-3ABF-42CB-A865-1128E83ABBC4}" presName="linear" presStyleCnt="0">
        <dgm:presLayoutVars>
          <dgm:animLvl val="lvl"/>
          <dgm:resizeHandles val="exact"/>
        </dgm:presLayoutVars>
      </dgm:prSet>
      <dgm:spPr/>
    </dgm:pt>
    <dgm:pt modelId="{BE04D072-21BE-461E-B82F-2BBC10BE412F}" type="pres">
      <dgm:prSet presAssocID="{1CE1F12D-AF0E-49DC-82A4-57E522026E5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85CE035-D3EA-49A7-B37B-60F8F51E86AC}" type="pres">
      <dgm:prSet presAssocID="{1CE1F12D-AF0E-49DC-82A4-57E522026E53}" presName="childText" presStyleLbl="revTx" presStyleIdx="0" presStyleCnt="3">
        <dgm:presLayoutVars>
          <dgm:bulletEnabled val="1"/>
        </dgm:presLayoutVars>
      </dgm:prSet>
      <dgm:spPr/>
    </dgm:pt>
    <dgm:pt modelId="{359F09A9-1DCF-4952-B545-AF4D5331C87D}" type="pres">
      <dgm:prSet presAssocID="{0955C83D-B116-4F42-9F7C-E1293DE1629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8D06313-77D5-4FBD-9B24-0BE6DA93BCAE}" type="pres">
      <dgm:prSet presAssocID="{0955C83D-B116-4F42-9F7C-E1293DE1629A}" presName="childText" presStyleLbl="revTx" presStyleIdx="1" presStyleCnt="3">
        <dgm:presLayoutVars>
          <dgm:bulletEnabled val="1"/>
        </dgm:presLayoutVars>
      </dgm:prSet>
      <dgm:spPr/>
    </dgm:pt>
    <dgm:pt modelId="{8C4DA637-2048-4FDA-AF9A-D99D3AA74319}" type="pres">
      <dgm:prSet presAssocID="{254F907D-92D4-4671-8BF1-00F3D150310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F3F25E0-71CD-44AC-8FF3-0D8431784F3F}" type="pres">
      <dgm:prSet presAssocID="{254F907D-92D4-4671-8BF1-00F3D1503109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CC2C203-05F5-4D96-9FD5-BD10FB6F2E54}" srcId="{E58C140B-3ABF-42CB-A865-1128E83ABBC4}" destId="{0955C83D-B116-4F42-9F7C-E1293DE1629A}" srcOrd="1" destOrd="0" parTransId="{074E58EA-B610-4852-B1C9-A619EEE9F4C4}" sibTransId="{E437EAF9-4BC7-4142-BE22-A5BB96C847E8}"/>
    <dgm:cxn modelId="{5EF77D16-3214-41E0-8883-D386045D1EEB}" srcId="{E58C140B-3ABF-42CB-A865-1128E83ABBC4}" destId="{254F907D-92D4-4671-8BF1-00F3D1503109}" srcOrd="2" destOrd="0" parTransId="{B846A07C-EE2E-4980-89DA-216C1D2818B7}" sibTransId="{60291ACB-F2DF-4E3E-B13A-724F826046C4}"/>
    <dgm:cxn modelId="{3064B822-FD5F-4C48-87E1-F0A7DE5C2A89}" srcId="{1CE1F12D-AF0E-49DC-82A4-57E522026E53}" destId="{1BD9ADF2-0549-4C0F-9A3D-EDAE8153472C}" srcOrd="0" destOrd="0" parTransId="{6E088312-FEB0-4625-BB9D-92BEAD117E67}" sibTransId="{02D8A07E-DFC5-44F3-A7D4-68907D9D1899}"/>
    <dgm:cxn modelId="{18E46C3A-F0CE-407E-B81E-564EB48ED637}" type="presOf" srcId="{0955C83D-B116-4F42-9F7C-E1293DE1629A}" destId="{359F09A9-1DCF-4952-B545-AF4D5331C87D}" srcOrd="0" destOrd="0" presId="urn:microsoft.com/office/officeart/2005/8/layout/vList2"/>
    <dgm:cxn modelId="{91EFF43D-82A3-4EDC-92E6-3B5DEF102C30}" type="presOf" srcId="{2682FF4B-9BFE-4EC7-BECA-2C96E1DF344D}" destId="{F8D06313-77D5-4FBD-9B24-0BE6DA93BCAE}" srcOrd="0" destOrd="1" presId="urn:microsoft.com/office/officeart/2005/8/layout/vList2"/>
    <dgm:cxn modelId="{42835640-FB99-47E7-BABC-80096397BB88}" type="presOf" srcId="{4C0460A4-EB97-4A79-B383-AC9EEF302E97}" destId="{F8D06313-77D5-4FBD-9B24-0BE6DA93BCAE}" srcOrd="0" destOrd="0" presId="urn:microsoft.com/office/officeart/2005/8/layout/vList2"/>
    <dgm:cxn modelId="{EFE9905E-7566-4815-B78B-F3D59629FCFC}" type="presOf" srcId="{1BD9ADF2-0549-4C0F-9A3D-EDAE8153472C}" destId="{E85CE035-D3EA-49A7-B37B-60F8F51E86AC}" srcOrd="0" destOrd="0" presId="urn:microsoft.com/office/officeart/2005/8/layout/vList2"/>
    <dgm:cxn modelId="{6C889170-11F2-4D04-82D6-667BE7A0C7A5}" type="presOf" srcId="{1CE1F12D-AF0E-49DC-82A4-57E522026E53}" destId="{BE04D072-21BE-461E-B82F-2BBC10BE412F}" srcOrd="0" destOrd="0" presId="urn:microsoft.com/office/officeart/2005/8/layout/vList2"/>
    <dgm:cxn modelId="{1B2996A4-AB7F-4054-A4B7-6CA9CF27C707}" type="presOf" srcId="{E58C140B-3ABF-42CB-A865-1128E83ABBC4}" destId="{E79BCF2B-87D3-421C-9F6A-AD98F05FAD7D}" srcOrd="0" destOrd="0" presId="urn:microsoft.com/office/officeart/2005/8/layout/vList2"/>
    <dgm:cxn modelId="{A53B09B3-9F74-4C9F-8FA3-B7F847391154}" type="presOf" srcId="{254F907D-92D4-4671-8BF1-00F3D1503109}" destId="{8C4DA637-2048-4FDA-AF9A-D99D3AA74319}" srcOrd="0" destOrd="0" presId="urn:microsoft.com/office/officeart/2005/8/layout/vList2"/>
    <dgm:cxn modelId="{CA3505C0-D1C6-429B-A832-0BDAD2A51EE3}" type="presOf" srcId="{7E7FA345-2CC7-4195-ADBB-99E9FDE83C7D}" destId="{BF3F25E0-71CD-44AC-8FF3-0D8431784F3F}" srcOrd="0" destOrd="0" presId="urn:microsoft.com/office/officeart/2005/8/layout/vList2"/>
    <dgm:cxn modelId="{1151E0C1-F49A-4220-A204-63DA6BF05E1A}" srcId="{0955C83D-B116-4F42-9F7C-E1293DE1629A}" destId="{2682FF4B-9BFE-4EC7-BECA-2C96E1DF344D}" srcOrd="1" destOrd="0" parTransId="{1DC324E1-2F57-486C-9DD4-CA6848B61CF7}" sibTransId="{0E1436DB-AA0A-43E0-9964-E07F56F1D3A7}"/>
    <dgm:cxn modelId="{0364A6C6-E677-4375-A77A-7A17D05C97D0}" srcId="{254F907D-92D4-4671-8BF1-00F3D1503109}" destId="{E6D0E4A7-421B-4D61-9111-2EB588183AC3}" srcOrd="1" destOrd="0" parTransId="{EDF5DE36-F95F-476A-80F1-1E088186ADE3}" sibTransId="{4DE3B81C-8B7E-4581-9097-C74552339F14}"/>
    <dgm:cxn modelId="{F4145ADA-0763-41F6-BD06-0B38E467977D}" srcId="{E58C140B-3ABF-42CB-A865-1128E83ABBC4}" destId="{1CE1F12D-AF0E-49DC-82A4-57E522026E53}" srcOrd="0" destOrd="0" parTransId="{7E4021C3-B8D4-4A35-A050-D7960B9FD6A5}" sibTransId="{B87EB72A-5135-4838-94F4-68F9886F8758}"/>
    <dgm:cxn modelId="{4EC0DDDE-CADC-416C-A364-0E1501F1304F}" type="presOf" srcId="{E6D0E4A7-421B-4D61-9111-2EB588183AC3}" destId="{BF3F25E0-71CD-44AC-8FF3-0D8431784F3F}" srcOrd="0" destOrd="1" presId="urn:microsoft.com/office/officeart/2005/8/layout/vList2"/>
    <dgm:cxn modelId="{3EF880E6-72C1-402D-BA5B-948E952E1237}" srcId="{0955C83D-B116-4F42-9F7C-E1293DE1629A}" destId="{4C0460A4-EB97-4A79-B383-AC9EEF302E97}" srcOrd="0" destOrd="0" parTransId="{19042863-310E-44C3-9152-FAB374939DDE}" sibTransId="{2E872576-A3FD-4472-BD84-C2B4F68E4553}"/>
    <dgm:cxn modelId="{7B17DEF2-A8B7-4198-8BF2-0C22BD3F4E96}" srcId="{254F907D-92D4-4671-8BF1-00F3D1503109}" destId="{7E7FA345-2CC7-4195-ADBB-99E9FDE83C7D}" srcOrd="0" destOrd="0" parTransId="{9C8E08BD-11F9-43F6-8FA5-6750CD41011B}" sibTransId="{6C0EADC1-10BD-4804-B350-129E6E8C71E3}"/>
    <dgm:cxn modelId="{5C9DFAA3-A83C-42CC-8B14-4F0D22C2E17D}" type="presParOf" srcId="{E79BCF2B-87D3-421C-9F6A-AD98F05FAD7D}" destId="{BE04D072-21BE-461E-B82F-2BBC10BE412F}" srcOrd="0" destOrd="0" presId="urn:microsoft.com/office/officeart/2005/8/layout/vList2"/>
    <dgm:cxn modelId="{298A8643-A8DA-4AB9-B071-9F0E252CB751}" type="presParOf" srcId="{E79BCF2B-87D3-421C-9F6A-AD98F05FAD7D}" destId="{E85CE035-D3EA-49A7-B37B-60F8F51E86AC}" srcOrd="1" destOrd="0" presId="urn:microsoft.com/office/officeart/2005/8/layout/vList2"/>
    <dgm:cxn modelId="{0C3D1B1C-92B0-4535-9821-97E61294BE38}" type="presParOf" srcId="{E79BCF2B-87D3-421C-9F6A-AD98F05FAD7D}" destId="{359F09A9-1DCF-4952-B545-AF4D5331C87D}" srcOrd="2" destOrd="0" presId="urn:microsoft.com/office/officeart/2005/8/layout/vList2"/>
    <dgm:cxn modelId="{EDE2EAED-85F9-4732-AECF-1E465EBFAC8B}" type="presParOf" srcId="{E79BCF2B-87D3-421C-9F6A-AD98F05FAD7D}" destId="{F8D06313-77D5-4FBD-9B24-0BE6DA93BCAE}" srcOrd="3" destOrd="0" presId="urn:microsoft.com/office/officeart/2005/8/layout/vList2"/>
    <dgm:cxn modelId="{4AAE5135-FC43-4E21-BCB3-8C37FE21BB4A}" type="presParOf" srcId="{E79BCF2B-87D3-421C-9F6A-AD98F05FAD7D}" destId="{8C4DA637-2048-4FDA-AF9A-D99D3AA74319}" srcOrd="4" destOrd="0" presId="urn:microsoft.com/office/officeart/2005/8/layout/vList2"/>
    <dgm:cxn modelId="{8BC81999-862F-4247-938B-EFD955FB39C6}" type="presParOf" srcId="{E79BCF2B-87D3-421C-9F6A-AD98F05FAD7D}" destId="{BF3F25E0-71CD-44AC-8FF3-0D8431784F3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34757C-B0CF-422A-894C-4F990B9D41FD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DE4159-20A2-41DE-9FB9-55F0AB0A0EED}">
      <dgm:prSet/>
      <dgm:spPr/>
      <dgm:t>
        <a:bodyPr/>
        <a:lstStyle/>
        <a:p>
          <a:r>
            <a:rPr lang="en-US"/>
            <a:t>Strengths:</a:t>
          </a:r>
        </a:p>
      </dgm:t>
    </dgm:pt>
    <dgm:pt modelId="{0FA78487-8341-46A6-A50C-C919B6F49282}" type="parTrans" cxnId="{BAAD4CF7-72FD-4325-B1D6-1E34CD810B5A}">
      <dgm:prSet/>
      <dgm:spPr/>
      <dgm:t>
        <a:bodyPr/>
        <a:lstStyle/>
        <a:p>
          <a:endParaRPr lang="en-US"/>
        </a:p>
      </dgm:t>
    </dgm:pt>
    <dgm:pt modelId="{140B3D1A-467C-4538-AC87-83117241501B}" type="sibTrans" cxnId="{BAAD4CF7-72FD-4325-B1D6-1E34CD810B5A}">
      <dgm:prSet/>
      <dgm:spPr/>
      <dgm:t>
        <a:bodyPr/>
        <a:lstStyle/>
        <a:p>
          <a:endParaRPr lang="en-US"/>
        </a:p>
      </dgm:t>
    </dgm:pt>
    <dgm:pt modelId="{50A36B72-7DC3-4EC2-B7F5-815715AACA45}">
      <dgm:prSet/>
      <dgm:spPr/>
      <dgm:t>
        <a:bodyPr/>
        <a:lstStyle/>
        <a:p>
          <a:r>
            <a:rPr lang="en-US" b="1" dirty="0"/>
            <a:t>Open-ended question</a:t>
          </a:r>
        </a:p>
      </dgm:t>
    </dgm:pt>
    <dgm:pt modelId="{ED8F9E5B-FBD8-4C55-9BD1-4A2AA8E818C0}" type="parTrans" cxnId="{550720B3-0FC3-41B3-8694-2309C7CEC5CE}">
      <dgm:prSet/>
      <dgm:spPr/>
      <dgm:t>
        <a:bodyPr/>
        <a:lstStyle/>
        <a:p>
          <a:endParaRPr lang="en-US"/>
        </a:p>
      </dgm:t>
    </dgm:pt>
    <dgm:pt modelId="{426B4955-075B-4A55-9D21-7304CF3A9548}" type="sibTrans" cxnId="{550720B3-0FC3-41B3-8694-2309C7CEC5CE}">
      <dgm:prSet/>
      <dgm:spPr/>
      <dgm:t>
        <a:bodyPr/>
        <a:lstStyle/>
        <a:p>
          <a:endParaRPr lang="en-US"/>
        </a:p>
      </dgm:t>
    </dgm:pt>
    <dgm:pt modelId="{07A45B13-CE49-4291-9F12-2E00D6A1FBA6}">
      <dgm:prSet/>
      <dgm:spPr/>
      <dgm:t>
        <a:bodyPr/>
        <a:lstStyle/>
        <a:p>
          <a:r>
            <a:rPr lang="en-US" b="1" dirty="0"/>
            <a:t>Cost-effective method of collecting data</a:t>
          </a:r>
        </a:p>
      </dgm:t>
    </dgm:pt>
    <dgm:pt modelId="{57E8760D-CA45-4AB9-BEBC-523E82E2A7D6}" type="parTrans" cxnId="{EA17B038-762C-4CB0-AC55-6F4103B8E3FD}">
      <dgm:prSet/>
      <dgm:spPr/>
      <dgm:t>
        <a:bodyPr/>
        <a:lstStyle/>
        <a:p>
          <a:endParaRPr lang="en-US"/>
        </a:p>
      </dgm:t>
    </dgm:pt>
    <dgm:pt modelId="{F781E43E-4EB4-424C-B7DC-BE90BFB69E49}" type="sibTrans" cxnId="{EA17B038-762C-4CB0-AC55-6F4103B8E3FD}">
      <dgm:prSet/>
      <dgm:spPr/>
      <dgm:t>
        <a:bodyPr/>
        <a:lstStyle/>
        <a:p>
          <a:endParaRPr lang="en-US"/>
        </a:p>
      </dgm:t>
    </dgm:pt>
    <dgm:pt modelId="{12EF1DB8-953C-4FB4-837B-D4D99BBFC844}">
      <dgm:prSet/>
      <dgm:spPr/>
      <dgm:t>
        <a:bodyPr/>
        <a:lstStyle/>
        <a:p>
          <a:r>
            <a:rPr lang="en-US" b="1" dirty="0"/>
            <a:t>Less time-consuming </a:t>
          </a:r>
        </a:p>
      </dgm:t>
    </dgm:pt>
    <dgm:pt modelId="{A7210458-1B8E-4EFA-8B1F-C60DD9B65DA2}" type="parTrans" cxnId="{D565D8F3-8007-4B09-9D47-5B20F7E15B8F}">
      <dgm:prSet/>
      <dgm:spPr/>
      <dgm:t>
        <a:bodyPr/>
        <a:lstStyle/>
        <a:p>
          <a:endParaRPr lang="en-US"/>
        </a:p>
      </dgm:t>
    </dgm:pt>
    <dgm:pt modelId="{094F6530-E526-49B2-A760-0565B4ACCD21}" type="sibTrans" cxnId="{D565D8F3-8007-4B09-9D47-5B20F7E15B8F}">
      <dgm:prSet/>
      <dgm:spPr/>
      <dgm:t>
        <a:bodyPr/>
        <a:lstStyle/>
        <a:p>
          <a:endParaRPr lang="en-US"/>
        </a:p>
      </dgm:t>
    </dgm:pt>
    <dgm:pt modelId="{BCDF1228-088A-4940-8B15-B9933BE8081A}">
      <dgm:prSet/>
      <dgm:spPr/>
      <dgm:t>
        <a:bodyPr/>
        <a:lstStyle/>
        <a:p>
          <a:r>
            <a:rPr lang="en-US"/>
            <a:t>Weaknesses:</a:t>
          </a:r>
        </a:p>
      </dgm:t>
    </dgm:pt>
    <dgm:pt modelId="{A2D0DBFF-2D24-42A1-B84C-7DA367874336}" type="parTrans" cxnId="{D721DACD-BFFB-4ED1-953A-9EC5CD21CF3B}">
      <dgm:prSet/>
      <dgm:spPr/>
      <dgm:t>
        <a:bodyPr/>
        <a:lstStyle/>
        <a:p>
          <a:endParaRPr lang="en-US"/>
        </a:p>
      </dgm:t>
    </dgm:pt>
    <dgm:pt modelId="{D9F64BB4-C25E-49EE-8491-9D89FE89C29B}" type="sibTrans" cxnId="{D721DACD-BFFB-4ED1-953A-9EC5CD21CF3B}">
      <dgm:prSet/>
      <dgm:spPr/>
      <dgm:t>
        <a:bodyPr/>
        <a:lstStyle/>
        <a:p>
          <a:endParaRPr lang="en-US"/>
        </a:p>
      </dgm:t>
    </dgm:pt>
    <dgm:pt modelId="{B8AE79EA-7199-4199-A90C-D6BDBA0BC6F2}">
      <dgm:prSet/>
      <dgm:spPr/>
      <dgm:t>
        <a:bodyPr/>
        <a:lstStyle/>
        <a:p>
          <a:r>
            <a:rPr lang="en-US" b="1" dirty="0"/>
            <a:t>One or two participants may dominate</a:t>
          </a:r>
        </a:p>
      </dgm:t>
    </dgm:pt>
    <dgm:pt modelId="{02776017-4C89-4833-B880-8D323E14FEC8}" type="parTrans" cxnId="{216B6D5D-1778-4CA4-A0D1-DB610D085BDA}">
      <dgm:prSet/>
      <dgm:spPr/>
      <dgm:t>
        <a:bodyPr/>
        <a:lstStyle/>
        <a:p>
          <a:endParaRPr lang="en-US"/>
        </a:p>
      </dgm:t>
    </dgm:pt>
    <dgm:pt modelId="{18CED220-8576-47B4-B50C-FA67986EF193}" type="sibTrans" cxnId="{216B6D5D-1778-4CA4-A0D1-DB610D085BDA}">
      <dgm:prSet/>
      <dgm:spPr/>
      <dgm:t>
        <a:bodyPr/>
        <a:lstStyle/>
        <a:p>
          <a:endParaRPr lang="en-US"/>
        </a:p>
      </dgm:t>
    </dgm:pt>
    <dgm:pt modelId="{7090655B-8749-48E3-8D51-CF0DE7B03FD6}">
      <dgm:prSet/>
      <dgm:spPr/>
      <dgm:t>
        <a:bodyPr/>
        <a:lstStyle/>
        <a:p>
          <a:r>
            <a:rPr lang="en-US" b="1" dirty="0"/>
            <a:t>Not done in a natural setting, so little “observation” to help understand the experience of the participants</a:t>
          </a:r>
        </a:p>
      </dgm:t>
    </dgm:pt>
    <dgm:pt modelId="{266E1F32-7A30-45C2-91FE-90A005A16BCE}" type="parTrans" cxnId="{475F6C70-815D-42EB-8547-E4B771AD8CAE}">
      <dgm:prSet/>
      <dgm:spPr/>
      <dgm:t>
        <a:bodyPr/>
        <a:lstStyle/>
        <a:p>
          <a:endParaRPr lang="en-US"/>
        </a:p>
      </dgm:t>
    </dgm:pt>
    <dgm:pt modelId="{3A45D640-3B83-4C29-8391-5D46D80F752F}" type="sibTrans" cxnId="{475F6C70-815D-42EB-8547-E4B771AD8CAE}">
      <dgm:prSet/>
      <dgm:spPr/>
      <dgm:t>
        <a:bodyPr/>
        <a:lstStyle/>
        <a:p>
          <a:endParaRPr lang="en-US"/>
        </a:p>
      </dgm:t>
    </dgm:pt>
    <dgm:pt modelId="{F347CE81-1F4B-40FF-A404-072AD7B9F11B}">
      <dgm:prSet/>
      <dgm:spPr/>
      <dgm:t>
        <a:bodyPr/>
        <a:lstStyle/>
        <a:p>
          <a:r>
            <a:rPr lang="en-US" b="1" dirty="0"/>
            <a:t>Spontaneously deal with issues as they arise</a:t>
          </a:r>
        </a:p>
      </dgm:t>
    </dgm:pt>
    <dgm:pt modelId="{40BF2ABB-FE75-46C1-8E15-D69712E418D3}" type="parTrans" cxnId="{A511DE33-7618-4A1F-BE55-5918CA6FAE17}">
      <dgm:prSet/>
      <dgm:spPr/>
      <dgm:t>
        <a:bodyPr/>
        <a:lstStyle/>
        <a:p>
          <a:endParaRPr lang="en-GB"/>
        </a:p>
      </dgm:t>
    </dgm:pt>
    <dgm:pt modelId="{8719D8A2-D8F2-40CA-9D9F-8A36016E56FA}" type="sibTrans" cxnId="{A511DE33-7618-4A1F-BE55-5918CA6FAE17}">
      <dgm:prSet/>
      <dgm:spPr/>
      <dgm:t>
        <a:bodyPr/>
        <a:lstStyle/>
        <a:p>
          <a:endParaRPr lang="en-GB"/>
        </a:p>
      </dgm:t>
    </dgm:pt>
    <dgm:pt modelId="{CB51F5C6-D53E-44D9-9B27-1CF982C21589}">
      <dgm:prSet/>
      <dgm:spPr/>
      <dgm:t>
        <a:bodyPr/>
        <a:lstStyle/>
        <a:p>
          <a:r>
            <a:rPr lang="en-US" b="1" dirty="0"/>
            <a:t>Confidentiality</a:t>
          </a:r>
        </a:p>
      </dgm:t>
    </dgm:pt>
    <dgm:pt modelId="{905112E1-A20A-4A8C-9E46-77B119DBDE8A}" type="parTrans" cxnId="{E1820ABD-A557-4BDE-8FE0-07C6E2BA44B1}">
      <dgm:prSet/>
      <dgm:spPr/>
      <dgm:t>
        <a:bodyPr/>
        <a:lstStyle/>
        <a:p>
          <a:endParaRPr lang="en-GB"/>
        </a:p>
      </dgm:t>
    </dgm:pt>
    <dgm:pt modelId="{3545D8B7-4B90-41A3-BBC7-D62416AD9DE0}" type="sibTrans" cxnId="{E1820ABD-A557-4BDE-8FE0-07C6E2BA44B1}">
      <dgm:prSet/>
      <dgm:spPr/>
      <dgm:t>
        <a:bodyPr/>
        <a:lstStyle/>
        <a:p>
          <a:endParaRPr lang="en-GB"/>
        </a:p>
      </dgm:t>
    </dgm:pt>
    <dgm:pt modelId="{7F1A04F2-0DD7-4E3E-B162-FC1E78580626}">
      <dgm:prSet/>
      <dgm:spPr/>
      <dgm:t>
        <a:bodyPr/>
        <a:lstStyle/>
        <a:p>
          <a:r>
            <a:rPr lang="en-US" b="1" dirty="0"/>
            <a:t>Variety of views on a subject</a:t>
          </a:r>
        </a:p>
      </dgm:t>
    </dgm:pt>
    <dgm:pt modelId="{27255EA3-9E8E-477D-B0E0-8808FA9D9B70}" type="parTrans" cxnId="{CEBF532C-A0FB-4050-B01A-1EDF465F1CA9}">
      <dgm:prSet/>
      <dgm:spPr/>
      <dgm:t>
        <a:bodyPr/>
        <a:lstStyle/>
        <a:p>
          <a:endParaRPr lang="en-GB"/>
        </a:p>
      </dgm:t>
    </dgm:pt>
    <dgm:pt modelId="{9F61E274-2118-4D8A-8A12-78CDE7E122EA}" type="sibTrans" cxnId="{CEBF532C-A0FB-4050-B01A-1EDF465F1CA9}">
      <dgm:prSet/>
      <dgm:spPr/>
      <dgm:t>
        <a:bodyPr/>
        <a:lstStyle/>
        <a:p>
          <a:endParaRPr lang="en-GB"/>
        </a:p>
      </dgm:t>
    </dgm:pt>
    <dgm:pt modelId="{960935B2-5154-4473-B1D3-E68ED59487A9}" type="pres">
      <dgm:prSet presAssocID="{C734757C-B0CF-422A-894C-4F990B9D41FD}" presName="Name0" presStyleCnt="0">
        <dgm:presLayoutVars>
          <dgm:dir/>
          <dgm:animLvl val="lvl"/>
          <dgm:resizeHandles val="exact"/>
        </dgm:presLayoutVars>
      </dgm:prSet>
      <dgm:spPr/>
    </dgm:pt>
    <dgm:pt modelId="{CA113020-BC65-4E6E-A957-FC6B749811E9}" type="pres">
      <dgm:prSet presAssocID="{3BDE4159-20A2-41DE-9FB9-55F0AB0A0EED}" presName="composite" presStyleCnt="0"/>
      <dgm:spPr/>
    </dgm:pt>
    <dgm:pt modelId="{4F24C5EF-19A8-4ABD-9D44-5865A553AE69}" type="pres">
      <dgm:prSet presAssocID="{3BDE4159-20A2-41DE-9FB9-55F0AB0A0EE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D5B0A7A-F509-4710-BBE1-8C150948291F}" type="pres">
      <dgm:prSet presAssocID="{3BDE4159-20A2-41DE-9FB9-55F0AB0A0EED}" presName="desTx" presStyleLbl="alignAccFollowNode1" presStyleIdx="0" presStyleCnt="2">
        <dgm:presLayoutVars>
          <dgm:bulletEnabled val="1"/>
        </dgm:presLayoutVars>
      </dgm:prSet>
      <dgm:spPr/>
    </dgm:pt>
    <dgm:pt modelId="{CF05492D-DE99-48A7-BA10-69BA24AA9F34}" type="pres">
      <dgm:prSet presAssocID="{140B3D1A-467C-4538-AC87-83117241501B}" presName="space" presStyleCnt="0"/>
      <dgm:spPr/>
    </dgm:pt>
    <dgm:pt modelId="{AFC64A1E-715A-456D-8546-D63FE2D8FB7A}" type="pres">
      <dgm:prSet presAssocID="{BCDF1228-088A-4940-8B15-B9933BE8081A}" presName="composite" presStyleCnt="0"/>
      <dgm:spPr/>
    </dgm:pt>
    <dgm:pt modelId="{38F93F96-84F2-4D9E-A7B3-4EA5D5939755}" type="pres">
      <dgm:prSet presAssocID="{BCDF1228-088A-4940-8B15-B9933BE8081A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66893D76-1AE9-432F-83F6-3BE0EDA53834}" type="pres">
      <dgm:prSet presAssocID="{BCDF1228-088A-4940-8B15-B9933BE8081A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CEBF532C-A0FB-4050-B01A-1EDF465F1CA9}" srcId="{3BDE4159-20A2-41DE-9FB9-55F0AB0A0EED}" destId="{7F1A04F2-0DD7-4E3E-B162-FC1E78580626}" srcOrd="4" destOrd="0" parTransId="{27255EA3-9E8E-477D-B0E0-8808FA9D9B70}" sibTransId="{9F61E274-2118-4D8A-8A12-78CDE7E122EA}"/>
    <dgm:cxn modelId="{A511DE33-7618-4A1F-BE55-5918CA6FAE17}" srcId="{3BDE4159-20A2-41DE-9FB9-55F0AB0A0EED}" destId="{F347CE81-1F4B-40FF-A404-072AD7B9F11B}" srcOrd="1" destOrd="0" parTransId="{40BF2ABB-FE75-46C1-8E15-D69712E418D3}" sibTransId="{8719D8A2-D8F2-40CA-9D9F-8A36016E56FA}"/>
    <dgm:cxn modelId="{EA17B038-762C-4CB0-AC55-6F4103B8E3FD}" srcId="{3BDE4159-20A2-41DE-9FB9-55F0AB0A0EED}" destId="{07A45B13-CE49-4291-9F12-2E00D6A1FBA6}" srcOrd="2" destOrd="0" parTransId="{57E8760D-CA45-4AB9-BEBC-523E82E2A7D6}" sibTransId="{F781E43E-4EB4-424C-B7DC-BE90BFB69E49}"/>
    <dgm:cxn modelId="{D82D4439-E1CC-4100-8C86-18D1D024F1F7}" type="presOf" srcId="{12EF1DB8-953C-4FB4-837B-D4D99BBFC844}" destId="{2D5B0A7A-F509-4710-BBE1-8C150948291F}" srcOrd="0" destOrd="3" presId="urn:microsoft.com/office/officeart/2005/8/layout/hList1"/>
    <dgm:cxn modelId="{22E0833D-C663-482C-953A-B54560A490DD}" type="presOf" srcId="{50A36B72-7DC3-4EC2-B7F5-815715AACA45}" destId="{2D5B0A7A-F509-4710-BBE1-8C150948291F}" srcOrd="0" destOrd="0" presId="urn:microsoft.com/office/officeart/2005/8/layout/hList1"/>
    <dgm:cxn modelId="{216B6D5D-1778-4CA4-A0D1-DB610D085BDA}" srcId="{BCDF1228-088A-4940-8B15-B9933BE8081A}" destId="{B8AE79EA-7199-4199-A90C-D6BDBA0BC6F2}" srcOrd="0" destOrd="0" parTransId="{02776017-4C89-4833-B880-8D323E14FEC8}" sibTransId="{18CED220-8576-47B4-B50C-FA67986EF193}"/>
    <dgm:cxn modelId="{569F346E-63E8-46EE-932D-FD423EC39E10}" type="presOf" srcId="{F347CE81-1F4B-40FF-A404-072AD7B9F11B}" destId="{2D5B0A7A-F509-4710-BBE1-8C150948291F}" srcOrd="0" destOrd="1" presId="urn:microsoft.com/office/officeart/2005/8/layout/hList1"/>
    <dgm:cxn modelId="{4417716E-7656-4DA1-B7BC-558C5F9FA0A9}" type="presOf" srcId="{BCDF1228-088A-4940-8B15-B9933BE8081A}" destId="{38F93F96-84F2-4D9E-A7B3-4EA5D5939755}" srcOrd="0" destOrd="0" presId="urn:microsoft.com/office/officeart/2005/8/layout/hList1"/>
    <dgm:cxn modelId="{475F6C70-815D-42EB-8547-E4B771AD8CAE}" srcId="{BCDF1228-088A-4940-8B15-B9933BE8081A}" destId="{7090655B-8749-48E3-8D51-CF0DE7B03FD6}" srcOrd="1" destOrd="0" parTransId="{266E1F32-7A30-45C2-91FE-90A005A16BCE}" sibTransId="{3A45D640-3B83-4C29-8391-5D46D80F752F}"/>
    <dgm:cxn modelId="{3DB22E73-025F-4722-A55B-E720A0430A24}" type="presOf" srcId="{3BDE4159-20A2-41DE-9FB9-55F0AB0A0EED}" destId="{4F24C5EF-19A8-4ABD-9D44-5865A553AE69}" srcOrd="0" destOrd="0" presId="urn:microsoft.com/office/officeart/2005/8/layout/hList1"/>
    <dgm:cxn modelId="{27ADCA53-A409-470C-81FE-89B7E0CDDC52}" type="presOf" srcId="{B8AE79EA-7199-4199-A90C-D6BDBA0BC6F2}" destId="{66893D76-1AE9-432F-83F6-3BE0EDA53834}" srcOrd="0" destOrd="0" presId="urn:microsoft.com/office/officeart/2005/8/layout/hList1"/>
    <dgm:cxn modelId="{E4BECD84-1FF8-4EFC-AA00-BC513FD62E83}" type="presOf" srcId="{07A45B13-CE49-4291-9F12-2E00D6A1FBA6}" destId="{2D5B0A7A-F509-4710-BBE1-8C150948291F}" srcOrd="0" destOrd="2" presId="urn:microsoft.com/office/officeart/2005/8/layout/hList1"/>
    <dgm:cxn modelId="{F3ED7287-7F0F-410A-AAD9-9BC63E4BD277}" type="presOf" srcId="{7090655B-8749-48E3-8D51-CF0DE7B03FD6}" destId="{66893D76-1AE9-432F-83F6-3BE0EDA53834}" srcOrd="0" destOrd="1" presId="urn:microsoft.com/office/officeart/2005/8/layout/hList1"/>
    <dgm:cxn modelId="{0A25EE96-DFCE-481C-BEA4-D19DBACA6FC9}" type="presOf" srcId="{7F1A04F2-0DD7-4E3E-B162-FC1E78580626}" destId="{2D5B0A7A-F509-4710-BBE1-8C150948291F}" srcOrd="0" destOrd="4" presId="urn:microsoft.com/office/officeart/2005/8/layout/hList1"/>
    <dgm:cxn modelId="{550720B3-0FC3-41B3-8694-2309C7CEC5CE}" srcId="{3BDE4159-20A2-41DE-9FB9-55F0AB0A0EED}" destId="{50A36B72-7DC3-4EC2-B7F5-815715AACA45}" srcOrd="0" destOrd="0" parTransId="{ED8F9E5B-FBD8-4C55-9BD1-4A2AA8E818C0}" sibTransId="{426B4955-075B-4A55-9D21-7304CF3A9548}"/>
    <dgm:cxn modelId="{E1820ABD-A557-4BDE-8FE0-07C6E2BA44B1}" srcId="{BCDF1228-088A-4940-8B15-B9933BE8081A}" destId="{CB51F5C6-D53E-44D9-9B27-1CF982C21589}" srcOrd="2" destOrd="0" parTransId="{905112E1-A20A-4A8C-9E46-77B119DBDE8A}" sibTransId="{3545D8B7-4B90-41A3-BBC7-D62416AD9DE0}"/>
    <dgm:cxn modelId="{D721DACD-BFFB-4ED1-953A-9EC5CD21CF3B}" srcId="{C734757C-B0CF-422A-894C-4F990B9D41FD}" destId="{BCDF1228-088A-4940-8B15-B9933BE8081A}" srcOrd="1" destOrd="0" parTransId="{A2D0DBFF-2D24-42A1-B84C-7DA367874336}" sibTransId="{D9F64BB4-C25E-49EE-8491-9D89FE89C29B}"/>
    <dgm:cxn modelId="{35CB6AD9-EEC3-4718-918B-16383C8B47EA}" type="presOf" srcId="{CB51F5C6-D53E-44D9-9B27-1CF982C21589}" destId="{66893D76-1AE9-432F-83F6-3BE0EDA53834}" srcOrd="0" destOrd="2" presId="urn:microsoft.com/office/officeart/2005/8/layout/hList1"/>
    <dgm:cxn modelId="{E5DC79E2-34FA-41D8-BEDE-3F19B2C95737}" type="presOf" srcId="{C734757C-B0CF-422A-894C-4F990B9D41FD}" destId="{960935B2-5154-4473-B1D3-E68ED59487A9}" srcOrd="0" destOrd="0" presId="urn:microsoft.com/office/officeart/2005/8/layout/hList1"/>
    <dgm:cxn modelId="{D565D8F3-8007-4B09-9D47-5B20F7E15B8F}" srcId="{3BDE4159-20A2-41DE-9FB9-55F0AB0A0EED}" destId="{12EF1DB8-953C-4FB4-837B-D4D99BBFC844}" srcOrd="3" destOrd="0" parTransId="{A7210458-1B8E-4EFA-8B1F-C60DD9B65DA2}" sibTransId="{094F6530-E526-49B2-A760-0565B4ACCD21}"/>
    <dgm:cxn modelId="{BAAD4CF7-72FD-4325-B1D6-1E34CD810B5A}" srcId="{C734757C-B0CF-422A-894C-4F990B9D41FD}" destId="{3BDE4159-20A2-41DE-9FB9-55F0AB0A0EED}" srcOrd="0" destOrd="0" parTransId="{0FA78487-8341-46A6-A50C-C919B6F49282}" sibTransId="{140B3D1A-467C-4538-AC87-83117241501B}"/>
    <dgm:cxn modelId="{45A5B04E-43EE-4495-8A54-F00DB4FC00A5}" type="presParOf" srcId="{960935B2-5154-4473-B1D3-E68ED59487A9}" destId="{CA113020-BC65-4E6E-A957-FC6B749811E9}" srcOrd="0" destOrd="0" presId="urn:microsoft.com/office/officeart/2005/8/layout/hList1"/>
    <dgm:cxn modelId="{491B40F8-14E9-4FB8-972E-B10FEE311FC0}" type="presParOf" srcId="{CA113020-BC65-4E6E-A957-FC6B749811E9}" destId="{4F24C5EF-19A8-4ABD-9D44-5865A553AE69}" srcOrd="0" destOrd="0" presId="urn:microsoft.com/office/officeart/2005/8/layout/hList1"/>
    <dgm:cxn modelId="{BA901867-BECA-4210-AEF4-FC18F07B2604}" type="presParOf" srcId="{CA113020-BC65-4E6E-A957-FC6B749811E9}" destId="{2D5B0A7A-F509-4710-BBE1-8C150948291F}" srcOrd="1" destOrd="0" presId="urn:microsoft.com/office/officeart/2005/8/layout/hList1"/>
    <dgm:cxn modelId="{695FE4C2-BD22-4522-8E9C-D08A656D5B1C}" type="presParOf" srcId="{960935B2-5154-4473-B1D3-E68ED59487A9}" destId="{CF05492D-DE99-48A7-BA10-69BA24AA9F34}" srcOrd="1" destOrd="0" presId="urn:microsoft.com/office/officeart/2005/8/layout/hList1"/>
    <dgm:cxn modelId="{37068119-5D1F-48FC-9A76-9D3B1B884792}" type="presParOf" srcId="{960935B2-5154-4473-B1D3-E68ED59487A9}" destId="{AFC64A1E-715A-456D-8546-D63FE2D8FB7A}" srcOrd="2" destOrd="0" presId="urn:microsoft.com/office/officeart/2005/8/layout/hList1"/>
    <dgm:cxn modelId="{50426735-C505-4B1A-8922-23348CDB4438}" type="presParOf" srcId="{AFC64A1E-715A-456D-8546-D63FE2D8FB7A}" destId="{38F93F96-84F2-4D9E-A7B3-4EA5D5939755}" srcOrd="0" destOrd="0" presId="urn:microsoft.com/office/officeart/2005/8/layout/hList1"/>
    <dgm:cxn modelId="{758AE2F7-57DC-4826-9796-9EB09E3D9364}" type="presParOf" srcId="{AFC64A1E-715A-456D-8546-D63FE2D8FB7A}" destId="{66893D76-1AE9-432F-83F6-3BE0EDA5383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62CF90-19A2-4CD8-AA6A-35B6CA07529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1E5935A-2A69-4FAB-AE25-2A0977EFA7FD}">
      <dgm:prSet custT="1"/>
      <dgm:spPr/>
      <dgm:t>
        <a:bodyPr/>
        <a:lstStyle/>
        <a:p>
          <a:r>
            <a:rPr lang="en-GB" sz="2800" b="1" dirty="0"/>
            <a:t>Information sheet </a:t>
          </a:r>
          <a:endParaRPr lang="en-US" sz="2800" b="1" dirty="0"/>
        </a:p>
      </dgm:t>
    </dgm:pt>
    <dgm:pt modelId="{892595FD-3C03-4839-8A24-F993E2128735}" type="parTrans" cxnId="{7A6E4089-9047-4462-AA88-66DF23EA38DE}">
      <dgm:prSet/>
      <dgm:spPr/>
      <dgm:t>
        <a:bodyPr/>
        <a:lstStyle/>
        <a:p>
          <a:endParaRPr lang="en-US"/>
        </a:p>
      </dgm:t>
    </dgm:pt>
    <dgm:pt modelId="{3A82D0E4-17F8-4558-8646-EFC9899E9E9F}" type="sibTrans" cxnId="{7A6E4089-9047-4462-AA88-66DF23EA38DE}">
      <dgm:prSet/>
      <dgm:spPr/>
      <dgm:t>
        <a:bodyPr/>
        <a:lstStyle/>
        <a:p>
          <a:endParaRPr lang="en-US"/>
        </a:p>
      </dgm:t>
    </dgm:pt>
    <dgm:pt modelId="{6659D179-5892-43C2-8F36-754DFEF28B44}">
      <dgm:prSet custT="1"/>
      <dgm:spPr/>
      <dgm:t>
        <a:bodyPr/>
        <a:lstStyle/>
        <a:p>
          <a:r>
            <a:rPr lang="en-GB" sz="2800" b="1" dirty="0"/>
            <a:t>Recording protocol</a:t>
          </a:r>
          <a:endParaRPr lang="en-US" sz="2800" b="1" dirty="0"/>
        </a:p>
      </dgm:t>
    </dgm:pt>
    <dgm:pt modelId="{49271F74-CC74-4FC6-AC36-D2B168BC377A}" type="parTrans" cxnId="{A831DA26-32E7-42DB-8871-D9FD64384FD5}">
      <dgm:prSet/>
      <dgm:spPr/>
      <dgm:t>
        <a:bodyPr/>
        <a:lstStyle/>
        <a:p>
          <a:endParaRPr lang="en-US"/>
        </a:p>
      </dgm:t>
    </dgm:pt>
    <dgm:pt modelId="{EF75D384-5FE2-4895-B222-F6403A456AA2}" type="sibTrans" cxnId="{A831DA26-32E7-42DB-8871-D9FD64384FD5}">
      <dgm:prSet/>
      <dgm:spPr/>
      <dgm:t>
        <a:bodyPr/>
        <a:lstStyle/>
        <a:p>
          <a:endParaRPr lang="en-US"/>
        </a:p>
      </dgm:t>
    </dgm:pt>
    <dgm:pt modelId="{59C5EACE-266F-449B-9EE6-E96F52612A77}">
      <dgm:prSet custT="1"/>
      <dgm:spPr/>
      <dgm:t>
        <a:bodyPr/>
        <a:lstStyle/>
        <a:p>
          <a:r>
            <a:rPr lang="en-GB" sz="2800" b="1" dirty="0"/>
            <a:t>Consent form</a:t>
          </a:r>
          <a:endParaRPr lang="en-US" sz="2800" b="1" dirty="0"/>
        </a:p>
      </dgm:t>
    </dgm:pt>
    <dgm:pt modelId="{BD7CFBA4-DD93-4D52-9909-0218D695F471}" type="parTrans" cxnId="{9771B443-6564-4E29-901D-0ED607005D58}">
      <dgm:prSet/>
      <dgm:spPr/>
      <dgm:t>
        <a:bodyPr/>
        <a:lstStyle/>
        <a:p>
          <a:endParaRPr lang="en-US"/>
        </a:p>
      </dgm:t>
    </dgm:pt>
    <dgm:pt modelId="{4EC964BC-D4C8-48FC-B1B4-E79ECCEDE62D}" type="sibTrans" cxnId="{9771B443-6564-4E29-901D-0ED607005D58}">
      <dgm:prSet/>
      <dgm:spPr/>
      <dgm:t>
        <a:bodyPr/>
        <a:lstStyle/>
        <a:p>
          <a:endParaRPr lang="en-US"/>
        </a:p>
      </dgm:t>
    </dgm:pt>
    <dgm:pt modelId="{CEC71792-58B2-4855-91FE-638F218B1F2A}">
      <dgm:prSet custT="1"/>
      <dgm:spPr/>
      <dgm:t>
        <a:bodyPr/>
        <a:lstStyle/>
        <a:p>
          <a:r>
            <a:rPr lang="en-GB" sz="2800" b="1" dirty="0"/>
            <a:t>Focus group schedule - Details of the subject matter/questions</a:t>
          </a:r>
          <a:endParaRPr lang="en-US" sz="2800" b="1" dirty="0"/>
        </a:p>
      </dgm:t>
    </dgm:pt>
    <dgm:pt modelId="{B07BBC53-9371-4BEE-9128-6B26CEA91CCD}" type="parTrans" cxnId="{C581B6CE-BC05-47C7-BC41-167907AB6964}">
      <dgm:prSet/>
      <dgm:spPr/>
      <dgm:t>
        <a:bodyPr/>
        <a:lstStyle/>
        <a:p>
          <a:endParaRPr lang="en-US"/>
        </a:p>
      </dgm:t>
    </dgm:pt>
    <dgm:pt modelId="{1DC1C8CC-1A2F-45A2-A954-766D9B537073}" type="sibTrans" cxnId="{C581B6CE-BC05-47C7-BC41-167907AB6964}">
      <dgm:prSet/>
      <dgm:spPr/>
      <dgm:t>
        <a:bodyPr/>
        <a:lstStyle/>
        <a:p>
          <a:endParaRPr lang="en-US"/>
        </a:p>
      </dgm:t>
    </dgm:pt>
    <dgm:pt modelId="{5CF07705-2E1E-44C2-9C6C-4F083C4032D2}">
      <dgm:prSet custT="1"/>
      <dgm:spPr/>
      <dgm:t>
        <a:bodyPr/>
        <a:lstStyle/>
        <a:p>
          <a:r>
            <a:rPr lang="en-GB" sz="2800" b="1" dirty="0"/>
            <a:t>A debrief form</a:t>
          </a:r>
          <a:endParaRPr lang="en-US" sz="2800" b="1" dirty="0"/>
        </a:p>
      </dgm:t>
    </dgm:pt>
    <dgm:pt modelId="{607DEB59-9F1F-419D-AC33-301EFCA8D7CC}" type="parTrans" cxnId="{60A691F3-93CC-4901-9FBF-5F0D929B7A93}">
      <dgm:prSet/>
      <dgm:spPr/>
      <dgm:t>
        <a:bodyPr/>
        <a:lstStyle/>
        <a:p>
          <a:endParaRPr lang="en-US"/>
        </a:p>
      </dgm:t>
    </dgm:pt>
    <dgm:pt modelId="{5AFDEBFF-D16B-45BC-9830-87830A50CCEA}" type="sibTrans" cxnId="{60A691F3-93CC-4901-9FBF-5F0D929B7A93}">
      <dgm:prSet/>
      <dgm:spPr/>
      <dgm:t>
        <a:bodyPr/>
        <a:lstStyle/>
        <a:p>
          <a:endParaRPr lang="en-US"/>
        </a:p>
      </dgm:t>
    </dgm:pt>
    <dgm:pt modelId="{FF76F23C-7AC4-4DD7-A3BA-C61F2B614C4E}" type="pres">
      <dgm:prSet presAssocID="{4962CF90-19A2-4CD8-AA6A-35B6CA07529D}" presName="root" presStyleCnt="0">
        <dgm:presLayoutVars>
          <dgm:dir/>
          <dgm:resizeHandles val="exact"/>
        </dgm:presLayoutVars>
      </dgm:prSet>
      <dgm:spPr/>
    </dgm:pt>
    <dgm:pt modelId="{09B93BB5-274E-4991-915F-6189A5D0AE8E}" type="pres">
      <dgm:prSet presAssocID="{71E5935A-2A69-4FAB-AE25-2A0977EFA7FD}" presName="compNode" presStyleCnt="0"/>
      <dgm:spPr/>
    </dgm:pt>
    <dgm:pt modelId="{B48672EF-D664-45F5-919B-A4E42CE18005}" type="pres">
      <dgm:prSet presAssocID="{71E5935A-2A69-4FAB-AE25-2A0977EFA7FD}" presName="bgRect" presStyleLbl="bgShp" presStyleIdx="0" presStyleCnt="5"/>
      <dgm:spPr/>
    </dgm:pt>
    <dgm:pt modelId="{BB6C2552-0757-4EB6-B26A-125CF6E68EA2}" type="pres">
      <dgm:prSet presAssocID="{71E5935A-2A69-4FAB-AE25-2A0977EFA7F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ste"/>
        </a:ext>
      </dgm:extLst>
    </dgm:pt>
    <dgm:pt modelId="{DFD802BE-4862-466C-8A57-8E9D0F59EF2B}" type="pres">
      <dgm:prSet presAssocID="{71E5935A-2A69-4FAB-AE25-2A0977EFA7FD}" presName="spaceRect" presStyleCnt="0"/>
      <dgm:spPr/>
    </dgm:pt>
    <dgm:pt modelId="{A85E7B1A-94E1-47CB-BF8C-C6C72FF66D16}" type="pres">
      <dgm:prSet presAssocID="{71E5935A-2A69-4FAB-AE25-2A0977EFA7FD}" presName="parTx" presStyleLbl="revTx" presStyleIdx="0" presStyleCnt="5">
        <dgm:presLayoutVars>
          <dgm:chMax val="0"/>
          <dgm:chPref val="0"/>
        </dgm:presLayoutVars>
      </dgm:prSet>
      <dgm:spPr/>
    </dgm:pt>
    <dgm:pt modelId="{F5CC1655-1156-4657-A1FF-D0A5B6116BF0}" type="pres">
      <dgm:prSet presAssocID="{3A82D0E4-17F8-4558-8646-EFC9899E9E9F}" presName="sibTrans" presStyleCnt="0"/>
      <dgm:spPr/>
    </dgm:pt>
    <dgm:pt modelId="{3BBBF342-52EE-4E54-9702-057999F49A96}" type="pres">
      <dgm:prSet presAssocID="{6659D179-5892-43C2-8F36-754DFEF28B44}" presName="compNode" presStyleCnt="0"/>
      <dgm:spPr/>
    </dgm:pt>
    <dgm:pt modelId="{A1899D55-EE4F-4DD3-9AF9-2B365953B5BD}" type="pres">
      <dgm:prSet presAssocID="{6659D179-5892-43C2-8F36-754DFEF28B44}" presName="bgRect" presStyleLbl="bgShp" presStyleIdx="1" presStyleCnt="5"/>
      <dgm:spPr/>
    </dgm:pt>
    <dgm:pt modelId="{80C0CEB0-13DD-49FD-8141-7E6F2ED87414}" type="pres">
      <dgm:prSet presAssocID="{6659D179-5892-43C2-8F36-754DFEF28B4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lbum"/>
        </a:ext>
      </dgm:extLst>
    </dgm:pt>
    <dgm:pt modelId="{C3C66B47-6465-426B-B9FF-D6E50A1D1969}" type="pres">
      <dgm:prSet presAssocID="{6659D179-5892-43C2-8F36-754DFEF28B44}" presName="spaceRect" presStyleCnt="0"/>
      <dgm:spPr/>
    </dgm:pt>
    <dgm:pt modelId="{4BA85BF1-3E9D-4745-9FEF-E7499A5C46D9}" type="pres">
      <dgm:prSet presAssocID="{6659D179-5892-43C2-8F36-754DFEF28B44}" presName="parTx" presStyleLbl="revTx" presStyleIdx="1" presStyleCnt="5">
        <dgm:presLayoutVars>
          <dgm:chMax val="0"/>
          <dgm:chPref val="0"/>
        </dgm:presLayoutVars>
      </dgm:prSet>
      <dgm:spPr/>
    </dgm:pt>
    <dgm:pt modelId="{66415A3B-6A9C-45BE-BF56-35E25E4B83C3}" type="pres">
      <dgm:prSet presAssocID="{EF75D384-5FE2-4895-B222-F6403A456AA2}" presName="sibTrans" presStyleCnt="0"/>
      <dgm:spPr/>
    </dgm:pt>
    <dgm:pt modelId="{76D4F922-B0AC-4CB0-9C64-BE4F22868CBD}" type="pres">
      <dgm:prSet presAssocID="{59C5EACE-266F-449B-9EE6-E96F52612A77}" presName="compNode" presStyleCnt="0"/>
      <dgm:spPr/>
    </dgm:pt>
    <dgm:pt modelId="{D56DAD50-C103-43BC-8626-A50B708ACF0D}" type="pres">
      <dgm:prSet presAssocID="{59C5EACE-266F-449B-9EE6-E96F52612A77}" presName="bgRect" presStyleLbl="bgShp" presStyleIdx="2" presStyleCnt="5"/>
      <dgm:spPr/>
    </dgm:pt>
    <dgm:pt modelId="{A1222D63-A933-4AE4-BF29-ED829FBAFDD5}" type="pres">
      <dgm:prSet presAssocID="{59C5EACE-266F-449B-9EE6-E96F52612A7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ccept"/>
        </a:ext>
      </dgm:extLst>
    </dgm:pt>
    <dgm:pt modelId="{B6211311-2EC9-4559-A522-D56CCC80F0A5}" type="pres">
      <dgm:prSet presAssocID="{59C5EACE-266F-449B-9EE6-E96F52612A77}" presName="spaceRect" presStyleCnt="0"/>
      <dgm:spPr/>
    </dgm:pt>
    <dgm:pt modelId="{DFC6974E-3CED-4644-BF6D-418CB2DD4F5B}" type="pres">
      <dgm:prSet presAssocID="{59C5EACE-266F-449B-9EE6-E96F52612A77}" presName="parTx" presStyleLbl="revTx" presStyleIdx="2" presStyleCnt="5">
        <dgm:presLayoutVars>
          <dgm:chMax val="0"/>
          <dgm:chPref val="0"/>
        </dgm:presLayoutVars>
      </dgm:prSet>
      <dgm:spPr/>
    </dgm:pt>
    <dgm:pt modelId="{271FCED3-5C17-44E5-9CE5-39E596FC2B04}" type="pres">
      <dgm:prSet presAssocID="{4EC964BC-D4C8-48FC-B1B4-E79ECCEDE62D}" presName="sibTrans" presStyleCnt="0"/>
      <dgm:spPr/>
    </dgm:pt>
    <dgm:pt modelId="{CCCDD84D-CF0B-400B-8AF0-8D903AF56D17}" type="pres">
      <dgm:prSet presAssocID="{CEC71792-58B2-4855-91FE-638F218B1F2A}" presName="compNode" presStyleCnt="0"/>
      <dgm:spPr/>
    </dgm:pt>
    <dgm:pt modelId="{32EF9A3E-99E5-4F09-972B-A5365E5E45E1}" type="pres">
      <dgm:prSet presAssocID="{CEC71792-58B2-4855-91FE-638F218B1F2A}" presName="bgRect" presStyleLbl="bgShp" presStyleIdx="3" presStyleCnt="5" custLinFactNeighborX="-3222" custLinFactNeighborY="-1469"/>
      <dgm:spPr/>
    </dgm:pt>
    <dgm:pt modelId="{5F5587AF-B70D-49F9-8F51-CA0A98214218}" type="pres">
      <dgm:prSet presAssocID="{CEC71792-58B2-4855-91FE-638F218B1F2A}" presName="iconRect" presStyleLbl="node1" presStyleIdx="3" presStyleCnt="5" custLinFactNeighborX="-19624" custLinFactNeighborY="574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tionary Remove"/>
        </a:ext>
      </dgm:extLst>
    </dgm:pt>
    <dgm:pt modelId="{809DEB27-7ACA-4361-AD1B-F25EC42F8A4A}" type="pres">
      <dgm:prSet presAssocID="{CEC71792-58B2-4855-91FE-638F218B1F2A}" presName="spaceRect" presStyleCnt="0"/>
      <dgm:spPr/>
    </dgm:pt>
    <dgm:pt modelId="{403B5968-2BCE-4C1E-B573-40234694F2DF}" type="pres">
      <dgm:prSet presAssocID="{CEC71792-58B2-4855-91FE-638F218B1F2A}" presName="parTx" presStyleLbl="revTx" presStyleIdx="3" presStyleCnt="5" custLinFactNeighborX="313" custLinFactNeighborY="9193">
        <dgm:presLayoutVars>
          <dgm:chMax val="0"/>
          <dgm:chPref val="0"/>
        </dgm:presLayoutVars>
      </dgm:prSet>
      <dgm:spPr/>
    </dgm:pt>
    <dgm:pt modelId="{55633D4F-F6E2-4D40-AC76-24876DBB19A0}" type="pres">
      <dgm:prSet presAssocID="{1DC1C8CC-1A2F-45A2-A954-766D9B537073}" presName="sibTrans" presStyleCnt="0"/>
      <dgm:spPr/>
    </dgm:pt>
    <dgm:pt modelId="{5C69ECDA-E4E8-4933-BFE0-C62C37280DE6}" type="pres">
      <dgm:prSet presAssocID="{5CF07705-2E1E-44C2-9C6C-4F083C4032D2}" presName="compNode" presStyleCnt="0"/>
      <dgm:spPr/>
    </dgm:pt>
    <dgm:pt modelId="{5EA55AD9-0E71-4CBC-B3A0-AF98BC3F6649}" type="pres">
      <dgm:prSet presAssocID="{5CF07705-2E1E-44C2-9C6C-4F083C4032D2}" presName="bgRect" presStyleLbl="bgShp" presStyleIdx="4" presStyleCnt="5"/>
      <dgm:spPr/>
    </dgm:pt>
    <dgm:pt modelId="{F79376CC-7E63-431D-A330-DEDB407F75E7}" type="pres">
      <dgm:prSet presAssocID="{5CF07705-2E1E-44C2-9C6C-4F083C4032D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lipse"/>
        </a:ext>
      </dgm:extLst>
    </dgm:pt>
    <dgm:pt modelId="{CB0A8824-6B7E-4943-92E4-A93001FAC2FE}" type="pres">
      <dgm:prSet presAssocID="{5CF07705-2E1E-44C2-9C6C-4F083C4032D2}" presName="spaceRect" presStyleCnt="0"/>
      <dgm:spPr/>
    </dgm:pt>
    <dgm:pt modelId="{BE7FC81C-8EDA-48D4-A5A2-A59A8609C3FF}" type="pres">
      <dgm:prSet presAssocID="{5CF07705-2E1E-44C2-9C6C-4F083C4032D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192291F-54F1-47D7-9524-C377CAA91C0C}" type="presOf" srcId="{71E5935A-2A69-4FAB-AE25-2A0977EFA7FD}" destId="{A85E7B1A-94E1-47CB-BF8C-C6C72FF66D16}" srcOrd="0" destOrd="0" presId="urn:microsoft.com/office/officeart/2018/2/layout/IconVerticalSolidList"/>
    <dgm:cxn modelId="{A831DA26-32E7-42DB-8871-D9FD64384FD5}" srcId="{4962CF90-19A2-4CD8-AA6A-35B6CA07529D}" destId="{6659D179-5892-43C2-8F36-754DFEF28B44}" srcOrd="1" destOrd="0" parTransId="{49271F74-CC74-4FC6-AC36-D2B168BC377A}" sibTransId="{EF75D384-5FE2-4895-B222-F6403A456AA2}"/>
    <dgm:cxn modelId="{9771B443-6564-4E29-901D-0ED607005D58}" srcId="{4962CF90-19A2-4CD8-AA6A-35B6CA07529D}" destId="{59C5EACE-266F-449B-9EE6-E96F52612A77}" srcOrd="2" destOrd="0" parTransId="{BD7CFBA4-DD93-4D52-9909-0218D695F471}" sibTransId="{4EC964BC-D4C8-48FC-B1B4-E79ECCEDE62D}"/>
    <dgm:cxn modelId="{EA4A844E-31E9-491B-8772-27E1D7E56E18}" type="presOf" srcId="{4962CF90-19A2-4CD8-AA6A-35B6CA07529D}" destId="{FF76F23C-7AC4-4DD7-A3BA-C61F2B614C4E}" srcOrd="0" destOrd="0" presId="urn:microsoft.com/office/officeart/2018/2/layout/IconVerticalSolidList"/>
    <dgm:cxn modelId="{21293876-9655-464E-B4BF-3583009D4433}" type="presOf" srcId="{5CF07705-2E1E-44C2-9C6C-4F083C4032D2}" destId="{BE7FC81C-8EDA-48D4-A5A2-A59A8609C3FF}" srcOrd="0" destOrd="0" presId="urn:microsoft.com/office/officeart/2018/2/layout/IconVerticalSolidList"/>
    <dgm:cxn modelId="{7A6E4089-9047-4462-AA88-66DF23EA38DE}" srcId="{4962CF90-19A2-4CD8-AA6A-35B6CA07529D}" destId="{71E5935A-2A69-4FAB-AE25-2A0977EFA7FD}" srcOrd="0" destOrd="0" parTransId="{892595FD-3C03-4839-8A24-F993E2128735}" sibTransId="{3A82D0E4-17F8-4558-8646-EFC9899E9E9F}"/>
    <dgm:cxn modelId="{E267CBB7-7763-4A7A-840D-7825B6887C10}" type="presOf" srcId="{CEC71792-58B2-4855-91FE-638F218B1F2A}" destId="{403B5968-2BCE-4C1E-B573-40234694F2DF}" srcOrd="0" destOrd="0" presId="urn:microsoft.com/office/officeart/2018/2/layout/IconVerticalSolidList"/>
    <dgm:cxn modelId="{C581B6CE-BC05-47C7-BC41-167907AB6964}" srcId="{4962CF90-19A2-4CD8-AA6A-35B6CA07529D}" destId="{CEC71792-58B2-4855-91FE-638F218B1F2A}" srcOrd="3" destOrd="0" parTransId="{B07BBC53-9371-4BEE-9128-6B26CEA91CCD}" sibTransId="{1DC1C8CC-1A2F-45A2-A954-766D9B537073}"/>
    <dgm:cxn modelId="{FA624DDB-E1CF-4E94-9483-8F4E26039113}" type="presOf" srcId="{59C5EACE-266F-449B-9EE6-E96F52612A77}" destId="{DFC6974E-3CED-4644-BF6D-418CB2DD4F5B}" srcOrd="0" destOrd="0" presId="urn:microsoft.com/office/officeart/2018/2/layout/IconVerticalSolidList"/>
    <dgm:cxn modelId="{60A691F3-93CC-4901-9FBF-5F0D929B7A93}" srcId="{4962CF90-19A2-4CD8-AA6A-35B6CA07529D}" destId="{5CF07705-2E1E-44C2-9C6C-4F083C4032D2}" srcOrd="4" destOrd="0" parTransId="{607DEB59-9F1F-419D-AC33-301EFCA8D7CC}" sibTransId="{5AFDEBFF-D16B-45BC-9830-87830A50CCEA}"/>
    <dgm:cxn modelId="{62105CF9-8EAC-4692-8DED-19F4ECDE7075}" type="presOf" srcId="{6659D179-5892-43C2-8F36-754DFEF28B44}" destId="{4BA85BF1-3E9D-4745-9FEF-E7499A5C46D9}" srcOrd="0" destOrd="0" presId="urn:microsoft.com/office/officeart/2018/2/layout/IconVerticalSolidList"/>
    <dgm:cxn modelId="{202FC4D6-D5F1-4232-A3A0-5F4ED6D5DC92}" type="presParOf" srcId="{FF76F23C-7AC4-4DD7-A3BA-C61F2B614C4E}" destId="{09B93BB5-274E-4991-915F-6189A5D0AE8E}" srcOrd="0" destOrd="0" presId="urn:microsoft.com/office/officeart/2018/2/layout/IconVerticalSolidList"/>
    <dgm:cxn modelId="{2F6F78E5-420D-480F-8795-D4FA185F31B7}" type="presParOf" srcId="{09B93BB5-274E-4991-915F-6189A5D0AE8E}" destId="{B48672EF-D664-45F5-919B-A4E42CE18005}" srcOrd="0" destOrd="0" presId="urn:microsoft.com/office/officeart/2018/2/layout/IconVerticalSolidList"/>
    <dgm:cxn modelId="{AE0506C0-F7AD-481D-94E8-1506A816B0A1}" type="presParOf" srcId="{09B93BB5-274E-4991-915F-6189A5D0AE8E}" destId="{BB6C2552-0757-4EB6-B26A-125CF6E68EA2}" srcOrd="1" destOrd="0" presId="urn:microsoft.com/office/officeart/2018/2/layout/IconVerticalSolidList"/>
    <dgm:cxn modelId="{82441B19-201C-4AB1-B400-83E681125E1C}" type="presParOf" srcId="{09B93BB5-274E-4991-915F-6189A5D0AE8E}" destId="{DFD802BE-4862-466C-8A57-8E9D0F59EF2B}" srcOrd="2" destOrd="0" presId="urn:microsoft.com/office/officeart/2018/2/layout/IconVerticalSolidList"/>
    <dgm:cxn modelId="{89168301-DEE9-4FBA-BBA6-F0D4FBF39BD6}" type="presParOf" srcId="{09B93BB5-274E-4991-915F-6189A5D0AE8E}" destId="{A85E7B1A-94E1-47CB-BF8C-C6C72FF66D16}" srcOrd="3" destOrd="0" presId="urn:microsoft.com/office/officeart/2018/2/layout/IconVerticalSolidList"/>
    <dgm:cxn modelId="{EE46B383-5F9C-4318-9B46-09A3263D1BAE}" type="presParOf" srcId="{FF76F23C-7AC4-4DD7-A3BA-C61F2B614C4E}" destId="{F5CC1655-1156-4657-A1FF-D0A5B6116BF0}" srcOrd="1" destOrd="0" presId="urn:microsoft.com/office/officeart/2018/2/layout/IconVerticalSolidList"/>
    <dgm:cxn modelId="{E65215E9-9E82-456A-A1F1-81582E588B06}" type="presParOf" srcId="{FF76F23C-7AC4-4DD7-A3BA-C61F2B614C4E}" destId="{3BBBF342-52EE-4E54-9702-057999F49A96}" srcOrd="2" destOrd="0" presId="urn:microsoft.com/office/officeart/2018/2/layout/IconVerticalSolidList"/>
    <dgm:cxn modelId="{1949AA43-394A-47CD-9C4D-381B059F0FC2}" type="presParOf" srcId="{3BBBF342-52EE-4E54-9702-057999F49A96}" destId="{A1899D55-EE4F-4DD3-9AF9-2B365953B5BD}" srcOrd="0" destOrd="0" presId="urn:microsoft.com/office/officeart/2018/2/layout/IconVerticalSolidList"/>
    <dgm:cxn modelId="{A8F23319-0CAF-4985-83BF-25C3E518C18F}" type="presParOf" srcId="{3BBBF342-52EE-4E54-9702-057999F49A96}" destId="{80C0CEB0-13DD-49FD-8141-7E6F2ED87414}" srcOrd="1" destOrd="0" presId="urn:microsoft.com/office/officeart/2018/2/layout/IconVerticalSolidList"/>
    <dgm:cxn modelId="{74609372-9C7A-4D84-84F0-9E3325153B32}" type="presParOf" srcId="{3BBBF342-52EE-4E54-9702-057999F49A96}" destId="{C3C66B47-6465-426B-B9FF-D6E50A1D1969}" srcOrd="2" destOrd="0" presId="urn:microsoft.com/office/officeart/2018/2/layout/IconVerticalSolidList"/>
    <dgm:cxn modelId="{87732887-2DDC-49E1-9F1D-B604E9193128}" type="presParOf" srcId="{3BBBF342-52EE-4E54-9702-057999F49A96}" destId="{4BA85BF1-3E9D-4745-9FEF-E7499A5C46D9}" srcOrd="3" destOrd="0" presId="urn:microsoft.com/office/officeart/2018/2/layout/IconVerticalSolidList"/>
    <dgm:cxn modelId="{B35643E3-D9DD-43D7-824B-A6A36E417DC0}" type="presParOf" srcId="{FF76F23C-7AC4-4DD7-A3BA-C61F2B614C4E}" destId="{66415A3B-6A9C-45BE-BF56-35E25E4B83C3}" srcOrd="3" destOrd="0" presId="urn:microsoft.com/office/officeart/2018/2/layout/IconVerticalSolidList"/>
    <dgm:cxn modelId="{860369F4-23FE-42CC-8D23-D02AF6D8A66A}" type="presParOf" srcId="{FF76F23C-7AC4-4DD7-A3BA-C61F2B614C4E}" destId="{76D4F922-B0AC-4CB0-9C64-BE4F22868CBD}" srcOrd="4" destOrd="0" presId="urn:microsoft.com/office/officeart/2018/2/layout/IconVerticalSolidList"/>
    <dgm:cxn modelId="{9DF58833-7D78-40C6-85E8-9FDF4CEBAB3A}" type="presParOf" srcId="{76D4F922-B0AC-4CB0-9C64-BE4F22868CBD}" destId="{D56DAD50-C103-43BC-8626-A50B708ACF0D}" srcOrd="0" destOrd="0" presId="urn:microsoft.com/office/officeart/2018/2/layout/IconVerticalSolidList"/>
    <dgm:cxn modelId="{A96BBA11-199A-4AC8-A6DC-4D81FA9A6DDC}" type="presParOf" srcId="{76D4F922-B0AC-4CB0-9C64-BE4F22868CBD}" destId="{A1222D63-A933-4AE4-BF29-ED829FBAFDD5}" srcOrd="1" destOrd="0" presId="urn:microsoft.com/office/officeart/2018/2/layout/IconVerticalSolidList"/>
    <dgm:cxn modelId="{845B1A10-048A-4E3B-AD46-4CF5EC7B2332}" type="presParOf" srcId="{76D4F922-B0AC-4CB0-9C64-BE4F22868CBD}" destId="{B6211311-2EC9-4559-A522-D56CCC80F0A5}" srcOrd="2" destOrd="0" presId="urn:microsoft.com/office/officeart/2018/2/layout/IconVerticalSolidList"/>
    <dgm:cxn modelId="{88ECE38D-1EA9-4AEF-8FAD-AB6FED165196}" type="presParOf" srcId="{76D4F922-B0AC-4CB0-9C64-BE4F22868CBD}" destId="{DFC6974E-3CED-4644-BF6D-418CB2DD4F5B}" srcOrd="3" destOrd="0" presId="urn:microsoft.com/office/officeart/2018/2/layout/IconVerticalSolidList"/>
    <dgm:cxn modelId="{29A05D9F-E7EE-42C7-96CB-F51AA58A4C50}" type="presParOf" srcId="{FF76F23C-7AC4-4DD7-A3BA-C61F2B614C4E}" destId="{271FCED3-5C17-44E5-9CE5-39E596FC2B04}" srcOrd="5" destOrd="0" presId="urn:microsoft.com/office/officeart/2018/2/layout/IconVerticalSolidList"/>
    <dgm:cxn modelId="{856B6ECE-9AAD-4C5C-9FBE-D38E301BFE06}" type="presParOf" srcId="{FF76F23C-7AC4-4DD7-A3BA-C61F2B614C4E}" destId="{CCCDD84D-CF0B-400B-8AF0-8D903AF56D17}" srcOrd="6" destOrd="0" presId="urn:microsoft.com/office/officeart/2018/2/layout/IconVerticalSolidList"/>
    <dgm:cxn modelId="{5AD4E994-2B78-418E-851C-4800374111B1}" type="presParOf" srcId="{CCCDD84D-CF0B-400B-8AF0-8D903AF56D17}" destId="{32EF9A3E-99E5-4F09-972B-A5365E5E45E1}" srcOrd="0" destOrd="0" presId="urn:microsoft.com/office/officeart/2018/2/layout/IconVerticalSolidList"/>
    <dgm:cxn modelId="{2B151507-7D7B-40CA-91D0-29A927E56727}" type="presParOf" srcId="{CCCDD84D-CF0B-400B-8AF0-8D903AF56D17}" destId="{5F5587AF-B70D-49F9-8F51-CA0A98214218}" srcOrd="1" destOrd="0" presId="urn:microsoft.com/office/officeart/2018/2/layout/IconVerticalSolidList"/>
    <dgm:cxn modelId="{99ED6FA6-2867-4973-9A19-C82B0035643A}" type="presParOf" srcId="{CCCDD84D-CF0B-400B-8AF0-8D903AF56D17}" destId="{809DEB27-7ACA-4361-AD1B-F25EC42F8A4A}" srcOrd="2" destOrd="0" presId="urn:microsoft.com/office/officeart/2018/2/layout/IconVerticalSolidList"/>
    <dgm:cxn modelId="{8EBA1415-5CA0-47EB-91C2-066465BB5C58}" type="presParOf" srcId="{CCCDD84D-CF0B-400B-8AF0-8D903AF56D17}" destId="{403B5968-2BCE-4C1E-B573-40234694F2DF}" srcOrd="3" destOrd="0" presId="urn:microsoft.com/office/officeart/2018/2/layout/IconVerticalSolidList"/>
    <dgm:cxn modelId="{5225E0EB-0D9A-435A-AFD3-5C86E25D1FB5}" type="presParOf" srcId="{FF76F23C-7AC4-4DD7-A3BA-C61F2B614C4E}" destId="{55633D4F-F6E2-4D40-AC76-24876DBB19A0}" srcOrd="7" destOrd="0" presId="urn:microsoft.com/office/officeart/2018/2/layout/IconVerticalSolidList"/>
    <dgm:cxn modelId="{2031E6B3-FE14-4E6F-A17F-B1711BBE7CE2}" type="presParOf" srcId="{FF76F23C-7AC4-4DD7-A3BA-C61F2B614C4E}" destId="{5C69ECDA-E4E8-4933-BFE0-C62C37280DE6}" srcOrd="8" destOrd="0" presId="urn:microsoft.com/office/officeart/2018/2/layout/IconVerticalSolidList"/>
    <dgm:cxn modelId="{D5849FFF-F1B3-44F7-9127-A120AB72E0B4}" type="presParOf" srcId="{5C69ECDA-E4E8-4933-BFE0-C62C37280DE6}" destId="{5EA55AD9-0E71-4CBC-B3A0-AF98BC3F6649}" srcOrd="0" destOrd="0" presId="urn:microsoft.com/office/officeart/2018/2/layout/IconVerticalSolidList"/>
    <dgm:cxn modelId="{09025312-D0C9-48A6-A07E-D925AAE8BE22}" type="presParOf" srcId="{5C69ECDA-E4E8-4933-BFE0-C62C37280DE6}" destId="{F79376CC-7E63-431D-A330-DEDB407F75E7}" srcOrd="1" destOrd="0" presId="urn:microsoft.com/office/officeart/2018/2/layout/IconVerticalSolidList"/>
    <dgm:cxn modelId="{19D4A8F7-D097-46C3-B3A8-FF121BFBF31C}" type="presParOf" srcId="{5C69ECDA-E4E8-4933-BFE0-C62C37280DE6}" destId="{CB0A8824-6B7E-4943-92E4-A93001FAC2FE}" srcOrd="2" destOrd="0" presId="urn:microsoft.com/office/officeart/2018/2/layout/IconVerticalSolidList"/>
    <dgm:cxn modelId="{2D399EE8-AC73-49B8-BD99-96C09B9474E4}" type="presParOf" srcId="{5C69ECDA-E4E8-4933-BFE0-C62C37280DE6}" destId="{BE7FC81C-8EDA-48D4-A5A2-A59A8609C3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/>
      <dgm:spPr/>
      <dgm:t>
        <a:bodyPr/>
        <a:lstStyle/>
        <a:p>
          <a:r>
            <a:rPr lang="en-US"/>
            <a:t>Familiarising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/>
      <dgm:spPr/>
      <dgm:t>
        <a:bodyPr/>
        <a:lstStyle/>
        <a:p>
          <a:r>
            <a:rPr lang="en-US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 dirty="0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/>
      <dgm:spPr/>
      <dgm:t>
        <a:bodyPr/>
        <a:lstStyle/>
        <a:p>
          <a:r>
            <a:rPr lang="en-US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/>
      <dgm:spPr/>
      <dgm:t>
        <a:bodyPr/>
        <a:lstStyle/>
        <a:p>
          <a:r>
            <a:rPr lang="en-US" dirty="0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/>
      <dgm:spPr/>
      <dgm:t>
        <a:bodyPr/>
        <a:lstStyle/>
        <a:p>
          <a:r>
            <a:rPr lang="en-US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/>
      <dgm:spPr/>
      <dgm:t>
        <a:bodyPr/>
        <a:lstStyle/>
        <a:p>
          <a:r>
            <a:rPr lang="en-US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/>
      <dgm:spPr/>
      <dgm:t>
        <a:bodyPr/>
        <a:lstStyle/>
        <a:p>
          <a:r>
            <a:rPr lang="en-US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/>
      <dgm:spPr/>
      <dgm:t>
        <a:bodyPr/>
        <a:lstStyle/>
        <a:p>
          <a:r>
            <a:rPr lang="en-US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C204AC1-52BB-444E-B8F3-959B9F53F63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382CE003-1A61-440E-9114-956A65829FE3}">
      <dgm:prSet custT="1"/>
      <dgm:spPr/>
      <dgm:t>
        <a:bodyPr/>
        <a:lstStyle/>
        <a:p>
          <a:r>
            <a:rPr lang="en-GB" sz="4000" b="1" dirty="0"/>
            <a:t>One thing you liked about working with data</a:t>
          </a:r>
          <a:endParaRPr lang="en-US" sz="4000" b="1" dirty="0"/>
        </a:p>
      </dgm:t>
    </dgm:pt>
    <dgm:pt modelId="{6538FE1F-57E8-4C82-9493-BC06230D34E7}" type="parTrans" cxnId="{F76167CC-5197-4543-AA6A-F1C04633E220}">
      <dgm:prSet/>
      <dgm:spPr/>
      <dgm:t>
        <a:bodyPr/>
        <a:lstStyle/>
        <a:p>
          <a:endParaRPr lang="en-US"/>
        </a:p>
      </dgm:t>
    </dgm:pt>
    <dgm:pt modelId="{811F65C6-4976-4B2C-915A-B7646E007D45}" type="sibTrans" cxnId="{F76167CC-5197-4543-AA6A-F1C04633E220}">
      <dgm:prSet/>
      <dgm:spPr/>
      <dgm:t>
        <a:bodyPr/>
        <a:lstStyle/>
        <a:p>
          <a:endParaRPr lang="en-US"/>
        </a:p>
      </dgm:t>
    </dgm:pt>
    <dgm:pt modelId="{82400D41-530E-497E-9A40-A695B261D58C}">
      <dgm:prSet custT="1"/>
      <dgm:spPr/>
      <dgm:t>
        <a:bodyPr/>
        <a:lstStyle/>
        <a:p>
          <a:r>
            <a:rPr lang="en-GB" sz="4000" b="1" dirty="0"/>
            <a:t>One thing you found challenging</a:t>
          </a:r>
          <a:endParaRPr lang="en-US" sz="4000" b="1" dirty="0"/>
        </a:p>
      </dgm:t>
    </dgm:pt>
    <dgm:pt modelId="{7456DC3A-53C9-49D8-91B2-4E28C78F4FCA}" type="parTrans" cxnId="{E4AD928F-83CF-4D54-80C0-2A22983B52C1}">
      <dgm:prSet/>
      <dgm:spPr/>
      <dgm:t>
        <a:bodyPr/>
        <a:lstStyle/>
        <a:p>
          <a:endParaRPr lang="en-US"/>
        </a:p>
      </dgm:t>
    </dgm:pt>
    <dgm:pt modelId="{CD3D30DD-77AB-461B-8745-167F700C534D}" type="sibTrans" cxnId="{E4AD928F-83CF-4D54-80C0-2A22983B52C1}">
      <dgm:prSet/>
      <dgm:spPr/>
      <dgm:t>
        <a:bodyPr/>
        <a:lstStyle/>
        <a:p>
          <a:endParaRPr lang="en-US"/>
        </a:p>
      </dgm:t>
    </dgm:pt>
    <dgm:pt modelId="{B05AE375-F7F8-4978-A602-EA4ADA3EC50A}" type="pres">
      <dgm:prSet presAssocID="{6C204AC1-52BB-444E-B8F3-959B9F53F63D}" presName="root" presStyleCnt="0">
        <dgm:presLayoutVars>
          <dgm:dir/>
          <dgm:resizeHandles val="exact"/>
        </dgm:presLayoutVars>
      </dgm:prSet>
      <dgm:spPr/>
    </dgm:pt>
    <dgm:pt modelId="{850EF3BF-5392-4487-B28C-959470AB62A8}" type="pres">
      <dgm:prSet presAssocID="{382CE003-1A61-440E-9114-956A65829FE3}" presName="compNode" presStyleCnt="0"/>
      <dgm:spPr/>
    </dgm:pt>
    <dgm:pt modelId="{977A1D28-59DD-4425-A1F9-48A0928DB4C1}" type="pres">
      <dgm:prSet presAssocID="{382CE003-1A61-440E-9114-956A65829FE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980E5EB3-F046-4FF7-BBF1-767B4E8228C0}" type="pres">
      <dgm:prSet presAssocID="{382CE003-1A61-440E-9114-956A65829FE3}" presName="spaceRect" presStyleCnt="0"/>
      <dgm:spPr/>
    </dgm:pt>
    <dgm:pt modelId="{7062626E-2851-4D73-8F15-602B52EA96F8}" type="pres">
      <dgm:prSet presAssocID="{382CE003-1A61-440E-9114-956A65829FE3}" presName="textRect" presStyleLbl="revTx" presStyleIdx="0" presStyleCnt="2">
        <dgm:presLayoutVars>
          <dgm:chMax val="1"/>
          <dgm:chPref val="1"/>
        </dgm:presLayoutVars>
      </dgm:prSet>
      <dgm:spPr/>
    </dgm:pt>
    <dgm:pt modelId="{46976EB1-E0F8-4FF5-B019-7441EB8A5FF6}" type="pres">
      <dgm:prSet presAssocID="{811F65C6-4976-4B2C-915A-B7646E007D45}" presName="sibTrans" presStyleCnt="0"/>
      <dgm:spPr/>
    </dgm:pt>
    <dgm:pt modelId="{B2664B67-4EDE-47FA-BB9E-7E144B1B7366}" type="pres">
      <dgm:prSet presAssocID="{82400D41-530E-497E-9A40-A695B261D58C}" presName="compNode" presStyleCnt="0"/>
      <dgm:spPr/>
    </dgm:pt>
    <dgm:pt modelId="{13AE38DB-BCBE-4E97-BB39-C532CB165197}" type="pres">
      <dgm:prSet presAssocID="{82400D41-530E-497E-9A40-A695B261D58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864A0063-DF7F-44AD-9BA9-22A34657370C}" type="pres">
      <dgm:prSet presAssocID="{82400D41-530E-497E-9A40-A695B261D58C}" presName="spaceRect" presStyleCnt="0"/>
      <dgm:spPr/>
    </dgm:pt>
    <dgm:pt modelId="{2976C17E-C5DE-40DA-8BB4-97A10A3A993A}" type="pres">
      <dgm:prSet presAssocID="{82400D41-530E-497E-9A40-A695B261D58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8C64D73-FB55-4D27-B911-6B3095A67A13}" type="presOf" srcId="{82400D41-530E-497E-9A40-A695B261D58C}" destId="{2976C17E-C5DE-40DA-8BB4-97A10A3A993A}" srcOrd="0" destOrd="0" presId="urn:microsoft.com/office/officeart/2018/2/layout/IconLabelList"/>
    <dgm:cxn modelId="{E4AD928F-83CF-4D54-80C0-2A22983B52C1}" srcId="{6C204AC1-52BB-444E-B8F3-959B9F53F63D}" destId="{82400D41-530E-497E-9A40-A695B261D58C}" srcOrd="1" destOrd="0" parTransId="{7456DC3A-53C9-49D8-91B2-4E28C78F4FCA}" sibTransId="{CD3D30DD-77AB-461B-8745-167F700C534D}"/>
    <dgm:cxn modelId="{4B1210B0-FD63-4AA2-9E84-AC70F99362B2}" type="presOf" srcId="{382CE003-1A61-440E-9114-956A65829FE3}" destId="{7062626E-2851-4D73-8F15-602B52EA96F8}" srcOrd="0" destOrd="0" presId="urn:microsoft.com/office/officeart/2018/2/layout/IconLabelList"/>
    <dgm:cxn modelId="{B5228EB1-8138-4FBE-950D-E8AD94FE8105}" type="presOf" srcId="{6C204AC1-52BB-444E-B8F3-959B9F53F63D}" destId="{B05AE375-F7F8-4978-A602-EA4ADA3EC50A}" srcOrd="0" destOrd="0" presId="urn:microsoft.com/office/officeart/2018/2/layout/IconLabelList"/>
    <dgm:cxn modelId="{F76167CC-5197-4543-AA6A-F1C04633E220}" srcId="{6C204AC1-52BB-444E-B8F3-959B9F53F63D}" destId="{382CE003-1A61-440E-9114-956A65829FE3}" srcOrd="0" destOrd="0" parTransId="{6538FE1F-57E8-4C82-9493-BC06230D34E7}" sibTransId="{811F65C6-4976-4B2C-915A-B7646E007D45}"/>
    <dgm:cxn modelId="{9E1FE5C3-AC13-4C91-B13C-048D91639E45}" type="presParOf" srcId="{B05AE375-F7F8-4978-A602-EA4ADA3EC50A}" destId="{850EF3BF-5392-4487-B28C-959470AB62A8}" srcOrd="0" destOrd="0" presId="urn:microsoft.com/office/officeart/2018/2/layout/IconLabelList"/>
    <dgm:cxn modelId="{2049D7E8-3939-4D9C-AE87-C5264EC85664}" type="presParOf" srcId="{850EF3BF-5392-4487-B28C-959470AB62A8}" destId="{977A1D28-59DD-4425-A1F9-48A0928DB4C1}" srcOrd="0" destOrd="0" presId="urn:microsoft.com/office/officeart/2018/2/layout/IconLabelList"/>
    <dgm:cxn modelId="{19EC3D6D-E2D1-45CC-A29E-1D98F0199E13}" type="presParOf" srcId="{850EF3BF-5392-4487-B28C-959470AB62A8}" destId="{980E5EB3-F046-4FF7-BBF1-767B4E8228C0}" srcOrd="1" destOrd="0" presId="urn:microsoft.com/office/officeart/2018/2/layout/IconLabelList"/>
    <dgm:cxn modelId="{718E42D6-1FDD-46B0-AA8A-7F9DD092276B}" type="presParOf" srcId="{850EF3BF-5392-4487-B28C-959470AB62A8}" destId="{7062626E-2851-4D73-8F15-602B52EA96F8}" srcOrd="2" destOrd="0" presId="urn:microsoft.com/office/officeart/2018/2/layout/IconLabelList"/>
    <dgm:cxn modelId="{5A0E8C8A-A563-4E17-B983-07CCEF7AE45D}" type="presParOf" srcId="{B05AE375-F7F8-4978-A602-EA4ADA3EC50A}" destId="{46976EB1-E0F8-4FF5-B019-7441EB8A5FF6}" srcOrd="1" destOrd="0" presId="urn:microsoft.com/office/officeart/2018/2/layout/IconLabelList"/>
    <dgm:cxn modelId="{26B881C0-28B3-4AB9-ABD3-9F0C37EFE166}" type="presParOf" srcId="{B05AE375-F7F8-4978-A602-EA4ADA3EC50A}" destId="{B2664B67-4EDE-47FA-BB9E-7E144B1B7366}" srcOrd="2" destOrd="0" presId="urn:microsoft.com/office/officeart/2018/2/layout/IconLabelList"/>
    <dgm:cxn modelId="{82346563-B4CE-4344-9805-012C9D111BF8}" type="presParOf" srcId="{B2664B67-4EDE-47FA-BB9E-7E144B1B7366}" destId="{13AE38DB-BCBE-4E97-BB39-C532CB165197}" srcOrd="0" destOrd="0" presId="urn:microsoft.com/office/officeart/2018/2/layout/IconLabelList"/>
    <dgm:cxn modelId="{C17FC553-6EF2-4231-8FFD-11393D3D3458}" type="presParOf" srcId="{B2664B67-4EDE-47FA-BB9E-7E144B1B7366}" destId="{864A0063-DF7F-44AD-9BA9-22A34657370C}" srcOrd="1" destOrd="0" presId="urn:microsoft.com/office/officeart/2018/2/layout/IconLabelList"/>
    <dgm:cxn modelId="{12B0C38B-CACF-439F-9A9D-B52B33DE01BD}" type="presParOf" srcId="{B2664B67-4EDE-47FA-BB9E-7E144B1B7366}" destId="{2976C17E-C5DE-40DA-8BB4-97A10A3A993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04D072-21BE-461E-B82F-2BBC10BE412F}">
      <dsp:nvSpPr>
        <dsp:cNvPr id="0" name=""/>
        <dsp:cNvSpPr/>
      </dsp:nvSpPr>
      <dsp:spPr>
        <a:xfrm>
          <a:off x="0" y="343941"/>
          <a:ext cx="6513603" cy="103285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Interview format, but in a group setting</a:t>
          </a:r>
        </a:p>
      </dsp:txBody>
      <dsp:txXfrm>
        <a:off x="50420" y="394361"/>
        <a:ext cx="6412763" cy="932014"/>
      </dsp:txXfrm>
    </dsp:sp>
    <dsp:sp modelId="{E85CE035-D3EA-49A7-B37B-60F8F51E86AC}">
      <dsp:nvSpPr>
        <dsp:cNvPr id="0" name=""/>
        <dsp:cNvSpPr/>
      </dsp:nvSpPr>
      <dsp:spPr>
        <a:xfrm>
          <a:off x="0" y="1376795"/>
          <a:ext cx="6513603" cy="43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6-12 participants with common experience</a:t>
          </a:r>
        </a:p>
      </dsp:txBody>
      <dsp:txXfrm>
        <a:off x="0" y="1376795"/>
        <a:ext cx="6513603" cy="430560"/>
      </dsp:txXfrm>
    </dsp:sp>
    <dsp:sp modelId="{359F09A9-1DCF-4952-B545-AF4D5331C87D}">
      <dsp:nvSpPr>
        <dsp:cNvPr id="0" name=""/>
        <dsp:cNvSpPr/>
      </dsp:nvSpPr>
      <dsp:spPr>
        <a:xfrm>
          <a:off x="0" y="1807355"/>
          <a:ext cx="6513603" cy="1032854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Dates back to the 1940s – used to assess effectiveness of morale-boosting radio shows</a:t>
          </a:r>
        </a:p>
      </dsp:txBody>
      <dsp:txXfrm>
        <a:off x="50420" y="1857775"/>
        <a:ext cx="6412763" cy="932014"/>
      </dsp:txXfrm>
    </dsp:sp>
    <dsp:sp modelId="{F8D06313-77D5-4FBD-9B24-0BE6DA93BCAE}">
      <dsp:nvSpPr>
        <dsp:cNvPr id="0" name=""/>
        <dsp:cNvSpPr/>
      </dsp:nvSpPr>
      <dsp:spPr>
        <a:xfrm>
          <a:off x="0" y="2840210"/>
          <a:ext cx="6513603" cy="699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1970s onward – used by market researchers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1980s onward – used by academics and researchers</a:t>
          </a:r>
        </a:p>
      </dsp:txBody>
      <dsp:txXfrm>
        <a:off x="0" y="2840210"/>
        <a:ext cx="6513603" cy="699660"/>
      </dsp:txXfrm>
    </dsp:sp>
    <dsp:sp modelId="{8C4DA637-2048-4FDA-AF9A-D99D3AA74319}">
      <dsp:nvSpPr>
        <dsp:cNvPr id="0" name=""/>
        <dsp:cNvSpPr/>
      </dsp:nvSpPr>
      <dsp:spPr>
        <a:xfrm>
          <a:off x="0" y="3539870"/>
          <a:ext cx="6513603" cy="1032854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Transcript of discussion is the data</a:t>
          </a:r>
        </a:p>
      </dsp:txBody>
      <dsp:txXfrm>
        <a:off x="50420" y="3590290"/>
        <a:ext cx="6412763" cy="932014"/>
      </dsp:txXfrm>
    </dsp:sp>
    <dsp:sp modelId="{BF3F25E0-71CD-44AC-8FF3-0D8431784F3F}">
      <dsp:nvSpPr>
        <dsp:cNvPr id="0" name=""/>
        <dsp:cNvSpPr/>
      </dsp:nvSpPr>
      <dsp:spPr>
        <a:xfrm>
          <a:off x="0" y="4572724"/>
          <a:ext cx="6513603" cy="968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Plus accompanying notes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Use content analysis, thematic analysis or grounded theory approach to analyze the data</a:t>
          </a:r>
        </a:p>
      </dsp:txBody>
      <dsp:txXfrm>
        <a:off x="0" y="4572724"/>
        <a:ext cx="6513603" cy="9687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24C5EF-19A8-4ABD-9D44-5865A553AE69}">
      <dsp:nvSpPr>
        <dsp:cNvPr id="0" name=""/>
        <dsp:cNvSpPr/>
      </dsp:nvSpPr>
      <dsp:spPr>
        <a:xfrm>
          <a:off x="28" y="80612"/>
          <a:ext cx="2726047" cy="5472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Strengths:</a:t>
          </a:r>
        </a:p>
      </dsp:txBody>
      <dsp:txXfrm>
        <a:off x="28" y="80612"/>
        <a:ext cx="2726047" cy="547200"/>
      </dsp:txXfrm>
    </dsp:sp>
    <dsp:sp modelId="{2D5B0A7A-F509-4710-BBE1-8C150948291F}">
      <dsp:nvSpPr>
        <dsp:cNvPr id="0" name=""/>
        <dsp:cNvSpPr/>
      </dsp:nvSpPr>
      <dsp:spPr>
        <a:xfrm>
          <a:off x="28" y="627812"/>
          <a:ext cx="2726047" cy="308040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Open-ended question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Spontaneously deal with issues as they arise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Cost-effective method of collecting data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Less time-consuming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Variety of views on a subject</a:t>
          </a:r>
        </a:p>
      </dsp:txBody>
      <dsp:txXfrm>
        <a:off x="28" y="627812"/>
        <a:ext cx="2726047" cy="3080404"/>
      </dsp:txXfrm>
    </dsp:sp>
    <dsp:sp modelId="{38F93F96-84F2-4D9E-A7B3-4EA5D5939755}">
      <dsp:nvSpPr>
        <dsp:cNvPr id="0" name=""/>
        <dsp:cNvSpPr/>
      </dsp:nvSpPr>
      <dsp:spPr>
        <a:xfrm>
          <a:off x="3107722" y="80612"/>
          <a:ext cx="2726047" cy="547200"/>
        </a:xfrm>
        <a:prstGeom prst="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accent5">
              <a:hueOff val="414507"/>
              <a:satOff val="39495"/>
              <a:lumOff val="-1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Weaknesses:</a:t>
          </a:r>
        </a:p>
      </dsp:txBody>
      <dsp:txXfrm>
        <a:off x="3107722" y="80612"/>
        <a:ext cx="2726047" cy="547200"/>
      </dsp:txXfrm>
    </dsp:sp>
    <dsp:sp modelId="{66893D76-1AE9-432F-83F6-3BE0EDA53834}">
      <dsp:nvSpPr>
        <dsp:cNvPr id="0" name=""/>
        <dsp:cNvSpPr/>
      </dsp:nvSpPr>
      <dsp:spPr>
        <a:xfrm>
          <a:off x="3107722" y="627812"/>
          <a:ext cx="2726047" cy="3080404"/>
        </a:xfrm>
        <a:prstGeom prst="rect">
          <a:avLst/>
        </a:prstGeom>
        <a:solidFill>
          <a:schemeClr val="accent5">
            <a:tint val="40000"/>
            <a:alpha val="90000"/>
            <a:hueOff val="867568"/>
            <a:satOff val="-7036"/>
            <a:lumOff val="-1895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867568"/>
              <a:satOff val="-7036"/>
              <a:lumOff val="-18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One or two participants may dominate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Not done in a natural setting, so little “observation” to help understand the experience of the participants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Confidentiality</a:t>
          </a:r>
        </a:p>
      </dsp:txBody>
      <dsp:txXfrm>
        <a:off x="3107722" y="627812"/>
        <a:ext cx="2726047" cy="30804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8672EF-D664-45F5-919B-A4E42CE18005}">
      <dsp:nvSpPr>
        <dsp:cNvPr id="0" name=""/>
        <dsp:cNvSpPr/>
      </dsp:nvSpPr>
      <dsp:spPr>
        <a:xfrm>
          <a:off x="0" y="7467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6C2552-0757-4EB6-B26A-125CF6E68EA2}">
      <dsp:nvSpPr>
        <dsp:cNvPr id="0" name=""/>
        <dsp:cNvSpPr/>
      </dsp:nvSpPr>
      <dsp:spPr>
        <a:xfrm>
          <a:off x="287001" y="220939"/>
          <a:ext cx="522331" cy="5218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E7B1A-94E1-47CB-BF8C-C6C72FF66D16}">
      <dsp:nvSpPr>
        <dsp:cNvPr id="0" name=""/>
        <dsp:cNvSpPr/>
      </dsp:nvSpPr>
      <dsp:spPr>
        <a:xfrm>
          <a:off x="1096335" y="7467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Information sheet </a:t>
          </a:r>
          <a:endParaRPr lang="en-US" sz="2800" b="1" kern="1200" dirty="0"/>
        </a:p>
      </dsp:txBody>
      <dsp:txXfrm>
        <a:off x="1096335" y="7467"/>
        <a:ext cx="5400384" cy="978415"/>
      </dsp:txXfrm>
    </dsp:sp>
    <dsp:sp modelId="{A1899D55-EE4F-4DD3-9AF9-2B365953B5BD}">
      <dsp:nvSpPr>
        <dsp:cNvPr id="0" name=""/>
        <dsp:cNvSpPr/>
      </dsp:nvSpPr>
      <dsp:spPr>
        <a:xfrm>
          <a:off x="0" y="1230486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C0CEB0-13DD-49FD-8141-7E6F2ED87414}">
      <dsp:nvSpPr>
        <dsp:cNvPr id="0" name=""/>
        <dsp:cNvSpPr/>
      </dsp:nvSpPr>
      <dsp:spPr>
        <a:xfrm>
          <a:off x="287001" y="1443958"/>
          <a:ext cx="522331" cy="5218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A85BF1-3E9D-4745-9FEF-E7499A5C46D9}">
      <dsp:nvSpPr>
        <dsp:cNvPr id="0" name=""/>
        <dsp:cNvSpPr/>
      </dsp:nvSpPr>
      <dsp:spPr>
        <a:xfrm>
          <a:off x="1096335" y="1230486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Recording protocol</a:t>
          </a:r>
          <a:endParaRPr lang="en-US" sz="2800" b="1" kern="1200" dirty="0"/>
        </a:p>
      </dsp:txBody>
      <dsp:txXfrm>
        <a:off x="1096335" y="1230486"/>
        <a:ext cx="5400384" cy="978415"/>
      </dsp:txXfrm>
    </dsp:sp>
    <dsp:sp modelId="{D56DAD50-C103-43BC-8626-A50B708ACF0D}">
      <dsp:nvSpPr>
        <dsp:cNvPr id="0" name=""/>
        <dsp:cNvSpPr/>
      </dsp:nvSpPr>
      <dsp:spPr>
        <a:xfrm>
          <a:off x="0" y="2453505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222D63-A933-4AE4-BF29-ED829FBAFDD5}">
      <dsp:nvSpPr>
        <dsp:cNvPr id="0" name=""/>
        <dsp:cNvSpPr/>
      </dsp:nvSpPr>
      <dsp:spPr>
        <a:xfrm>
          <a:off x="287001" y="2666977"/>
          <a:ext cx="522331" cy="5218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C6974E-3CED-4644-BF6D-418CB2DD4F5B}">
      <dsp:nvSpPr>
        <dsp:cNvPr id="0" name=""/>
        <dsp:cNvSpPr/>
      </dsp:nvSpPr>
      <dsp:spPr>
        <a:xfrm>
          <a:off x="1096335" y="2453505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Consent form</a:t>
          </a:r>
          <a:endParaRPr lang="en-US" sz="2800" b="1" kern="1200" dirty="0"/>
        </a:p>
      </dsp:txBody>
      <dsp:txXfrm>
        <a:off x="1096335" y="2453505"/>
        <a:ext cx="5400384" cy="978415"/>
      </dsp:txXfrm>
    </dsp:sp>
    <dsp:sp modelId="{32EF9A3E-99E5-4F09-972B-A5365E5E45E1}">
      <dsp:nvSpPr>
        <dsp:cNvPr id="0" name=""/>
        <dsp:cNvSpPr/>
      </dsp:nvSpPr>
      <dsp:spPr>
        <a:xfrm>
          <a:off x="0" y="3662587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5587AF-B70D-49F9-8F51-CA0A98214218}">
      <dsp:nvSpPr>
        <dsp:cNvPr id="0" name=""/>
        <dsp:cNvSpPr/>
      </dsp:nvSpPr>
      <dsp:spPr>
        <a:xfrm>
          <a:off x="184499" y="3919980"/>
          <a:ext cx="522331" cy="5218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B5968-2BCE-4C1E-B573-40234694F2DF}">
      <dsp:nvSpPr>
        <dsp:cNvPr id="0" name=""/>
        <dsp:cNvSpPr/>
      </dsp:nvSpPr>
      <dsp:spPr>
        <a:xfrm>
          <a:off x="1113219" y="3766470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Focus group schedule - Details of the subject matter/questions</a:t>
          </a:r>
          <a:endParaRPr lang="en-US" sz="2800" b="1" kern="1200" dirty="0"/>
        </a:p>
      </dsp:txBody>
      <dsp:txXfrm>
        <a:off x="1113219" y="3766470"/>
        <a:ext cx="5400384" cy="978415"/>
      </dsp:txXfrm>
    </dsp:sp>
    <dsp:sp modelId="{5EA55AD9-0E71-4CBC-B3A0-AF98BC3F6649}">
      <dsp:nvSpPr>
        <dsp:cNvPr id="0" name=""/>
        <dsp:cNvSpPr/>
      </dsp:nvSpPr>
      <dsp:spPr>
        <a:xfrm>
          <a:off x="0" y="4899543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9376CC-7E63-431D-A330-DEDB407F75E7}">
      <dsp:nvSpPr>
        <dsp:cNvPr id="0" name=""/>
        <dsp:cNvSpPr/>
      </dsp:nvSpPr>
      <dsp:spPr>
        <a:xfrm>
          <a:off x="287001" y="5113015"/>
          <a:ext cx="522331" cy="52182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FC81C-8EDA-48D4-A5A2-A59A8609C3FF}">
      <dsp:nvSpPr>
        <dsp:cNvPr id="0" name=""/>
        <dsp:cNvSpPr/>
      </dsp:nvSpPr>
      <dsp:spPr>
        <a:xfrm>
          <a:off x="1096335" y="4899543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A debrief form</a:t>
          </a:r>
          <a:endParaRPr lang="en-US" sz="2800" b="1" kern="1200" dirty="0"/>
        </a:p>
      </dsp:txBody>
      <dsp:txXfrm>
        <a:off x="1096335" y="4899543"/>
        <a:ext cx="5400384" cy="9784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6059455"/>
          <a:ext cx="2586925" cy="795300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3982" tIns="142240" rIns="183982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Producing</a:t>
          </a:r>
        </a:p>
      </dsp:txBody>
      <dsp:txXfrm>
        <a:off x="0" y="6059455"/>
        <a:ext cx="2586925" cy="795300"/>
      </dsp:txXfrm>
    </dsp:sp>
    <dsp:sp modelId="{D8502BC2-16C7-4677-BE53-C099AC9563B8}">
      <dsp:nvSpPr>
        <dsp:cNvPr id="0" name=""/>
        <dsp:cNvSpPr/>
      </dsp:nvSpPr>
      <dsp:spPr>
        <a:xfrm>
          <a:off x="2586925" y="6059455"/>
          <a:ext cx="7760776" cy="795300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7425" tIns="228600" rIns="157425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Producing the report for presentation</a:t>
          </a:r>
        </a:p>
      </dsp:txBody>
      <dsp:txXfrm>
        <a:off x="2586925" y="6059455"/>
        <a:ext cx="7760776" cy="795300"/>
      </dsp:txXfrm>
    </dsp:sp>
    <dsp:sp modelId="{58CB861F-88A1-4CCE-97E9-15B3BF18AB65}">
      <dsp:nvSpPr>
        <dsp:cNvPr id="0" name=""/>
        <dsp:cNvSpPr/>
      </dsp:nvSpPr>
      <dsp:spPr>
        <a:xfrm rot="10800000">
          <a:off x="0" y="4848213"/>
          <a:ext cx="2586925" cy="122317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3982" tIns="142240" rIns="183982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Defining and naming</a:t>
          </a:r>
        </a:p>
      </dsp:txBody>
      <dsp:txXfrm rot="-10800000">
        <a:off x="0" y="4848213"/>
        <a:ext cx="2586925" cy="795061"/>
      </dsp:txXfrm>
    </dsp:sp>
    <dsp:sp modelId="{6E1D9447-E5FB-486A-8082-2DED3CAF49A4}">
      <dsp:nvSpPr>
        <dsp:cNvPr id="0" name=""/>
        <dsp:cNvSpPr/>
      </dsp:nvSpPr>
      <dsp:spPr>
        <a:xfrm>
          <a:off x="2586925" y="4848213"/>
          <a:ext cx="7760776" cy="79506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7425" tIns="228600" rIns="157425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Defining and naming themes</a:t>
          </a:r>
        </a:p>
      </dsp:txBody>
      <dsp:txXfrm>
        <a:off x="2586925" y="4848213"/>
        <a:ext cx="7760776" cy="795061"/>
      </dsp:txXfrm>
    </dsp:sp>
    <dsp:sp modelId="{988B5162-9278-4129-858A-B3938CE2C6DC}">
      <dsp:nvSpPr>
        <dsp:cNvPr id="0" name=""/>
        <dsp:cNvSpPr/>
      </dsp:nvSpPr>
      <dsp:spPr>
        <a:xfrm rot="10800000">
          <a:off x="0" y="3636971"/>
          <a:ext cx="2586925" cy="122317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3982" tIns="142240" rIns="183982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Reviewing</a:t>
          </a:r>
        </a:p>
      </dsp:txBody>
      <dsp:txXfrm rot="-10800000">
        <a:off x="0" y="3636971"/>
        <a:ext cx="2586925" cy="795061"/>
      </dsp:txXfrm>
    </dsp:sp>
    <dsp:sp modelId="{77DF9FBC-E15E-4DC1-B9D9-EDADD05BD1AE}">
      <dsp:nvSpPr>
        <dsp:cNvPr id="0" name=""/>
        <dsp:cNvSpPr/>
      </dsp:nvSpPr>
      <dsp:spPr>
        <a:xfrm>
          <a:off x="2586925" y="3636971"/>
          <a:ext cx="7760776" cy="79506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7425" tIns="228600" rIns="157425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Reviewing potential themes</a:t>
          </a:r>
        </a:p>
      </dsp:txBody>
      <dsp:txXfrm>
        <a:off x="2586925" y="3636971"/>
        <a:ext cx="7760776" cy="795061"/>
      </dsp:txXfrm>
    </dsp:sp>
    <dsp:sp modelId="{8B96F10E-42F0-4F70-9D41-3F1BBDB32782}">
      <dsp:nvSpPr>
        <dsp:cNvPr id="0" name=""/>
        <dsp:cNvSpPr/>
      </dsp:nvSpPr>
      <dsp:spPr>
        <a:xfrm rot="10800000">
          <a:off x="0" y="2425728"/>
          <a:ext cx="2586925" cy="122317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3982" tIns="142240" rIns="183982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Searching</a:t>
          </a:r>
        </a:p>
      </dsp:txBody>
      <dsp:txXfrm rot="-10800000">
        <a:off x="0" y="2425728"/>
        <a:ext cx="2586925" cy="795061"/>
      </dsp:txXfrm>
    </dsp:sp>
    <dsp:sp modelId="{109EDAD8-4260-4D65-9B33-7400DC606195}">
      <dsp:nvSpPr>
        <dsp:cNvPr id="0" name=""/>
        <dsp:cNvSpPr/>
      </dsp:nvSpPr>
      <dsp:spPr>
        <a:xfrm>
          <a:off x="2586925" y="2425728"/>
          <a:ext cx="7760776" cy="79506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7425" tIns="228600" rIns="157425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Searching for themes</a:t>
          </a:r>
        </a:p>
      </dsp:txBody>
      <dsp:txXfrm>
        <a:off x="2586925" y="2425728"/>
        <a:ext cx="7760776" cy="795061"/>
      </dsp:txXfrm>
    </dsp:sp>
    <dsp:sp modelId="{9E4010AC-5899-4056-93B4-89687F006291}">
      <dsp:nvSpPr>
        <dsp:cNvPr id="0" name=""/>
        <dsp:cNvSpPr/>
      </dsp:nvSpPr>
      <dsp:spPr>
        <a:xfrm rot="10800000">
          <a:off x="0" y="1214486"/>
          <a:ext cx="2586925" cy="122317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3982" tIns="142240" rIns="183982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Generating</a:t>
          </a:r>
        </a:p>
      </dsp:txBody>
      <dsp:txXfrm rot="-10800000">
        <a:off x="0" y="1214486"/>
        <a:ext cx="2586925" cy="795061"/>
      </dsp:txXfrm>
    </dsp:sp>
    <dsp:sp modelId="{22DE508E-AC11-496A-8DA6-4AC58CB48CAE}">
      <dsp:nvSpPr>
        <dsp:cNvPr id="0" name=""/>
        <dsp:cNvSpPr/>
      </dsp:nvSpPr>
      <dsp:spPr>
        <a:xfrm>
          <a:off x="2586925" y="1214486"/>
          <a:ext cx="7760776" cy="79506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7425" tIns="228600" rIns="157425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Generating initial codes</a:t>
          </a:r>
        </a:p>
      </dsp:txBody>
      <dsp:txXfrm>
        <a:off x="2586925" y="1214486"/>
        <a:ext cx="7760776" cy="795061"/>
      </dsp:txXfrm>
    </dsp:sp>
    <dsp:sp modelId="{2F2D1B91-3566-44E9-B9A1-D6B47291D646}">
      <dsp:nvSpPr>
        <dsp:cNvPr id="0" name=""/>
        <dsp:cNvSpPr/>
      </dsp:nvSpPr>
      <dsp:spPr>
        <a:xfrm rot="10800000">
          <a:off x="0" y="3243"/>
          <a:ext cx="2586925" cy="1223171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3982" tIns="142240" rIns="183982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Familiarising</a:t>
          </a:r>
        </a:p>
      </dsp:txBody>
      <dsp:txXfrm rot="-10800000">
        <a:off x="0" y="3243"/>
        <a:ext cx="2586925" cy="795061"/>
      </dsp:txXfrm>
    </dsp:sp>
    <dsp:sp modelId="{58F888EC-9E01-49DF-BA8C-EA5B078C6000}">
      <dsp:nvSpPr>
        <dsp:cNvPr id="0" name=""/>
        <dsp:cNvSpPr/>
      </dsp:nvSpPr>
      <dsp:spPr>
        <a:xfrm>
          <a:off x="2586925" y="3243"/>
          <a:ext cx="7760776" cy="79506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7425" tIns="228600" rIns="157425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Familiarising yourself with the data and identifying items of potential interest</a:t>
          </a:r>
        </a:p>
      </dsp:txBody>
      <dsp:txXfrm>
        <a:off x="2586925" y="3243"/>
        <a:ext cx="7760776" cy="7950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7A1D28-59DD-4425-A1F9-48A0928DB4C1}">
      <dsp:nvSpPr>
        <dsp:cNvPr id="0" name=""/>
        <dsp:cNvSpPr/>
      </dsp:nvSpPr>
      <dsp:spPr>
        <a:xfrm>
          <a:off x="1747800" y="2614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62626E-2851-4D73-8F15-602B52EA96F8}">
      <dsp:nvSpPr>
        <dsp:cNvPr id="0" name=""/>
        <dsp:cNvSpPr/>
      </dsp:nvSpPr>
      <dsp:spPr>
        <a:xfrm>
          <a:off x="559800" y="2615194"/>
          <a:ext cx="4320000" cy="17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One thing you liked about working with data</a:t>
          </a:r>
          <a:endParaRPr lang="en-US" sz="4000" b="1" kern="1200" dirty="0"/>
        </a:p>
      </dsp:txBody>
      <dsp:txXfrm>
        <a:off x="559800" y="2615194"/>
        <a:ext cx="4320000" cy="1710000"/>
      </dsp:txXfrm>
    </dsp:sp>
    <dsp:sp modelId="{13AE38DB-BCBE-4E97-BB39-C532CB165197}">
      <dsp:nvSpPr>
        <dsp:cNvPr id="0" name=""/>
        <dsp:cNvSpPr/>
      </dsp:nvSpPr>
      <dsp:spPr>
        <a:xfrm>
          <a:off x="6823800" y="2614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76C17E-C5DE-40DA-8BB4-97A10A3A993A}">
      <dsp:nvSpPr>
        <dsp:cNvPr id="0" name=""/>
        <dsp:cNvSpPr/>
      </dsp:nvSpPr>
      <dsp:spPr>
        <a:xfrm>
          <a:off x="5635800" y="2615194"/>
          <a:ext cx="4320000" cy="17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One thing you found challenging</a:t>
          </a:r>
          <a:endParaRPr lang="en-US" sz="4000" b="1" kern="1200" dirty="0"/>
        </a:p>
      </dsp:txBody>
      <dsp:txXfrm>
        <a:off x="5635800" y="2615194"/>
        <a:ext cx="4320000" cy="171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A48E63-8E64-4FBB-8F90-9FD036A554C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09114-C816-41F6-8134-03E2B4495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926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963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28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2354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latin typeface="+mn-lt"/>
              </a:rPr>
              <a:t> </a:t>
            </a:r>
            <a:r>
              <a:rPr lang="en-GB" sz="1400" dirty="0"/>
              <a:t> </a:t>
            </a:r>
          </a:p>
          <a:p>
            <a:pPr>
              <a:defRPr/>
            </a:pPr>
            <a:endParaRPr lang="en-GB" sz="1400" dirty="0">
              <a:latin typeface="+mn-lt"/>
            </a:endParaRP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A289B1AC-BF71-4B37-8F75-3EE41E600DBB}" type="slidenum">
              <a:rPr lang="en-US" altLang="en-US" smtClean="0">
                <a:latin typeface="Times New Roman" pitchFamily="18" charset="0"/>
              </a:rPr>
              <a:pPr/>
              <a:t>15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0518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5035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2662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618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0629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4122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8651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091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09/03/2023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907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09/03/2023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131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09/03/2023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628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09/03/2023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767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09/03/2023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666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09/03/2023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781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09/03/2023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660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09/03/2023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740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09/03/2023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188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09/03/2023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481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09/03/2023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610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BE4872-4323-4216-883B-8B40846C49F2}" type="datetimeFigureOut">
              <a:rPr lang="en-GB" smtClean="0"/>
              <a:t>09/03/2023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199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.jpe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4.png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sv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31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hyperlink" Target="https://www.youtube.com/watch?v=cCAPz14yjd4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pa.org/divisions/div12/rev-est/index.shtml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hyperlink" Target="http://www.psycline.org/journals/psycline.html" TargetMode="External"/><Relationship Id="rId4" Type="http://schemas.openxmlformats.org/officeDocument/2006/relationships/hyperlink" Target="http://www.experientialresearchers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6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951BC-F073-4605-8118-9822B1B303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42248" y="1481328"/>
            <a:ext cx="2926080" cy="2468880"/>
          </a:xfrm>
        </p:spPr>
        <p:txBody>
          <a:bodyPr>
            <a:noAutofit/>
          </a:bodyPr>
          <a:lstStyle/>
          <a:p>
            <a:pPr algn="l"/>
            <a:r>
              <a:rPr lang="en-GB" sz="4400" b="1" dirty="0"/>
              <a:t>Qualitative Research : Data collection and analysis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F20A77-B385-4E5C-AAA7-DEDE942FB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42248" y="4078224"/>
            <a:ext cx="2926080" cy="1307592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en-GB" sz="2000" dirty="0"/>
              <a:t> </a:t>
            </a:r>
          </a:p>
          <a:p>
            <a:pPr algn="l"/>
            <a:endParaRPr lang="en-GB" sz="2000" dirty="0"/>
          </a:p>
          <a:p>
            <a:pPr algn="l"/>
            <a:r>
              <a:rPr lang="en-GB" sz="4000" dirty="0"/>
              <a:t>Dr Beverly Cole</a:t>
            </a:r>
          </a:p>
        </p:txBody>
      </p:sp>
      <p:sp>
        <p:nvSpPr>
          <p:cNvPr id="38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F48DC4-5B45-445D-B7ED-139593D791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029" b="-2"/>
          <a:stretch/>
        </p:blipFill>
        <p:spPr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58759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2962F-9037-4D6D-A404-EDEEF4DE0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OPENING ROUND….</a:t>
            </a:r>
          </a:p>
        </p:txBody>
      </p:sp>
      <p:pic>
        <p:nvPicPr>
          <p:cNvPr id="11267" name="Content Placeholder 4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C4BC02EA-61AD-499D-BCB9-0E68F20D830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8488" y="1363850"/>
            <a:ext cx="12083512" cy="5494149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322" name="Rectangle 2">
            <a:extLst>
              <a:ext uri="{FF2B5EF4-FFF2-40B4-BE49-F238E27FC236}">
                <a16:creationId xmlns:a16="http://schemas.microsoft.com/office/drawing/2014/main" id="{D1CD0AE6-0B0D-4C91-943A-811570C95D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Focus group interviews</a:t>
            </a:r>
          </a:p>
        </p:txBody>
      </p:sp>
      <p:graphicFrame>
        <p:nvGraphicFramePr>
          <p:cNvPr id="56326" name="Rectangle 3">
            <a:extLst>
              <a:ext uri="{FF2B5EF4-FFF2-40B4-BE49-F238E27FC236}">
                <a16:creationId xmlns:a16="http://schemas.microsoft.com/office/drawing/2014/main" id="{9789007C-E5D5-460D-B10A-839F66F854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81165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54" name="Picture 57351">
            <a:extLst>
              <a:ext uri="{FF2B5EF4-FFF2-40B4-BE49-F238E27FC236}">
                <a16:creationId xmlns:a16="http://schemas.microsoft.com/office/drawing/2014/main" id="{218C6186-D9FE-4F26-AF87-11B8A73BD9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5236" r="22528" b="-1"/>
          <a:stretch/>
        </p:blipFill>
        <p:spPr>
          <a:xfrm>
            <a:off x="7388057" y="15000"/>
            <a:ext cx="4803637" cy="6857990"/>
          </a:xfrm>
          <a:prstGeom prst="rect">
            <a:avLst/>
          </a:prstGeom>
        </p:spPr>
      </p:pic>
      <p:pic>
        <p:nvPicPr>
          <p:cNvPr id="57355" name="Picture 75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57346" name="Rectangle 2">
            <a:extLst>
              <a:ext uri="{FF2B5EF4-FFF2-40B4-BE49-F238E27FC236}">
                <a16:creationId xmlns:a16="http://schemas.microsoft.com/office/drawing/2014/main" id="{C5A42052-1734-42AE-9392-BD75A1CA21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700">
                <a:solidFill>
                  <a:srgbClr val="000000"/>
                </a:solidFill>
              </a:rPr>
              <a:t>Focus group interviews (continued)</a:t>
            </a:r>
          </a:p>
        </p:txBody>
      </p:sp>
      <p:sp>
        <p:nvSpPr>
          <p:cNvPr id="57348" name="Slide Number Placeholder 5">
            <a:extLst>
              <a:ext uri="{FF2B5EF4-FFF2-40B4-BE49-F238E27FC236}">
                <a16:creationId xmlns:a16="http://schemas.microsoft.com/office/drawing/2014/main" id="{8D47ED61-E16B-4EB5-A512-E3DA28CCEFD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825930" y="6223702"/>
            <a:ext cx="570728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70062268-5F73-46F1-9043-7E610800B983}" type="slidenum">
              <a:rPr lang="en-US" altLang="en-US" sz="1100">
                <a:solidFill>
                  <a:srgbClr val="FFFFFF"/>
                </a:solidFill>
                <a:latin typeface="Arial Black" panose="020B0A040201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4</a:t>
            </a:fld>
            <a:endParaRPr lang="en-US" altLang="en-US" sz="110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7356" name="Rectangle 3">
            <a:extLst>
              <a:ext uri="{FF2B5EF4-FFF2-40B4-BE49-F238E27FC236}">
                <a16:creationId xmlns:a16="http://schemas.microsoft.com/office/drawing/2014/main" id="{C67C2D47-FA5A-4FFE-8FEE-3FFB9DFD79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8298617"/>
              </p:ext>
            </p:extLst>
          </p:nvPr>
        </p:nvGraphicFramePr>
        <p:xfrm>
          <a:off x="804997" y="2272143"/>
          <a:ext cx="5833798" cy="378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85452-4191-4B8D-80A8-1D72D26A5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525347"/>
            <a:ext cx="680132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Let’s Do It:  Mini Research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6FB81-7F94-4648-B3D4-4B6418D8C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1258" y="4525347"/>
            <a:ext cx="3258675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Focus groups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6816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575FF0-48B8-4E1D-8772-85B9DD6FE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rgbClr val="3F3F3F"/>
                </a:solidFill>
              </a:rPr>
              <a:t>1. Decide on your topic: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797DF-5EFB-48B2-820F-FD74F05161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6915" y="2888250"/>
            <a:ext cx="4297351" cy="3802836"/>
          </a:xfrm>
        </p:spPr>
        <p:txBody>
          <a:bodyPr anchor="t">
            <a:no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+mj-lt"/>
              </a:rPr>
              <a:t>Counselling in a pandemic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A38F53A-FA04-4448-AA6F-FEF58C69E3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7731" y="2888250"/>
            <a:ext cx="4292594" cy="2959778"/>
          </a:xfrm>
        </p:spPr>
        <p:txBody>
          <a:bodyPr anchor="t">
            <a:no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+mj-lt"/>
              </a:rPr>
              <a:t>The experience of sitting in front of a real client for the first time</a:t>
            </a:r>
          </a:p>
        </p:txBody>
      </p:sp>
    </p:spTree>
    <p:extLst>
      <p:ext uri="{BB962C8B-B14F-4D97-AF65-F5344CB8AC3E}">
        <p14:creationId xmlns:p14="http://schemas.microsoft.com/office/powerpoint/2010/main" val="27311589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9D627-B7C4-4B02-AF65-F5E6291E3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2. Select your participants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2454D-DE5E-4019-A5D1-FC697437C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4000" dirty="0"/>
              <a:t>A group of people who have shared interest and </a:t>
            </a:r>
            <a:r>
              <a:rPr lang="en-GB" sz="4000" b="1" i="1" dirty="0"/>
              <a:t>experience</a:t>
            </a:r>
            <a:r>
              <a:rPr lang="en-GB" sz="4000" dirty="0"/>
              <a:t> in the subject to be researched</a:t>
            </a:r>
          </a:p>
        </p:txBody>
      </p:sp>
    </p:spTree>
    <p:extLst>
      <p:ext uri="{BB962C8B-B14F-4D97-AF65-F5344CB8AC3E}">
        <p14:creationId xmlns:p14="http://schemas.microsoft.com/office/powerpoint/2010/main" val="137482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A79B49-B76D-43FB-8EC3-DC3434D0F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4. Consolidate your questions: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0DC5F1D-74B9-425A-A070-2CE6CE4967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3778770" cy="4351338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sz="4800" b="1" dirty="0"/>
              <a:t>Focus Group 1:</a:t>
            </a:r>
          </a:p>
          <a:p>
            <a:pPr marL="0" indent="0">
              <a:buNone/>
            </a:pPr>
            <a:r>
              <a:rPr lang="en-GB" sz="4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How has the COVID-19 pandemic changed the counselling profession?</a:t>
            </a:r>
            <a:r>
              <a:rPr lang="en-GB" sz="2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6000" dirty="0">
              <a:latin typeface="+mj-lt"/>
            </a:endParaRPr>
          </a:p>
          <a:p>
            <a:pPr marL="0" indent="0">
              <a:buNone/>
            </a:pPr>
            <a:endParaRPr lang="en-GB" sz="48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CF16D5-8D81-41EB-8912-5ACA6BC3E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8298" y="2212067"/>
            <a:ext cx="3778770" cy="39648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400" b="1" dirty="0"/>
              <a:t>Focus Group 2:</a:t>
            </a:r>
          </a:p>
          <a:p>
            <a:pPr marL="0" indent="0">
              <a:buNone/>
            </a:pPr>
            <a:r>
              <a:rPr lang="en-GB" sz="44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How might counsellor training better prepare trainees to sit in front of a real client for the first time? </a:t>
            </a:r>
            <a:endParaRPr lang="en-GB" sz="4400" dirty="0">
              <a:latin typeface="+mj-lt"/>
            </a:endParaRPr>
          </a:p>
          <a:p>
            <a:pPr marL="0" indent="0">
              <a:buNone/>
            </a:pPr>
            <a:endParaRPr lang="en-GB" sz="4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731590-392C-4DA3-887A-EB36AFD635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7472" y="-21318"/>
            <a:ext cx="2286659" cy="1970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8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CEFFBD-5955-493B-AF4B-1E2E666FF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5. Set a date for the focus group and invite your participants to attend: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0AB5EB-F152-413E-A1D3-3A0C5799B5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17780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9298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5F733D5-0BDE-4F43-A8B5-29F59FB31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FORMED TWO FOCUS GROUPS: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DEAA46-ED22-4047-81D8-8759E8E2D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39056"/>
            <a:ext cx="12192000" cy="5418943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  <a:p>
            <a:pPr lvl="0"/>
            <a:r>
              <a:rPr lang="en-GB" sz="4300" b="1" dirty="0">
                <a:latin typeface="+mj-lt"/>
              </a:rPr>
              <a:t>Each group has to elect one moderator, one note taker, one timekeeper, one disseminator   </a:t>
            </a:r>
          </a:p>
          <a:p>
            <a:pPr lvl="0"/>
            <a:r>
              <a:rPr lang="en-GB" sz="4300" b="1" dirty="0">
                <a:latin typeface="+mj-lt"/>
              </a:rPr>
              <a:t>The </a:t>
            </a:r>
            <a:r>
              <a:rPr lang="en-GB" sz="4300" b="1" i="1" dirty="0">
                <a:latin typeface="+mj-lt"/>
              </a:rPr>
              <a:t>moderator</a:t>
            </a:r>
            <a:r>
              <a:rPr lang="en-GB" sz="4300" b="1" dirty="0">
                <a:latin typeface="+mj-lt"/>
              </a:rPr>
              <a:t> asks the group three questions [see question schedule], one at a time, and facilitates discussion</a:t>
            </a:r>
          </a:p>
          <a:p>
            <a:pPr lvl="0"/>
            <a:r>
              <a:rPr lang="en-GB" sz="4300" b="1" dirty="0">
                <a:latin typeface="+mj-lt"/>
              </a:rPr>
              <a:t>The </a:t>
            </a:r>
            <a:r>
              <a:rPr lang="en-GB" sz="4300" b="1" i="1" dirty="0">
                <a:latin typeface="+mj-lt"/>
              </a:rPr>
              <a:t>note taker </a:t>
            </a:r>
            <a:r>
              <a:rPr lang="en-GB" sz="4300" b="1" dirty="0">
                <a:latin typeface="+mj-lt"/>
              </a:rPr>
              <a:t>takes notes</a:t>
            </a:r>
          </a:p>
          <a:p>
            <a:pPr lvl="0"/>
            <a:r>
              <a:rPr lang="en-GB" sz="4300" b="1" dirty="0">
                <a:latin typeface="+mj-lt"/>
              </a:rPr>
              <a:t>The </a:t>
            </a:r>
            <a:r>
              <a:rPr lang="en-GB" sz="4300" b="1" i="1" dirty="0">
                <a:latin typeface="+mj-lt"/>
              </a:rPr>
              <a:t>time-keeper </a:t>
            </a:r>
            <a:r>
              <a:rPr lang="en-GB" sz="4300" b="1" dirty="0">
                <a:latin typeface="+mj-lt"/>
              </a:rPr>
              <a:t>makes sure that there is enough time to consider the three questions</a:t>
            </a:r>
          </a:p>
          <a:p>
            <a:pPr lvl="0"/>
            <a:r>
              <a:rPr lang="en-GB" sz="4300" b="1" dirty="0">
                <a:latin typeface="+mj-lt"/>
              </a:rPr>
              <a:t>Focus group lasts for twenty minutes [roughly six/seven minutes per question]</a:t>
            </a:r>
          </a:p>
          <a:p>
            <a:r>
              <a:rPr lang="en-GB" sz="4300" b="1" dirty="0">
                <a:latin typeface="+mj-lt"/>
              </a:rPr>
              <a:t>All need to take notes to aid discussion at the end.</a:t>
            </a:r>
          </a:p>
          <a:p>
            <a:pPr lvl="0"/>
            <a:r>
              <a:rPr lang="en-GB" sz="4300" b="1" dirty="0">
                <a:latin typeface="+mj-lt"/>
              </a:rPr>
              <a:t>At the end of the focus group, open discussion regarding the responses to the questions</a:t>
            </a:r>
          </a:p>
          <a:p>
            <a:pPr lvl="0"/>
            <a:r>
              <a:rPr lang="en-GB" sz="4300" b="1" dirty="0">
                <a:latin typeface="+mj-lt"/>
              </a:rPr>
              <a:t>The </a:t>
            </a:r>
            <a:r>
              <a:rPr lang="en-GB" sz="4300" b="1" i="1" dirty="0">
                <a:latin typeface="+mj-lt"/>
              </a:rPr>
              <a:t>disseminator</a:t>
            </a:r>
            <a:r>
              <a:rPr lang="en-GB" sz="4300" b="1" dirty="0">
                <a:latin typeface="+mj-lt"/>
              </a:rPr>
              <a:t> then reports the findings back to the other group</a:t>
            </a:r>
          </a:p>
          <a:p>
            <a:pPr marL="0" indent="0">
              <a:buNone/>
            </a:pPr>
            <a:r>
              <a:rPr lang="en-GB" sz="3500" b="1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918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lowchart: Document 70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C30350-5FDC-42A3-BCB9-5C8001156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1"/>
            <a:ext cx="3248024" cy="280451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 conversation with a purpose: </a:t>
            </a:r>
          </a:p>
        </p:txBody>
      </p:sp>
      <p:pic>
        <p:nvPicPr>
          <p:cNvPr id="1026" name="Picture 2" descr="Focus group icon or logo line art style. Vector Illustration.">
            <a:extLst>
              <a:ext uri="{FF2B5EF4-FFF2-40B4-BE49-F238E27FC236}">
                <a16:creationId xmlns:a16="http://schemas.microsoft.com/office/drawing/2014/main" id="{645A29BF-05C6-4AAE-AFB6-5D5E0B14C66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82949" y="640080"/>
            <a:ext cx="5397504" cy="557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4213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49C63CB-8600-4089-853A-181704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9598AC5C-A5D7-4EDB-A072-661522335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400000">
            <a:off x="3366236" y="-2665477"/>
            <a:ext cx="5486400" cy="121889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210BC1-2217-41BE-9757-113B4EA3E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685797"/>
            <a:ext cx="8788527" cy="2263779"/>
          </a:xfrm>
        </p:spPr>
        <p:txBody>
          <a:bodyPr anchor="t">
            <a:normAutofit/>
          </a:bodyPr>
          <a:lstStyle/>
          <a:p>
            <a:r>
              <a:rPr lang="en-GB" sz="5000"/>
              <a:t>You’ve collected your data  ….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B60007-4A8B-4339-809E-4BCC11952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1BB90-E80A-4C42-83FA-E4717998F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3133724"/>
            <a:ext cx="8788527" cy="2746621"/>
          </a:xfrm>
        </p:spPr>
        <p:txBody>
          <a:bodyPr>
            <a:normAutofit/>
          </a:bodyPr>
          <a:lstStyle/>
          <a:p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5400" dirty="0"/>
              <a:t>8. So now we can analyse it  ….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9E26B-70C3-4FA3-9DA6-9BA2E06BC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0636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DC2AE-B700-4832-8CFB-CF9D82784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Transcribing … … …</a:t>
            </a:r>
          </a:p>
        </p:txBody>
      </p:sp>
      <p:pic>
        <p:nvPicPr>
          <p:cNvPr id="4" name="Content Placeholder 3" descr="See the source image">
            <a:extLst>
              <a:ext uri="{FF2B5EF4-FFF2-40B4-BE49-F238E27FC236}">
                <a16:creationId xmlns:a16="http://schemas.microsoft.com/office/drawing/2014/main" id="{E1A40ED2-5482-4280-9C56-A74B54455F5D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8671" y="1825625"/>
            <a:ext cx="8314658" cy="43513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529312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28F494-12B6-7FB9-B59F-02D3EEC31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5746600" cy="14540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Phase 1 : The recording</a:t>
            </a:r>
          </a:p>
        </p:txBody>
      </p:sp>
      <p:pic>
        <p:nvPicPr>
          <p:cNvPr id="7" name="Graphic 6" descr="Podcast">
            <a:extLst>
              <a:ext uri="{FF2B5EF4-FFF2-40B4-BE49-F238E27FC236}">
                <a16:creationId xmlns:a16="http://schemas.microsoft.com/office/drawing/2014/main" id="{AC40DEE9-7CF9-0306-888E-7ECD433452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049CA-2FF4-58A5-ED93-EFF94AD15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3" y="1793846"/>
            <a:ext cx="5928607" cy="4916920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Listen to the recording</a:t>
            </a:r>
          </a:p>
          <a:p>
            <a:r>
              <a:rPr lang="en-GB" sz="4000" dirty="0">
                <a:solidFill>
                  <a:schemeClr val="tx2"/>
                </a:solidFill>
              </a:rPr>
              <a:t>Make notes as you listen</a:t>
            </a:r>
          </a:p>
          <a:p>
            <a:r>
              <a:rPr lang="en-GB" sz="4000" dirty="0">
                <a:solidFill>
                  <a:schemeClr val="tx2"/>
                </a:solidFill>
              </a:rPr>
              <a:t>Reflect at the end of the recording</a:t>
            </a:r>
          </a:p>
          <a:p>
            <a:r>
              <a:rPr lang="en-GB" sz="4000" dirty="0">
                <a:solidFill>
                  <a:schemeClr val="tx2"/>
                </a:solidFill>
              </a:rPr>
              <a:t>Read through your notes from last week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01217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1720312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/>
              <a:t>Six </a:t>
            </a:r>
            <a:br>
              <a:rPr lang="en-GB" altLang="en-US" sz="3200" dirty="0"/>
            </a:br>
            <a:r>
              <a:rPr lang="en-GB" altLang="en-US" sz="3200" dirty="0"/>
              <a:t>Phases </a:t>
            </a:r>
            <a:br>
              <a:rPr lang="en-GB" altLang="en-US" sz="3200" dirty="0"/>
            </a:br>
            <a:r>
              <a:rPr lang="en-GB" altLang="en-US" sz="3200" dirty="0"/>
              <a:t>of</a:t>
            </a:r>
            <a:br>
              <a:rPr lang="en-GB" altLang="en-US" sz="3200" dirty="0"/>
            </a:br>
            <a:r>
              <a:rPr lang="en-GB" altLang="en-US" sz="3200" dirty="0"/>
              <a:t>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7308556"/>
              </p:ext>
            </p:extLst>
          </p:nvPr>
        </p:nvGraphicFramePr>
        <p:xfrm>
          <a:off x="1844298" y="0"/>
          <a:ext cx="10347702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439"/>
    </mc:Choice>
    <mc:Fallback xmlns="">
      <p:transition spd="slow" advTm="49439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>
            <a:extLst>
              <a:ext uri="{FF2B5EF4-FFF2-40B4-BE49-F238E27FC236}">
                <a16:creationId xmlns:a16="http://schemas.microsoft.com/office/drawing/2014/main" id="{B4935453-ED5A-4B5D-9C91-B69B1DEF57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65125"/>
            <a:ext cx="10896600" cy="1325563"/>
          </a:xfrm>
        </p:spPr>
        <p:txBody>
          <a:bodyPr/>
          <a:lstStyle/>
          <a:p>
            <a:pPr eaLnBrk="1" hangingPunct="1"/>
            <a:r>
              <a:rPr lang="en-CA" altLang="en-US" b="1" dirty="0"/>
              <a:t>Coding:</a:t>
            </a:r>
          </a:p>
        </p:txBody>
      </p:sp>
      <p:sp>
        <p:nvSpPr>
          <p:cNvPr id="81923" name="Rectangle 3">
            <a:extLst>
              <a:ext uri="{FF2B5EF4-FFF2-40B4-BE49-F238E27FC236}">
                <a16:creationId xmlns:a16="http://schemas.microsoft.com/office/drawing/2014/main" id="{FC7E0B61-790A-499F-86B8-6424EA1670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90688"/>
            <a:ext cx="4953000" cy="3886200"/>
          </a:xfrm>
        </p:spPr>
        <p:txBody>
          <a:bodyPr>
            <a:noAutofit/>
          </a:bodyPr>
          <a:lstStyle/>
          <a:p>
            <a:r>
              <a:rPr lang="en-CA" altLang="en-US" sz="5400" dirty="0"/>
              <a:t>What words or phrases immediately jump out at you?</a:t>
            </a:r>
          </a:p>
          <a:p>
            <a:pPr marL="0" indent="0">
              <a:buNone/>
            </a:pPr>
            <a:endParaRPr lang="en-CA" altLang="en-US" sz="4000" dirty="0"/>
          </a:p>
        </p:txBody>
      </p:sp>
      <p:sp>
        <p:nvSpPr>
          <p:cNvPr id="81924" name="Slide Number Placeholder 4">
            <a:extLst>
              <a:ext uri="{FF2B5EF4-FFF2-40B4-BE49-F238E27FC236}">
                <a16:creationId xmlns:a16="http://schemas.microsoft.com/office/drawing/2014/main" id="{C196C562-A3C2-4B2C-BE04-CFC373C5F6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4EB9DD9F-7FE8-4BCE-9EB2-188AFF0A68F6}" type="slidenum">
              <a:rPr lang="en-US" altLang="en-US" sz="1200">
                <a:latin typeface="Arial Black" panose="020B0A040201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US" altLang="en-US" sz="1200">
              <a:latin typeface="Arial Black" panose="020B0A04020102020204" pitchFamily="34" charset="0"/>
            </a:endParaRPr>
          </a:p>
        </p:txBody>
      </p:sp>
      <p:pic>
        <p:nvPicPr>
          <p:cNvPr id="7" name="Picture 6" descr="A brick building&#10;&#10;Description automatically generated">
            <a:extLst>
              <a:ext uri="{FF2B5EF4-FFF2-40B4-BE49-F238E27FC236}">
                <a16:creationId xmlns:a16="http://schemas.microsoft.com/office/drawing/2014/main" id="{19F169E4-AFE9-4F2C-8835-77C00D85303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3235" y="5167312"/>
            <a:ext cx="3472266" cy="1371600"/>
          </a:xfrm>
          <a:prstGeom prst="rect">
            <a:avLst/>
          </a:prstGeom>
        </p:spPr>
      </p:pic>
      <p:pic>
        <p:nvPicPr>
          <p:cNvPr id="81925" name="Picture 6">
            <a:extLst>
              <a:ext uri="{FF2B5EF4-FFF2-40B4-BE49-F238E27FC236}">
                <a16:creationId xmlns:a16="http://schemas.microsoft.com/office/drawing/2014/main" id="{16575D34-5C2A-4540-9ADB-9C1840EC23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3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400" y="0"/>
            <a:ext cx="6226629" cy="6858000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2">
            <a:extLst>
              <a:ext uri="{FF2B5EF4-FFF2-40B4-BE49-F238E27FC236}">
                <a16:creationId xmlns:a16="http://schemas.microsoft.com/office/drawing/2014/main" id="{74509316-0C4F-4EAF-83F1-6112EE151F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CA" altLang="en-US" b="1" dirty="0"/>
              <a:t> 10. Making themes: </a:t>
            </a:r>
            <a:r>
              <a:rPr lang="en-US" altLang="en-US" dirty="0"/>
              <a:t>Go through your ‘codes’ and group all that you consider to be linked</a:t>
            </a:r>
            <a:endParaRPr lang="en-CA" altLang="en-US" b="1" dirty="0"/>
          </a:p>
        </p:txBody>
      </p:sp>
      <p:sp>
        <p:nvSpPr>
          <p:cNvPr id="84996" name="Rectangle 3">
            <a:extLst>
              <a:ext uri="{FF2B5EF4-FFF2-40B4-BE49-F238E27FC236}">
                <a16:creationId xmlns:a16="http://schemas.microsoft.com/office/drawing/2014/main" id="{9468FD5D-2DD3-4316-9442-2D49C771A1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/>
          <a:lstStyle/>
          <a:p>
            <a:pPr marL="0" indent="0">
              <a:buNone/>
            </a:pPr>
            <a:r>
              <a:rPr lang="en-CA" altLang="en-US" dirty="0"/>
              <a:t>Group notes together to start to form themes. Place related notes together within columns </a:t>
            </a:r>
          </a:p>
          <a:p>
            <a:pPr eaLnBrk="1" hangingPunct="1"/>
            <a:endParaRPr lang="en-CA" altLang="en-US" dirty="0"/>
          </a:p>
        </p:txBody>
      </p:sp>
      <p:sp>
        <p:nvSpPr>
          <p:cNvPr id="85016" name="Slide Number Placeholder 23">
            <a:extLst>
              <a:ext uri="{FF2B5EF4-FFF2-40B4-BE49-F238E27FC236}">
                <a16:creationId xmlns:a16="http://schemas.microsoft.com/office/drawing/2014/main" id="{E20DF053-9517-4110-A642-2D83C1EA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1C62B1A-F393-4706-AFA7-D916F35E98D6}" type="slidenum">
              <a:rPr lang="en-US" altLang="en-US" sz="1200">
                <a:latin typeface="Arial Black" panose="020B0A040201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US" altLang="en-US" sz="1200">
              <a:latin typeface="Arial Black" panose="020B0A04020102020204" pitchFamily="34" charset="0"/>
            </a:endParaRPr>
          </a:p>
        </p:txBody>
      </p:sp>
      <p:pic>
        <p:nvPicPr>
          <p:cNvPr id="84999" name="Picture 6">
            <a:extLst>
              <a:ext uri="{FF2B5EF4-FFF2-40B4-BE49-F238E27FC236}">
                <a16:creationId xmlns:a16="http://schemas.microsoft.com/office/drawing/2014/main" id="{4528AD6A-0419-42E1-824E-E90C90161D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" t="20027" r="2614" b="14894"/>
          <a:stretch>
            <a:fillRect/>
          </a:stretch>
        </p:blipFill>
        <p:spPr bwMode="auto">
          <a:xfrm>
            <a:off x="9319850" y="4045744"/>
            <a:ext cx="1977737" cy="131849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09" name="Picture 17">
            <a:extLst>
              <a:ext uri="{FF2B5EF4-FFF2-40B4-BE49-F238E27FC236}">
                <a16:creationId xmlns:a16="http://schemas.microsoft.com/office/drawing/2014/main" id="{E13B3056-4BB3-4EDE-8DCA-35076800FA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614" b="14894"/>
          <a:stretch>
            <a:fillRect/>
          </a:stretch>
        </p:blipFill>
        <p:spPr bwMode="auto">
          <a:xfrm>
            <a:off x="1090612" y="4243536"/>
            <a:ext cx="194310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11" name="Picture 19">
            <a:extLst>
              <a:ext uri="{FF2B5EF4-FFF2-40B4-BE49-F238E27FC236}">
                <a16:creationId xmlns:a16="http://schemas.microsoft.com/office/drawing/2014/main" id="{B031CD0C-A3C1-4AE4-8C42-83AB8199AA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" t="20027" r="2614" b="14894"/>
          <a:stretch>
            <a:fillRect/>
          </a:stretch>
        </p:blipFill>
        <p:spPr bwMode="auto">
          <a:xfrm>
            <a:off x="9334499" y="2753519"/>
            <a:ext cx="1871663" cy="1247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13" name="Picture 21">
            <a:extLst>
              <a:ext uri="{FF2B5EF4-FFF2-40B4-BE49-F238E27FC236}">
                <a16:creationId xmlns:a16="http://schemas.microsoft.com/office/drawing/2014/main" id="{1F1C0BD8-0BE6-4269-8FBC-945C7F999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495" b="12392"/>
          <a:stretch>
            <a:fillRect/>
          </a:stretch>
        </p:blipFill>
        <p:spPr bwMode="auto">
          <a:xfrm>
            <a:off x="9360512" y="5408685"/>
            <a:ext cx="187325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14" name="Picture 22">
            <a:extLst>
              <a:ext uri="{FF2B5EF4-FFF2-40B4-BE49-F238E27FC236}">
                <a16:creationId xmlns:a16="http://schemas.microsoft.com/office/drawing/2014/main" id="{51E3221E-8F9F-4B6E-BE2D-07596EA35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614" b="14894"/>
          <a:stretch>
            <a:fillRect/>
          </a:stretch>
        </p:blipFill>
        <p:spPr bwMode="auto">
          <a:xfrm>
            <a:off x="1090612" y="2923981"/>
            <a:ext cx="194310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15" name="Picture 23">
            <a:extLst>
              <a:ext uri="{FF2B5EF4-FFF2-40B4-BE49-F238E27FC236}">
                <a16:creationId xmlns:a16="http://schemas.microsoft.com/office/drawing/2014/main" id="{CB3EB508-616A-41A9-A842-B9F963562A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5" t="20027" r="2495" b="15019"/>
          <a:stretch>
            <a:fillRect/>
          </a:stretch>
        </p:blipFill>
        <p:spPr bwMode="auto">
          <a:xfrm>
            <a:off x="1067335" y="5573884"/>
            <a:ext cx="1944687" cy="12620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close up of a red apple&#10;&#10;Description automatically generated">
            <a:extLst>
              <a:ext uri="{FF2B5EF4-FFF2-40B4-BE49-F238E27FC236}">
                <a16:creationId xmlns:a16="http://schemas.microsoft.com/office/drawing/2014/main" id="{9D312D5E-8F4F-4670-8D99-9A813A1F8CA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168" y="2923981"/>
            <a:ext cx="3995225" cy="2071113"/>
          </a:xfrm>
          <a:prstGeom prst="rect">
            <a:avLst/>
          </a:prstGeom>
        </p:spPr>
      </p:pic>
      <p:pic>
        <p:nvPicPr>
          <p:cNvPr id="1026" name="Picture 2" descr="Image result for images of oranges">
            <a:extLst>
              <a:ext uri="{FF2B5EF4-FFF2-40B4-BE49-F238E27FC236}">
                <a16:creationId xmlns:a16="http://schemas.microsoft.com/office/drawing/2014/main" id="{F89FEDE5-86F1-4FE5-A042-5AA314644E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282" y="5035623"/>
            <a:ext cx="3982111" cy="184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>
            <a:extLst>
              <a:ext uri="{FF2B5EF4-FFF2-40B4-BE49-F238E27FC236}">
                <a16:creationId xmlns:a16="http://schemas.microsoft.com/office/drawing/2014/main" id="{48FCDB6B-52FF-46DB-8DBD-5650B490CB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3919" y="2585256"/>
            <a:ext cx="7920038" cy="3459162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88067" name="Rectangle 3">
            <a:extLst>
              <a:ext uri="{FF2B5EF4-FFF2-40B4-BE49-F238E27FC236}">
                <a16:creationId xmlns:a16="http://schemas.microsoft.com/office/drawing/2014/main" id="{DE92D540-837E-452C-9288-AF0ED7BBE3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4745" y="457200"/>
            <a:ext cx="11718387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CA" altLang="en-US" b="1" dirty="0"/>
              <a:t>11. Pull it all together … … …</a:t>
            </a:r>
          </a:p>
        </p:txBody>
      </p:sp>
      <p:sp>
        <p:nvSpPr>
          <p:cNvPr id="88068" name="Rectangle 4">
            <a:extLst>
              <a:ext uri="{FF2B5EF4-FFF2-40B4-BE49-F238E27FC236}">
                <a16:creationId xmlns:a16="http://schemas.microsoft.com/office/drawing/2014/main" id="{A5F83C85-231C-4A41-A04A-3AD2C8E136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4746" y="1447800"/>
            <a:ext cx="8427158" cy="3886200"/>
          </a:xfrm>
          <a:noFill/>
        </p:spPr>
        <p:txBody>
          <a:bodyPr/>
          <a:lstStyle/>
          <a:p>
            <a:pPr eaLnBrk="1" hangingPunct="1"/>
            <a:endParaRPr lang="en-CA" altLang="en-US" dirty="0"/>
          </a:p>
          <a:p>
            <a:pPr eaLnBrk="1" hangingPunct="1"/>
            <a:r>
              <a:rPr lang="en-CA" altLang="en-US" dirty="0"/>
              <a:t> Join together your themes</a:t>
            </a:r>
          </a:p>
        </p:txBody>
      </p:sp>
      <p:pic>
        <p:nvPicPr>
          <p:cNvPr id="88071" name="Picture 7">
            <a:extLst>
              <a:ext uri="{FF2B5EF4-FFF2-40B4-BE49-F238E27FC236}">
                <a16:creationId xmlns:a16="http://schemas.microsoft.com/office/drawing/2014/main" id="{53BF206F-030D-4D6A-8103-39CB5701F9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495" b="12392"/>
          <a:stretch>
            <a:fillRect/>
          </a:stretch>
        </p:blipFill>
        <p:spPr bwMode="auto">
          <a:xfrm>
            <a:off x="374527" y="2548917"/>
            <a:ext cx="8207376" cy="345916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brick wall&#10;&#10;Description automatically generated">
            <a:extLst>
              <a:ext uri="{FF2B5EF4-FFF2-40B4-BE49-F238E27FC236}">
                <a16:creationId xmlns:a16="http://schemas.microsoft.com/office/drawing/2014/main" id="{8E2BAD91-8907-4C72-AE23-0707F960392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950" y="2548917"/>
            <a:ext cx="2590800" cy="345916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>
            <a:extLst>
              <a:ext uri="{FF2B5EF4-FFF2-40B4-BE49-F238E27FC236}">
                <a16:creationId xmlns:a16="http://schemas.microsoft.com/office/drawing/2014/main" id="{489B38B0-6C83-4905-BC13-D401AAE197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9650" y="2636838"/>
            <a:ext cx="7920038" cy="3535362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B0E372D7-EF28-49EE-9064-8A1B045B28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990600"/>
          </a:xfrm>
        </p:spPr>
        <p:txBody>
          <a:bodyPr/>
          <a:lstStyle/>
          <a:p>
            <a:r>
              <a:rPr lang="en-CA" altLang="en-US" dirty="0"/>
              <a:t> 12. </a:t>
            </a:r>
            <a:r>
              <a:rPr lang="en-CA" altLang="en-US" b="1" dirty="0"/>
              <a:t>Give each theme a title:</a:t>
            </a:r>
          </a:p>
        </p:txBody>
      </p:sp>
      <p:sp>
        <p:nvSpPr>
          <p:cNvPr id="96260" name="Rectangle 4">
            <a:extLst>
              <a:ext uri="{FF2B5EF4-FFF2-40B4-BE49-F238E27FC236}">
                <a16:creationId xmlns:a16="http://schemas.microsoft.com/office/drawing/2014/main" id="{753C7542-B94B-4F13-AAAA-73E02EB312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371600"/>
            <a:ext cx="8229600" cy="3886200"/>
          </a:xfrm>
          <a:noFill/>
        </p:spPr>
        <p:txBody>
          <a:bodyPr/>
          <a:lstStyle/>
          <a:p>
            <a:pPr marL="457200" lvl="1" indent="0" eaLnBrk="1" hangingPunct="1">
              <a:buNone/>
            </a:pPr>
            <a:endParaRPr lang="en-CA" altLang="en-US" dirty="0"/>
          </a:p>
          <a:p>
            <a:pPr marL="182563" lvl="1" indent="0" eaLnBrk="1" hangingPunct="1">
              <a:buNone/>
            </a:pPr>
            <a:r>
              <a:rPr lang="en-CA" altLang="en-US" b="1" dirty="0"/>
              <a:t>Write labels describing each group</a:t>
            </a:r>
          </a:p>
        </p:txBody>
      </p:sp>
      <p:pic>
        <p:nvPicPr>
          <p:cNvPr id="96261" name="Picture 5">
            <a:extLst>
              <a:ext uri="{FF2B5EF4-FFF2-40B4-BE49-F238E27FC236}">
                <a16:creationId xmlns:a16="http://schemas.microsoft.com/office/drawing/2014/main" id="{FD727182-21E0-42F9-97D0-4B54592635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495" b="12392"/>
          <a:stretch>
            <a:fillRect/>
          </a:stretch>
        </p:blipFill>
        <p:spPr bwMode="auto">
          <a:xfrm>
            <a:off x="2495550" y="3502025"/>
            <a:ext cx="187325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262" name="Picture 6">
            <a:extLst>
              <a:ext uri="{FF2B5EF4-FFF2-40B4-BE49-F238E27FC236}">
                <a16:creationId xmlns:a16="http://schemas.microsoft.com/office/drawing/2014/main" id="{A6CEE1BB-2AB4-4C7D-A971-96C5D1E15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" t="20027" r="2495" b="14894"/>
          <a:stretch>
            <a:fillRect/>
          </a:stretch>
        </p:blipFill>
        <p:spPr bwMode="auto">
          <a:xfrm>
            <a:off x="4943475" y="3573464"/>
            <a:ext cx="1873250" cy="1247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263" name="Picture 7">
            <a:extLst>
              <a:ext uri="{FF2B5EF4-FFF2-40B4-BE49-F238E27FC236}">
                <a16:creationId xmlns:a16="http://schemas.microsoft.com/office/drawing/2014/main" id="{82DD7177-FEE5-4114-ABAC-A268A8F88C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" t="20027" r="2614" b="14894"/>
          <a:stretch>
            <a:fillRect/>
          </a:stretch>
        </p:blipFill>
        <p:spPr bwMode="auto">
          <a:xfrm>
            <a:off x="7967663" y="3573464"/>
            <a:ext cx="1871662" cy="1247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264" name="Picture 8">
            <a:extLst>
              <a:ext uri="{FF2B5EF4-FFF2-40B4-BE49-F238E27FC236}">
                <a16:creationId xmlns:a16="http://schemas.microsoft.com/office/drawing/2014/main" id="{B8CBBFE2-2F33-4966-8393-4CF65388F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614" b="14894"/>
          <a:stretch>
            <a:fillRect/>
          </a:stretch>
        </p:blipFill>
        <p:spPr bwMode="auto">
          <a:xfrm>
            <a:off x="7680325" y="4508500"/>
            <a:ext cx="194310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265" name="Picture 9">
            <a:extLst>
              <a:ext uri="{FF2B5EF4-FFF2-40B4-BE49-F238E27FC236}">
                <a16:creationId xmlns:a16="http://schemas.microsoft.com/office/drawing/2014/main" id="{13A4299B-2237-4D42-8FF2-742E68FD47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5" t="20027" r="2495" b="15019"/>
          <a:stretch>
            <a:fillRect/>
          </a:stretch>
        </p:blipFill>
        <p:spPr bwMode="auto">
          <a:xfrm>
            <a:off x="5232400" y="4724401"/>
            <a:ext cx="1944688" cy="12620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266" name="Text Box 10">
            <a:extLst>
              <a:ext uri="{FF2B5EF4-FFF2-40B4-BE49-F238E27FC236}">
                <a16:creationId xmlns:a16="http://schemas.microsoft.com/office/drawing/2014/main" id="{430B03DC-AFC4-42EC-A21D-1BE1C1D36A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113" y="2781300"/>
            <a:ext cx="23034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CA" altLang="en-US" sz="1800">
                <a:solidFill>
                  <a:srgbClr val="000000"/>
                </a:solidFill>
              </a:rPr>
              <a:t>Calendar placement is a challenge</a:t>
            </a:r>
          </a:p>
        </p:txBody>
      </p:sp>
      <p:sp>
        <p:nvSpPr>
          <p:cNvPr id="96267" name="Text Box 11">
            <a:extLst>
              <a:ext uri="{FF2B5EF4-FFF2-40B4-BE49-F238E27FC236}">
                <a16:creationId xmlns:a16="http://schemas.microsoft.com/office/drawing/2014/main" id="{83DC0D6D-8A8B-44B0-9D90-333F1C783A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43476" y="2852738"/>
            <a:ext cx="23034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CA" altLang="en-US" sz="1800">
                <a:solidFill>
                  <a:srgbClr val="000000"/>
                </a:solidFill>
              </a:rPr>
              <a:t>Interface visuals affect usage</a:t>
            </a:r>
          </a:p>
        </p:txBody>
      </p:sp>
      <p:sp>
        <p:nvSpPr>
          <p:cNvPr id="96268" name="Text Box 12">
            <a:extLst>
              <a:ext uri="{FF2B5EF4-FFF2-40B4-BE49-F238E27FC236}">
                <a16:creationId xmlns:a16="http://schemas.microsoft.com/office/drawing/2014/main" id="{CC1A9FA0-71B9-4F61-BC28-27DE9B6A46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96226" y="2636839"/>
            <a:ext cx="2303463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CA" altLang="en-US" sz="1800">
                <a:solidFill>
                  <a:srgbClr val="000000"/>
                </a:solidFill>
              </a:rPr>
              <a:t>People check the calendar when not at home</a:t>
            </a:r>
          </a:p>
        </p:txBody>
      </p:sp>
      <p:sp>
        <p:nvSpPr>
          <p:cNvPr id="96269" name="Slide Number Placeholder 12">
            <a:extLst>
              <a:ext uri="{FF2B5EF4-FFF2-40B4-BE49-F238E27FC236}">
                <a16:creationId xmlns:a16="http://schemas.microsoft.com/office/drawing/2014/main" id="{FC4069F0-28E3-4514-9DC6-B93F96DDE8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21555CAD-CEB9-4C75-A334-B2793C60440D}" type="slidenum">
              <a:rPr lang="en-US" altLang="en-US" sz="1200">
                <a:latin typeface="Arial Black" panose="020B0A040201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19</a:t>
            </a:fld>
            <a:endParaRPr lang="en-US" altLang="en-US" sz="1200">
              <a:latin typeface="Arial Black" panose="020B0A0402010202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6DA80-A5EA-4830-A49D-D167CF62E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1323B-4CF7-4548-90D7-079B00F38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CA" altLang="en-US" sz="2800" dirty="0"/>
              <a:t>Coding: What words or phrases immediately jump out at you?</a:t>
            </a:r>
          </a:p>
          <a:p>
            <a:r>
              <a:rPr lang="en-CA" altLang="en-US" dirty="0"/>
              <a:t>Finding themes: </a:t>
            </a:r>
            <a:r>
              <a:rPr lang="en-US" altLang="en-US" dirty="0"/>
              <a:t>Go through your identified words ‘codes’ and group all that you consider to be linked</a:t>
            </a:r>
          </a:p>
          <a:p>
            <a:r>
              <a:rPr lang="en-CA" altLang="en-US" dirty="0"/>
              <a:t>Join together your themes: Formulate a group response to the question</a:t>
            </a:r>
          </a:p>
          <a:p>
            <a:r>
              <a:rPr lang="en-CA" altLang="en-US" dirty="0"/>
              <a:t>Give each theme a name</a:t>
            </a:r>
          </a:p>
          <a:p>
            <a:r>
              <a:rPr lang="en-CA" altLang="en-US" sz="2800" dirty="0"/>
              <a:t>Give each theme a description</a:t>
            </a:r>
          </a:p>
          <a:p>
            <a:r>
              <a:rPr lang="en-CA" altLang="en-US" dirty="0"/>
              <a:t>Give a narrative report to the other group on the answer to your research question</a:t>
            </a:r>
            <a:endParaRPr lang="en-CA" alt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8563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20EB187-900F-4AF5-813B-101456D9F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53FACBA7-54CD-4A3E-87B3-CAF7517400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145"/>
          <a:stretch/>
        </p:blipFill>
        <p:spPr>
          <a:xfrm>
            <a:off x="20" y="-618978"/>
            <a:ext cx="12191980" cy="72589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BE72F4-B7E8-4B35-8091-8EE3F5D5F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7349" y="1200152"/>
            <a:ext cx="6897171" cy="44576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800" dirty="0">
                <a:solidFill>
                  <a:srgbClr val="FFFFFF"/>
                </a:solidFill>
              </a:rPr>
              <a:t>Dissemination: Explain your findings to the other focus group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24D17C8-E9C2-48A4-AA36-D7048A6CC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286000"/>
            <a:ext cx="0" cy="22860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17018ADB-1901-4B15-83EB-BDDBEB935077}"/>
              </a:ext>
            </a:extLst>
          </p:cNvPr>
          <p:cNvSpPr/>
          <p:nvPr/>
        </p:nvSpPr>
        <p:spPr>
          <a:xfrm>
            <a:off x="4646494" y="5397541"/>
            <a:ext cx="569325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3200" dirty="0"/>
              <a:t>From the themes, construct a narrative description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226455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>
            <a:extLst>
              <a:ext uri="{FF2B5EF4-FFF2-40B4-BE49-F238E27FC236}">
                <a16:creationId xmlns:a16="http://schemas.microsoft.com/office/drawing/2014/main" id="{D71F8AA3-CD48-434C-88FF-1AF22DE54A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365125"/>
            <a:ext cx="11353800" cy="1325563"/>
          </a:xfrm>
        </p:spPr>
        <p:txBody>
          <a:bodyPr/>
          <a:lstStyle/>
          <a:p>
            <a:r>
              <a:rPr lang="en-US" altLang="en-US"/>
              <a:t>Software: NVivo</a:t>
            </a:r>
          </a:p>
        </p:txBody>
      </p:sp>
      <p:pic>
        <p:nvPicPr>
          <p:cNvPr id="79875" name="Picture 2">
            <a:extLst>
              <a:ext uri="{FF2B5EF4-FFF2-40B4-BE49-F238E27FC236}">
                <a16:creationId xmlns:a16="http://schemas.microsoft.com/office/drawing/2014/main" id="{EF20C8DF-0B09-44C8-A11C-1C0CC647762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" y="1524000"/>
            <a:ext cx="12192000" cy="5334000"/>
          </a:xfr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68772F1-7C42-49A7-9B5F-B01FFF43F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00" y="978102"/>
            <a:ext cx="10588434" cy="1062644"/>
          </a:xfrm>
        </p:spPr>
        <p:txBody>
          <a:bodyPr anchor="b">
            <a:normAutofit/>
          </a:bodyPr>
          <a:lstStyle/>
          <a:p>
            <a:r>
              <a:rPr lang="en-US" altLang="en-US" dirty="0"/>
              <a:t>To sum up: Simply put: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1D013EA1-6D20-40A2-99BE-AEA378F39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0005" y="2811104"/>
            <a:ext cx="1954516" cy="2928114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964E69-B4E2-4EE7-949E-0360E199C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354" y="2682433"/>
            <a:ext cx="6282169" cy="3215749"/>
          </a:xfrm>
        </p:spPr>
        <p:txBody>
          <a:bodyPr>
            <a:normAutofit/>
          </a:bodyPr>
          <a:lstStyle/>
          <a:p>
            <a:endParaRPr lang="en-US" altLang="en-US" sz="2400" dirty="0"/>
          </a:p>
          <a:p>
            <a:r>
              <a:rPr lang="en-US" altLang="en-US" sz="4400" dirty="0"/>
              <a:t>Data analysis is the process of making meaning from the data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6109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Informed Practice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2961" y="1836511"/>
            <a:ext cx="3106077" cy="43513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02971" y="2547257"/>
            <a:ext cx="500742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/>
              <a:t>What, why, how? </a:t>
            </a:r>
          </a:p>
        </p:txBody>
      </p:sp>
    </p:spTree>
    <p:extLst>
      <p:ext uri="{BB962C8B-B14F-4D97-AF65-F5344CB8AC3E}">
        <p14:creationId xmlns:p14="http://schemas.microsoft.com/office/powerpoint/2010/main" val="39553481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15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17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31172A1-6C9A-495D-92DA-D32B456A4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Finding meaning in the data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D45F26D-CBEA-4C83-8DB8-A3915A8010E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1623839" y="307731"/>
            <a:ext cx="2848318" cy="399763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5BFCDF5-2370-4BE1-92F3-E1D1A682EC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5159" y="307731"/>
            <a:ext cx="3917684" cy="3997637"/>
          </a:xfrm>
          <a:prstGeom prst="rect">
            <a:avLst/>
          </a:prstGeom>
        </p:spPr>
      </p:pic>
      <p:cxnSp>
        <p:nvCxnSpPr>
          <p:cNvPr id="24" name="Straight Connector 19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46422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ompare and contrast data to establish similarities and differences between the data groups">
            <a:extLst>
              <a:ext uri="{FF2B5EF4-FFF2-40B4-BE49-F238E27FC236}">
                <a16:creationId xmlns:a16="http://schemas.microsoft.com/office/drawing/2014/main" id="{A3DCE31D-3538-44C8-AC84-A75BA1FD55BB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7" r="-3" b="18597"/>
          <a:stretch/>
        </p:blipFill>
        <p:spPr bwMode="auto">
          <a:xfrm>
            <a:off x="321731" y="321731"/>
            <a:ext cx="5728548" cy="3079194"/>
          </a:xfrm>
          <a:prstGeom prst="rect">
            <a:avLst/>
          </a:prstGeom>
          <a:noFill/>
        </p:spPr>
      </p:pic>
      <p:pic>
        <p:nvPicPr>
          <p:cNvPr id="14" name="Picture 13" descr="Note any patterns, themes and trends. Do the patterns, themes and trends make sense?">
            <a:extLst>
              <a:ext uri="{FF2B5EF4-FFF2-40B4-BE49-F238E27FC236}">
                <a16:creationId xmlns:a16="http://schemas.microsoft.com/office/drawing/2014/main" id="{E0FEF59F-BCF9-47C9-87E7-E77B9F2673C0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5" r="-3" b="19429"/>
          <a:stretch/>
        </p:blipFill>
        <p:spPr bwMode="auto">
          <a:xfrm>
            <a:off x="6141719" y="321731"/>
            <a:ext cx="5728547" cy="3079194"/>
          </a:xfrm>
          <a:prstGeom prst="rect">
            <a:avLst/>
          </a:prstGeom>
          <a:noFill/>
        </p:spPr>
      </p:pic>
      <p:pic>
        <p:nvPicPr>
          <p:cNvPr id="13" name="Picture 12" descr="Group events, places, people etc together if they seem to have similar patterns, themes or trends">
            <a:extLst>
              <a:ext uri="{FF2B5EF4-FFF2-40B4-BE49-F238E27FC236}">
                <a16:creationId xmlns:a16="http://schemas.microsoft.com/office/drawing/2014/main" id="{4CA7DEBB-95BB-4444-9270-3D0CA3D826D5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27" r="-3" b="19401"/>
          <a:stretch/>
        </p:blipFill>
        <p:spPr bwMode="auto">
          <a:xfrm>
            <a:off x="321730" y="3489159"/>
            <a:ext cx="5728548" cy="3047107"/>
          </a:xfrm>
          <a:prstGeom prst="rect">
            <a:avLst/>
          </a:prstGeom>
          <a:noFill/>
        </p:spPr>
      </p:pic>
      <p:pic>
        <p:nvPicPr>
          <p:cNvPr id="16" name="Picture 15" descr="Conduct simple counts to see if patterns, themes and trends can be grouped according to frequency of occurrence">
            <a:extLst>
              <a:ext uri="{FF2B5EF4-FFF2-40B4-BE49-F238E27FC236}">
                <a16:creationId xmlns:a16="http://schemas.microsoft.com/office/drawing/2014/main" id="{CC552857-15DA-4A76-B061-1122C593374D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6" r="-3" b="19523"/>
          <a:stretch/>
        </p:blipFill>
        <p:spPr bwMode="auto">
          <a:xfrm>
            <a:off x="6141718" y="3489159"/>
            <a:ext cx="5728547" cy="30471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95137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 interesting stories emerge from the data?">
            <a:extLst>
              <a:ext uri="{FF2B5EF4-FFF2-40B4-BE49-F238E27FC236}">
                <a16:creationId xmlns:a16="http://schemas.microsoft.com/office/drawing/2014/main" id="{164EE453-A03B-4780-ADC2-7DF2F3A2602A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75" y="553624"/>
            <a:ext cx="4055759" cy="34260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Are the findings in agreement with findings from other studies? If not, can this be explained?">
            <a:extLst>
              <a:ext uri="{FF2B5EF4-FFF2-40B4-BE49-F238E27FC236}">
                <a16:creationId xmlns:a16="http://schemas.microsoft.com/office/drawing/2014/main" id="{2A6A82C9-9588-4C38-B685-05B7747CC63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327" y="3865744"/>
            <a:ext cx="4055759" cy="294337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71211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THAT’S ALL FOR NOW……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3468" y="2638043"/>
            <a:ext cx="3363974" cy="3415623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/>
          </a:p>
          <a:p>
            <a:endParaRPr lang="en-US" sz="2000" dirty="0"/>
          </a:p>
          <a:p>
            <a:r>
              <a:rPr lang="en-US" dirty="0"/>
              <a:t>ANY QUESTIONS?</a:t>
            </a:r>
          </a:p>
        </p:txBody>
      </p:sp>
      <p:pic>
        <p:nvPicPr>
          <p:cNvPr id="7" name="Content Placeholder 6" descr="face question mark clip art image search results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22" r="-1" b="-1"/>
          <a:stretch/>
        </p:blipFill>
        <p:spPr>
          <a:xfrm>
            <a:off x="5777190" y="643467"/>
            <a:ext cx="5291914" cy="541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661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 you know more about: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8910"/>
            <a:ext cx="5312229" cy="4869089"/>
          </a:xfrm>
        </p:spPr>
        <p:txBody>
          <a:bodyPr>
            <a:normAutofit fontScale="92500" lnSpcReduction="20000"/>
          </a:bodyPr>
          <a:lstStyle/>
          <a:p>
            <a:r>
              <a:rPr lang="en-GB" sz="7100" dirty="0"/>
              <a:t>Data collection</a:t>
            </a:r>
          </a:p>
          <a:p>
            <a:endParaRPr lang="en-GB" sz="7100" dirty="0"/>
          </a:p>
          <a:p>
            <a:r>
              <a:rPr lang="en-GB" sz="7100" dirty="0"/>
              <a:t>Data analysis</a:t>
            </a:r>
          </a:p>
          <a:p>
            <a:pPr marL="0" indent="0">
              <a:buNone/>
            </a:pPr>
            <a:r>
              <a:rPr lang="en-GB" sz="7100" b="1" dirty="0"/>
              <a:t> </a:t>
            </a:r>
            <a:endParaRPr lang="en-GB" sz="7100" dirty="0"/>
          </a:p>
          <a:p>
            <a:pPr marL="0" indent="0">
              <a:buNone/>
            </a:pPr>
            <a:r>
              <a:rPr lang="en-GB" b="1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743" y="2753749"/>
            <a:ext cx="3886201" cy="274462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58743" y="2168974"/>
            <a:ext cx="388620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3200" dirty="0"/>
              <a:t>Research</a:t>
            </a:r>
          </a:p>
        </p:txBody>
      </p:sp>
    </p:spTree>
    <p:extLst>
      <p:ext uri="{BB962C8B-B14F-4D97-AF65-F5344CB8AC3E}">
        <p14:creationId xmlns:p14="http://schemas.microsoft.com/office/powerpoint/2010/main" val="13181505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4424C-2C20-47E2-83D4-D8FDF9742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Two minute Reflection 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39B1A4-0348-4556-80D4-DDB422DD64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49432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63089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Standing on the shoulder of giants | Flickr - Photo Sharing!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8812"/>
            <a:ext cx="5455921" cy="66891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dirty="0">
                <a:latin typeface="Abadi" panose="020B0604020104020204" pitchFamily="34" charset="0"/>
              </a:rPr>
              <a:t>To sum up……………………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9" y="2286000"/>
            <a:ext cx="3791711" cy="3931920"/>
          </a:xfrm>
        </p:spPr>
        <p:txBody>
          <a:bodyPr vert="horz" lIns="45720" tIns="45720" rIns="45720" bIns="45720" rtlCol="0">
            <a:normAutofit/>
          </a:bodyPr>
          <a:lstStyle/>
          <a:p>
            <a:pPr marL="0" indent="0">
              <a:buNone/>
            </a:pPr>
            <a:r>
              <a:rPr lang="en-US" sz="3200" b="1" dirty="0"/>
              <a:t>If we knew what it was we were doing, it would not be called research, would it?</a:t>
            </a:r>
          </a:p>
          <a:p>
            <a:pPr marL="0" indent="0">
              <a:buNone/>
            </a:pPr>
            <a:r>
              <a:rPr lang="en-US" sz="3200" b="1" dirty="0"/>
              <a:t>Albert Einstein</a:t>
            </a: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66516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Focus Group?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1664" y="1844824"/>
            <a:ext cx="6048672" cy="194421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https://www.youtube.com/watch?v=cCAPz14yjd4</a:t>
            </a:r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040" y="3228317"/>
            <a:ext cx="3096344" cy="2559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855640" y="3789041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Useful overview of focus groups – worth watching!</a:t>
            </a:r>
          </a:p>
        </p:txBody>
      </p:sp>
    </p:spTree>
    <p:extLst>
      <p:ext uri="{BB962C8B-B14F-4D97-AF65-F5344CB8AC3E}">
        <p14:creationId xmlns:p14="http://schemas.microsoft.com/office/powerpoint/2010/main" val="540637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Some good books on Thematic Analysis……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92230" y="1828800"/>
            <a:ext cx="4435813" cy="5029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67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82"/>
    </mc:Choice>
    <mc:Fallback xmlns="">
      <p:transition spd="slow" advTm="11782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riting on a book&#10;&#10;Description automatically generated with low confidence">
            <a:extLst>
              <a:ext uri="{FF2B5EF4-FFF2-40B4-BE49-F238E27FC236}">
                <a16:creationId xmlns:a16="http://schemas.microsoft.com/office/drawing/2014/main" id="{E7005290-56F8-5CF6-4C4F-8D02D0CA1E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6156" y="139485"/>
            <a:ext cx="5997844" cy="6718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090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5F54A-6269-4A3D-9C7D-6403EBAE4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Terry, G. and Hayfield, N … July 2021</a:t>
            </a:r>
          </a:p>
        </p:txBody>
      </p:sp>
      <p:pic>
        <p:nvPicPr>
          <p:cNvPr id="1026" name="Picture 2" descr="Essentials of Thematic Analysis (Essentials of Qualitative Methods)">
            <a:extLst>
              <a:ext uri="{FF2B5EF4-FFF2-40B4-BE49-F238E27FC236}">
                <a16:creationId xmlns:a16="http://schemas.microsoft.com/office/drawing/2014/main" id="{83C81984-581F-4BCE-A919-90EB23A0205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1" y="1794510"/>
            <a:ext cx="8755380" cy="516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4973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References/Further suggested reading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98914"/>
            <a:ext cx="10668000" cy="4659086"/>
          </a:xfrm>
        </p:spPr>
        <p:txBody>
          <a:bodyPr>
            <a:normAutofit/>
          </a:bodyPr>
          <a:lstStyle/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Barbour, R. 2005.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Making sense of focus groups.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300" u="sng" dirty="0">
                <a:latin typeface="Arial" panose="020B0604020202020204" pitchFamily="34" charset="0"/>
                <a:cs typeface="Arial" panose="020B0604020202020204" pitchFamily="34" charset="0"/>
              </a:rPr>
              <a:t>Medical Education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39; 742-750.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Bond C. M. 2014. The research jigsaw: how to get started.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Can J Hosp Pharm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2014;67(1):28–30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Doody, O., 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Slevin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E., &amp; Taggart, L. 2013.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Preparing for and conducting focus groups in nursing research: part 2. </a:t>
            </a:r>
            <a:r>
              <a:rPr lang="en-GB" sz="2300" u="sng" dirty="0">
                <a:latin typeface="Arial" panose="020B0604020202020204" pitchFamily="34" charset="0"/>
                <a:cs typeface="Arial" panose="020B0604020202020204" pitchFamily="34" charset="0"/>
              </a:rPr>
              <a:t>British Journal of Nursing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Vol 22, No 3.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McLeod, J., Elliott, R., and Wheeler, S. 2010.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Training counsellors and psychotherapists in research skills: a manual of resources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UK: BACP. </a:t>
            </a:r>
          </a:p>
          <a:p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Mintz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R., 2018.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Information Sheet R14: Introduction to conducting qualitative research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UK: BACP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Sage Handbook of Qualitative Data Collection, 2019. London. Sage.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1609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0"/>
            <a:ext cx="8995924" cy="685800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6500" dirty="0"/>
              <a:t>Online resources: </a:t>
            </a:r>
          </a:p>
          <a:p>
            <a:pPr marL="0" indent="0" defTabSz="179388">
              <a:buNone/>
            </a:pPr>
            <a:r>
              <a:rPr lang="en-GB" sz="3100" dirty="0"/>
              <a:t>	 </a:t>
            </a:r>
          </a:p>
          <a:p>
            <a:pPr marL="0" indent="0" defTabSz="179388">
              <a:buNone/>
            </a:pPr>
            <a:r>
              <a:rPr lang="en-GB" sz="5700" dirty="0"/>
              <a:t>Databases (PsycInfo, SSCI, Index Medicus)</a:t>
            </a:r>
          </a:p>
          <a:p>
            <a:pPr marL="0" indent="0">
              <a:buNone/>
              <a:tabLst>
                <a:tab pos="174625" algn="l"/>
              </a:tabLst>
            </a:pPr>
            <a:r>
              <a:rPr lang="en-GB" sz="5700" dirty="0"/>
              <a:t>Empirically supported treatments / evidence-based practice sites </a:t>
            </a:r>
            <a:r>
              <a:rPr lang="en-GB" sz="5700" dirty="0">
                <a:solidFill>
                  <a:srgbClr val="FF0000"/>
                </a:solidFill>
                <a:hlinkClick r:id="rId3"/>
              </a:rPr>
              <a:t>www.apa.org/divisions/div12/rev-est/index.shtml</a:t>
            </a:r>
            <a:endParaRPr lang="en-GB" sz="5700" dirty="0">
              <a:solidFill>
                <a:srgbClr val="FF0000"/>
              </a:solidFill>
            </a:endParaRPr>
          </a:p>
          <a:p>
            <a:pPr marL="0" indent="0">
              <a:buNone/>
              <a:tabLst>
                <a:tab pos="174625" algn="l"/>
              </a:tabLst>
            </a:pPr>
            <a:endParaRPr lang="en-GB" sz="5700" dirty="0"/>
          </a:p>
          <a:p>
            <a:pPr marL="0" indent="0">
              <a:buNone/>
              <a:tabLst>
                <a:tab pos="174625" algn="l"/>
              </a:tabLst>
            </a:pPr>
            <a:r>
              <a:rPr lang="en-GB" sz="5700" dirty="0"/>
              <a:t>Speciality sites (PTSD, Focusing Institute)</a:t>
            </a:r>
          </a:p>
          <a:p>
            <a:pPr marL="0" indent="0">
              <a:buNone/>
              <a:tabLst>
                <a:tab pos="174625" algn="l"/>
              </a:tabLst>
            </a:pPr>
            <a:endParaRPr lang="en-GB" sz="5700" dirty="0"/>
          </a:p>
          <a:p>
            <a:pPr marL="0" indent="0" defTabSz="179388">
              <a:buNone/>
            </a:pPr>
            <a:r>
              <a:rPr lang="en-GB" sz="5700" dirty="0"/>
              <a:t>Network for Research on Experiential Psychotherapies </a:t>
            </a:r>
            <a:r>
              <a:rPr lang="en-GB" sz="5700" dirty="0">
                <a:solidFill>
                  <a:schemeClr val="accent6">
                    <a:lumMod val="75000"/>
                  </a:schemeClr>
                </a:solidFill>
                <a:hlinkClick r:id="rId4"/>
              </a:rPr>
              <a:t>www.experientialresearchers.org</a:t>
            </a:r>
            <a:r>
              <a:rPr lang="en-GB" sz="57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0" indent="0" defTabSz="179388">
              <a:buNone/>
            </a:pPr>
            <a:endParaRPr lang="en-GB" sz="57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5700" dirty="0"/>
              <a:t>Amazon.com </a:t>
            </a:r>
          </a:p>
          <a:p>
            <a:pPr marL="0" indent="0">
              <a:buNone/>
            </a:pPr>
            <a:r>
              <a:rPr lang="en-GB" sz="5700" dirty="0"/>
              <a:t>Organisational websites (APA.org, BACP.co.uk) </a:t>
            </a:r>
          </a:p>
          <a:p>
            <a:pPr marL="0" indent="0">
              <a:buNone/>
            </a:pPr>
            <a:r>
              <a:rPr lang="en-GB" sz="5700" dirty="0"/>
              <a:t>List servers and online newsletters</a:t>
            </a:r>
          </a:p>
          <a:p>
            <a:pPr marL="0" indent="0">
              <a:buNone/>
            </a:pPr>
            <a:r>
              <a:rPr lang="en-GB" sz="5700" dirty="0"/>
              <a:t>e-journals</a:t>
            </a:r>
          </a:p>
          <a:p>
            <a:pPr marL="0" indent="0">
              <a:buNone/>
            </a:pPr>
            <a:r>
              <a:rPr lang="en-GB" sz="5700" dirty="0"/>
              <a:t>Information on relevant journals </a:t>
            </a:r>
          </a:p>
          <a:p>
            <a:pPr marL="0" indent="0">
              <a:buNone/>
            </a:pPr>
            <a:r>
              <a:rPr lang="en-GB" sz="5700" dirty="0">
                <a:hlinkClick r:id="rId5"/>
              </a:rPr>
              <a:t>www.psycline.org/journals/psycline.html</a:t>
            </a:r>
            <a:r>
              <a:rPr lang="en-GB" sz="5700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5" y="5012267"/>
            <a:ext cx="3196075" cy="1845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549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455F51"/>
      </a:dk2>
      <a:lt2>
        <a:srgbClr val="678A26"/>
      </a:lt2>
      <a:accent1>
        <a:srgbClr val="678A26"/>
      </a:accent1>
      <a:accent2>
        <a:srgbClr val="678A26"/>
      </a:accent2>
      <a:accent3>
        <a:srgbClr val="678A26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1095</TotalTime>
  <Words>1078</Words>
  <Application>Microsoft Office PowerPoint</Application>
  <PresentationFormat>Widescreen</PresentationFormat>
  <Paragraphs>169</Paragraphs>
  <Slides>37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Abadi</vt:lpstr>
      <vt:lpstr>Arial</vt:lpstr>
      <vt:lpstr>Arial Black</vt:lpstr>
      <vt:lpstr>Calibri</vt:lpstr>
      <vt:lpstr>Calibri Light</vt:lpstr>
      <vt:lpstr>Rockwell</vt:lpstr>
      <vt:lpstr>Times New Roman</vt:lpstr>
      <vt:lpstr>Office Theme</vt:lpstr>
      <vt:lpstr>Qualitative Research : Data collection and analysis </vt:lpstr>
      <vt:lpstr>OPENING ROUND….</vt:lpstr>
      <vt:lpstr>Focus group interviews</vt:lpstr>
      <vt:lpstr>Focus group interviews (continued)</vt:lpstr>
      <vt:lpstr>Let’s Do It:  Mini Research Project</vt:lpstr>
      <vt:lpstr>1. Decide on your topic:  </vt:lpstr>
      <vt:lpstr>2. Select your participants</vt:lpstr>
      <vt:lpstr>4. Consolidate your questions:</vt:lpstr>
      <vt:lpstr>5. Set a date for the focus group and invite your participants to attend:</vt:lpstr>
      <vt:lpstr>FORMED TWO FOCUS GROUPS:</vt:lpstr>
      <vt:lpstr>A conversation with a purpose: </vt:lpstr>
      <vt:lpstr>You’ve collected your data  ….</vt:lpstr>
      <vt:lpstr>Transcribing … … …</vt:lpstr>
      <vt:lpstr>Phase 1 : The recording</vt:lpstr>
      <vt:lpstr>Six  Phases  of Thematic Analysis</vt:lpstr>
      <vt:lpstr>Coding:</vt:lpstr>
      <vt:lpstr> 10. Making themes: Go through your ‘codes’ and group all that you consider to be linked</vt:lpstr>
      <vt:lpstr>11. Pull it all together … … …</vt:lpstr>
      <vt:lpstr> 12. Give each theme a title:</vt:lpstr>
      <vt:lpstr>Data analysis: </vt:lpstr>
      <vt:lpstr>Dissemination: Explain your findings to the other focus group </vt:lpstr>
      <vt:lpstr>Software: NVivo</vt:lpstr>
      <vt:lpstr>To sum up: Simply put:</vt:lpstr>
      <vt:lpstr>Research Informed Practice</vt:lpstr>
      <vt:lpstr>Finding meaning in the data</vt:lpstr>
      <vt:lpstr>PowerPoint Presentation</vt:lpstr>
      <vt:lpstr>PowerPoint Presentation</vt:lpstr>
      <vt:lpstr>THAT’S ALL FOR NOW……</vt:lpstr>
      <vt:lpstr>Do you know more about:</vt:lpstr>
      <vt:lpstr>Two minute Reflection :</vt:lpstr>
      <vt:lpstr>To sum up……………………</vt:lpstr>
      <vt:lpstr>What is a Focus Group?</vt:lpstr>
      <vt:lpstr>Some good books on Thematic Analysis……</vt:lpstr>
      <vt:lpstr>PowerPoint Presentation</vt:lpstr>
      <vt:lpstr>Terry, G. and Hayfield, N … July 2021</vt:lpstr>
      <vt:lpstr>References/Further suggested reading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Research : Data collection and analysis</dc:title>
  <dc:creator>Beverly Cole</dc:creator>
  <cp:lastModifiedBy>Beverly Cole</cp:lastModifiedBy>
  <cp:revision>53</cp:revision>
  <dcterms:created xsi:type="dcterms:W3CDTF">2020-02-28T13:34:45Z</dcterms:created>
  <dcterms:modified xsi:type="dcterms:W3CDTF">2023-03-09T19:14:09Z</dcterms:modified>
</cp:coreProperties>
</file>