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88" r:id="rId12"/>
    <p:sldId id="292" r:id="rId13"/>
    <p:sldId id="289" r:id="rId14"/>
    <p:sldId id="290" r:id="rId15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9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7" autoAdjust="0"/>
    <p:restoredTop sz="95033" autoAdjust="0"/>
  </p:normalViewPr>
  <p:slideViewPr>
    <p:cSldViewPr>
      <p:cViewPr varScale="1">
        <p:scale>
          <a:sx n="74" d="100"/>
          <a:sy n="74" d="100"/>
        </p:scale>
        <p:origin x="932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EC2B244-FC36-1D59-78EA-9A20BF7757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125077-0AA1-4D8F-04F9-59E550DC070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B465B44-F456-43B8-98F4-913998776FF6}" type="datetimeFigureOut">
              <a:rPr lang="en-GB"/>
              <a:pPr>
                <a:defRPr/>
              </a:pPr>
              <a:t>04/08/2026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D67160-77E3-920E-3860-8A6EBAF6A9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4C02FB-81EF-6B2F-3C9D-63687770E36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7F05C1B-5EC5-4F46-B507-FA7E6B69F8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5A8234-9D66-12B5-F5D7-A1410974BF4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5315CB-36E0-1370-0F16-855A91811E8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D760B48-7504-4081-B713-C5131EB356F9}" type="datetimeFigureOut">
              <a:rPr lang="en-US"/>
              <a:pPr>
                <a:defRPr/>
              </a:pPr>
              <a:t>8/4/2026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0E8BE6D-E86D-AD6D-91BC-3785854186D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9699BDB-2AF2-F7B6-EBC2-5341AA90F8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436C7-68CD-C93C-5377-20FB358F956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6E8DA-CEC8-E32F-5AC9-83D9ADD682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F195EF4-1448-45B1-88F7-00CE27C5D0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3D557F26-C489-E2B3-316D-F8B0677D4D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80698EB1-D37C-F00B-EE9E-7EEF302BD7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3B350431-F37C-C258-4326-F532FC4B93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D4C6A17-CDAF-45FA-8C85-07AD3EBC9B6A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47D86268-26BD-BB79-7548-56DFFB82C5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C5F0D039-8520-5A08-A824-C764C8EC0E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94633808-5EAD-A8FE-5C47-C6D6B8D7D2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C303584-35D9-4192-A2AC-1BA481FB957C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CD411-A195-B89B-5F3B-A568528E0F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A44511-8622-4B5A-869D-B46858BBB984}" type="datetimeFigureOut">
              <a:rPr lang="en-GB"/>
              <a:pPr>
                <a:defRPr/>
              </a:pPr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53340-3BD4-EF95-C551-C85BAB2E8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6D883-AF5C-A464-E509-431542D32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1DDBC-1288-4534-BD64-0FB26045E3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57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ADCCE0-BCFA-57C4-7EBE-96D60221D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90317-E875-47EB-900F-62980FBC6EC1}" type="datetimeFigureOut">
              <a:rPr lang="en-GB"/>
              <a:pPr>
                <a:defRPr/>
              </a:pPr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7B8C5-4D92-9E07-AAEF-7DB980384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91821-D0EF-4AAE-C8EE-3FC55274B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2C23E-7B96-4B8B-8FA2-F23AEC9501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396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F1EF9-A887-A34C-8260-97B1D144E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1B5E6-6029-4260-8AF7-C3BF5D9B6EFE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3D6939-3E79-9FA2-45F7-0A8C3F3FA5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176A6-B2AE-41C3-AF57-B9835DE5E06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490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0D915FA-D994-5967-25AE-D304C1151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FC224-0EDA-4D8C-8145-9A63168C6EDA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88987-68DB-CF03-BB4D-42FCFDACC5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2A117-0A46-45C6-A759-9223A0BD7E6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334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5F42DD-9CA9-13B3-79D2-AF29D06B2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4285A-27B2-4257-AA7C-090036E5E123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4FD83B9-7636-6458-B37A-7FAF4BC260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6AF49-65F4-4914-B5AB-52EC4F32843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677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C947A43-72B8-C880-F09D-E72D3DD49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3DE36-0A00-49A4-83B0-C06D3429642E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E09048E-07DE-E870-FF14-31EEB5F1AB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66CDB-7D6D-4676-BA0C-456A4F9940D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767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4C35443-E042-E21B-F2AA-F9BA27014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CB534-04D8-4401-80C1-8E9F39775FCA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13FC634-67A5-9E51-DF61-9C799790C8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E5594-5AE3-434A-9B1E-0FAA8561291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586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EC7B68F-7A02-7D97-A62D-A1E455C5C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E0683-1EE1-4D82-BB12-C651449E19D1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FA54B-3DA4-658B-783A-930B865E31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DDCEA-F444-4954-BFF5-8750DA90005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761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8E2E1B7-F977-AB2A-E086-3A8C961C0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EA6CD-1AE8-4710-8B5F-B6FD13C6F20E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24104-2B24-F8CB-27C6-E246064EF8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4DD4D-DFDA-42BE-8A43-2C55009A86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55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A47CC-0270-1C54-E3CB-8B81543F1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582AF-909B-4AC5-9A32-9309F49B1A1B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D1F9656-027A-6547-A207-E84CC5F9111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652CB-FBBF-4D5F-B110-5A954159F55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147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D5B0D-464E-5D41-CB2D-FF48894F3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99520-F87D-4B44-8913-CC6259E84744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B10F3A8-B45B-8C24-EC62-F70102C1D7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BC035-27B8-4BE6-99FF-625CFF4DCBB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456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BED0062-D357-DDCB-BB11-9448D7CAA9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D8AFC80-3984-F5CB-6769-5C97E477FA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EC25D-27B0-DA5A-C127-57AB3F9833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F930E62-178B-416F-834D-DF4CF32CA427}" type="datetimeFigureOut">
              <a:rPr lang="en-GB"/>
              <a:pPr>
                <a:defRPr/>
              </a:pPr>
              <a:t>04/08/2026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E306A-9AFA-1242-DFB3-32848AA0F5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B0E03BA-9433-4F5E-A653-767F7495926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6EAFFAD-F417-B958-AEDA-C9DD3988C197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90EF0-2296-6C7E-5C8B-7BCAE23E2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Viva Voce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Cynthia Nelson-Yeboah</a:t>
            </a:r>
            <a:br>
              <a:rPr lang="en-GB" sz="2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2333272</a:t>
            </a:r>
            <a:br>
              <a:rPr lang="en-GB" sz="2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Lecturer’s Name: G1 Dr Laila Surani (module</a:t>
            </a:r>
            <a:br>
              <a:rPr lang="en-GB" sz="2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leader); G2 Dr Ping Wu</a:t>
            </a:r>
            <a:endParaRPr lang="en-GB" altLang="en-US" sz="27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50B0E420-D94D-3D19-0DC4-6812166134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2842F8E9-A416-D436-31E9-2AF06921F0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/>
              <a:t>The research, critical evaluation, recommendations and conclusions was based on credible academic literature, NHS publications, and government reports.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8F3D83F-61C7-6215-52FB-0B5755ABF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1500" y="1557338"/>
            <a:ext cx="3097213" cy="37433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219" name="Title 1">
            <a:extLst>
              <a:ext uri="{FF2B5EF4-FFF2-40B4-BE49-F238E27FC236}">
                <a16:creationId xmlns:a16="http://schemas.microsoft.com/office/drawing/2014/main" id="{35E6E5E6-82ED-F800-D76B-E168297E89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63600"/>
          </a:xfrm>
        </p:spPr>
        <p:txBody>
          <a:bodyPr/>
          <a:lstStyle/>
          <a:p>
            <a:pPr algn="l" eaLnBrk="1" hangingPunct="1"/>
            <a:r>
              <a:rPr lang="en-GB" altLang="en-US" b="1"/>
              <a:t>Introduction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3C7BB4C-2E88-CEC3-7AB1-A7675443A1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5051425" cy="3959225"/>
          </a:xfrm>
        </p:spPr>
        <p:txBody>
          <a:bodyPr>
            <a:normAutofit fontScale="55000" lnSpcReduction="20000"/>
          </a:bodyPr>
          <a:lstStyle/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Virtual wards is a digital model of care that provides hospital level treatment at home (NHS England, 2024). </a:t>
            </a:r>
          </a:p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It uses remote monitoring devices, mobile technology, and electronic patient records (NHS England, 2022). </a:t>
            </a:r>
          </a:p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It expanded quickly across England after the COVID-19 pandemic. </a:t>
            </a:r>
          </a:p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It reduces unnecessary hospital admissions and supports patients with respiratory diseases, heart failure,  frailty, and recovery following hospital discharge (Department of Health and Social Care, 2023).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8D7F095-58BB-51CF-F7AF-E0409572BA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Workforce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3059BEC-D319-FDBE-C9C0-E024FD4679E3}"/>
              </a:ext>
            </a:extLst>
          </p:cNvPr>
          <p:cNvGraphicFramePr>
            <a:graphicFrameLocks noGrp="1"/>
          </p:cNvGraphicFramePr>
          <p:nvPr/>
        </p:nvGraphicFramePr>
        <p:xfrm>
          <a:off x="611188" y="1389063"/>
          <a:ext cx="7993062" cy="39370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9965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965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en-GB" altLang="en-US" b="1" dirty="0"/>
                        <a:t>Positive</a:t>
                      </a:r>
                      <a:endParaRPr lang="en-GB" dirty="0"/>
                    </a:p>
                  </a:txBody>
                  <a:tcPr marL="91442" marR="91442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/>
                        <a:t>Negative</a:t>
                      </a:r>
                    </a:p>
                  </a:txBody>
                  <a:tcPr marL="91442" marR="9144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dirty="0"/>
                        <a:t>Enables staff monitor patients from a distance using digital technologies (NHS England, 2024). </a:t>
                      </a:r>
                    </a:p>
                    <a:p>
                      <a:pPr algn="just"/>
                      <a:endParaRPr lang="en-GB" dirty="0"/>
                    </a:p>
                  </a:txBody>
                  <a:tcPr marL="91442" marR="91442"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dirty="0"/>
                        <a:t>Increased workload can build up quickly (Vindrola-Padros et al., 2021). </a:t>
                      </a:r>
                    </a:p>
                    <a:p>
                      <a:pPr algn="just"/>
                      <a:endParaRPr lang="en-GB" dirty="0"/>
                    </a:p>
                  </a:txBody>
                  <a:tcPr marL="91442" marR="914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dirty="0"/>
                        <a:t>It also helps faster clinical decisions through shared electronic records (NHS England, 2024).</a:t>
                      </a:r>
                    </a:p>
                    <a:p>
                      <a:pPr algn="just"/>
                      <a:endParaRPr lang="en-GB" dirty="0"/>
                    </a:p>
                  </a:txBody>
                  <a:tcPr marL="91442" marR="91442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dirty="0"/>
                        <a:t>Limited confidence in remote assessments (Vindrola-Padros et al., 2021).</a:t>
                      </a:r>
                      <a:endParaRPr lang="en-GB" dirty="0"/>
                    </a:p>
                  </a:txBody>
                  <a:tcPr marL="91442" marR="914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dirty="0"/>
                        <a:t>Improved patient outcomes and protection from avoidable harm (NHS England, 2024).</a:t>
                      </a:r>
                      <a:endParaRPr lang="en-GB" dirty="0"/>
                    </a:p>
                  </a:txBody>
                  <a:tcPr marL="91442" marR="91442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Continuous training is required </a:t>
                      </a:r>
                      <a:r>
                        <a:rPr lang="en-GB" altLang="en-US" dirty="0"/>
                        <a:t>(Wager, Lee and Glaser, 2022). </a:t>
                      </a:r>
                      <a:endParaRPr lang="en-GB" dirty="0"/>
                    </a:p>
                  </a:txBody>
                  <a:tcPr marL="91442" marR="914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77D4C3EF-8CCF-22A6-4435-2CB58F63AC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Service Delivery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BD9032F-DDBB-44C1-171B-812A2BA45C76}"/>
              </a:ext>
            </a:extLst>
          </p:cNvPr>
          <p:cNvGraphicFramePr>
            <a:graphicFrameLocks noGrp="1"/>
          </p:cNvGraphicFramePr>
          <p:nvPr/>
        </p:nvGraphicFramePr>
        <p:xfrm>
          <a:off x="576263" y="1460500"/>
          <a:ext cx="7991476" cy="42068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57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957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815">
                <a:tc>
                  <a:txBody>
                    <a:bodyPr/>
                    <a:lstStyle/>
                    <a:p>
                      <a:pPr algn="just"/>
                      <a:r>
                        <a:rPr lang="en-GB" altLang="en-US" sz="1800" b="1" dirty="0">
                          <a:solidFill>
                            <a:schemeClr val="tx1"/>
                          </a:solidFill>
                        </a:rPr>
                        <a:t>Positive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24" marR="91424" marT="45727" marB="45727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Negative</a:t>
                      </a:r>
                    </a:p>
                  </a:txBody>
                  <a:tcPr marL="91424" marR="91424"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899">
                <a:tc>
                  <a:txBody>
                    <a:bodyPr/>
                    <a:lstStyle/>
                    <a:p>
                      <a:pPr marL="285750" indent="-285750" eaLnBrk="1" hangingPunct="1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sz="1800" dirty="0"/>
                        <a:t>There is also continuous remote monitoring that helps enable earlier intervention (NHS England, 2022)</a:t>
                      </a:r>
                      <a:endParaRPr lang="en-GB" sz="1800" dirty="0"/>
                    </a:p>
                  </a:txBody>
                  <a:tcPr marL="91424" marR="91424" marT="45727" marB="45727"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sz="1800" dirty="0"/>
                        <a:t>Technology can fail (NICE, 2022)</a:t>
                      </a:r>
                      <a:endParaRPr lang="en-GB" sz="1800" dirty="0"/>
                    </a:p>
                  </a:txBody>
                  <a:tcPr marL="91424" marR="91424"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3261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sz="1800" dirty="0"/>
                        <a:t>It reduces those unnecessary hospital admissions. And it frees up beds for patients who are critically ill  (The King's Fund, 2023). </a:t>
                      </a:r>
                    </a:p>
                  </a:txBody>
                  <a:tcPr marL="91424" marR="91424" marT="45727" marB="45727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sz="1800" dirty="0"/>
                        <a:t>Internet connectivity issues (NICE, 2022)</a:t>
                      </a:r>
                      <a:endParaRPr lang="en-GB" sz="1800" dirty="0"/>
                    </a:p>
                  </a:txBody>
                  <a:tcPr marL="91424" marR="91424"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899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sz="1800" dirty="0"/>
                        <a:t>Improves communication between hospitals, GPs, and local community services (Wager, Lee and Glaser, 2022). .</a:t>
                      </a:r>
                    </a:p>
                  </a:txBody>
                  <a:tcPr marL="91424" marR="91424" marT="45727" marB="45727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800" dirty="0"/>
                        <a:t>Virtual wards is not fit for every patient (NICE, 2022).</a:t>
                      </a:r>
                    </a:p>
                  </a:txBody>
                  <a:tcPr marL="91424" marR="91424" marT="45727" marB="457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434F2716-8426-5EAB-C6CD-C1BE5C4FEA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Patients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D86C57C-68E7-FBDF-A832-EE1C7E798DE1}"/>
              </a:ext>
            </a:extLst>
          </p:cNvPr>
          <p:cNvGraphicFramePr>
            <a:graphicFrameLocks noGrp="1"/>
          </p:cNvGraphicFramePr>
          <p:nvPr/>
        </p:nvGraphicFramePr>
        <p:xfrm>
          <a:off x="714375" y="1439863"/>
          <a:ext cx="7993062" cy="379094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9965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965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793">
                <a:tc>
                  <a:txBody>
                    <a:bodyPr/>
                    <a:lstStyle/>
                    <a:p>
                      <a:pPr algn="just"/>
                      <a:r>
                        <a:rPr lang="en-GB" altLang="en-US" sz="1800" b="1" dirty="0">
                          <a:solidFill>
                            <a:schemeClr val="tx1"/>
                          </a:solidFill>
                        </a:rPr>
                        <a:t>Positive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42" marR="91442" marT="45724" marB="45724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Negative</a:t>
                      </a:r>
                    </a:p>
                  </a:txBody>
                  <a:tcPr marL="91442" marR="91442" marT="45724" marB="4572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828">
                <a:tc>
                  <a:txBody>
                    <a:bodyPr/>
                    <a:lstStyle/>
                    <a:p>
                      <a:pPr marL="285750" indent="-285750" eaLnBrk="1" hangingPunct="1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sz="1800" dirty="0"/>
                        <a:t>There’s a greater sense of comfort , more independence, and higher satisfaction (Vindrola-Padros et al., 2021). </a:t>
                      </a:r>
                    </a:p>
                  </a:txBody>
                  <a:tcPr marL="91442" marR="91442" marT="45724" marB="45724"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sz="1800" dirty="0"/>
                        <a:t>Digital capability is not the same for everyone </a:t>
                      </a:r>
                      <a:r>
                        <a:rPr lang="en-GB" sz="1800" dirty="0"/>
                        <a:t>(NICE, 2022).</a:t>
                      </a:r>
                    </a:p>
                  </a:txBody>
                  <a:tcPr marL="91442" marR="91442" marT="45724" marB="4572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21845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sz="1800" dirty="0"/>
                        <a:t>This also encourages self-management of long-term conditions (NHS England, 2024). </a:t>
                      </a:r>
                    </a:p>
                  </a:txBody>
                  <a:tcPr marL="91442" marR="91442" marT="45724" marB="45724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sz="1800" dirty="0"/>
                        <a:t>A few patients don’t have access to internet, or devices that work properly </a:t>
                      </a:r>
                      <a:r>
                        <a:rPr lang="en-GB" sz="1800" dirty="0"/>
                        <a:t>(NICE, 2022).</a:t>
                      </a:r>
                    </a:p>
                  </a:txBody>
                  <a:tcPr marL="91442" marR="91442" marT="45724" marB="4572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4483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sz="1800" dirty="0"/>
                        <a:t>Family members tend to stay closely involved in the care process (The King's Fund, 2023). </a:t>
                      </a:r>
                    </a:p>
                  </a:txBody>
                  <a:tcPr marL="91442" marR="91442" marT="45724" marB="45724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800" dirty="0"/>
                        <a:t>Others feel less reassured when it’s not face-to-face care (NICE, 2022).</a:t>
                      </a:r>
                    </a:p>
                  </a:txBody>
                  <a:tcPr marL="91442" marR="91442" marT="45724" marB="4572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7EFABCE0-5758-4C21-01A3-B3EBF58EAB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546113E-4A80-247E-0C7C-2925C05B8F08}"/>
              </a:ext>
            </a:extLst>
          </p:cNvPr>
          <p:cNvGraphicFramePr>
            <a:graphicFrameLocks noGrp="1"/>
          </p:cNvGraphicFramePr>
          <p:nvPr/>
        </p:nvGraphicFramePr>
        <p:xfrm>
          <a:off x="576263" y="1557338"/>
          <a:ext cx="7991476" cy="406456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9957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957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677">
                <a:tc>
                  <a:txBody>
                    <a:bodyPr/>
                    <a:lstStyle/>
                    <a:p>
                      <a:pPr algn="just"/>
                      <a:r>
                        <a:rPr lang="en-GB" altLang="en-US" sz="1800" b="1" dirty="0">
                          <a:solidFill>
                            <a:schemeClr val="tx1"/>
                          </a:solidFill>
                        </a:rPr>
                        <a:t>Positive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24" marR="91424" marT="45710" marB="4571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Negative</a:t>
                      </a:r>
                    </a:p>
                  </a:txBody>
                  <a:tcPr marL="91424" marR="91424" marT="45710" marB="4571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449">
                <a:tc>
                  <a:txBody>
                    <a:bodyPr/>
                    <a:lstStyle/>
                    <a:p>
                      <a:pPr marL="285750" indent="-285750" eaLnBrk="1" hangingPunct="1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sz="1800" dirty="0"/>
                        <a:t>It Improves access to healthcare, lower travel expenses and save time for many people (The Health Foundation, 2023). </a:t>
                      </a:r>
                    </a:p>
                  </a:txBody>
                  <a:tcPr marL="91424" marR="91424" marT="45710" marB="45710"/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sz="1800" dirty="0"/>
                        <a:t>Digital inequality exists in some communities (Nuffieldtrust, 2023). </a:t>
                      </a:r>
                    </a:p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endParaRPr lang="en-GB" sz="1800" dirty="0"/>
                    </a:p>
                  </a:txBody>
                  <a:tcPr marL="91424" marR="91424" marT="45710" marB="4571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21424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800" dirty="0"/>
                        <a:t>Supports co-production between patients, carers and healthcare professionals (</a:t>
                      </a:r>
                      <a:r>
                        <a:rPr lang="en-GB" altLang="en-US" sz="1800" dirty="0"/>
                        <a:t>The King’s Fund, 2023). </a:t>
                      </a:r>
                    </a:p>
                  </a:txBody>
                  <a:tcPr marL="91424" marR="91424" marT="45710" marB="45710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altLang="en-US" sz="1800" dirty="0"/>
                        <a:t>There can be unequal access to internet in some communities (Nuffieldtrust, 2023).</a:t>
                      </a:r>
                      <a:endParaRPr lang="en-GB" sz="1800" dirty="0"/>
                    </a:p>
                  </a:txBody>
                  <a:tcPr marL="91424" marR="91424" marT="45710" marB="4571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449"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altLang="en-US" sz="1800" dirty="0"/>
                        <a:t>It may reduce the spread of infectious diseases, simply by limiting hospital visits (NHS England, 2024).</a:t>
                      </a:r>
                    </a:p>
                  </a:txBody>
                  <a:tcPr marL="91424" marR="91424" marT="45710" marB="45710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Ø"/>
                      </a:pPr>
                      <a:r>
                        <a:rPr lang="en-GB" sz="1800" dirty="0"/>
                        <a:t>This may increase the burden of carers (</a:t>
                      </a:r>
                      <a:r>
                        <a:rPr lang="en-GB" altLang="en-US" sz="1800" dirty="0"/>
                        <a:t>Nuffieldtrust, 2023</a:t>
                      </a:r>
                      <a:r>
                        <a:rPr lang="en-GB" sz="1800" dirty="0"/>
                        <a:t>).</a:t>
                      </a:r>
                    </a:p>
                  </a:txBody>
                  <a:tcPr marL="91424" marR="91424" marT="45710" marB="4571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C6907E5A-9083-5135-F496-19CD6A1681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Challenges of Virtual Wards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72B80F6C-4932-D8A7-5470-253C60E98E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700213"/>
            <a:ext cx="8229600" cy="3248025"/>
          </a:xfrm>
          <a:solidFill>
            <a:srgbClr val="FFC000"/>
          </a:solidFill>
        </p:spPr>
        <p:txBody>
          <a:bodyPr>
            <a:normAutofit fontScale="70000" lnSpcReduction="20000"/>
          </a:bodyPr>
          <a:lstStyle/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It is not suitable for every single patient. </a:t>
            </a:r>
          </a:p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There’s a dependence on reliable internet and digital technology which may not be consistently available. </a:t>
            </a:r>
          </a:p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Digital literacy is not the same across patients and staff. </a:t>
            </a:r>
          </a:p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There can be extra pressure on community healthcare teams and family carers. </a:t>
            </a:r>
          </a:p>
          <a:p>
            <a:pPr algn="just"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Expense of maintaining the digital infrastructure and the staff training.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A1CDE2-5BB1-90C1-6810-ABC1AC896223}"/>
              </a:ext>
            </a:extLst>
          </p:cNvPr>
          <p:cNvSpPr txBox="1"/>
          <p:nvPr/>
        </p:nvSpPr>
        <p:spPr>
          <a:xfrm>
            <a:off x="7019925" y="5318125"/>
            <a:ext cx="1538288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dirty="0">
                <a:latin typeface="+mn-lt"/>
              </a:rPr>
              <a:t>(NICE, 2022)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1B26887-525A-3881-398D-CC0C1A1AEA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22CECA4-4968-4DED-307A-70CF43CC42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3916362"/>
          </a:xfrm>
          <a:solidFill>
            <a:srgbClr val="92D050"/>
          </a:solidFill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Provide healthcare staff with regular training for digital abilities </a:t>
            </a:r>
            <a:r>
              <a:rPr lang="en-GB" dirty="0"/>
              <a:t>(Wager, Lee and Glaser, 2022)</a:t>
            </a:r>
            <a:r>
              <a:rPr lang="en-GB" altLang="en-US" dirty="0"/>
              <a:t>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Boost digital support for patients and carers (NICE, 2022)  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Expand access to dependable internet and digital devices  </a:t>
            </a:r>
            <a:r>
              <a:rPr lang="en-GB" dirty="0"/>
              <a:t>(</a:t>
            </a:r>
            <a:r>
              <a:rPr lang="en-GB" altLang="en-US" dirty="0"/>
              <a:t>The King’s Fund, 2023). 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Frequently check patient results and overall service standard (NICE, n.d.). 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Make sure virtual wards actually complement, rather than fully displace in-person care </a:t>
            </a:r>
            <a:r>
              <a:rPr lang="en-GB" dirty="0"/>
              <a:t>(</a:t>
            </a:r>
            <a:r>
              <a:rPr lang="en-GB" altLang="en-US" dirty="0"/>
              <a:t>Nuffieldtrust, 2023</a:t>
            </a:r>
            <a:r>
              <a:rPr lang="en-GB" dirty="0"/>
              <a:t>)</a:t>
            </a:r>
            <a:r>
              <a:rPr lang="en-GB" altLang="en-US"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17D2E8CF-61DC-E7B5-F743-66CF289B54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624FC59-79BC-AB46-4F0F-2C1EE7272A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391636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Virtual wards is reshaping care across the NHS. It enables patients get the right attention while also easing constant pressure on hospitals. </a:t>
            </a:r>
          </a:p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There are noticeable benefits such as stronger multi disciplinary collaboration, a more positive patient experience, smoother and more efficient ways of delivering services, and wider entry to community led treatment.  </a:t>
            </a:r>
          </a:p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However, challenges include; digital inequality, workforce training, and the concern about whether the technology stays dependable. </a:t>
            </a:r>
          </a:p>
          <a:p>
            <a:pPr eaLnBrk="1" hangingPunct="1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dirty="0"/>
              <a:t>Continued investment and evaluation are essential for long-term success.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E00DF733-94F7-A5E2-AE74-BEAE7A79C6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98D0F0BD-4AEB-BFBE-6E52-77CC857CD9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900" dirty="0"/>
              <a:t>Department of Health and Social Care (DHSC), 2023. </a:t>
            </a:r>
            <a:r>
              <a:rPr lang="en-GB" sz="900" i="1" dirty="0"/>
              <a:t>Major conditions strategy: case for change and our strategic framework. </a:t>
            </a:r>
            <a:r>
              <a:rPr lang="en-GB" sz="900" dirty="0"/>
              <a:t>[Online] </a:t>
            </a:r>
            <a:br>
              <a:rPr lang="en-GB" sz="900" dirty="0"/>
            </a:br>
            <a:r>
              <a:rPr lang="en-GB" sz="900" dirty="0"/>
              <a:t>Available at: </a:t>
            </a:r>
            <a:r>
              <a:rPr lang="en-GB" sz="900" u="sng" dirty="0"/>
              <a:t>https://www.gov.uk/government/publications/major-conditions-strategy-case-for-change-and-our-strategic-framework/major-conditions-strategy-case-for-change-and-our-strategic-framework--2</a:t>
            </a:r>
            <a:br>
              <a:rPr lang="en-GB" sz="900" dirty="0"/>
            </a:br>
            <a:r>
              <a:rPr lang="en-GB" sz="900" dirty="0"/>
              <a:t>[Accessed 3rd August 2026].</a:t>
            </a:r>
          </a:p>
          <a:p>
            <a:pPr>
              <a:defRPr/>
            </a:pPr>
            <a:r>
              <a:rPr lang="en-GB" sz="900" dirty="0"/>
              <a:t>National Institute for Health and Care Excellence (NICE), 2022. </a:t>
            </a:r>
            <a:r>
              <a:rPr lang="en-GB" sz="900" i="1" dirty="0"/>
              <a:t>Evidence standards framework for digital health technologies. </a:t>
            </a:r>
            <a:r>
              <a:rPr lang="en-GB" sz="900" dirty="0"/>
              <a:t>[Online] </a:t>
            </a:r>
            <a:br>
              <a:rPr lang="en-GB" sz="900" dirty="0"/>
            </a:br>
            <a:r>
              <a:rPr lang="en-GB" sz="900" dirty="0"/>
              <a:t>Available at: </a:t>
            </a:r>
            <a:r>
              <a:rPr lang="en-GB" sz="900" u="sng" dirty="0"/>
              <a:t>https://www.nice.org.uk/what-nice-does/digital-health/evidence-standards-framework-esf-for-digital-health-technologies</a:t>
            </a:r>
            <a:br>
              <a:rPr lang="en-GB" sz="900" dirty="0"/>
            </a:br>
            <a:r>
              <a:rPr lang="en-GB" sz="900" dirty="0"/>
              <a:t>[Accessed 3rd August 2026].</a:t>
            </a:r>
          </a:p>
          <a:p>
            <a:pPr>
              <a:defRPr/>
            </a:pPr>
            <a:r>
              <a:rPr lang="en-GB" sz="900" dirty="0"/>
              <a:t>NHS England, 2022. </a:t>
            </a:r>
            <a:r>
              <a:rPr lang="en-GB" sz="900" i="1" dirty="0"/>
              <a:t>Virtual ward including Hospital at Home. </a:t>
            </a:r>
            <a:r>
              <a:rPr lang="en-GB" sz="900" dirty="0"/>
              <a:t>[Online] </a:t>
            </a:r>
            <a:br>
              <a:rPr lang="en-GB" sz="900" dirty="0"/>
            </a:br>
            <a:r>
              <a:rPr lang="en-GB" sz="900" dirty="0"/>
              <a:t>Available at: </a:t>
            </a:r>
            <a:r>
              <a:rPr lang="en-GB" sz="900" u="sng" dirty="0"/>
              <a:t>https://www.england.nhs.uk/wp-content/uploads/2021/12/B1207-i-supporting-guidance-virtual-ward-including-hospital-at-home.pdf</a:t>
            </a:r>
            <a:br>
              <a:rPr lang="en-GB" sz="900" dirty="0"/>
            </a:br>
            <a:r>
              <a:rPr lang="en-GB" sz="900" dirty="0"/>
              <a:t>[Accessed 3rd August 2026].</a:t>
            </a:r>
          </a:p>
          <a:p>
            <a:pPr>
              <a:defRPr/>
            </a:pPr>
            <a:r>
              <a:rPr lang="en-GB" sz="900" dirty="0"/>
              <a:t>NHS England, 2024. </a:t>
            </a:r>
            <a:r>
              <a:rPr lang="en-GB" sz="900" i="1" dirty="0"/>
              <a:t>Virtual wards operational framework. </a:t>
            </a:r>
            <a:r>
              <a:rPr lang="en-GB" sz="900" dirty="0"/>
              <a:t>[Online] </a:t>
            </a:r>
            <a:br>
              <a:rPr lang="en-GB" sz="900" dirty="0"/>
            </a:br>
            <a:r>
              <a:rPr lang="en-GB" sz="900" dirty="0"/>
              <a:t>Available at: </a:t>
            </a:r>
            <a:r>
              <a:rPr lang="en-GB" sz="900" u="sng" dirty="0"/>
              <a:t>https://www.england.nhs.uk/long-read/virtual-wards-operational-framework/</a:t>
            </a:r>
            <a:br>
              <a:rPr lang="en-GB" sz="900" dirty="0"/>
            </a:br>
            <a:r>
              <a:rPr lang="en-GB" sz="900" dirty="0"/>
              <a:t>[Accessed 3rd August 2026].</a:t>
            </a:r>
          </a:p>
          <a:p>
            <a:pPr>
              <a:defRPr/>
            </a:pPr>
            <a:r>
              <a:rPr lang="en-GB" sz="900" dirty="0"/>
              <a:t>NICE, n.d. </a:t>
            </a:r>
            <a:r>
              <a:rPr lang="en-GB" sz="900" i="1" dirty="0"/>
              <a:t>Supporting the health and care system to implement virtual wards. </a:t>
            </a:r>
            <a:r>
              <a:rPr lang="en-GB" sz="900" dirty="0"/>
              <a:t>[Online] </a:t>
            </a:r>
            <a:br>
              <a:rPr lang="en-GB" sz="900" dirty="0"/>
            </a:br>
            <a:r>
              <a:rPr lang="en-GB" sz="900" dirty="0"/>
              <a:t>Available at: </a:t>
            </a:r>
            <a:r>
              <a:rPr lang="en-GB" sz="900" u="sng" dirty="0"/>
              <a:t>https://www.nice.org.uk/implementing-nice-guidance/cost-saving-resource-planning-and-audit/supporting-the-health-care-system-to-implement-virtual-wards</a:t>
            </a:r>
            <a:br>
              <a:rPr lang="en-GB" sz="900" dirty="0"/>
            </a:br>
            <a:r>
              <a:rPr lang="en-GB" sz="900" dirty="0"/>
              <a:t>[Accessed 3rd August 2026].</a:t>
            </a:r>
          </a:p>
          <a:p>
            <a:pPr>
              <a:defRPr/>
            </a:pPr>
            <a:r>
              <a:rPr lang="en-GB" sz="900" dirty="0"/>
              <a:t>Nuffieldtrust, 2023. </a:t>
            </a:r>
            <a:r>
              <a:rPr lang="en-GB" sz="900" i="1" dirty="0"/>
              <a:t>Virtual wards: the lessons so far and future priorities. </a:t>
            </a:r>
            <a:r>
              <a:rPr lang="en-GB" sz="900" dirty="0"/>
              <a:t>[Online] </a:t>
            </a:r>
            <a:br>
              <a:rPr lang="en-GB" sz="900" dirty="0"/>
            </a:br>
            <a:r>
              <a:rPr lang="en-GB" sz="900" dirty="0"/>
              <a:t>Available at: </a:t>
            </a:r>
            <a:r>
              <a:rPr lang="en-GB" sz="900" u="sng" dirty="0"/>
              <a:t>https://www.nuffieldtrust.org.uk/news-item/virtual-wards-the-lessons-so-far-and-future-priorities</a:t>
            </a:r>
            <a:br>
              <a:rPr lang="en-GB" sz="900" dirty="0"/>
            </a:br>
            <a:r>
              <a:rPr lang="en-GB" sz="900" dirty="0"/>
              <a:t>[Accessed 3rd August 2026].</a:t>
            </a:r>
          </a:p>
          <a:p>
            <a:pPr>
              <a:defRPr/>
            </a:pPr>
            <a:r>
              <a:rPr lang="en-GB" sz="900" dirty="0"/>
              <a:t>The Health Foundation, 2023. </a:t>
            </a:r>
            <a:r>
              <a:rPr lang="en-GB" sz="900" i="1" dirty="0"/>
              <a:t>How do the public and NHS staff feel about virtual wards?. </a:t>
            </a:r>
            <a:r>
              <a:rPr lang="en-GB" sz="900" dirty="0"/>
              <a:t>[Online] </a:t>
            </a:r>
            <a:br>
              <a:rPr lang="en-GB" sz="900" dirty="0"/>
            </a:br>
            <a:r>
              <a:rPr lang="en-GB" sz="900" dirty="0"/>
              <a:t>Available at: </a:t>
            </a:r>
            <a:r>
              <a:rPr lang="en-GB" sz="900" u="sng" dirty="0"/>
              <a:t>https://www.health.org.uk/reports-and-analysis/analysis/how-do-the-public-and-nhs-staff-feel-about-virtual-wards</a:t>
            </a:r>
            <a:br>
              <a:rPr lang="en-GB" sz="900" dirty="0"/>
            </a:br>
            <a:r>
              <a:rPr lang="en-GB" sz="900" dirty="0"/>
              <a:t>[Accessed 3rd August 2026].</a:t>
            </a:r>
          </a:p>
          <a:p>
            <a:pPr>
              <a:defRPr/>
            </a:pPr>
            <a:r>
              <a:rPr lang="en-GB" sz="900" dirty="0"/>
              <a:t>The King's Fund, 2023. </a:t>
            </a:r>
            <a:r>
              <a:rPr lang="en-GB" sz="900" i="1" dirty="0"/>
              <a:t>Ensuring virtual wards are a positive option for the future. </a:t>
            </a:r>
            <a:r>
              <a:rPr lang="en-GB" sz="900" dirty="0"/>
              <a:t>[Online] </a:t>
            </a:r>
            <a:br>
              <a:rPr lang="en-GB" sz="900" dirty="0"/>
            </a:br>
            <a:r>
              <a:rPr lang="en-GB" sz="900" dirty="0"/>
              <a:t>Available at: </a:t>
            </a:r>
            <a:r>
              <a:rPr lang="en-GB" sz="900" u="sng" dirty="0"/>
              <a:t>https://www.kingsfund.org.uk/events/virtual-wards</a:t>
            </a:r>
            <a:br>
              <a:rPr lang="en-GB" sz="900" dirty="0"/>
            </a:br>
            <a:r>
              <a:rPr lang="en-GB" sz="900" dirty="0"/>
              <a:t>[Accessed 3rd August 2026].</a:t>
            </a:r>
          </a:p>
          <a:p>
            <a:pPr>
              <a:defRPr/>
            </a:pPr>
            <a:r>
              <a:rPr lang="en-GB" sz="900" dirty="0"/>
              <a:t>Vindrola-Padros, C., Singh, K.E., Sidhu, M.S., Georghiou, T., </a:t>
            </a:r>
            <a:r>
              <a:rPr lang="en-GB" sz="900" dirty="0" err="1"/>
              <a:t>Sherlaw</a:t>
            </a:r>
            <a:r>
              <a:rPr lang="en-GB" sz="900" dirty="0"/>
              <a:t>-Johnson, C., </a:t>
            </a:r>
            <a:r>
              <a:rPr lang="en-GB" sz="900" dirty="0" err="1"/>
              <a:t>Tomini</a:t>
            </a:r>
            <a:r>
              <a:rPr lang="en-GB" sz="900" dirty="0"/>
              <a:t>, S.M., Inada-Kim, M., Kirkham, K. and Fulop, N.J., 2021. Remote home monitoring (virtual wards) for confirmed or suspected COVID-19 patients: a rapid systematic review. </a:t>
            </a:r>
            <a:r>
              <a:rPr lang="en-GB" sz="900" i="1" dirty="0" err="1"/>
              <a:t>EClinicalMedicine</a:t>
            </a:r>
            <a:r>
              <a:rPr lang="en-GB" sz="900" i="1" dirty="0"/>
              <a:t>, </a:t>
            </a:r>
            <a:r>
              <a:rPr lang="en-GB" sz="900" dirty="0"/>
              <a:t>p. 10.1016/j.eclinm.2021.100965..</a:t>
            </a:r>
          </a:p>
          <a:p>
            <a:pPr>
              <a:defRPr/>
            </a:pPr>
            <a:r>
              <a:rPr lang="en-GB" sz="900" dirty="0"/>
              <a:t>Wager, K.A., Lee, F.W. and Glaser, J.P., 2022. </a:t>
            </a:r>
            <a:r>
              <a:rPr lang="en-GB" sz="900" i="1" dirty="0"/>
              <a:t>Health Care Information Systems: A Practical Approach for Health Care Management. </a:t>
            </a:r>
            <a:r>
              <a:rPr lang="en-GB" sz="900" dirty="0"/>
              <a:t>5th ed. </a:t>
            </a:r>
            <a:r>
              <a:rPr lang="en-GB" sz="900" dirty="0" err="1"/>
              <a:t>s.l.</a:t>
            </a:r>
            <a:r>
              <a:rPr lang="en-GB" sz="900" dirty="0"/>
              <a:t>: Jossey-Bass.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800</TotalTime>
  <Words>1272</Words>
  <Application>Microsoft Office PowerPoint</Application>
  <PresentationFormat>On-screen Show (4:3)</PresentationFormat>
  <Paragraphs>75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Wingdings</vt:lpstr>
      <vt:lpstr>20140311PresentationUWTSDTemplate</vt:lpstr>
      <vt:lpstr>Digital Transformation in the Health and Care Professions (BMHP6026) Component 2 Viva Voce   Student name: Cynthia Nelson-Yeboah Student ID: 2333272 Lecturer’s Name: G1 Dr Laila Surani (module leader); G2 Dr Ping Wu</vt:lpstr>
      <vt:lpstr>Use of AI Acknowledgement</vt:lpstr>
      <vt:lpstr>Introduction</vt:lpstr>
      <vt:lpstr>Impact on Workforce</vt:lpstr>
      <vt:lpstr>Impact on Service Delivery </vt:lpstr>
      <vt:lpstr>Impact on Patients </vt:lpstr>
      <vt:lpstr>Impact on Community </vt:lpstr>
      <vt:lpstr>Challenges of Virtual Wards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cynthia nelson-yeboah</cp:lastModifiedBy>
  <cp:revision>220</cp:revision>
  <cp:lastPrinted>2021-01-18T19:39:53Z</cp:lastPrinted>
  <dcterms:created xsi:type="dcterms:W3CDTF">2020-06-13T21:56:47Z</dcterms:created>
  <dcterms:modified xsi:type="dcterms:W3CDTF">2026-08-04T17:32:43Z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