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621" r:id="rId5"/>
    <p:sldId id="629" r:id="rId6"/>
    <p:sldId id="622" r:id="rId7"/>
    <p:sldId id="334" r:id="rId8"/>
    <p:sldId id="628" r:id="rId9"/>
    <p:sldId id="366" r:id="rId10"/>
    <p:sldId id="340" r:id="rId11"/>
    <p:sldId id="341" r:id="rId12"/>
    <p:sldId id="352" r:id="rId13"/>
    <p:sldId id="336" r:id="rId14"/>
    <p:sldId id="337" r:id="rId15"/>
    <p:sldId id="342" r:id="rId16"/>
    <p:sldId id="630" r:id="rId17"/>
    <p:sldId id="343" r:id="rId18"/>
    <p:sldId id="344" r:id="rId19"/>
    <p:sldId id="345" r:id="rId20"/>
    <p:sldId id="346" r:id="rId21"/>
    <p:sldId id="623" r:id="rId22"/>
    <p:sldId id="354" r:id="rId23"/>
    <p:sldId id="355" r:id="rId24"/>
    <p:sldId id="356" r:id="rId25"/>
    <p:sldId id="359" r:id="rId26"/>
    <p:sldId id="338" r:id="rId27"/>
    <p:sldId id="360" r:id="rId28"/>
    <p:sldId id="625" r:id="rId29"/>
    <p:sldId id="624" r:id="rId30"/>
    <p:sldId id="626" r:id="rId31"/>
    <p:sldId id="627" r:id="rId32"/>
    <p:sldId id="363" r:id="rId33"/>
    <p:sldId id="275" r:id="rId34"/>
    <p:sldId id="364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4524" autoAdjust="0"/>
  </p:normalViewPr>
  <p:slideViewPr>
    <p:cSldViewPr>
      <p:cViewPr varScale="1">
        <p:scale>
          <a:sx n="94" d="100"/>
          <a:sy n="94" d="100"/>
        </p:scale>
        <p:origin x="20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10/17/2025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17/10/2025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QbGq_NDOI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cholar.google.co.uk/" TargetMode="External"/><Relationship Id="rId4" Type="http://schemas.openxmlformats.org/officeDocument/2006/relationships/hyperlink" Target="http://www.uwtsd.ac.uk/library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managers.org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britishchambers.org.uk/" TargetMode="External"/><Relationship Id="rId4" Type="http://schemas.openxmlformats.org/officeDocument/2006/relationships/image" Target="../media/image1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" TargetMode="External"/><Relationship Id="rId2" Type="http://schemas.openxmlformats.org/officeDocument/2006/relationships/hyperlink" Target="https://thebusinessmagazine.co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usinesseye.co.uk/" TargetMode="External"/><Relationship Id="rId5" Type="http://schemas.openxmlformats.org/officeDocument/2006/relationships/hyperlink" Target="https://moneyweek.com/" TargetMode="External"/><Relationship Id="rId4" Type="http://schemas.openxmlformats.org/officeDocument/2006/relationships/hyperlink" Target="https://bmmagazine.co.uk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outstanders.com/editors-choice/top-business-magazines-in-world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essex.ac.uk/blog/seven-sources-student-assignments-arent-textbooks/" TargetMode="External"/><Relationship Id="rId2" Type="http://schemas.openxmlformats.org/officeDocument/2006/relationships/hyperlink" Target="https://commons.emich.edu/loexquarterly/vol31/iss3/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skills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17/10/2025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36632" y="-9939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Discuss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3B46-6838-53D9-D3F3-18D0C80BD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495" y="836712"/>
            <a:ext cx="8575985" cy="5040560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Imagine you have to write a report titled:</a:t>
            </a:r>
          </a:p>
          <a:p>
            <a:pPr marL="0" indent="0">
              <a:buNone/>
            </a:pPr>
            <a:r>
              <a:rPr lang="en-US" sz="2400" b="1" dirty="0"/>
              <a:t>‘</a:t>
            </a:r>
            <a:r>
              <a:rPr lang="en-GB" sz="2400" b="1" dirty="0"/>
              <a:t>Diversity and Inclusion in the Workplace: Progress and Challenges in the UK’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2400" b="1" dirty="0"/>
              <a:t>With a partner, (and </a:t>
            </a:r>
            <a:r>
              <a:rPr lang="en-US" sz="2400" b="1" i="1" dirty="0"/>
              <a:t>without</a:t>
            </a:r>
            <a:r>
              <a:rPr lang="en-US" sz="2400" b="1" dirty="0"/>
              <a:t> the internet or your phones!) briefly discuss the following questions:</a:t>
            </a:r>
          </a:p>
          <a:p>
            <a:r>
              <a:rPr lang="en-US" sz="2400" dirty="0"/>
              <a:t>How much do you already know about this topic? </a:t>
            </a:r>
          </a:p>
          <a:p>
            <a:r>
              <a:rPr lang="en-US" sz="2400" dirty="0"/>
              <a:t>What information do you think you would need to find?</a:t>
            </a:r>
          </a:p>
          <a:p>
            <a:r>
              <a:rPr lang="en-US" sz="2400" dirty="0"/>
              <a:t>How would you find out more information?</a:t>
            </a:r>
          </a:p>
          <a:p>
            <a:r>
              <a:rPr lang="en-US" sz="2400" dirty="0"/>
              <a:t>What kind of sources do you think an academic report should include? Are there any sources a student should not use in a report?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22262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0E84E-AD42-E579-D8AE-B1C441DAF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67942-5014-743B-2A67-9B225C3C4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Where do we find information? </a:t>
            </a:r>
          </a:p>
        </p:txBody>
      </p:sp>
      <p:pic>
        <p:nvPicPr>
          <p:cNvPr id="5" name="Picture 4" descr="A person typing on a computer&#10;&#10;Description automatically generated">
            <a:extLst>
              <a:ext uri="{FF2B5EF4-FFF2-40B4-BE49-F238E27FC236}">
                <a16:creationId xmlns:a16="http://schemas.microsoft.com/office/drawing/2014/main" id="{F9914D9D-476D-239C-A424-A5BA5D88DA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7800"/>
            <a:ext cx="9144000" cy="3962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872757E-AEB7-AFE2-F3BD-DEB99D3692F0}"/>
              </a:ext>
            </a:extLst>
          </p:cNvPr>
          <p:cNvSpPr txBox="1"/>
          <p:nvPr/>
        </p:nvSpPr>
        <p:spPr>
          <a:xfrm>
            <a:off x="251520" y="1700808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Share your ideas with the class </a:t>
            </a:r>
          </a:p>
        </p:txBody>
      </p:sp>
    </p:spTree>
    <p:extLst>
      <p:ext uri="{BB962C8B-B14F-4D97-AF65-F5344CB8AC3E}">
        <p14:creationId xmlns:p14="http://schemas.microsoft.com/office/powerpoint/2010/main" val="206984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5656" y="0"/>
            <a:ext cx="5721806" cy="108012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Secondary Research</a:t>
            </a:r>
            <a:br>
              <a:rPr lang="en-GB" altLang="en-US" sz="2800" b="1" dirty="0"/>
            </a:br>
            <a:r>
              <a:rPr lang="en-GB" altLang="en-US" sz="2800" b="1" dirty="0">
                <a:solidFill>
                  <a:srgbClr val="173AFF"/>
                </a:solidFill>
              </a:rPr>
              <a:t>Worksheet Activity 1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C7D1A3-DEFD-A2D3-80BA-629427CF2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sz="2300" b="1" i="0" dirty="0">
                <a:solidFill>
                  <a:srgbClr val="0087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involves the selection and analysis of existing research (i.e. data that has been produced by somebody else).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Here are some places where you can find secondary research, fill in the missing letters below in pairs: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R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eference material (e.g. enc - - - - - - - - - -)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Boo - - 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J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ournal art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Web - - - - -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N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ew - -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Rep - - - - (e.g. from the government)</a:t>
            </a:r>
          </a:p>
          <a:p>
            <a:pPr marL="0" indent="0">
              <a:buNone/>
            </a:pPr>
            <a:endParaRPr lang="en-GB" sz="23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3DC69-4876-1A85-4E85-E26D9915DA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08FC3-9678-144B-E7BF-4567DFBF7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C9CBC-7966-472E-69F8-B48D61591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445624" cy="3917032"/>
          </a:xfrm>
        </p:spPr>
        <p:txBody>
          <a:bodyPr/>
          <a:lstStyle/>
          <a:p>
            <a:pPr marL="457200" lvl="1" indent="0">
              <a:buNone/>
            </a:pPr>
            <a:r>
              <a:rPr lang="en-GB" dirty="0"/>
              <a:t>Let’s watch this video: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  <a:hlinkClick r:id="rId2"/>
              </a:rPr>
              <a:t>Sources of information for university assignments</a:t>
            </a:r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dirty="0"/>
              <a:t>(3 mins) </a:t>
            </a:r>
          </a:p>
        </p:txBody>
      </p:sp>
    </p:spTree>
    <p:extLst>
      <p:ext uri="{BB962C8B-B14F-4D97-AF65-F5344CB8AC3E}">
        <p14:creationId xmlns:p14="http://schemas.microsoft.com/office/powerpoint/2010/main" val="3667594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289DADF-63E8-486B-840B-01D7C82F4A69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Other types of sources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2E56CB-FEF3-DD7B-2E87-27D77676C802}"/>
              </a:ext>
            </a:extLst>
          </p:cNvPr>
          <p:cNvSpPr txBox="1"/>
          <p:nvPr/>
        </p:nvSpPr>
        <p:spPr>
          <a:xfrm>
            <a:off x="683568" y="1268760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i="0" dirty="0">
                <a:effectLst/>
                <a:latin typeface="+mj-lt"/>
              </a:rPr>
              <a:t>Reputable online news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0" dirty="0">
                <a:effectLst/>
                <a:latin typeface="+mj-lt"/>
              </a:rPr>
              <a:t>TV, radio, podcasts and online media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0" dirty="0">
                <a:effectLst/>
                <a:latin typeface="+mj-lt"/>
              </a:rPr>
              <a:t>Personal and company blogs</a:t>
            </a:r>
            <a:endParaRPr lang="en-GB" sz="2800" b="1" dirty="0">
              <a:solidFill>
                <a:srgbClr val="622567"/>
              </a:solidFill>
              <a:latin typeface="akzidenz-grotesk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0" dirty="0">
                <a:effectLst/>
                <a:latin typeface="+mj-lt"/>
              </a:rPr>
              <a:t>Dictionaries and encyclopaedias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+mj-lt"/>
              </a:rPr>
              <a:t>Conference speeches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i="0" dirty="0">
                <a:effectLst/>
                <a:latin typeface="+mj-lt"/>
              </a:rPr>
              <a:t>Industry experts</a:t>
            </a:r>
          </a:p>
        </p:txBody>
      </p:sp>
    </p:spTree>
    <p:extLst>
      <p:ext uri="{BB962C8B-B14F-4D97-AF65-F5344CB8AC3E}">
        <p14:creationId xmlns:p14="http://schemas.microsoft.com/office/powerpoint/2010/main" val="32242892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person talking to another person&#10;&#10;Description automatically generated">
            <a:extLst>
              <a:ext uri="{FF2B5EF4-FFF2-40B4-BE49-F238E27FC236}">
                <a16:creationId xmlns:a16="http://schemas.microsoft.com/office/drawing/2014/main" id="{FD0FEC3E-C8B6-6566-9EC3-B66217B9E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15" r="18284" b="23519"/>
          <a:stretch/>
        </p:blipFill>
        <p:spPr>
          <a:xfrm>
            <a:off x="228262" y="1268760"/>
            <a:ext cx="2736304" cy="299525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187E68-AC28-4524-8797-515DBCF7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-50756"/>
            <a:ext cx="9505056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Suitability of a source of information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2BC8F397-8F62-43ED-8138-4420F78584D3}"/>
              </a:ext>
            </a:extLst>
          </p:cNvPr>
          <p:cNvSpPr/>
          <p:nvPr/>
        </p:nvSpPr>
        <p:spPr>
          <a:xfrm>
            <a:off x="3923928" y="2060848"/>
            <a:ext cx="4752528" cy="3398706"/>
          </a:xfrm>
          <a:prstGeom prst="cloudCallout">
            <a:avLst>
              <a:gd name="adj1" fmla="val -78497"/>
              <a:gd name="adj2" fmla="val -2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</a:rPr>
              <a:t>When you search for information, you are going to find lots of it . . . but is it all reliable?</a:t>
            </a:r>
          </a:p>
        </p:txBody>
      </p:sp>
    </p:spTree>
    <p:extLst>
      <p:ext uri="{BB962C8B-B14F-4D97-AF65-F5344CB8AC3E}">
        <p14:creationId xmlns:p14="http://schemas.microsoft.com/office/powerpoint/2010/main" val="201198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3EB1-FC36-442B-A2ED-75A49AD27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CRAAP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06A20-F913-43E1-B07F-F6E8433F6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24743"/>
          </a:xfr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CRAAP Test was developed by Blakeslee (2004). It is a list of questions to help you evaluate the information you find.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BF5B3995-E415-4AE0-BA4C-A38BC506B144}"/>
              </a:ext>
            </a:extLst>
          </p:cNvPr>
          <p:cNvSpPr/>
          <p:nvPr/>
        </p:nvSpPr>
        <p:spPr>
          <a:xfrm>
            <a:off x="251520" y="3212976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lvl="0" indent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u="sng" kern="12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urrency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8DA9BD-B17D-426A-B43E-CF925305DA8F}"/>
              </a:ext>
            </a:extLst>
          </p:cNvPr>
          <p:cNvSpPr/>
          <p:nvPr/>
        </p:nvSpPr>
        <p:spPr>
          <a:xfrm>
            <a:off x="1691680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lvl="0" indent="0"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900" kern="12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81F99E2-8B09-45B8-A664-B87646D3CC35}"/>
              </a:ext>
            </a:extLst>
          </p:cNvPr>
          <p:cNvSpPr/>
          <p:nvPr/>
        </p:nvSpPr>
        <p:spPr>
          <a:xfrm>
            <a:off x="2084451" y="3212976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116192"/>
              <a:satOff val="6725"/>
              <a:lumOff val="539"/>
              <a:alphaOff val="0"/>
            </a:schemeClr>
          </a:fillRef>
          <a:effectRef idx="0">
            <a:schemeClr val="accent4">
              <a:hueOff val="-1116192"/>
              <a:satOff val="6725"/>
              <a:lumOff val="5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lvl="0" indent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b="1" u="sng" kern="12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kern="1200" dirty="0"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FE87C0B-43AC-4943-A87D-40290B4AA5C4}"/>
              </a:ext>
            </a:extLst>
          </p:cNvPr>
          <p:cNvSpPr/>
          <p:nvPr/>
        </p:nvSpPr>
        <p:spPr>
          <a:xfrm>
            <a:off x="3524611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488257"/>
              <a:satOff val="8966"/>
              <a:lumOff val="719"/>
              <a:alphaOff val="0"/>
            </a:schemeClr>
          </a:fillRef>
          <a:effectRef idx="0">
            <a:schemeClr val="accent4">
              <a:hueOff val="-1488257"/>
              <a:satOff val="8966"/>
              <a:lumOff val="71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lvl="0" indent="0"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900" kern="12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FBF1233-93E6-445F-A6E1-FFE58721DCEF}"/>
              </a:ext>
            </a:extLst>
          </p:cNvPr>
          <p:cNvSpPr/>
          <p:nvPr/>
        </p:nvSpPr>
        <p:spPr>
          <a:xfrm>
            <a:off x="3917381" y="3212976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232385"/>
              <a:satOff val="13449"/>
              <a:lumOff val="1078"/>
              <a:alphaOff val="0"/>
            </a:schemeClr>
          </a:fillRef>
          <a:effectRef idx="0">
            <a:schemeClr val="accent4">
              <a:hueOff val="-2232385"/>
              <a:satOff val="13449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lvl="0" indent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u="sng" kern="12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endParaRPr lang="en-GB" sz="13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D60163D-C9E9-4B84-810D-72F58856C1D7}"/>
              </a:ext>
            </a:extLst>
          </p:cNvPr>
          <p:cNvSpPr/>
          <p:nvPr/>
        </p:nvSpPr>
        <p:spPr>
          <a:xfrm>
            <a:off x="5357542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976513"/>
              <a:satOff val="17933"/>
              <a:lumOff val="1437"/>
              <a:alphaOff val="0"/>
            </a:schemeClr>
          </a:fillRef>
          <a:effectRef idx="0">
            <a:schemeClr val="accent4">
              <a:hueOff val="-2976513"/>
              <a:satOff val="17933"/>
              <a:lumOff val="143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lvl="0" indent="0"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9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02621E3-88F5-4E99-A4EB-D8E3B6C918AB}"/>
              </a:ext>
            </a:extLst>
          </p:cNvPr>
          <p:cNvSpPr/>
          <p:nvPr/>
        </p:nvSpPr>
        <p:spPr>
          <a:xfrm>
            <a:off x="5750312" y="3212976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348577"/>
              <a:satOff val="20174"/>
              <a:lumOff val="1617"/>
              <a:alphaOff val="0"/>
            </a:schemeClr>
          </a:fillRef>
          <a:effectRef idx="0">
            <a:schemeClr val="accent4">
              <a:hueOff val="-3348577"/>
              <a:satOff val="20174"/>
              <a:lumOff val="1617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lvl="0" indent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u="sng" kern="12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endParaRPr lang="en-GB" sz="13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6DFF161-FED2-4334-8E75-E55BC131B745}"/>
              </a:ext>
            </a:extLst>
          </p:cNvPr>
          <p:cNvSpPr/>
          <p:nvPr/>
        </p:nvSpPr>
        <p:spPr>
          <a:xfrm>
            <a:off x="7190472" y="3762157"/>
            <a:ext cx="277557" cy="773846"/>
          </a:xfrm>
          <a:custGeom>
            <a:avLst/>
            <a:gdLst>
              <a:gd name="connsiteX0" fmla="*/ 0 w 195619"/>
              <a:gd name="connsiteY0" fmla="*/ 45768 h 228838"/>
              <a:gd name="connsiteX1" fmla="*/ 97810 w 195619"/>
              <a:gd name="connsiteY1" fmla="*/ 45768 h 228838"/>
              <a:gd name="connsiteX2" fmla="*/ 97810 w 195619"/>
              <a:gd name="connsiteY2" fmla="*/ 0 h 228838"/>
              <a:gd name="connsiteX3" fmla="*/ 195619 w 195619"/>
              <a:gd name="connsiteY3" fmla="*/ 114419 h 228838"/>
              <a:gd name="connsiteX4" fmla="*/ 97810 w 195619"/>
              <a:gd name="connsiteY4" fmla="*/ 228838 h 228838"/>
              <a:gd name="connsiteX5" fmla="*/ 97810 w 195619"/>
              <a:gd name="connsiteY5" fmla="*/ 183070 h 228838"/>
              <a:gd name="connsiteX6" fmla="*/ 0 w 195619"/>
              <a:gd name="connsiteY6" fmla="*/ 183070 h 228838"/>
              <a:gd name="connsiteX7" fmla="*/ 0 w 195619"/>
              <a:gd name="connsiteY7" fmla="*/ 45768 h 228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619" h="228838">
                <a:moveTo>
                  <a:pt x="0" y="45768"/>
                </a:moveTo>
                <a:lnTo>
                  <a:pt x="97810" y="45768"/>
                </a:lnTo>
                <a:lnTo>
                  <a:pt x="97810" y="0"/>
                </a:lnTo>
                <a:lnTo>
                  <a:pt x="195619" y="114419"/>
                </a:lnTo>
                <a:lnTo>
                  <a:pt x="97810" y="228838"/>
                </a:lnTo>
                <a:lnTo>
                  <a:pt x="97810" y="183070"/>
                </a:lnTo>
                <a:lnTo>
                  <a:pt x="0" y="183070"/>
                </a:lnTo>
                <a:lnTo>
                  <a:pt x="0" y="4576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45768" rIns="58686" bIns="45768" numCol="1" spcCol="1270" anchor="ctr" anchorCtr="0">
            <a:noAutofit/>
          </a:bodyPr>
          <a:lstStyle/>
          <a:p>
            <a:pPr marL="0" lvl="0" indent="0" algn="ctr" defTabSz="400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900" kern="120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511FE8C-23FC-4EEA-B1E4-847C0D50968D}"/>
              </a:ext>
            </a:extLst>
          </p:cNvPr>
          <p:cNvSpPr/>
          <p:nvPr/>
        </p:nvSpPr>
        <p:spPr>
          <a:xfrm>
            <a:off x="7583244" y="3212976"/>
            <a:ext cx="1309236" cy="1323027"/>
          </a:xfrm>
          <a:custGeom>
            <a:avLst/>
            <a:gdLst>
              <a:gd name="connsiteX0" fmla="*/ 0 w 922734"/>
              <a:gd name="connsiteY0" fmla="*/ 55364 h 553640"/>
              <a:gd name="connsiteX1" fmla="*/ 55364 w 922734"/>
              <a:gd name="connsiteY1" fmla="*/ 0 h 553640"/>
              <a:gd name="connsiteX2" fmla="*/ 867370 w 922734"/>
              <a:gd name="connsiteY2" fmla="*/ 0 h 553640"/>
              <a:gd name="connsiteX3" fmla="*/ 922734 w 922734"/>
              <a:gd name="connsiteY3" fmla="*/ 55364 h 553640"/>
              <a:gd name="connsiteX4" fmla="*/ 922734 w 922734"/>
              <a:gd name="connsiteY4" fmla="*/ 498276 h 553640"/>
              <a:gd name="connsiteX5" fmla="*/ 867370 w 922734"/>
              <a:gd name="connsiteY5" fmla="*/ 553640 h 553640"/>
              <a:gd name="connsiteX6" fmla="*/ 55364 w 922734"/>
              <a:gd name="connsiteY6" fmla="*/ 553640 h 553640"/>
              <a:gd name="connsiteX7" fmla="*/ 0 w 922734"/>
              <a:gd name="connsiteY7" fmla="*/ 498276 h 553640"/>
              <a:gd name="connsiteX8" fmla="*/ 0 w 922734"/>
              <a:gd name="connsiteY8" fmla="*/ 55364 h 55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22734" h="553640">
                <a:moveTo>
                  <a:pt x="0" y="55364"/>
                </a:moveTo>
                <a:cubicBezTo>
                  <a:pt x="0" y="24787"/>
                  <a:pt x="24787" y="0"/>
                  <a:pt x="55364" y="0"/>
                </a:cubicBezTo>
                <a:lnTo>
                  <a:pt x="867370" y="0"/>
                </a:lnTo>
                <a:cubicBezTo>
                  <a:pt x="897947" y="0"/>
                  <a:pt x="922734" y="24787"/>
                  <a:pt x="922734" y="55364"/>
                </a:cubicBezTo>
                <a:lnTo>
                  <a:pt x="922734" y="498276"/>
                </a:lnTo>
                <a:cubicBezTo>
                  <a:pt x="922734" y="528853"/>
                  <a:pt x="897947" y="553640"/>
                  <a:pt x="867370" y="553640"/>
                </a:cubicBezTo>
                <a:lnTo>
                  <a:pt x="55364" y="553640"/>
                </a:lnTo>
                <a:cubicBezTo>
                  <a:pt x="24787" y="553640"/>
                  <a:pt x="0" y="528853"/>
                  <a:pt x="0" y="498276"/>
                </a:cubicBezTo>
                <a:lnTo>
                  <a:pt x="0" y="5536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5746" tIns="65746" rIns="65746" bIns="65746" numCol="1" spcCol="1270" anchor="ctr" anchorCtr="0">
            <a:noAutofit/>
          </a:bodyPr>
          <a:lstStyle/>
          <a:p>
            <a:pPr marL="0" lvl="0" indent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b="1" u="sng" kern="12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kern="1200" dirty="0"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endParaRPr lang="en-GB" sz="13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DB47A-077E-C49F-4E14-F5C3380A4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Worksheet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4B20D-B55E-9622-C62A-99EFF78A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2 </a:t>
            </a:r>
            <a:r>
              <a:rPr lang="en-US" dirty="0"/>
              <a:t>with a partner to find out more about CRAAP!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B0028-DB2A-909E-5EF8-0BF44720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7AB65-CA95-A791-C01D-8E32A40C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6837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  <a:p>
            <a:pPr marL="0" indent="0" eaLnBrk="1" hangingPunct="1">
              <a:buNone/>
            </a:pPr>
            <a:endParaRPr lang="en-GB" altLang="en-US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8F536-9BA7-448B-48DC-63C634623FCB}"/>
              </a:ext>
            </a:extLst>
          </p:cNvPr>
          <p:cNvSpPr txBox="1"/>
          <p:nvPr/>
        </p:nvSpPr>
        <p:spPr>
          <a:xfrm>
            <a:off x="606118" y="545649"/>
            <a:ext cx="79149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/>
              <a:t>A test to check if the source you found is good to use! In pairs, match the CRAAP test words to the questions (first one is done for you)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5181061" y="4672150"/>
            <a:ext cx="3744416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4.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287969" y="1317419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8700"/>
                </a:solidFill>
              </a:rPr>
              <a:t>PURPOSE</a:t>
            </a:r>
            <a:endParaRPr lang="en-GB" sz="16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18523" y="4915539"/>
            <a:ext cx="4451795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5244165" y="1363585"/>
            <a:ext cx="3681312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What are the author's qualifications to write on the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.com (commercial), .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edu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(educational), .gov (U.S. government)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.org (nonprofit organization), or</a:t>
            </a:r>
            <a:br>
              <a:rPr lang="en-GB" sz="1600" dirty="0"/>
            </a:b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.net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594398" y="3165297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3. 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 Is the information supported by evidence?</a:t>
            </a:r>
            <a:br>
              <a:rPr lang="en-US" sz="1600" dirty="0"/>
            </a:br>
            <a:r>
              <a:rPr lang="en-US" sz="1600" dirty="0"/>
              <a:t>Can you verify any of the information in another source or from personal knowledge?</a:t>
            </a:r>
            <a:br>
              <a:rPr lang="en-US" sz="1600" dirty="0"/>
            </a:br>
            <a:r>
              <a:rPr lang="en-US" sz="1600" dirty="0"/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FF0000"/>
                </a:solidFill>
              </a:rPr>
              <a:t>CRAAP TEST: </a:t>
            </a:r>
            <a:r>
              <a:rPr lang="en-GB" altLang="en-US" sz="3200" b="1" dirty="0">
                <a:solidFill>
                  <a:srgbClr val="173AFF"/>
                </a:solidFill>
              </a:rPr>
              <a:t>Activity 2 </a:t>
            </a:r>
            <a:r>
              <a:rPr lang="en-GB" altLang="en-US" sz="3200" b="1" dirty="0">
                <a:solidFill>
                  <a:srgbClr val="FF0000"/>
                </a:solidFill>
              </a:rPr>
              <a:t>ANSWERS</a:t>
            </a:r>
            <a:endParaRPr lang="en-GB" altLang="en-US" sz="4800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86E24-F7CE-CD71-73CF-F6E6D7776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12" y="706458"/>
            <a:ext cx="4355926" cy="18002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08700"/>
                </a:solidFill>
              </a:rPr>
              <a:t>CURRENCY</a:t>
            </a:r>
          </a:p>
          <a:p>
            <a:pPr marL="0" indent="0">
              <a:buNone/>
            </a:pPr>
            <a:r>
              <a:rPr lang="en-US" sz="1800" dirty="0"/>
              <a:t>4.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8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354A62E-C26B-9B2D-A76B-4E4EB5C65E50}"/>
              </a:ext>
            </a:extLst>
          </p:cNvPr>
          <p:cNvSpPr txBox="1">
            <a:spLocks/>
          </p:cNvSpPr>
          <p:nvPr/>
        </p:nvSpPr>
        <p:spPr bwMode="auto">
          <a:xfrm>
            <a:off x="180708" y="2987241"/>
            <a:ext cx="435592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RELEVANCE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</a:t>
            </a:r>
            <a:r>
              <a:rPr lang="en-GB" sz="1800" dirty="0">
                <a:solidFill>
                  <a:schemeClr val="dk1"/>
                </a:solidFill>
              </a:rPr>
              <a:t>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7C8ACB15-8566-094E-1359-3194572E2B25}"/>
              </a:ext>
            </a:extLst>
          </p:cNvPr>
          <p:cNvSpPr txBox="1">
            <a:spLocks/>
          </p:cNvSpPr>
          <p:nvPr/>
        </p:nvSpPr>
        <p:spPr bwMode="auto">
          <a:xfrm>
            <a:off x="4450306" y="706458"/>
            <a:ext cx="469369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AUTHORITY</a:t>
            </a:r>
          </a:p>
          <a:p>
            <a:pPr marL="0" indent="0"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What are the author's qualifications to write on the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endParaRPr lang="en-US" sz="1800" b="1" dirty="0">
              <a:solidFill>
                <a:srgbClr val="0087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54F274F-C667-52E0-8E8B-35BCA7592D4E}"/>
              </a:ext>
            </a:extLst>
          </p:cNvPr>
          <p:cNvSpPr txBox="1">
            <a:spLocks/>
          </p:cNvSpPr>
          <p:nvPr/>
        </p:nvSpPr>
        <p:spPr bwMode="auto">
          <a:xfrm>
            <a:off x="4569738" y="3048402"/>
            <a:ext cx="457706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ACCURACY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3. Is the information supported by evidence?</a:t>
            </a:r>
            <a:br>
              <a:rPr lang="en-US" sz="1700" dirty="0"/>
            </a:br>
            <a:r>
              <a:rPr lang="en-US" sz="1700" dirty="0"/>
              <a:t>Can you verify any of the information in another source or from personal knowledge?</a:t>
            </a:r>
            <a:br>
              <a:rPr lang="en-US" sz="1700" dirty="0"/>
            </a:br>
            <a:r>
              <a:rPr lang="en-US" sz="1700" dirty="0"/>
              <a:t>Are there spelling, grammar, or other typographical errors?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831DD6-7771-7D79-8636-E49EDDC0DC4E}"/>
              </a:ext>
            </a:extLst>
          </p:cNvPr>
          <p:cNvSpPr txBox="1"/>
          <p:nvPr/>
        </p:nvSpPr>
        <p:spPr>
          <a:xfrm>
            <a:off x="2051720" y="4869160"/>
            <a:ext cx="5400600" cy="183127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8700"/>
                </a:solidFill>
              </a:rPr>
              <a:t>PURPOSE</a:t>
            </a:r>
            <a:endParaRPr lang="en-GB" sz="28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866" y="2492896"/>
            <a:ext cx="8229600" cy="3917032"/>
          </a:xfrm>
        </p:spPr>
        <p:txBody>
          <a:bodyPr>
            <a:normAutofit/>
          </a:bodyPr>
          <a:lstStyle/>
          <a:p>
            <a:pPr marL="0" indent="0">
              <a:spcBef>
                <a:spcPts val="350"/>
              </a:spcBef>
              <a:spcAft>
                <a:spcPts val="0"/>
              </a:spcAft>
              <a:buNone/>
            </a:pPr>
            <a:r>
              <a:rPr lang="en-GB" sz="3600" dirty="0">
                <a:solidFill>
                  <a:srgbClr val="323232"/>
                </a:solidFill>
                <a:uFill>
                  <a:solidFill>
                    <a:srgbClr val="323232"/>
                  </a:solidFill>
                </a:uFill>
                <a:ea typeface="Georgia" panose="02040502050405020303" pitchFamily="18" charset="0"/>
                <a:cs typeface="Georgia" panose="02040502050405020303" pitchFamily="18" charset="0"/>
              </a:rPr>
              <a:t>Let’s look at it in more detail </a:t>
            </a:r>
            <a:endParaRPr lang="en-GB" sz="2400" spc="5" dirty="0"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CRAAP test</a:t>
            </a:r>
          </a:p>
        </p:txBody>
      </p:sp>
    </p:spTree>
    <p:extLst>
      <p:ext uri="{BB962C8B-B14F-4D97-AF65-F5344CB8AC3E}">
        <p14:creationId xmlns:p14="http://schemas.microsoft.com/office/powerpoint/2010/main" val="183981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900D1-A754-566E-C06D-F27DD1BEA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631F2-FAF3-9566-7E8A-58E421901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350"/>
              </a:spcBef>
              <a:spcAft>
                <a:spcPts val="0"/>
              </a:spcAft>
              <a:buNone/>
            </a:pPr>
            <a:r>
              <a:rPr lang="en-US" sz="4400" b="1" i="1" u="sng" dirty="0">
                <a:solidFill>
                  <a:srgbClr val="323232"/>
                </a:solidFill>
                <a:uFill>
                  <a:solidFill>
                    <a:srgbClr val="323232"/>
                  </a:solidFill>
                </a:uFill>
                <a:ea typeface="Georgia" panose="02040502050405020303" pitchFamily="18" charset="0"/>
                <a:cs typeface="Georgia" panose="02040502050405020303" pitchFamily="18" charset="0"/>
              </a:rPr>
              <a:t>C</a:t>
            </a:r>
            <a:r>
              <a:rPr lang="en-US" sz="4000" b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urrency</a:t>
            </a: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: </a:t>
            </a:r>
            <a:r>
              <a:rPr lang="en-US" b="1" i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The timeliness of the information</a:t>
            </a:r>
            <a:r>
              <a:rPr lang="en-US" b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.</a:t>
            </a:r>
            <a:endParaRPr lang="en-GB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When was the information published or</a:t>
            </a:r>
            <a:r>
              <a:rPr lang="en-US" sz="3000" spc="6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3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posted?</a:t>
            </a:r>
            <a:endParaRPr lang="en-GB" sz="3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6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Has the information been revised or</a:t>
            </a:r>
            <a:r>
              <a:rPr lang="en-US" sz="3000" spc="6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3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updated?</a:t>
            </a:r>
            <a:endParaRPr lang="en-GB" sz="3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Does your topic require current information, or will older sources work as</a:t>
            </a:r>
            <a:r>
              <a:rPr lang="en-US" sz="3000" spc="18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3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well?</a:t>
            </a:r>
            <a:endParaRPr lang="en-GB" sz="3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000" spc="5" dirty="0">
                <a:solidFill>
                  <a:srgbClr val="323232"/>
                </a:solidFill>
                <a:ea typeface="Wingdings" panose="05000000000000000000" pitchFamily="2" charset="2"/>
                <a:cs typeface="Wingdings" panose="05000000000000000000" pitchFamily="2" charset="2"/>
              </a:rPr>
              <a:t>Are the links</a:t>
            </a:r>
            <a:r>
              <a:rPr lang="en-US" sz="3000" spc="30" dirty="0">
                <a:solidFill>
                  <a:srgbClr val="323232"/>
                </a:solidFill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3000" spc="5" dirty="0">
                <a:solidFill>
                  <a:srgbClr val="323232"/>
                </a:solidFill>
                <a:ea typeface="Wingdings" panose="05000000000000000000" pitchFamily="2" charset="2"/>
                <a:cs typeface="Wingdings" panose="05000000000000000000" pitchFamily="2" charset="2"/>
              </a:rPr>
              <a:t>functional? If not, what does that mean? </a:t>
            </a:r>
            <a:endParaRPr lang="en-GB" sz="3000" spc="5" dirty="0"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A313E0B-BB30-6532-244A-0C63E982A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C</a:t>
            </a:r>
            <a:r>
              <a:rPr lang="en-GB" dirty="0"/>
              <a:t>RAAP - Currency</a:t>
            </a:r>
          </a:p>
        </p:txBody>
      </p:sp>
    </p:spTree>
    <p:extLst>
      <p:ext uri="{BB962C8B-B14F-4D97-AF65-F5344CB8AC3E}">
        <p14:creationId xmlns:p14="http://schemas.microsoft.com/office/powerpoint/2010/main" val="2173096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435280" cy="4099594"/>
          </a:xfrm>
        </p:spPr>
        <p:txBody>
          <a:bodyPr>
            <a:normAutofit fontScale="77500" lnSpcReduction="20000"/>
          </a:bodyPr>
          <a:lstStyle/>
          <a:p>
            <a:pPr marL="0" indent="0"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4400" b="1" i="1" u="sng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R</a:t>
            </a:r>
            <a:r>
              <a:rPr lang="en-US" sz="4000" b="1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elevance</a:t>
            </a:r>
            <a:r>
              <a:rPr lang="en-US" sz="4000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: </a:t>
            </a:r>
            <a:r>
              <a:rPr lang="en-US" b="1" i="1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The importance of the information for your needs</a:t>
            </a:r>
            <a:r>
              <a:rPr lang="en-US" b="1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.</a:t>
            </a:r>
            <a:endParaRPr lang="en-GB" b="1" i="1" u="sng" dirty="0">
              <a:uFill>
                <a:solidFill>
                  <a:srgbClr val="000000"/>
                </a:solidFill>
              </a:uFill>
              <a:ea typeface="Times New Roman" panose="02020603050405020304" pitchFamily="18" charset="0"/>
            </a:endParaRPr>
          </a:p>
          <a:p>
            <a:pPr lvl="0">
              <a:spcBef>
                <a:spcPts val="15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3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Does the information relate to your topic or answer your</a:t>
            </a:r>
            <a:r>
              <a:rPr lang="en-US" sz="3300" spc="11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33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question?</a:t>
            </a:r>
            <a:endParaRPr lang="en-GB" sz="33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1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3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Who is the intended</a:t>
            </a:r>
            <a:r>
              <a:rPr lang="en-US" sz="3300" spc="3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33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audience? Students? Experts? The general public? </a:t>
            </a:r>
          </a:p>
          <a:p>
            <a:pPr lvl="0">
              <a:spcBef>
                <a:spcPts val="11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300" dirty="0">
                <a:ea typeface="Georgia" panose="02040502050405020303" pitchFamily="18" charset="0"/>
                <a:cs typeface="Georgia" panose="02040502050405020303" pitchFamily="18" charset="0"/>
              </a:rPr>
              <a:t>Is the information at an appropriate level (i.e. not too elementary or advanced for your</a:t>
            </a:r>
            <a:r>
              <a:rPr lang="en-US" sz="3300" spc="65" dirty="0"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3300" dirty="0">
                <a:ea typeface="Georgia" panose="02040502050405020303" pitchFamily="18" charset="0"/>
                <a:cs typeface="Georgia" panose="02040502050405020303" pitchFamily="18" charset="0"/>
              </a:rPr>
              <a:t>needs)?</a:t>
            </a:r>
            <a:endParaRPr lang="en-GB" sz="33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3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Have you looked at a variety of sources before determining this is one you will</a:t>
            </a:r>
            <a:r>
              <a:rPr lang="en-US" sz="3300" spc="1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33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use?</a:t>
            </a:r>
            <a:endParaRPr lang="en-GB" sz="33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33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Would you be comfortable citing this source in your academic work?</a:t>
            </a:r>
            <a:endParaRPr lang="en-GB" sz="3300" dirty="0">
              <a:ea typeface="Georgia" panose="02040502050405020303" pitchFamily="18" charset="0"/>
              <a:cs typeface="Georgia" panose="02040502050405020303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b="1" dirty="0">
                <a:solidFill>
                  <a:srgbClr val="00B050"/>
                </a:solidFill>
              </a:rPr>
              <a:t>R</a:t>
            </a:r>
            <a:r>
              <a:rPr lang="en-GB" dirty="0"/>
              <a:t>AAP - Relevance</a:t>
            </a:r>
          </a:p>
        </p:txBody>
      </p:sp>
    </p:spTree>
    <p:extLst>
      <p:ext uri="{BB962C8B-B14F-4D97-AF65-F5344CB8AC3E}">
        <p14:creationId xmlns:p14="http://schemas.microsoft.com/office/powerpoint/2010/main" val="1691348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925"/>
              </a:spcBef>
              <a:spcAft>
                <a:spcPts val="0"/>
              </a:spcAft>
              <a:buNone/>
            </a:pPr>
            <a:r>
              <a:rPr lang="en-US" sz="3600" b="1" i="1" u="sng" dirty="0">
                <a:solidFill>
                  <a:srgbClr val="323232"/>
                </a:solidFill>
                <a:uFill>
                  <a:solidFill>
                    <a:srgbClr val="323232"/>
                  </a:solidFill>
                </a:uFill>
                <a:ea typeface="Georgia" panose="02040502050405020303" pitchFamily="18" charset="0"/>
                <a:cs typeface="Georgia" panose="02040502050405020303" pitchFamily="18" charset="0"/>
              </a:rPr>
              <a:t>A</a:t>
            </a:r>
            <a:r>
              <a:rPr lang="en-US" b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uthority</a:t>
            </a:r>
            <a:r>
              <a:rPr lang="en-US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: </a:t>
            </a:r>
            <a:r>
              <a:rPr lang="en-US" sz="2800" b="1" i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The source of the information.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1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Who is the</a:t>
            </a:r>
            <a:r>
              <a:rPr lang="en-US" sz="2800" spc="4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author/publisher/source/sponsor?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6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What are the author's credentials or </a:t>
            </a:r>
            <a:r>
              <a:rPr lang="en-US" sz="2800" dirty="0" err="1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organisational</a:t>
            </a:r>
            <a:r>
              <a:rPr lang="en-US" sz="2800" spc="4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affiliations?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2435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Is the author qualified to write on the</a:t>
            </a:r>
            <a:r>
              <a:rPr lang="en-US" sz="2800" spc="7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topic?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2435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Is there contact information, such as a publisher or email</a:t>
            </a:r>
            <a:r>
              <a:rPr lang="en-US" sz="2800" spc="5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address?</a:t>
            </a: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2435" algn="l"/>
              </a:tabLst>
            </a:pPr>
            <a:r>
              <a:rPr lang="en-US" sz="2800" spc="5" dirty="0">
                <a:solidFill>
                  <a:srgbClr val="323232"/>
                </a:solidFill>
                <a:ea typeface="Wingdings" panose="05000000000000000000" pitchFamily="2" charset="2"/>
                <a:cs typeface="Wingdings" panose="05000000000000000000" pitchFamily="2" charset="2"/>
              </a:rPr>
              <a:t>Does the URL reveal anything about the author or source? examples: </a:t>
            </a: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2435" algn="l"/>
              </a:tabLst>
            </a:pPr>
            <a:r>
              <a:rPr lang="en-US" sz="2800" b="1" spc="5" dirty="0">
                <a:solidFill>
                  <a:srgbClr val="323232"/>
                </a:solidFill>
                <a:ea typeface="Wingdings" panose="05000000000000000000" pitchFamily="2" charset="2"/>
                <a:cs typeface="Georgia" panose="02040502050405020303" pitchFamily="18" charset="0"/>
              </a:rPr>
              <a:t>.com/ .</a:t>
            </a:r>
            <a:r>
              <a:rPr lang="en-US" sz="2800" b="1" spc="5" dirty="0" err="1">
                <a:solidFill>
                  <a:srgbClr val="323232"/>
                </a:solidFill>
                <a:ea typeface="Wingdings" panose="05000000000000000000" pitchFamily="2" charset="2"/>
                <a:cs typeface="Georgia" panose="02040502050405020303" pitchFamily="18" charset="0"/>
              </a:rPr>
              <a:t>edu</a:t>
            </a:r>
            <a:r>
              <a:rPr lang="en-US" sz="2800" b="1" spc="5" dirty="0">
                <a:solidFill>
                  <a:srgbClr val="323232"/>
                </a:solidFill>
                <a:ea typeface="Wingdings" panose="05000000000000000000" pitchFamily="2" charset="2"/>
                <a:cs typeface="Georgia" panose="02040502050405020303" pitchFamily="18" charset="0"/>
              </a:rPr>
              <a:t>/ .gov.uk/ .org/</a:t>
            </a:r>
            <a:r>
              <a:rPr lang="en-US" sz="2800" b="1" spc="65" dirty="0">
                <a:solidFill>
                  <a:srgbClr val="323232"/>
                </a:solidFill>
                <a:ea typeface="Wingdings" panose="05000000000000000000" pitchFamily="2" charset="2"/>
                <a:cs typeface="Georgia" panose="02040502050405020303" pitchFamily="18" charset="0"/>
              </a:rPr>
              <a:t> </a:t>
            </a:r>
            <a:r>
              <a:rPr lang="en-US" sz="2800" b="1" spc="5" dirty="0" err="1">
                <a:solidFill>
                  <a:srgbClr val="323232"/>
                </a:solidFill>
                <a:ea typeface="Wingdings" panose="05000000000000000000" pitchFamily="2" charset="2"/>
                <a:cs typeface="Georgia" panose="02040502050405020303" pitchFamily="18" charset="0"/>
              </a:rPr>
              <a:t>.net</a:t>
            </a:r>
            <a:r>
              <a:rPr lang="en-US" sz="2800" b="1" spc="5" dirty="0">
                <a:solidFill>
                  <a:srgbClr val="323232"/>
                </a:solidFill>
                <a:ea typeface="Wingdings" panose="05000000000000000000" pitchFamily="2" charset="2"/>
                <a:cs typeface="Georgia" panose="02040502050405020303" pitchFamily="18" charset="0"/>
              </a:rPr>
              <a:t>/ .ac.uk</a:t>
            </a:r>
            <a:endParaRPr lang="en-GB" sz="2800" spc="5" dirty="0"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</a:t>
            </a:r>
            <a:r>
              <a:rPr lang="en-GB" b="1" dirty="0">
                <a:solidFill>
                  <a:srgbClr val="0070C0"/>
                </a:solidFill>
              </a:rPr>
              <a:t>A</a:t>
            </a:r>
            <a:r>
              <a:rPr lang="en-GB" dirty="0"/>
              <a:t>AP – Authority </a:t>
            </a:r>
          </a:p>
        </p:txBody>
      </p:sp>
    </p:spTree>
    <p:extLst>
      <p:ext uri="{BB962C8B-B14F-4D97-AF65-F5344CB8AC3E}">
        <p14:creationId xmlns:p14="http://schemas.microsoft.com/office/powerpoint/2010/main" val="308940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820"/>
              </a:spcBef>
              <a:spcAft>
                <a:spcPts val="0"/>
              </a:spcAft>
              <a:buNone/>
            </a:pPr>
            <a:r>
              <a:rPr lang="en-US" sz="3600" b="1" i="1" u="sng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A</a:t>
            </a:r>
            <a:r>
              <a:rPr lang="en-US" b="1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ccuracy</a:t>
            </a:r>
            <a:r>
              <a:rPr lang="en-US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: </a:t>
            </a:r>
            <a:r>
              <a:rPr lang="en-US" sz="2800" b="1" i="1" dirty="0">
                <a:solidFill>
                  <a:srgbClr val="323232"/>
                </a:solidFill>
                <a:uFill>
                  <a:solidFill>
                    <a:srgbClr val="000000"/>
                  </a:solidFill>
                </a:uFill>
                <a:ea typeface="Times New Roman" panose="02020603050405020304" pitchFamily="18" charset="0"/>
              </a:rPr>
              <a:t>The reliability, truthfulness and correctness of the content.</a:t>
            </a:r>
            <a:endParaRPr lang="en-GB" sz="2800" b="1" i="1" u="sng" dirty="0">
              <a:uFill>
                <a:solidFill>
                  <a:srgbClr val="000000"/>
                </a:solidFill>
              </a:uFill>
              <a:ea typeface="Times New Roman" panose="02020603050405020304" pitchFamily="18" charset="0"/>
            </a:endParaRPr>
          </a:p>
          <a:p>
            <a:pPr lvl="0">
              <a:spcBef>
                <a:spcPts val="16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Where does the information come</a:t>
            </a:r>
            <a:r>
              <a:rPr lang="en-US" sz="2800" spc="4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from?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1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Is the information supported by</a:t>
            </a:r>
            <a:r>
              <a:rPr lang="en-US" sz="2800" spc="4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evidence?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ea typeface="Georgia" panose="02040502050405020303" pitchFamily="18" charset="0"/>
                <a:cs typeface="Georgia" panose="02040502050405020303" pitchFamily="18" charset="0"/>
              </a:rPr>
              <a:t>Has the information been reviewed or</a:t>
            </a:r>
            <a:r>
              <a:rPr lang="en-US" sz="2800" spc="60" dirty="0"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ea typeface="Georgia" panose="02040502050405020303" pitchFamily="18" charset="0"/>
                <a:cs typeface="Georgia" panose="02040502050405020303" pitchFamily="18" charset="0"/>
              </a:rPr>
              <a:t>refereed?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Can you verify any of the information in another source or from personal</a:t>
            </a:r>
            <a:r>
              <a:rPr lang="en-US" sz="2800" spc="22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knowledge?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Does the language or tone seem unbiased and free of</a:t>
            </a:r>
            <a:r>
              <a:rPr lang="en-US" sz="2800" spc="9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emotion?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2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Are there spelling, grammar or typographical</a:t>
            </a:r>
            <a:r>
              <a:rPr lang="en-US" sz="2800" spc="6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28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errors?</a:t>
            </a:r>
            <a:endParaRPr lang="en-GB" sz="2800" dirty="0">
              <a:ea typeface="Georgia" panose="02040502050405020303" pitchFamily="18" charset="0"/>
              <a:cs typeface="Georgia" panose="02040502050405020303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</a:t>
            </a:r>
            <a:r>
              <a:rPr lang="en-GB" b="1" dirty="0">
                <a:solidFill>
                  <a:srgbClr val="7030A0"/>
                </a:solidFill>
              </a:rPr>
              <a:t>A</a:t>
            </a:r>
            <a:r>
              <a:rPr lang="en-GB" dirty="0"/>
              <a:t>P - Accuracy</a:t>
            </a:r>
          </a:p>
        </p:txBody>
      </p:sp>
    </p:spTree>
    <p:extLst>
      <p:ext uri="{BB962C8B-B14F-4D97-AF65-F5344CB8AC3E}">
        <p14:creationId xmlns:p14="http://schemas.microsoft.com/office/powerpoint/2010/main" val="353757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AEACC-7C4D-46D4-AC62-02591C9A7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spcBef>
                <a:spcPts val="915"/>
              </a:spcBef>
              <a:spcAft>
                <a:spcPts val="0"/>
              </a:spcAft>
              <a:buNone/>
            </a:pPr>
            <a:r>
              <a:rPr lang="en-US" sz="5700" b="1" i="1" u="sng" dirty="0">
                <a:solidFill>
                  <a:srgbClr val="323232"/>
                </a:solidFill>
                <a:uFill>
                  <a:solidFill>
                    <a:srgbClr val="323232"/>
                  </a:solidFill>
                </a:uFill>
                <a:ea typeface="Georgia" panose="02040502050405020303" pitchFamily="18" charset="0"/>
                <a:cs typeface="Georgia" panose="02040502050405020303" pitchFamily="18" charset="0"/>
              </a:rPr>
              <a:t>P</a:t>
            </a:r>
            <a:r>
              <a:rPr lang="en-US" sz="5100" b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urpose: </a:t>
            </a:r>
            <a:r>
              <a:rPr lang="en-US" sz="4000" b="1" i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The reason the information exists</a:t>
            </a:r>
            <a:r>
              <a:rPr lang="en-US" sz="4000" b="1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.</a:t>
            </a:r>
            <a:endParaRPr lang="en-GB" sz="4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11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What is the purpose of the information? Is it to inform, teach, sell, entertain or</a:t>
            </a:r>
            <a:r>
              <a:rPr lang="en-US" sz="4000" spc="-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persuade?</a:t>
            </a:r>
            <a:endParaRPr lang="en-GB" sz="4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Do the authors/sponsors make their intentions or purpose</a:t>
            </a:r>
            <a:r>
              <a:rPr lang="en-US" sz="4000" spc="6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clear?</a:t>
            </a:r>
            <a:endParaRPr lang="en-GB" sz="4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65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Is the information fact, opinion or</a:t>
            </a:r>
            <a:r>
              <a:rPr lang="en-US" sz="4000" spc="4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propaganda?</a:t>
            </a:r>
            <a:endParaRPr lang="en-GB" sz="4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Does the point of view appear objective and</a:t>
            </a:r>
            <a:r>
              <a:rPr lang="en-US" sz="4000" spc="9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impartial?</a:t>
            </a:r>
            <a:endParaRPr lang="en-GB" sz="4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pPr lvl="0">
              <a:spcBef>
                <a:spcPts val="70"/>
              </a:spcBef>
              <a:buFont typeface="Wingdings" panose="05000000000000000000" pitchFamily="2" charset="2"/>
              <a:buChar char=""/>
              <a:tabLst>
                <a:tab pos="431800" algn="l"/>
              </a:tabLst>
            </a:pP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Are there political, ideological, cultural, religious, institutional or personal</a:t>
            </a:r>
            <a:r>
              <a:rPr lang="en-US" sz="4000" spc="75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 </a:t>
            </a:r>
            <a:r>
              <a:rPr lang="en-US" sz="4000" dirty="0">
                <a:solidFill>
                  <a:srgbClr val="323232"/>
                </a:solidFill>
                <a:ea typeface="Georgia" panose="02040502050405020303" pitchFamily="18" charset="0"/>
                <a:cs typeface="Georgia" panose="02040502050405020303" pitchFamily="18" charset="0"/>
              </a:rPr>
              <a:t>biases?</a:t>
            </a:r>
            <a:endParaRPr lang="en-GB" sz="4000" dirty="0">
              <a:ea typeface="Georgia" panose="02040502050405020303" pitchFamily="18" charset="0"/>
              <a:cs typeface="Georgia" panose="02040502050405020303" pitchFamily="18" charset="0"/>
            </a:endParaRP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532E21-04B1-42F3-982D-94FAF5330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CRAA</a:t>
            </a:r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en-GB" dirty="0"/>
              <a:t> - Purpose</a:t>
            </a:r>
          </a:p>
        </p:txBody>
      </p:sp>
    </p:spTree>
    <p:extLst>
      <p:ext uri="{BB962C8B-B14F-4D97-AF65-F5344CB8AC3E}">
        <p14:creationId xmlns:p14="http://schemas.microsoft.com/office/powerpoint/2010/main" val="32893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95C9D-5C5E-52C9-8B1E-A5E72A42E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B1D4905-9D47-22E9-4841-D97F02B5E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Reliable?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082398-38F1-512F-54E4-1C62871120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4" t="7363" r="2500" b="2668"/>
          <a:stretch/>
        </p:blipFill>
        <p:spPr>
          <a:xfrm>
            <a:off x="1023276" y="1417638"/>
            <a:ext cx="2756636" cy="25378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4C4B47C-DDFE-BCA6-DE4C-7420C73489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432"/>
          <a:stretch/>
        </p:blipFill>
        <p:spPr>
          <a:xfrm>
            <a:off x="4355975" y="2077418"/>
            <a:ext cx="3746493" cy="1143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48874A-38E3-1A20-AC7A-089E0699F139}"/>
              </a:ext>
            </a:extLst>
          </p:cNvPr>
          <p:cNvSpPr txBox="1"/>
          <p:nvPr/>
        </p:nvSpPr>
        <p:spPr>
          <a:xfrm>
            <a:off x="606388" y="4437112"/>
            <a:ext cx="7931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Wikipedia, YouTube and blogging websites can be edited by anyone and are not peer reviewed or verified. </a:t>
            </a:r>
          </a:p>
        </p:txBody>
      </p:sp>
    </p:spTree>
    <p:extLst>
      <p:ext uri="{BB962C8B-B14F-4D97-AF65-F5344CB8AC3E}">
        <p14:creationId xmlns:p14="http://schemas.microsoft.com/office/powerpoint/2010/main" val="166825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F9812-2DDC-5AF8-AFE4-A3FDCB5B4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420" y="226766"/>
            <a:ext cx="7355160" cy="508918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Reliable vs Unreliable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3A07E-60FD-FB67-F46C-9DEEEE101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US" sz="2600" dirty="0"/>
              <a:t>There are many different types of sources you can use for research. </a:t>
            </a:r>
          </a:p>
          <a:p>
            <a:r>
              <a:rPr lang="en-US" sz="2600" dirty="0"/>
              <a:t>However, some of these absolutely </a:t>
            </a:r>
            <a:r>
              <a:rPr lang="en-US" sz="2600" b="1" dirty="0"/>
              <a:t>should</a:t>
            </a:r>
            <a:r>
              <a:rPr lang="en-US" sz="2600" dirty="0"/>
              <a:t> be used in an academic paper, others can be used for personal reference (but should NOT be cited in an academic paper!), and others shouldn’t be trusted </a:t>
            </a:r>
            <a:r>
              <a:rPr lang="en-US" sz="2600" b="1" i="1" dirty="0"/>
              <a:t>at all.</a:t>
            </a:r>
            <a:endParaRPr lang="en-US" sz="26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C21CA-B18C-B1DB-CA3D-8FEB99F94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EC8232-4E12-BB2C-737B-E0A0A6BFA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21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EE93-FF0D-80B9-3B13-EB7096EE3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200" b="1" dirty="0">
                <a:solidFill>
                  <a:srgbClr val="173AFF"/>
                </a:solidFill>
              </a:rPr>
              <a:t>Activity 3: Unreliable vs Reliable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45003-CDB9-C614-A536-9AC720181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>
            <a:normAutofit fontScale="92500"/>
          </a:bodyPr>
          <a:lstStyle/>
          <a:p>
            <a:r>
              <a:rPr lang="en-US" dirty="0"/>
              <a:t>Go to your worksheet. Work in trios and race against the clock to sort all the sources into the correct category. The first answer of each category has been done for you!</a:t>
            </a:r>
          </a:p>
          <a:p>
            <a:r>
              <a:rPr lang="en-US" dirty="0"/>
              <a:t>You have 7 minutes-first team to get all the sources in the correct category wins! (Wait for your lecturer to tell you when to start!)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8DC7C-E7C0-6D89-B1D9-CC70A7A7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9A61F9-CB29-10B2-98D7-0B1FA91F5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6089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3767C-4680-81B0-F887-7982CFC7A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540" y="139676"/>
            <a:ext cx="5194920" cy="148878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C00000"/>
                </a:solidFill>
              </a:rPr>
              <a:t>Activity 3 Answers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C98E7A5-3FDB-126C-4958-00BC74322DB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5536" y="476672"/>
          <a:ext cx="8291264" cy="4859719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2961762">
                  <a:extLst>
                    <a:ext uri="{9D8B030D-6E8A-4147-A177-3AD203B41FA5}">
                      <a16:colId xmlns:a16="http://schemas.microsoft.com/office/drawing/2014/main" val="1978942440"/>
                    </a:ext>
                  </a:extLst>
                </a:gridCol>
                <a:gridCol w="2723652">
                  <a:extLst>
                    <a:ext uri="{9D8B030D-6E8A-4147-A177-3AD203B41FA5}">
                      <a16:colId xmlns:a16="http://schemas.microsoft.com/office/drawing/2014/main" val="3471268471"/>
                    </a:ext>
                  </a:extLst>
                </a:gridCol>
                <a:gridCol w="2605850">
                  <a:extLst>
                    <a:ext uri="{9D8B030D-6E8A-4147-A177-3AD203B41FA5}">
                      <a16:colId xmlns:a16="http://schemas.microsoft.com/office/drawing/2014/main" val="330564365"/>
                    </a:ext>
                  </a:extLst>
                </a:gridCol>
              </a:tblGrid>
              <a:tr h="5794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</a:rPr>
                        <a:t>RELIABLE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UNRELIABLE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</a:rPr>
                        <a:t>POSSIBLE TO USE but with caution for potential bias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extLst>
                  <a:ext uri="{0D108BD9-81ED-4DB2-BD59-A6C34878D82A}">
                    <a16:rowId xmlns:a16="http://schemas.microsoft.com/office/drawing/2014/main" val="1994565934"/>
                  </a:ext>
                </a:extLst>
              </a:tr>
              <a:tr h="3710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solidFill>
                            <a:srgbClr val="FF0000"/>
                          </a:solidFill>
                          <a:effectLst/>
                        </a:rPr>
                        <a:t>e.g. Books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Books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Textbooks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Government websites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academic articles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(published in an academic journal)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Academic conferences/lectures    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e.g. Wikipedia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Blogs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Forums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Personal websites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Tabloids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Blogs written by academics or experts in the field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Tabloids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Tweets (including from academics or experts)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Self-published Postgraduate Dissertations/papers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e.g. Opinionated articles (e.g. editorials)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Sponsored studies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Company websites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PhD/MBA Dissertations (unpublished)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Newspapers (e.g. The Times)****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***This could also be a reliable source but it is in this category because one must always be careful/aware of bias, even if the paper is a trusted paper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extLst>
                  <a:ext uri="{0D108BD9-81ED-4DB2-BD59-A6C34878D82A}">
                    <a16:rowId xmlns:a16="http://schemas.microsoft.com/office/drawing/2014/main" val="3747889652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47507-900E-D42C-2810-BD87C8504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1866A8-8F8D-F9F3-BB6E-0DD23BDF4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77470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A9C6-A9BF-5683-A7FF-9B289954D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7" y="241698"/>
            <a:ext cx="9505056" cy="1243085"/>
          </a:xfrm>
        </p:spPr>
        <p:txBody>
          <a:bodyPr>
            <a:normAutofit/>
          </a:bodyPr>
          <a:lstStyle/>
          <a:p>
            <a:r>
              <a:rPr lang="en-US" sz="4000" b="1" dirty="0"/>
              <a:t>Peer Review – quick explanation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8F04-C4D6-A80B-EE6E-CC335D4B3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915" y="1340768"/>
            <a:ext cx="857217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sz="2600" dirty="0">
                <a:latin typeface="Segoe UI"/>
                <a:cs typeface="Segoe UI"/>
              </a:rPr>
              <a:t>Peer-review is a process where experts in a field evaluate the quality and validity of a piece of academic work, such as a research paper, before it's published. </a:t>
            </a:r>
            <a:endParaRPr lang="en-US" sz="2600" dirty="0">
              <a:latin typeface="Myriad Pro"/>
              <a:cs typeface="Segoe UI"/>
            </a:endParaRPr>
          </a:p>
          <a:p>
            <a:r>
              <a:rPr lang="en-US" sz="2600" dirty="0">
                <a:latin typeface="Segoe UI"/>
                <a:cs typeface="Segoe UI"/>
              </a:rPr>
              <a:t>This ensures that the research meets certain standards of credibility and accuracy. </a:t>
            </a:r>
            <a:endParaRPr lang="en-US" sz="2600" dirty="0">
              <a:latin typeface="Myriad Pro"/>
              <a:cs typeface="Segoe UI"/>
            </a:endParaRPr>
          </a:p>
          <a:p>
            <a:r>
              <a:rPr lang="en-US" sz="2600" dirty="0">
                <a:latin typeface="Segoe UI"/>
                <a:cs typeface="Segoe UI"/>
              </a:rPr>
              <a:t>In undergraduate AND postgraduate research, using peer-reviewed sources means relying on articles and studies that have been evaluated and approved by other scholars in the field.</a:t>
            </a:r>
          </a:p>
          <a:p>
            <a:r>
              <a:rPr lang="en-US" sz="2600" dirty="0">
                <a:latin typeface="Segoe UI"/>
                <a:cs typeface="Segoe UI"/>
              </a:rPr>
              <a:t>It is therefore one of the most </a:t>
            </a:r>
            <a:r>
              <a:rPr lang="en-US" sz="2600" b="1" dirty="0">
                <a:latin typeface="Segoe UI"/>
                <a:cs typeface="Segoe UI"/>
              </a:rPr>
              <a:t>credible </a:t>
            </a:r>
            <a:r>
              <a:rPr lang="en-US" sz="2600" dirty="0">
                <a:latin typeface="Segoe UI"/>
                <a:cs typeface="Segoe UI"/>
              </a:rPr>
              <a:t>and </a:t>
            </a:r>
            <a:r>
              <a:rPr lang="en-US" sz="2600" b="1" dirty="0">
                <a:latin typeface="Segoe UI"/>
                <a:cs typeface="Segoe UI"/>
              </a:rPr>
              <a:t>reliable </a:t>
            </a:r>
            <a:r>
              <a:rPr lang="en-US" sz="2600" dirty="0">
                <a:latin typeface="Segoe UI"/>
                <a:cs typeface="Segoe UI"/>
              </a:rPr>
              <a:t>sources a student can use, but such sources may be overwhelming for term 1 students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5644D-22D2-A3F4-0A0D-D88E5186D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8A8A43-5FA8-CB87-9A80-80D5106FB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168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 Few Rules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12850"/>
            <a:ext cx="8445822" cy="444839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aware of </a:t>
            </a:r>
            <a:r>
              <a:rPr lang="en-GB" altLang="en-US" sz="2800" b="1" dirty="0">
                <a:solidFill>
                  <a:srgbClr val="008700"/>
                </a:solidFill>
              </a:rPr>
              <a:t>bias</a:t>
            </a:r>
            <a:r>
              <a:rPr lang="en-GB" altLang="en-US" sz="2800" dirty="0"/>
              <a:t>, especially in newspaper articles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b="1" dirty="0">
                <a:solidFill>
                  <a:srgbClr val="FF0000"/>
                </a:solidFill>
              </a:rPr>
              <a:t>NO WIKIPEDIA AS A CITED SOURCE EVER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Avoid/</a:t>
            </a:r>
            <a:r>
              <a:rPr lang="en-GB" altLang="en-US" sz="2800" b="1" u="sng" dirty="0">
                <a:solidFill>
                  <a:srgbClr val="FF0000"/>
                </a:solidFill>
              </a:rPr>
              <a:t>Do not use </a:t>
            </a:r>
            <a:r>
              <a:rPr lang="en-GB" altLang="en-US" sz="2800" dirty="0"/>
              <a:t>tabloid papers (The Sun; Daily Mail; Daily Express; Mirror; Metro)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blogs! Even the ones from universities or ‘experts’. They </a:t>
            </a:r>
            <a:r>
              <a:rPr lang="en-GB" altLang="en-US" sz="2800" i="1" dirty="0"/>
              <a:t>can</a:t>
            </a:r>
            <a:r>
              <a:rPr lang="en-GB" altLang="en-US" sz="2800" dirty="0"/>
              <a:t> </a:t>
            </a:r>
            <a:r>
              <a:rPr lang="en-GB" altLang="en-US" sz="2800" b="1" i="1" dirty="0"/>
              <a:t>sometimes </a:t>
            </a:r>
            <a:r>
              <a:rPr lang="en-GB" altLang="en-US" sz="2800" dirty="0"/>
              <a:t>be used for your own knowledge, but should </a:t>
            </a:r>
            <a:r>
              <a:rPr lang="en-GB" altLang="en-US" sz="2800" b="1" dirty="0"/>
              <a:t>almost never</a:t>
            </a:r>
            <a:r>
              <a:rPr lang="en-GB" altLang="en-US" sz="2800" dirty="0"/>
              <a:t> be cited.</a:t>
            </a: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If in doubt, think </a:t>
            </a:r>
            <a:r>
              <a:rPr lang="en-GB" altLang="en-US" sz="2800" b="1" u="sng" dirty="0"/>
              <a:t>CRAAP!</a:t>
            </a:r>
            <a:endParaRPr lang="en-GB" altLang="en-US" sz="2000" b="1" u="sng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55DA-C2AD-4F07-A579-84405298C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8" y="76555"/>
            <a:ext cx="908335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Where else do we find information?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0BAC4-ACB8-4235-A4EE-DB8957304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34282"/>
            <a:ext cx="2868788" cy="15121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93B923-0855-45F6-8325-69624F503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644" y="3002623"/>
            <a:ext cx="3096344" cy="1817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3D88C5-5167-47C7-83D3-1CE83EF86D90}"/>
              </a:ext>
            </a:extLst>
          </p:cNvPr>
          <p:cNvSpPr txBox="1"/>
          <p:nvPr/>
        </p:nvSpPr>
        <p:spPr>
          <a:xfrm>
            <a:off x="3972756" y="1580910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The UWTSD online library can be found at </a:t>
            </a:r>
            <a:r>
              <a:rPr lang="en-GB" sz="2400" dirty="0">
                <a:hlinkClick r:id="rId4"/>
              </a:rPr>
              <a:t>www.uwtsd.ac.uk/library</a:t>
            </a:r>
            <a:r>
              <a:rPr lang="en-GB" sz="2400" dirty="0"/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8DB742-1CCA-4DDD-8F0C-55FA3DB78216}"/>
              </a:ext>
            </a:extLst>
          </p:cNvPr>
          <p:cNvSpPr txBox="1"/>
          <p:nvPr/>
        </p:nvSpPr>
        <p:spPr>
          <a:xfrm>
            <a:off x="3959932" y="3311384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Google Scholar is a useful tool for finding academic sources. </a:t>
            </a:r>
            <a:r>
              <a:rPr lang="en-GB" sz="2400" dirty="0">
                <a:hlinkClick r:id="rId5"/>
              </a:rPr>
              <a:t>https://scholar.google.co.uk/</a:t>
            </a:r>
            <a:r>
              <a:rPr lang="en-GB" sz="24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C8DCE1-B238-4D82-9876-F78FB2FFC4D5}"/>
              </a:ext>
            </a:extLst>
          </p:cNvPr>
          <p:cNvSpPr txBox="1"/>
          <p:nvPr/>
        </p:nvSpPr>
        <p:spPr>
          <a:xfrm>
            <a:off x="3988740" y="4941168"/>
            <a:ext cx="4608512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Let look at these together now. </a:t>
            </a:r>
          </a:p>
        </p:txBody>
      </p:sp>
    </p:spTree>
    <p:extLst>
      <p:ext uri="{BB962C8B-B14F-4D97-AF65-F5344CB8AC3E}">
        <p14:creationId xmlns:p14="http://schemas.microsoft.com/office/powerpoint/2010/main" val="165936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C5962-8BAB-FA18-5607-D224DC4625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CD9A9DE-A53F-FAAE-FE4B-8CDF23FBF739}"/>
              </a:ext>
            </a:extLst>
          </p:cNvPr>
          <p:cNvSpPr txBox="1"/>
          <p:nvPr/>
        </p:nvSpPr>
        <p:spPr>
          <a:xfrm>
            <a:off x="683568" y="1417638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Google Scholar is indeed a useful tool but mostly for academics and researchers.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is </a:t>
            </a:r>
            <a:r>
              <a:rPr lang="en-GB" sz="2400" u="sng" dirty="0"/>
              <a:t>not</a:t>
            </a:r>
            <a:r>
              <a:rPr lang="en-GB" sz="2400" dirty="0"/>
              <a:t> recommended to be used at Level 4 due to the complexity of the language and information.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82CA8E-FE8F-671A-BDE7-2CA8FA71A5B1}"/>
              </a:ext>
            </a:extLst>
          </p:cNvPr>
          <p:cNvSpPr txBox="1"/>
          <p:nvPr/>
        </p:nvSpPr>
        <p:spPr>
          <a:xfrm>
            <a:off x="1043608" y="476672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Google Scholar – observations </a:t>
            </a:r>
          </a:p>
        </p:txBody>
      </p:sp>
    </p:spTree>
    <p:extLst>
      <p:ext uri="{BB962C8B-B14F-4D97-AF65-F5344CB8AC3E}">
        <p14:creationId xmlns:p14="http://schemas.microsoft.com/office/powerpoint/2010/main" val="256507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889A9B-8796-E167-0491-127F42F8F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01BDAD7-3EC0-9DE5-F792-4DD695747413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964703"/>
          </a:xfrm>
          <a:prstGeom prst="rect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400" dirty="0"/>
              <a:t>For business students there are other valuable and relevant sources that you might use.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6454A0A-3EA6-7561-ACD1-47F49F0EADC5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Other types of sources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C4281E-222E-0322-A96F-61CCEDEB9AD1}"/>
              </a:ext>
            </a:extLst>
          </p:cNvPr>
          <p:cNvSpPr txBox="1"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Management &amp; Leadership Development and Training - CMI (managers.org.uk)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D73C84E-DD4C-BD1D-7491-F959ABE502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2747467"/>
            <a:ext cx="1981200" cy="10477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51E7DF8-C475-32E2-2331-D12F159669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5075" y="4267697"/>
            <a:ext cx="2371725" cy="11334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D07977C-C388-4DC4-BF44-0ABA47AD325E}"/>
              </a:ext>
            </a:extLst>
          </p:cNvPr>
          <p:cNvSpPr txBox="1"/>
          <p:nvPr/>
        </p:nvSpPr>
        <p:spPr>
          <a:xfrm>
            <a:off x="2319879" y="408303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British Chambers of Commerce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84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7" grpId="0"/>
      <p:bldP spid="1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37A3A-4777-B51A-6348-5B7E484A2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2CD115F9-7E1A-E158-0BD2-1A8EA9E521D7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Business Magazines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E549DA-92EA-E269-5922-03B9D5A37C37}"/>
              </a:ext>
            </a:extLst>
          </p:cNvPr>
          <p:cNvSpPr txBox="1"/>
          <p:nvPr/>
        </p:nvSpPr>
        <p:spPr>
          <a:xfrm>
            <a:off x="611560" y="1417638"/>
            <a:ext cx="784887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As businesspeople – you need to read business publications/magazines: </a:t>
            </a:r>
            <a:endParaRPr lang="en-GB" sz="3200" dirty="0">
              <a:hlinkClick r:id="rId2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hlinkClick r:id="rId2"/>
              </a:rPr>
              <a:t>thebusinessmagazine.co.uk/</a:t>
            </a: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hlinkClick r:id="rId3"/>
              </a:rPr>
              <a:t>www.forbes.com/</a:t>
            </a: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hlinkClick r:id="rId4"/>
              </a:rPr>
              <a:t>bmmagazine.co.uk/</a:t>
            </a: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hlinkClick r:id="rId5"/>
              </a:rPr>
              <a:t>moneyweek.com/</a:t>
            </a: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hlinkClick r:id="rId6"/>
              </a:rPr>
              <a:t>www.businesseye.co.uk/</a:t>
            </a:r>
            <a:r>
              <a:rPr lang="en-GB" sz="32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13136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6F47B-4F0F-E63D-AED9-95E2FF533B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9CAF8CF-67B8-76E3-2529-BD320B0060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75" t="22001" r="32676" b="16400"/>
          <a:stretch/>
        </p:blipFill>
        <p:spPr>
          <a:xfrm>
            <a:off x="533006" y="116632"/>
            <a:ext cx="8077988" cy="52269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74FEAD-344B-7A5B-8ED5-491AD0B7335D}"/>
              </a:ext>
            </a:extLst>
          </p:cNvPr>
          <p:cNvSpPr txBox="1"/>
          <p:nvPr/>
        </p:nvSpPr>
        <p:spPr>
          <a:xfrm>
            <a:off x="827584" y="5343566"/>
            <a:ext cx="80779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linkClick r:id="rId3"/>
              </a:rPr>
              <a:t>https://businessoutstanders.com/editors-choice/top-business-magazines-in-world</a:t>
            </a: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15724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4878E-B0CC-4E85-8761-ABE31FD5C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Activity 1 – Find a reliable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3AD07-BB76-445D-BE5A-F10286424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686508"/>
            <a:ext cx="8686800" cy="3484983"/>
          </a:xfrm>
        </p:spPr>
        <p:txBody>
          <a:bodyPr>
            <a:normAutofit/>
          </a:bodyPr>
          <a:lstStyle/>
          <a:p>
            <a:r>
              <a:rPr lang="en-GB" dirty="0"/>
              <a:t>Use the UWTSD library or Google to find a source related to the topic: 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dirty="0"/>
              <a:t>‘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most effective way to motivate staff?</a:t>
            </a:r>
          </a:p>
          <a:p>
            <a:pPr marL="0" indent="0">
              <a:buNone/>
            </a:pPr>
            <a:endParaRPr lang="en-GB" sz="20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and assess its reliability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44774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of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003232" cy="3917032"/>
          </a:xfrm>
        </p:spPr>
        <p:txBody>
          <a:bodyPr/>
          <a:lstStyle/>
          <a:p>
            <a:pPr lvl="1"/>
            <a:r>
              <a:rPr lang="en-GB" dirty="0"/>
              <a:t>Research basics </a:t>
            </a:r>
          </a:p>
          <a:p>
            <a:pPr lvl="1"/>
            <a:r>
              <a:rPr lang="en-GB" dirty="0"/>
              <a:t>Finding relevant sources</a:t>
            </a:r>
          </a:p>
          <a:p>
            <a:pPr lvl="1"/>
            <a:r>
              <a:rPr lang="en-GB" dirty="0"/>
              <a:t>Using the CRAAP test</a:t>
            </a:r>
          </a:p>
          <a:p>
            <a:pPr lvl="1"/>
            <a:r>
              <a:rPr lang="en-GB" dirty="0"/>
              <a:t>Reading for business students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9" y="4077072"/>
            <a:ext cx="1584176" cy="16355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2ADA3-454F-4A15-A0A0-38EF8F3F1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EDD81-7F42-47D2-B328-55659C737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dirty="0">
                <a:solidFill>
                  <a:srgbClr val="0A0A0A"/>
                </a:solidFill>
                <a:effectLst/>
              </a:rPr>
              <a:t>Blakeslee, Sarah (2004) "The CRAAP Test," </a:t>
            </a:r>
            <a:r>
              <a:rPr lang="en-GB" sz="2400" b="0" i="1" dirty="0">
                <a:solidFill>
                  <a:srgbClr val="0A0A0A"/>
                </a:solidFill>
                <a:effectLst/>
              </a:rPr>
              <a:t>LOEX Quarterly</a:t>
            </a:r>
            <a:r>
              <a:rPr lang="en-GB" sz="2400" b="0" i="0" dirty="0">
                <a:solidFill>
                  <a:srgbClr val="0A0A0A"/>
                </a:solidFill>
                <a:effectLst/>
              </a:rPr>
              <a:t>: Vol. 31 : No. 3 , Article 4. Available at: </a:t>
            </a:r>
            <a:r>
              <a:rPr lang="en-GB" sz="2400" b="0" i="0" dirty="0">
                <a:solidFill>
                  <a:srgbClr val="0A0A0A"/>
                </a:solidFill>
                <a:effectLst/>
                <a:hlinkClick r:id="rId2"/>
              </a:rPr>
              <a:t>https://commons.emich.edu/loexquarterly/vol31/iss3/4</a:t>
            </a:r>
            <a:endParaRPr lang="en-GB" sz="2400" b="0" i="0" dirty="0">
              <a:solidFill>
                <a:srgbClr val="0A0A0A"/>
              </a:solidFill>
              <a:effectLst/>
            </a:endParaRPr>
          </a:p>
          <a:p>
            <a:pPr marL="0" indent="0">
              <a:buNone/>
            </a:pPr>
            <a:endParaRPr lang="en-GB" sz="2400" dirty="0">
              <a:solidFill>
                <a:srgbClr val="0A0A0A"/>
              </a:solidFill>
            </a:endParaRPr>
          </a:p>
          <a:p>
            <a:pPr marL="0" indent="0">
              <a:buNone/>
            </a:pPr>
            <a:r>
              <a:rPr lang="en-GB" sz="2400" b="0" i="0" dirty="0">
                <a:solidFill>
                  <a:srgbClr val="0A0A0A"/>
                </a:solidFill>
                <a:effectLst/>
              </a:rPr>
              <a:t>University </a:t>
            </a:r>
            <a:r>
              <a:rPr lang="en-GB" sz="2400" b="0" i="0">
                <a:solidFill>
                  <a:srgbClr val="0A0A0A"/>
                </a:solidFill>
                <a:effectLst/>
              </a:rPr>
              <a:t>of Essex </a:t>
            </a:r>
            <a:r>
              <a:rPr lang="en-GB" sz="2400" b="0" i="0" dirty="0">
                <a:solidFill>
                  <a:srgbClr val="0A0A0A"/>
                </a:solidFill>
                <a:effectLst/>
              </a:rPr>
              <a:t>(2016) Seven sources for student assignments - that aren’t textbooks! Available at: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rgbClr val="0A0A0A"/>
                </a:solidFill>
                <a:effectLst/>
                <a:hlinkClick r:id="rId3"/>
              </a:rPr>
              <a:t>https://online.essex.ac.uk/blog/seven-sources-student-assignments-arent-textbooks/</a:t>
            </a:r>
            <a:r>
              <a:rPr lang="en-GB" sz="2400" dirty="0">
                <a:solidFill>
                  <a:srgbClr val="0A0A0A"/>
                </a:solidFill>
              </a:rPr>
              <a:t> (accessed 20.02.2024) </a:t>
            </a:r>
            <a:endParaRPr lang="en-GB" sz="2400" b="0" i="0" dirty="0">
              <a:solidFill>
                <a:srgbClr val="0A0A0A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542226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e2529e2e-246e-4beb-bcc0-0746cc8768ab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2024</Words>
  <Application>Microsoft Office PowerPoint</Application>
  <PresentationFormat>On-screen Show (4:3)</PresentationFormat>
  <Paragraphs>205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akzidenz-grotesk</vt:lpstr>
      <vt:lpstr>Myriad Pro</vt:lpstr>
      <vt:lpstr>Aptos</vt:lpstr>
      <vt:lpstr>Arial</vt:lpstr>
      <vt:lpstr>Calibri</vt:lpstr>
      <vt:lpstr>Georgia</vt:lpstr>
      <vt:lpstr>Roboto</vt:lpstr>
      <vt:lpstr>Segoe UI</vt:lpstr>
      <vt:lpstr>Times New Roman</vt:lpstr>
      <vt:lpstr>Wingdings</vt:lpstr>
      <vt:lpstr>20140311PresentationUWTSDTemplate</vt:lpstr>
      <vt:lpstr> LCLM4001 Academic Skills (ACS)  </vt:lpstr>
      <vt:lpstr>Discuss</vt:lpstr>
      <vt:lpstr>Where do we find information? </vt:lpstr>
      <vt:lpstr>Secondary Research Worksheet Activity 1</vt:lpstr>
      <vt:lpstr>Using sources</vt:lpstr>
      <vt:lpstr>PowerPoint Presentation</vt:lpstr>
      <vt:lpstr>Suitability of a source of information</vt:lpstr>
      <vt:lpstr>CRAAP test</vt:lpstr>
      <vt:lpstr>Worksheet Activity 2</vt:lpstr>
      <vt:lpstr>PowerPoint Presentation</vt:lpstr>
      <vt:lpstr>CRAAP TEST: Activity 2 ANSWERS</vt:lpstr>
      <vt:lpstr>CRAAP test</vt:lpstr>
      <vt:lpstr>CRAAP - Currency</vt:lpstr>
      <vt:lpstr>CRAAP - Relevance</vt:lpstr>
      <vt:lpstr>CRAAP – Authority </vt:lpstr>
      <vt:lpstr>CRAAP - Accuracy</vt:lpstr>
      <vt:lpstr>CRAAP - Purpose</vt:lpstr>
      <vt:lpstr>Reliable? </vt:lpstr>
      <vt:lpstr>Reliable vs Unreliable Sources</vt:lpstr>
      <vt:lpstr>Activity 3: Unreliable vs Reliable Sources</vt:lpstr>
      <vt:lpstr>Activity 3 Answers </vt:lpstr>
      <vt:lpstr>Peer Review – quick explanation </vt:lpstr>
      <vt:lpstr>A Few Rules</vt:lpstr>
      <vt:lpstr>Where else do we find information? </vt:lpstr>
      <vt:lpstr>PowerPoint Presentation</vt:lpstr>
      <vt:lpstr>PowerPoint Presentation</vt:lpstr>
      <vt:lpstr>PowerPoint Presentation</vt:lpstr>
      <vt:lpstr>PowerPoint Presentation</vt:lpstr>
      <vt:lpstr>Activity 1 – Find a reliable source</vt:lpstr>
      <vt:lpstr>Summary of this session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Sylvia Hoffmann</cp:lastModifiedBy>
  <cp:revision>215</cp:revision>
  <dcterms:created xsi:type="dcterms:W3CDTF">2015-04-14T15:21:28Z</dcterms:created>
  <dcterms:modified xsi:type="dcterms:W3CDTF">2025-10-17T12:33:02Z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