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0AD21C-0F74-2B0B-8734-8D1803AD23A8}" v="5270" dt="2026-07-21T11:18:09.605"/>
    <p1510:client id="{6DF31941-E5F8-1C9C-1414-6E13A17199B1}" v="135" dt="2026-07-21T19:46:53.1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EBC55-5864-427B-84CF-6441AA82BD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6745" y="1205037"/>
            <a:ext cx="7744993" cy="2541336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B52BDB-18E0-4991-A6F2-7AD542015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6745" y="3949332"/>
            <a:ext cx="7744993" cy="2006735"/>
          </a:xfrm>
        </p:spPr>
        <p:txBody>
          <a:bodyPr>
            <a:normAutofit/>
          </a:bodyPr>
          <a:lstStyle>
            <a:lvl1pPr marL="0" indent="0" algn="l">
              <a:buNone/>
              <a:defRPr sz="20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0ABC6-907E-47DE-8E40-61F2DD1B4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AB158-6097-43A1-90B6-406F93670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E077-FF20-4DD9-92B5-EE1C4D615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732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31C13-CF9D-4E82-A5B4-91008DCD2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06FD2-89E8-4415-ADF7-22F4A4C25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CBBFF-8889-497F-B4CA-A031E8DD3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78DAF-985B-4BB4-ADA9-02EA979F1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A10DBC-42B5-46AB-B36A-B39128E69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095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1B6E7-01C8-4375-B7C7-596CD1199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83229"/>
            <a:ext cx="8214179" cy="330313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441675-8F3E-47CC-9573-D853C506D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295900"/>
            <a:ext cx="8214179" cy="7937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19F49-690E-49EC-BD41-75A18C9E3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C9E70-1401-468E-97DE-4255CA222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ABE14C-9127-4582-A006-2AEA93AF7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287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34DF9-FA60-4E7B-BDE8-C0F9AFE6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F1133-890E-4E96-AEDD-0F921E26F5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6745" y="2250798"/>
            <a:ext cx="4445899" cy="37526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4763B4-4987-4303-9640-54B67DD75E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7174" y="2250798"/>
            <a:ext cx="4445899" cy="37526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94AAD8-D444-410E-98EC-47076908F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2F01E-6867-4604-8B58-F65BCC820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543D87-0EC8-43C7-9D1B-46DB5212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582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605AE-70FD-4CEE-BDFB-D5C0A3D35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5" y="960120"/>
            <a:ext cx="9196928" cy="106070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091E2-4532-4D16-827E-4DB0688F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7153" y="2062842"/>
            <a:ext cx="4445899" cy="7818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2B53BE-9EDA-4D07-A042-0D101FAB9A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6745" y="2882837"/>
            <a:ext cx="4446642" cy="33437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DFDFC1-7510-4F8E-A831-ABA33D977A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25280" y="2062842"/>
            <a:ext cx="4467794" cy="7818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2A42F0-9A48-4946-8BA8-394CBF01A0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24868" y="2882837"/>
            <a:ext cx="4468541" cy="33437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0FC563-D319-494F-AA63-0BDF1D25E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42F4FE-433A-42F6-8A73-AD843352B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575352-FC7F-4BA8-940F-2F920C280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666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B3FB5-4B13-4412-9F42-62450D6AA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C87ECA-0E5D-4DD2-B664-DF351875F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E2406B-A925-466A-AF79-D0A4E0EA4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61B050-D381-4E1A-88DD-361F0EE9D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179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8BF592-6A15-4999-ACFA-A535A113B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19EFC1-AD45-4610-8FC6-2058F55E4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3DF506-CFF9-4BD2-8D76-337792779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811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77674-EAFF-4CAE-A685-8AEA617D0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94014"/>
            <a:ext cx="3932237" cy="143691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3A185-E15D-46FD-A4FB-709A8B5D0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94014"/>
            <a:ext cx="6172200" cy="47670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086F7-5F48-40D6-B4E3-1347EA21B0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18012"/>
            <a:ext cx="3932237" cy="3250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4FC41-0A32-438D-9A47-F932AB492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0F85D-CB6B-48E8-B56F-81472CE94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E120E-E239-4B93-AC67-210D23BD2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682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1F02C-5A08-45D4-AFE1-8EF0E6DEC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65120"/>
            <a:ext cx="3932237" cy="146580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2EF863-20E6-4CF9-A179-0A2A52E5F3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ECFB1A-5B7E-45DA-9713-0CD8E3121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18014"/>
            <a:ext cx="3932237" cy="325097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FD67F-901E-4423-A48F-41F00ECA5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B04982-0749-4F34-A4DB-DDC12BD4B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38447-AEAF-40D9-B3D3-94404C14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336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071ABCB-C306-49F0-8D5D-0B890583C1CE}"/>
              </a:ext>
            </a:extLst>
          </p:cNvPr>
          <p:cNvGrpSpPr/>
          <p:nvPr/>
        </p:nvGrpSpPr>
        <p:grpSpPr>
          <a:xfrm rot="10800000">
            <a:off x="0" y="1827078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4A67F94-2250-4B3A-8424-1BC0A0BCB3FF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FB942D8-95BE-4CFD-BFCC-26209EC192CE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DF6499A-D398-4CBC-AA22-4277539430FC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91493C-6480-4A3F-8836-1727CBA3C849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546BFEE-D3D9-4B18-BA88-49F7C7D26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8186" y="959587"/>
            <a:ext cx="9076329" cy="10642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EA5BD3-1A63-4F94-ADFA-5CA2A414D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148186" y="2248257"/>
            <a:ext cx="9076329" cy="365015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1888E-6FA1-446E-A77C-7D26923F6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3313F-58CA-4397-A3B4-71B068D1E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C6AB3-89E2-4B6A-A5F3-3FB781C1A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811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87BC2869-B8E0-44C7-801E-BA0C2C1B5E82}"/>
              </a:ext>
            </a:extLst>
          </p:cNvPr>
          <p:cNvGrpSpPr/>
          <p:nvPr/>
        </p:nvGrpSpPr>
        <p:grpSpPr>
          <a:xfrm rot="10800000">
            <a:off x="0" y="1827078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A7CEB8F-94FA-4A87-AA80-066173AA5C57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4F9817E-A26F-4D7B-82A1-FA647EE4C86F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E734839-B51C-4112-A4D8-DDFCB7F84A6F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1DFF651-C17F-4B2C-A962-32FA4958BCFA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9B263D-CDF8-431B-A5D1-9687649138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31030" y="866253"/>
            <a:ext cx="2222769" cy="531071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B6B9BE-E660-4F3A-ABA1-86667DC13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66253"/>
            <a:ext cx="8164286" cy="531071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82700-F509-4302-AE0E-6CC56401A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3BD63-5B0C-4FB3-8434-8EA1A84F2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3E9EB-019B-4F03-8147-D6CBA6B1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613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206359A-F1E3-49EE-BBC2-40888C4A3628}"/>
              </a:ext>
            </a:extLst>
          </p:cNvPr>
          <p:cNvGrpSpPr/>
          <p:nvPr/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11B74D-DF90-4993-88AE-4D05C91F2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959587"/>
            <a:ext cx="9076329" cy="1064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B3DE9-A495-4E75-819D-E0B2E5505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6744" y="2248257"/>
            <a:ext cx="9076329" cy="36501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430AC-DB07-423B-A52A-0065639AFE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266975" y="6356350"/>
            <a:ext cx="2960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fld id="{11008460-8B2F-4AAA-A4E2-10730069204C}" type="datetimeFigureOut">
              <a:rPr lang="en-US" smtClean="0"/>
              <a:pPr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FAFC9-FA18-4C55-8C92-B17603CAEE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6745" y="501128"/>
            <a:ext cx="33113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5A493-61FB-4764-90B6-8CC218A78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39498" y="6356350"/>
            <a:ext cx="5154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fld id="{0946259B-8396-46CD-AD42-FDEDA89D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465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36" r:id="rId5"/>
    <p:sldLayoutId id="2147483741" r:id="rId6"/>
    <p:sldLayoutId id="2147483737" r:id="rId7"/>
    <p:sldLayoutId id="2147483738" r:id="rId8"/>
    <p:sldLayoutId id="2147483739" r:id="rId9"/>
    <p:sldLayoutId id="2147483740" r:id="rId10"/>
    <p:sldLayoutId id="214748374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SzPct val="150000"/>
        <a:buFont typeface="Goudy Old Style" panose="02020502050305020303" pitchFamily="18" charset="0"/>
        <a:buChar char="∙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10000"/>
        </a:lnSpc>
        <a:spcBef>
          <a:spcPts val="500"/>
        </a:spcBef>
        <a:buSzPct val="150000"/>
        <a:buFont typeface="Goudy Old Style" panose="02020502050305020303" pitchFamily="18" charset="0"/>
        <a:buChar char="∙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150000"/>
        <a:buFont typeface="Goudy Old Style" panose="02020502050305020303" pitchFamily="18" charset="0"/>
        <a:buChar char="∙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microsoft-365/powerpoint" TargetMode="External"/><Relationship Id="rId2" Type="http://schemas.openxmlformats.org/officeDocument/2006/relationships/hyperlink" Target="https://ico.or.uk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killsforce.org.uk" TargetMode="External"/><Relationship Id="rId4" Type="http://schemas.openxmlformats.org/officeDocument/2006/relationships/hyperlink" Target="https://www.dsptoolkit.nhs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2195A83-AA4F-FE4B-AFEA-5A5576C39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68AFD2-08B0-4D5C-7F33-14A65856EF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671" r="-2" b="-2"/>
          <a:stretch>
            <a:fillRect/>
          </a:stretch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4AF0997A-7C0F-4AD2-BA90-5FE341A177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05231"/>
            <a:ext cx="3876811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2E67446-732B-4F72-8560-6FABB6CB2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88826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04797A-24D6-274C-1EAB-55311BC62A24}"/>
              </a:ext>
            </a:extLst>
          </p:cNvPr>
          <p:cNvSpPr txBox="1"/>
          <p:nvPr/>
        </p:nvSpPr>
        <p:spPr>
          <a:xfrm>
            <a:off x="3628113" y="1914349"/>
            <a:ext cx="3886427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100">
                <a:latin typeface="Arial"/>
                <a:cs typeface="Arial"/>
              </a:rPr>
              <a:t>Name: Nidia Rios-Ahmed</a:t>
            </a:r>
            <a:endParaRPr lang="en-US"/>
          </a:p>
          <a:p>
            <a:pPr algn="ctr"/>
            <a:r>
              <a:rPr lang="en-GB" sz="1100">
                <a:latin typeface="Arial"/>
                <a:cs typeface="Arial"/>
              </a:rPr>
              <a:t>Student number: 2511212</a:t>
            </a:r>
          </a:p>
          <a:p>
            <a:pPr algn="ctr"/>
            <a:r>
              <a:rPr lang="en-GB" sz="1100">
                <a:latin typeface="Arial"/>
                <a:cs typeface="Arial"/>
              </a:rPr>
              <a:t>                          Module: Digital Skills &amp; Research Methods</a:t>
            </a:r>
          </a:p>
          <a:p>
            <a:pPr algn="ctr"/>
            <a:r>
              <a:rPr lang="en-GB" sz="1100">
                <a:latin typeface="Arial"/>
                <a:cs typeface="Arial"/>
              </a:rPr>
              <a:t>Module Code: LCHS4007</a:t>
            </a:r>
            <a:endParaRPr lang="en-GB"/>
          </a:p>
          <a:p>
            <a:pPr algn="ctr"/>
            <a:r>
              <a:rPr lang="en-GB" sz="1100">
                <a:latin typeface="Arial"/>
                <a:cs typeface="Arial"/>
              </a:rPr>
              <a:t>Lecturer: Masud Siddiqui</a:t>
            </a:r>
          </a:p>
          <a:p>
            <a:pPr algn="ctr"/>
            <a:r>
              <a:rPr lang="en-GB" sz="1100">
                <a:latin typeface="Arial"/>
                <a:cs typeface="Arial"/>
              </a:rPr>
              <a:t>Title: Mayfair Case Study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2B6659D-0F62-32E9-840F-45CD02DA9C95}"/>
              </a:ext>
            </a:extLst>
          </p:cNvPr>
          <p:cNvSpPr txBox="1"/>
          <p:nvPr/>
        </p:nvSpPr>
        <p:spPr>
          <a:xfrm>
            <a:off x="313245" y="221113"/>
            <a:ext cx="6780838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Introduction</a:t>
            </a:r>
          </a:p>
          <a:p>
            <a:endParaRPr lang="en-GB"/>
          </a:p>
          <a:p>
            <a:r>
              <a:rPr lang="en-GB"/>
              <a:t>Mayfair Home Care Agency has recently adopted Microsoft 365 but many staff lack confidence using digital technology.</a:t>
            </a:r>
          </a:p>
          <a:p>
            <a:endParaRPr lang="en-GB"/>
          </a:p>
          <a:p>
            <a:r>
              <a:rPr lang="en-GB"/>
              <a:t>This presentation will: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Evaluate Microsoft PowerPoint as a Microsoft 365 productivity application.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Explain how it improves efficiency.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Discuss benefits and limitations.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Present a Digital Safety Action Plan.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Apply all recommendations directly to Mayfair Home Care Agency.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  <a:p>
            <a:pPr marL="285750" indent="-285750">
              <a:buFont typeface="Wingdings"/>
              <a:buChar char="Ø"/>
            </a:pPr>
            <a:endParaRPr lang="en-GB"/>
          </a:p>
          <a:p>
            <a:r>
              <a:rPr lang="en-GB"/>
              <a:t>(Microsoft,2024;NHSEngland,2023).</a:t>
            </a:r>
          </a:p>
        </p:txBody>
      </p:sp>
    </p:spTree>
    <p:extLst>
      <p:ext uri="{BB962C8B-B14F-4D97-AF65-F5344CB8AC3E}">
        <p14:creationId xmlns:p14="http://schemas.microsoft.com/office/powerpoint/2010/main" val="2004558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7ED8C45-A806-5BFF-B845-572573AA1EA7}"/>
              </a:ext>
            </a:extLst>
          </p:cNvPr>
          <p:cNvSpPr txBox="1"/>
          <p:nvPr/>
        </p:nvSpPr>
        <p:spPr>
          <a:xfrm>
            <a:off x="423802" y="386950"/>
            <a:ext cx="10613485" cy="64633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Current Practice at Mayfair</a:t>
            </a:r>
          </a:p>
          <a:p>
            <a:endParaRPr lang="en-GB"/>
          </a:p>
          <a:p>
            <a:r>
              <a:rPr lang="en-GB"/>
              <a:t>How staff currently work: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 Paper care plans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Printed induction materials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Verbal handovers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Different version of documents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Long meeting explaining procedures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Limited consistency between carers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  <a:p>
            <a:pPr marL="285750" indent="-285750">
              <a:buFont typeface="Wingdings"/>
              <a:buChar char="Ø"/>
            </a:pPr>
            <a:endParaRPr lang="en-GB"/>
          </a:p>
          <a:p>
            <a:pPr marL="285750" indent="-285750">
              <a:buFont typeface="Wingdings"/>
              <a:buChar char="Ø"/>
            </a:pPr>
            <a:endParaRPr lang="en-GB"/>
          </a:p>
          <a:p>
            <a:r>
              <a:rPr lang="en-GB"/>
              <a:t>Problems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Information easily lost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Difficulty to update documents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Poor communication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Time consuming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 Increased risk of errors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  <a:p>
            <a:pPr marL="285750" indent="-285750">
              <a:buFont typeface="Wingdings"/>
              <a:buChar char="Ø"/>
            </a:pPr>
            <a:endParaRPr lang="en-GB"/>
          </a:p>
          <a:p>
            <a:r>
              <a:rPr lang="en-GB"/>
              <a:t>(Skills for Care, 2024).</a:t>
            </a:r>
          </a:p>
        </p:txBody>
      </p:sp>
    </p:spTree>
    <p:extLst>
      <p:ext uri="{BB962C8B-B14F-4D97-AF65-F5344CB8AC3E}">
        <p14:creationId xmlns:p14="http://schemas.microsoft.com/office/powerpoint/2010/main" val="3224946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F94521F-E1D8-C9FC-CFEF-735D54C8B9FC}"/>
              </a:ext>
            </a:extLst>
          </p:cNvPr>
          <p:cNvSpPr txBox="1"/>
          <p:nvPr/>
        </p:nvSpPr>
        <p:spPr>
          <a:xfrm>
            <a:off x="368523" y="294818"/>
            <a:ext cx="9821159" cy="67403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Microsoft PowerPoint as a Productivity Application</a:t>
            </a:r>
          </a:p>
          <a:p>
            <a:endParaRPr lang="en-GB"/>
          </a:p>
          <a:p>
            <a:r>
              <a:rPr lang="en-GB"/>
              <a:t>How PowerPoint improves efficiency</a:t>
            </a:r>
          </a:p>
          <a:p>
            <a:endParaRPr lang="en-GB"/>
          </a:p>
          <a:p>
            <a:r>
              <a:rPr lang="en-GB"/>
              <a:t>Instead of paper information, managers </a:t>
            </a:r>
            <a:r>
              <a:rPr lang="en-GB" err="1"/>
              <a:t>createprofessional</a:t>
            </a:r>
            <a:r>
              <a:rPr lang="en-GB"/>
              <a:t> presentations for: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Staff Induction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Medication Procedures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Infection prevention training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Safeguarding updates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Moving and handling guidance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Monthly staff meetings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Care quality updates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  <a:p>
            <a:r>
              <a:rPr lang="en-GB"/>
              <a:t>Example: </a:t>
            </a:r>
          </a:p>
          <a:p>
            <a:endParaRPr lang="en-GB"/>
          </a:p>
          <a:p>
            <a:r>
              <a:rPr lang="en-GB"/>
              <a:t>Instead of explaining safeguarding individually to every new employee, Mayfair develops one PowerPoint presentation that can be reused during every induction session.</a:t>
            </a:r>
          </a:p>
          <a:p>
            <a:endParaRPr lang="en-GB"/>
          </a:p>
          <a:p>
            <a:r>
              <a:rPr lang="en-GB"/>
              <a:t>This ensures all staff receive identical information.</a:t>
            </a:r>
          </a:p>
          <a:p>
            <a:endParaRPr lang="en-GB"/>
          </a:p>
          <a:p>
            <a:r>
              <a:rPr lang="en-GB"/>
              <a:t>(Microsoft, 2024).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701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3EDF1A-A5C2-89B4-BAAA-AA63AD37AAC5}"/>
              </a:ext>
            </a:extLst>
          </p:cNvPr>
          <p:cNvSpPr txBox="1"/>
          <p:nvPr/>
        </p:nvSpPr>
        <p:spPr>
          <a:xfrm>
            <a:off x="405375" y="405376"/>
            <a:ext cx="6670281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Benefits and Limitations</a:t>
            </a:r>
          </a:p>
          <a:p>
            <a:endParaRPr lang="en-GB"/>
          </a:p>
          <a:p>
            <a:r>
              <a:rPr lang="en-GB"/>
              <a:t>Benefits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Saves time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Professional appearance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Easy to update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Improves staff learning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Supports visual learners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Can include videos and diagrams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Easy to share through Microsoft Teams or OneDrive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  <a:p>
            <a:r>
              <a:rPr lang="en-GB"/>
              <a:t>Limitations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Staff require training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Requires access to computers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Technical issues may interrupt presentations 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Information becomes outdated if not reviewed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Overcrowded slides reduce understanding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  <a:p>
            <a:r>
              <a:rPr lang="en-GB"/>
              <a:t>(Microsoft, 2024; Skills </a:t>
            </a:r>
            <a:r>
              <a:rPr lang="en-GB" err="1"/>
              <a:t>fo</a:t>
            </a:r>
            <a:r>
              <a:rPr lang="en-GB"/>
              <a:t>r Care, 2024).</a:t>
            </a:r>
          </a:p>
        </p:txBody>
      </p:sp>
    </p:spTree>
    <p:extLst>
      <p:ext uri="{BB962C8B-B14F-4D97-AF65-F5344CB8AC3E}">
        <p14:creationId xmlns:p14="http://schemas.microsoft.com/office/powerpoint/2010/main" val="3561517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40C4BB-F700-31E7-B1A9-38B9F6116901}"/>
              </a:ext>
            </a:extLst>
          </p:cNvPr>
          <p:cNvSpPr txBox="1"/>
          <p:nvPr/>
        </p:nvSpPr>
        <p:spPr>
          <a:xfrm>
            <a:off x="368523" y="460655"/>
            <a:ext cx="985801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Applying PowerPoint to the Mayfair Case Study</a:t>
            </a:r>
          </a:p>
          <a:p>
            <a:endParaRPr lang="en-GB"/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1A46DD-6010-67C0-70B1-DF221698BA9A}"/>
              </a:ext>
            </a:extLst>
          </p:cNvPr>
          <p:cNvSpPr txBox="1"/>
          <p:nvPr/>
        </p:nvSpPr>
        <p:spPr>
          <a:xfrm>
            <a:off x="365178" y="1344544"/>
            <a:ext cx="1692740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Current Practice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CA8C16-417C-2318-B65D-0F99BFDD8FA1}"/>
              </a:ext>
            </a:extLst>
          </p:cNvPr>
          <p:cNvSpPr txBox="1"/>
          <p:nvPr/>
        </p:nvSpPr>
        <p:spPr>
          <a:xfrm>
            <a:off x="350097" y="1842619"/>
            <a:ext cx="3353566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Paper induction packs</a:t>
            </a:r>
          </a:p>
          <a:p>
            <a:endParaRPr lang="en-GB"/>
          </a:p>
          <a:p>
            <a:r>
              <a:rPr lang="en-GB"/>
              <a:t>Printed medication guidance</a:t>
            </a:r>
          </a:p>
          <a:p>
            <a:endParaRPr lang="en-GB"/>
          </a:p>
          <a:p>
            <a:r>
              <a:rPr lang="en-GB"/>
              <a:t>Manual Safeguarding reminders</a:t>
            </a:r>
          </a:p>
          <a:p>
            <a:endParaRPr lang="en-GB"/>
          </a:p>
          <a:p>
            <a:r>
              <a:rPr lang="en-GB"/>
              <a:t>Staff meetings</a:t>
            </a:r>
          </a:p>
          <a:p>
            <a:endParaRPr lang="en-GB"/>
          </a:p>
          <a:p>
            <a:r>
              <a:rPr lang="en-GB"/>
              <a:t>Paper health &amp; safety notices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DEFED6-505E-33AB-617A-6D5006B3FE0E}"/>
              </a:ext>
            </a:extLst>
          </p:cNvPr>
          <p:cNvSpPr txBox="1"/>
          <p:nvPr/>
        </p:nvSpPr>
        <p:spPr>
          <a:xfrm>
            <a:off x="6749598" y="1347945"/>
            <a:ext cx="2667245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Improved using PowerPoint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6D9998-F208-1B91-8D80-1C45F8EAC5A5}"/>
              </a:ext>
            </a:extLst>
          </p:cNvPr>
          <p:cNvSpPr txBox="1"/>
          <p:nvPr/>
        </p:nvSpPr>
        <p:spPr>
          <a:xfrm>
            <a:off x="6577127" y="1756721"/>
            <a:ext cx="5683601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/>
          </a:p>
          <a:p>
            <a:r>
              <a:rPr lang="en-GB"/>
              <a:t>Interactive induction presentation</a:t>
            </a:r>
          </a:p>
          <a:p>
            <a:endParaRPr lang="en-GB"/>
          </a:p>
          <a:p>
            <a:r>
              <a:rPr lang="en-GB"/>
              <a:t>Visual medication training slides</a:t>
            </a:r>
          </a:p>
          <a:p>
            <a:endParaRPr lang="en-GB"/>
          </a:p>
          <a:p>
            <a:r>
              <a:rPr lang="en-GB"/>
              <a:t>Monthly safeguarding presentation</a:t>
            </a:r>
          </a:p>
          <a:p>
            <a:endParaRPr lang="en-GB"/>
          </a:p>
          <a:p>
            <a:r>
              <a:rPr lang="en-GB"/>
              <a:t>Visual meeting presentations</a:t>
            </a:r>
          </a:p>
          <a:p>
            <a:endParaRPr lang="en-GB"/>
          </a:p>
          <a:p>
            <a:r>
              <a:rPr lang="en-GB"/>
              <a:t>Digital presentations shared through Teams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579CAB-EC77-872C-0576-0CA9BD190D12}"/>
              </a:ext>
            </a:extLst>
          </p:cNvPr>
          <p:cNvSpPr txBox="1"/>
          <p:nvPr/>
        </p:nvSpPr>
        <p:spPr>
          <a:xfrm>
            <a:off x="1639930" y="4861113"/>
            <a:ext cx="6440739" cy="1477328"/>
          </a:xfrm>
          <a:prstGeom prst="rect">
            <a:avLst/>
          </a:prstGeom>
          <a:solidFill>
            <a:srgbClr val="FF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Benefits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Faster communication                   &gt; Better consistency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Improved understanding               &gt; Easier updates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Reduced printing costs        </a:t>
            </a:r>
          </a:p>
        </p:txBody>
      </p:sp>
    </p:spTree>
    <p:extLst>
      <p:ext uri="{BB962C8B-B14F-4D97-AF65-F5344CB8AC3E}">
        <p14:creationId xmlns:p14="http://schemas.microsoft.com/office/powerpoint/2010/main" val="4074844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BE9FC6-F665-9BD7-4B26-9038A3A1E38D}"/>
              </a:ext>
            </a:extLst>
          </p:cNvPr>
          <p:cNvSpPr txBox="1"/>
          <p:nvPr/>
        </p:nvSpPr>
        <p:spPr>
          <a:xfrm>
            <a:off x="350097" y="239540"/>
            <a:ext cx="6780838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Digital Safety Action Plan</a:t>
            </a:r>
          </a:p>
          <a:p>
            <a:endParaRPr lang="en-GB"/>
          </a:p>
          <a:p>
            <a:r>
              <a:rPr lang="en-GB"/>
              <a:t>Mayfair Home Care Agency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D7B2E63-6571-A77C-9815-2298712D9D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343516"/>
              </p:ext>
            </p:extLst>
          </p:nvPr>
        </p:nvGraphicFramePr>
        <p:xfrm>
          <a:off x="471714" y="1291771"/>
          <a:ext cx="11101418" cy="3748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0709">
                  <a:extLst>
                    <a:ext uri="{9D8B030D-6E8A-4147-A177-3AD203B41FA5}">
                      <a16:colId xmlns:a16="http://schemas.microsoft.com/office/drawing/2014/main" val="738685789"/>
                    </a:ext>
                  </a:extLst>
                </a:gridCol>
                <a:gridCol w="5550709">
                  <a:extLst>
                    <a:ext uri="{9D8B030D-6E8A-4147-A177-3AD203B41FA5}">
                      <a16:colId xmlns:a16="http://schemas.microsoft.com/office/drawing/2014/main" val="1956516813"/>
                    </a:ext>
                  </a:extLst>
                </a:gridCol>
              </a:tblGrid>
              <a:tr h="382560">
                <a:tc>
                  <a:txBody>
                    <a:bodyPr/>
                    <a:lstStyle/>
                    <a:p>
                      <a:r>
                        <a:rPr lang="en-GB"/>
                        <a:t>Goal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err="1"/>
                        <a:t>Actios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395479"/>
                  </a:ext>
                </a:extLst>
              </a:tr>
              <a:tr h="817289">
                <a:tc>
                  <a:txBody>
                    <a:bodyPr/>
                    <a:lstStyle/>
                    <a:p>
                      <a:r>
                        <a:rPr lang="en-GB"/>
                        <a:t>Secure 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Use strong passwords, Multi-Factor Authentication (MFA), automatic screen locking, role-based permissions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416410"/>
                  </a:ext>
                </a:extLst>
              </a:tr>
              <a:tr h="817289">
                <a:tc>
                  <a:txBody>
                    <a:bodyPr/>
                    <a:lstStyle/>
                    <a:p>
                      <a:r>
                        <a:rPr lang="en-GB"/>
                        <a:t>Email Awareness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Staff phishing training, verify unknown emails, avoid suspicious attachments, report phishing immediately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393121"/>
                  </a:ext>
                </a:extLst>
              </a:tr>
              <a:tr h="86945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Confidentiality &amp; Compliance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GDPR training, use NHS-approved secure systems, confidential disposal of </a:t>
                      </a:r>
                      <a:r>
                        <a:rPr lang="en-GB" err="1"/>
                        <a:t>recirds</a:t>
                      </a:r>
                      <a:r>
                        <a:rPr lang="en-GB"/>
                        <a:t>, restrict access to authorised staff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6893173"/>
                  </a:ext>
                </a:extLst>
              </a:tr>
              <a:tr h="817289">
                <a:tc>
                  <a:txBody>
                    <a:bodyPr/>
                    <a:lstStyle/>
                    <a:p>
                      <a:r>
                        <a:rPr lang="en-GB"/>
                        <a:t>Data Management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Store documents on OneDrive, encrypt sensitive files, regular backups, delete unnecessary records securely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4741200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EC61F664-C93D-4D8D-72C5-BFFCCAD21623}"/>
              </a:ext>
            </a:extLst>
          </p:cNvPr>
          <p:cNvSpPr txBox="1"/>
          <p:nvPr/>
        </p:nvSpPr>
        <p:spPr>
          <a:xfrm>
            <a:off x="486905" y="5380447"/>
            <a:ext cx="7625354" cy="369332"/>
          </a:xfrm>
          <a:prstGeom prst="rect">
            <a:avLst/>
          </a:prstGeom>
          <a:solidFill>
            <a:srgbClr val="FF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This supports GDPR compliance and protects vulnerable service users.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D83958-44E1-EF41-319E-9BAA0D12ED74}"/>
              </a:ext>
            </a:extLst>
          </p:cNvPr>
          <p:cNvSpPr txBox="1"/>
          <p:nvPr/>
        </p:nvSpPr>
        <p:spPr>
          <a:xfrm>
            <a:off x="626490" y="6283330"/>
            <a:ext cx="226642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(ICO, 2024)</a:t>
            </a:r>
          </a:p>
        </p:txBody>
      </p:sp>
    </p:spTree>
    <p:extLst>
      <p:ext uri="{BB962C8B-B14F-4D97-AF65-F5344CB8AC3E}">
        <p14:creationId xmlns:p14="http://schemas.microsoft.com/office/powerpoint/2010/main" val="1887468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FA59A1E-4C1C-533E-A7D8-949179FBB760}"/>
              </a:ext>
            </a:extLst>
          </p:cNvPr>
          <p:cNvSpPr txBox="1"/>
          <p:nvPr/>
        </p:nvSpPr>
        <p:spPr>
          <a:xfrm>
            <a:off x="368523" y="460654"/>
            <a:ext cx="5509431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Why Digital Safety Matters</a:t>
            </a:r>
          </a:p>
          <a:p>
            <a:endParaRPr lang="en-GB"/>
          </a:p>
          <a:p>
            <a:r>
              <a:rPr lang="en-GB"/>
              <a:t>Digital safety protects: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Personal information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Medical records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Staff records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Confidential care plans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4941CD-BF8F-A1E1-10FE-D71A256B0670}"/>
              </a:ext>
            </a:extLst>
          </p:cNvPr>
          <p:cNvSpPr txBox="1"/>
          <p:nvPr/>
        </p:nvSpPr>
        <p:spPr>
          <a:xfrm>
            <a:off x="368012" y="3428349"/>
            <a:ext cx="5048776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Benefits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Reduces cyber attacks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Prevents data breaches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Improves trust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Meets GDPR </a:t>
            </a:r>
            <a:r>
              <a:rPr lang="en-GB" err="1"/>
              <a:t>requiremen</a:t>
            </a:r>
            <a:r>
              <a:rPr lang="en-GB"/>
              <a:t>ts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Supports CQC expectations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  <a:p>
            <a:pPr marL="285750" indent="-285750">
              <a:buFont typeface="Wingdings"/>
              <a:buChar char="Ø"/>
            </a:pPr>
            <a:endParaRPr lang="en-GB"/>
          </a:p>
          <a:p>
            <a:r>
              <a:rPr lang="en-GB"/>
              <a:t>(ICO, 2024; NHS England, 2023).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841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2694B9-24AE-C8F1-3987-60F876917801}"/>
              </a:ext>
            </a:extLst>
          </p:cNvPr>
          <p:cNvSpPr txBox="1"/>
          <p:nvPr/>
        </p:nvSpPr>
        <p:spPr>
          <a:xfrm>
            <a:off x="515933" y="350098"/>
            <a:ext cx="6246478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Recommendations</a:t>
            </a:r>
          </a:p>
          <a:p>
            <a:endParaRPr lang="en-GB"/>
          </a:p>
          <a:p>
            <a:r>
              <a:rPr lang="en-GB"/>
              <a:t>Mayfair should:</a:t>
            </a:r>
          </a:p>
          <a:p>
            <a:endParaRPr lang="en-GB"/>
          </a:p>
          <a:p>
            <a:pPr marL="285750" indent="-285750">
              <a:buFont typeface="Wingdings"/>
              <a:buChar char="Ø"/>
            </a:pPr>
            <a:r>
              <a:rPr lang="en-GB"/>
              <a:t>Continue staff Microsoft 365 training.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Introduce PowerPoint induction programmes.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Review presentations every six months.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Increase digital confidence.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Introduce annual cyber-security training.</a:t>
            </a:r>
          </a:p>
          <a:p>
            <a:pPr marL="285750" indent="-285750">
              <a:buFont typeface="Wingdings"/>
              <a:buChar char="Ø"/>
            </a:pPr>
            <a:r>
              <a:rPr lang="en-GB"/>
              <a:t> Monitor staff compliance with digital safety policies.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  <a:p>
            <a:pPr marL="285750" indent="-285750">
              <a:buFont typeface="Wingdings"/>
              <a:buChar char="Ø"/>
            </a:pPr>
            <a:endParaRPr lang="en-GB"/>
          </a:p>
          <a:p>
            <a:r>
              <a:rPr lang="en-GB"/>
              <a:t>(Skills for Care, 2024).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541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6EE82B1-EFEA-916B-1FF9-A54C60C779B1}"/>
              </a:ext>
            </a:extLst>
          </p:cNvPr>
          <p:cNvSpPr txBox="1"/>
          <p:nvPr/>
        </p:nvSpPr>
        <p:spPr>
          <a:xfrm>
            <a:off x="313245" y="257966"/>
            <a:ext cx="4606547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Conclusion 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Microsoft PowerPoint is a valuable Microsoft 365 productivity application that can improve communication, staff training and efficiency within Mayfair Home Care Agency.</a:t>
            </a:r>
          </a:p>
          <a:p>
            <a:endParaRPr lang="en-GB"/>
          </a:p>
          <a:p>
            <a:r>
              <a:rPr lang="en-GB"/>
              <a:t>Replacing paper-based training with digital presentations enables consistent information sharing while reducing administrative workload.</a:t>
            </a:r>
          </a:p>
          <a:p>
            <a:endParaRPr lang="en-GB"/>
          </a:p>
          <a:p>
            <a:r>
              <a:rPr lang="en-GB"/>
              <a:t>However, staff training and regular updates are essential to maximise its effectiveness.</a:t>
            </a:r>
          </a:p>
          <a:p>
            <a:endParaRPr lang="en-GB"/>
          </a:p>
          <a:p>
            <a:r>
              <a:rPr lang="en-GB"/>
              <a:t>Combining PowerPoint with a strong Digital Safety Action Plan helps Mayfair protect confidential information, comply with GDPR and deliver safe, person-centred care.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380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477950B-0202-5AED-ED6B-EF5530298B02}"/>
              </a:ext>
            </a:extLst>
          </p:cNvPr>
          <p:cNvSpPr txBox="1"/>
          <p:nvPr/>
        </p:nvSpPr>
        <p:spPr>
          <a:xfrm>
            <a:off x="350097" y="386950"/>
            <a:ext cx="6707133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References</a:t>
            </a:r>
          </a:p>
          <a:p>
            <a:endParaRPr lang="en-GB"/>
          </a:p>
          <a:p>
            <a:r>
              <a:rPr lang="en-GB"/>
              <a:t>Information Commissioner's Office (ICO) (2024) Guide to UK GDPR.</a:t>
            </a:r>
          </a:p>
          <a:p>
            <a:r>
              <a:rPr lang="en-GB"/>
              <a:t>Available at: </a:t>
            </a:r>
            <a:r>
              <a:rPr lang="en-GB">
                <a:hlinkClick r:id="rId2"/>
              </a:rPr>
              <a:t>https://ico.or.uk</a:t>
            </a:r>
            <a:r>
              <a:rPr lang="en-GB"/>
              <a:t>  (Accessed: 19 July 2026).</a:t>
            </a:r>
          </a:p>
          <a:p>
            <a:endParaRPr lang="en-GB"/>
          </a:p>
          <a:p>
            <a:r>
              <a:rPr lang="en-GB"/>
              <a:t>Microsoft (2024) Microsoft PowerPoint.</a:t>
            </a:r>
          </a:p>
          <a:p>
            <a:r>
              <a:rPr lang="en-GB"/>
              <a:t>Available at: </a:t>
            </a:r>
            <a:r>
              <a:rPr lang="en-GB">
                <a:hlinkClick r:id="rId3"/>
              </a:rPr>
              <a:t>https://www.microsoft.com/microsoft-365/powerpoint</a:t>
            </a:r>
            <a:r>
              <a:rPr lang="en-GB"/>
              <a:t> </a:t>
            </a:r>
          </a:p>
          <a:p>
            <a:r>
              <a:rPr lang="en-GB"/>
              <a:t>(Accessed: 19 July 2026).</a:t>
            </a:r>
          </a:p>
          <a:p>
            <a:endParaRPr lang="en-GB"/>
          </a:p>
          <a:p>
            <a:r>
              <a:rPr lang="en-GB"/>
              <a:t>NHS England (2023) Data Security and Protection Toolkit Guidance.</a:t>
            </a:r>
          </a:p>
          <a:p>
            <a:r>
              <a:rPr lang="en-GB"/>
              <a:t>Available at: </a:t>
            </a:r>
            <a:r>
              <a:rPr lang="en-GB">
                <a:hlinkClick r:id="rId4"/>
              </a:rPr>
              <a:t>https://www.dsptoolkit.nhs.uk</a:t>
            </a:r>
            <a:r>
              <a:rPr lang="en-GB"/>
              <a:t> </a:t>
            </a:r>
          </a:p>
          <a:p>
            <a:r>
              <a:rPr lang="en-GB"/>
              <a:t>(Accessed: 20 July 2026).</a:t>
            </a:r>
          </a:p>
          <a:p>
            <a:endParaRPr lang="en-GB"/>
          </a:p>
          <a:p>
            <a:r>
              <a:rPr lang="en-GB"/>
              <a:t>Skills for Care (2024) Digital Skills Framework for Adult Social Care.</a:t>
            </a:r>
          </a:p>
          <a:p>
            <a:r>
              <a:rPr lang="en-GB"/>
              <a:t>Available at: </a:t>
            </a:r>
            <a:r>
              <a:rPr lang="en-GB">
                <a:hlinkClick r:id="rId5"/>
              </a:rPr>
              <a:t>https://www.skillsforce.org.uk</a:t>
            </a:r>
            <a:endParaRPr lang="en-GB"/>
          </a:p>
          <a:p>
            <a:r>
              <a:rPr lang="en-GB"/>
              <a:t>(Accessed: 20 July 2026).</a:t>
            </a:r>
          </a:p>
        </p:txBody>
      </p:sp>
    </p:spTree>
    <p:extLst>
      <p:ext uri="{BB962C8B-B14F-4D97-AF65-F5344CB8AC3E}">
        <p14:creationId xmlns:p14="http://schemas.microsoft.com/office/powerpoint/2010/main" val="840905855"/>
      </p:ext>
    </p:extLst>
  </p:cSld>
  <p:clrMapOvr>
    <a:masterClrMapping/>
  </p:clrMapOvr>
</p:sld>
</file>

<file path=ppt/theme/theme1.xml><?xml version="1.0" encoding="utf-8"?>
<a:theme xmlns:a="http://schemas.openxmlformats.org/drawingml/2006/main" name="MarrakeshVTI">
  <a:themeElements>
    <a:clrScheme name="Marrakesh">
      <a:dk1>
        <a:srgbClr val="000000"/>
      </a:dk1>
      <a:lt1>
        <a:srgbClr val="FFFFFF"/>
      </a:lt1>
      <a:dk2>
        <a:srgbClr val="431C30"/>
      </a:dk2>
      <a:lt2>
        <a:srgbClr val="F3F0EF"/>
      </a:lt2>
      <a:accent1>
        <a:srgbClr val="B35B55"/>
      </a:accent1>
      <a:accent2>
        <a:srgbClr val="CF7E6C"/>
      </a:accent2>
      <a:accent3>
        <a:srgbClr val="CA8F58"/>
      </a:accent3>
      <a:accent4>
        <a:srgbClr val="A97C54"/>
      </a:accent4>
      <a:accent5>
        <a:srgbClr val="917E45"/>
      </a:accent5>
      <a:accent6>
        <a:srgbClr val="647576"/>
      </a:accent6>
      <a:hlink>
        <a:srgbClr val="A25872"/>
      </a:hlink>
      <a:folHlink>
        <a:srgbClr val="667A7E"/>
      </a:folHlink>
    </a:clrScheme>
    <a:fontScheme name="Goudy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rrakeshVTI" id="{DCD97A9B-DAE4-42FA-B2F9-0A5C34F43D6C}" vid="{A7163F41-974B-4A88-831F-D9DFFFE40C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MarrakeshVTI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</cp:revision>
  <dcterms:created xsi:type="dcterms:W3CDTF">2026-07-21T08:30:28Z</dcterms:created>
  <dcterms:modified xsi:type="dcterms:W3CDTF">2026-07-25T12:44:57Z</dcterms:modified>
</cp:coreProperties>
</file>