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3"/>
  </p:handoutMasterIdLst>
  <p:sldIdLst>
    <p:sldId id="256" r:id="rId5"/>
    <p:sldId id="258" r:id="rId6"/>
    <p:sldId id="266" r:id="rId7"/>
    <p:sldId id="267" r:id="rId8"/>
    <p:sldId id="268" r:id="rId9"/>
    <p:sldId id="269" r:id="rId10"/>
    <p:sldId id="270" r:id="rId11"/>
    <p:sldId id="271"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6"/>
            <p14:sldId id="267"/>
            <p14:sldId id="268"/>
            <p14:sldId id="269"/>
            <p14:sldId id="270"/>
            <p14:sldId id="271"/>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86" d="100"/>
          <a:sy n="86" d="100"/>
        </p:scale>
        <p:origin x="1344" y="9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23/05/2020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1"/>
            <a:ext cx="7992888" cy="864096"/>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5 Session 1</a:t>
            </a:r>
            <a:br>
              <a:rPr lang="en-GB" dirty="0">
                <a:solidFill>
                  <a:srgbClr val="FF0000"/>
                </a:solidFill>
              </a:rPr>
            </a:br>
            <a:r>
              <a:rPr lang="en-GB" sz="4000" b="1" dirty="0">
                <a:solidFill>
                  <a:srgbClr val="FF0000"/>
                </a:solidFill>
              </a:rPr>
              <a:t>M4X01916 </a:t>
            </a:r>
            <a:r>
              <a:rPr lang="en-GB" sz="4000" b="1" dirty="0"/>
              <a:t>	</a:t>
            </a: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t>Session 1</a:t>
            </a:r>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4400" b="1" dirty="0">
                <a:solidFill>
                  <a:srgbClr val="002060"/>
                </a:solidFill>
              </a:rPr>
              <a:t>Assignment Workshop</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4800" b="1" dirty="0"/>
              <a:t>Assignment Workshop</a:t>
            </a:r>
          </a:p>
        </p:txBody>
      </p:sp>
      <p:sp>
        <p:nvSpPr>
          <p:cNvPr id="3" name="Content Placeholder 2"/>
          <p:cNvSpPr>
            <a:spLocks noGrp="1"/>
          </p:cNvSpPr>
          <p:nvPr>
            <p:ph idx="1"/>
          </p:nvPr>
        </p:nvSpPr>
        <p:spPr>
          <a:xfrm>
            <a:off x="179512" y="1340769"/>
            <a:ext cx="8856984" cy="4176464"/>
          </a:xfrm>
        </p:spPr>
        <p:txBody>
          <a:bodyPr>
            <a:normAutofit fontScale="85000" lnSpcReduction="20000"/>
          </a:bodyPr>
          <a:lstStyle/>
          <a:p>
            <a:pPr marL="457200" lvl="1" indent="0">
              <a:buNone/>
              <a:defRPr/>
            </a:pPr>
            <a:endParaRPr lang="en-US" altLang="en-US" dirty="0"/>
          </a:p>
          <a:p>
            <a:pPr marL="457200" lvl="1" indent="0">
              <a:buNone/>
              <a:defRPr/>
            </a:pPr>
            <a:endParaRPr lang="en-US" altLang="en-US" dirty="0"/>
          </a:p>
          <a:p>
            <a:r>
              <a:rPr lang="en-GB" b="1" dirty="0"/>
              <a:t>An Essay:</a:t>
            </a:r>
            <a:endParaRPr lang="en-GB" sz="2800" dirty="0"/>
          </a:p>
          <a:p>
            <a:pPr algn="just"/>
            <a:r>
              <a:rPr lang="en-GB" b="1" dirty="0"/>
              <a:t>Select a multinational hotel chain which operates in a competitive business environment and which has followed various marketing directions during its existence.</a:t>
            </a:r>
            <a:endParaRPr lang="en-GB" sz="2800" dirty="0"/>
          </a:p>
          <a:p>
            <a:pPr algn="just"/>
            <a:r>
              <a:rPr lang="en-GB" b="1" dirty="0"/>
              <a:t>Show the impact of globalisation on the business; examine how it positions itself in the global economy and considers cultural factors on the organisation, its markets and its competitors.</a:t>
            </a:r>
            <a:endParaRPr lang="en-US" altLang="en-US" sz="7200" dirty="0"/>
          </a:p>
        </p:txBody>
      </p:sp>
    </p:spTree>
    <p:extLst>
      <p:ext uri="{BB962C8B-B14F-4D97-AF65-F5344CB8AC3E}">
        <p14:creationId xmlns:p14="http://schemas.microsoft.com/office/powerpoint/2010/main" val="3887005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579296" cy="792088"/>
          </a:xfrm>
        </p:spPr>
        <p:txBody>
          <a:bodyPr>
            <a:noAutofit/>
          </a:bodyPr>
          <a:lstStyle/>
          <a:p>
            <a:r>
              <a:rPr lang="en-GB" sz="4800" b="1" dirty="0"/>
              <a:t>Assignment Workshop</a:t>
            </a:r>
          </a:p>
        </p:txBody>
      </p:sp>
      <p:sp>
        <p:nvSpPr>
          <p:cNvPr id="3" name="Content Placeholder 2"/>
          <p:cNvSpPr>
            <a:spLocks noGrp="1"/>
          </p:cNvSpPr>
          <p:nvPr>
            <p:ph idx="1"/>
          </p:nvPr>
        </p:nvSpPr>
        <p:spPr>
          <a:xfrm>
            <a:off x="179512" y="836712"/>
            <a:ext cx="8856984" cy="4680521"/>
          </a:xfrm>
        </p:spPr>
        <p:txBody>
          <a:bodyPr>
            <a:normAutofit fontScale="85000" lnSpcReduction="20000"/>
          </a:bodyPr>
          <a:lstStyle/>
          <a:p>
            <a:pPr marL="0" indent="0">
              <a:buNone/>
            </a:pPr>
            <a:r>
              <a:rPr lang="en-GB" b="1" dirty="0"/>
              <a:t>Within your essay you must discuss:</a:t>
            </a:r>
            <a:endParaRPr lang="en-GB" sz="2800" dirty="0"/>
          </a:p>
          <a:p>
            <a:pPr lvl="0"/>
            <a:r>
              <a:rPr lang="en-GB" b="1" dirty="0"/>
              <a:t>An introduction to your multinational hotel chain.</a:t>
            </a:r>
            <a:endParaRPr lang="en-GB" sz="2000" dirty="0"/>
          </a:p>
          <a:p>
            <a:pPr lvl="0"/>
            <a:r>
              <a:rPr lang="en-GB" b="1" dirty="0"/>
              <a:t>Your chosen chain of Hotels operation within a competitive business environment.</a:t>
            </a:r>
            <a:endParaRPr lang="en-GB" sz="2000" dirty="0"/>
          </a:p>
          <a:p>
            <a:pPr lvl="0"/>
            <a:r>
              <a:rPr lang="en-GB" b="1" dirty="0"/>
              <a:t>The marketing choices it has made and the directions it has taken within marketing.</a:t>
            </a:r>
            <a:endParaRPr lang="en-GB" sz="2000" dirty="0"/>
          </a:p>
          <a:p>
            <a:pPr lvl="0"/>
            <a:r>
              <a:rPr lang="en-GB" b="1" dirty="0"/>
              <a:t>The impact of globalisation on the organisation.</a:t>
            </a:r>
            <a:endParaRPr lang="en-GB" sz="2000" dirty="0"/>
          </a:p>
          <a:p>
            <a:pPr lvl="0"/>
            <a:r>
              <a:rPr lang="en-GB" b="1" dirty="0"/>
              <a:t>Its current market</a:t>
            </a:r>
            <a:endParaRPr lang="en-GB" sz="2000" dirty="0"/>
          </a:p>
          <a:p>
            <a:pPr lvl="0"/>
            <a:r>
              <a:rPr lang="en-GB" b="1" dirty="0"/>
              <a:t>Its competitors.</a:t>
            </a:r>
            <a:endParaRPr lang="en-GB" sz="2000" dirty="0"/>
          </a:p>
          <a:p>
            <a:pPr lvl="0"/>
            <a:r>
              <a:rPr lang="en-GB" b="1" dirty="0"/>
              <a:t>How it positions itself within the global economy</a:t>
            </a:r>
            <a:endParaRPr lang="en-GB" sz="2000" dirty="0"/>
          </a:p>
          <a:p>
            <a:pPr lvl="0"/>
            <a:r>
              <a:rPr lang="en-GB" b="1" dirty="0"/>
              <a:t>Cultural factors on the organisation.</a:t>
            </a:r>
            <a:endParaRPr lang="en-GB" sz="2000" dirty="0"/>
          </a:p>
        </p:txBody>
      </p:sp>
    </p:spTree>
    <p:extLst>
      <p:ext uri="{BB962C8B-B14F-4D97-AF65-F5344CB8AC3E}">
        <p14:creationId xmlns:p14="http://schemas.microsoft.com/office/powerpoint/2010/main" val="494437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579296" cy="792088"/>
          </a:xfrm>
        </p:spPr>
        <p:txBody>
          <a:bodyPr>
            <a:noAutofit/>
          </a:bodyPr>
          <a:lstStyle/>
          <a:p>
            <a:r>
              <a:rPr lang="en-GB" sz="4800" b="1" dirty="0"/>
              <a:t>Assignment Workshop</a:t>
            </a:r>
          </a:p>
        </p:txBody>
      </p:sp>
      <p:sp>
        <p:nvSpPr>
          <p:cNvPr id="3" name="Content Placeholder 2"/>
          <p:cNvSpPr>
            <a:spLocks noGrp="1"/>
          </p:cNvSpPr>
          <p:nvPr>
            <p:ph idx="1"/>
          </p:nvPr>
        </p:nvSpPr>
        <p:spPr>
          <a:xfrm>
            <a:off x="179512" y="836712"/>
            <a:ext cx="8856984" cy="4680521"/>
          </a:xfrm>
        </p:spPr>
        <p:txBody>
          <a:bodyPr>
            <a:normAutofit lnSpcReduction="10000"/>
          </a:bodyPr>
          <a:lstStyle/>
          <a:p>
            <a:r>
              <a:rPr lang="en-GB" b="1" dirty="0"/>
              <a:t>You must present your essay with a front page, this to include:</a:t>
            </a:r>
            <a:endParaRPr lang="en-GB" dirty="0"/>
          </a:p>
          <a:p>
            <a:pPr lvl="0"/>
            <a:r>
              <a:rPr lang="en-GB" b="1" dirty="0"/>
              <a:t>The title of the essay - The effects of globalisation on a multinational hotel chain</a:t>
            </a:r>
            <a:endParaRPr lang="en-GB" dirty="0"/>
          </a:p>
          <a:p>
            <a:pPr lvl="0"/>
            <a:r>
              <a:rPr lang="en-GB" b="1" dirty="0"/>
              <a:t>Your name</a:t>
            </a:r>
            <a:endParaRPr lang="en-GB" dirty="0"/>
          </a:p>
          <a:p>
            <a:pPr lvl="0"/>
            <a:r>
              <a:rPr lang="en-GB" b="1" dirty="0"/>
              <a:t>The module title: Marketing essentials M4X01916</a:t>
            </a:r>
            <a:endParaRPr lang="en-GB" dirty="0"/>
          </a:p>
          <a:p>
            <a:pPr lvl="0"/>
            <a:r>
              <a:rPr lang="en-GB" b="1" dirty="0"/>
              <a:t>Your lecturer’s name</a:t>
            </a:r>
            <a:endParaRPr lang="en-GB" dirty="0"/>
          </a:p>
        </p:txBody>
      </p:sp>
    </p:spTree>
    <p:extLst>
      <p:ext uri="{BB962C8B-B14F-4D97-AF65-F5344CB8AC3E}">
        <p14:creationId xmlns:p14="http://schemas.microsoft.com/office/powerpoint/2010/main" val="594726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579296" cy="792088"/>
          </a:xfrm>
        </p:spPr>
        <p:txBody>
          <a:bodyPr>
            <a:noAutofit/>
          </a:bodyPr>
          <a:lstStyle/>
          <a:p>
            <a:r>
              <a:rPr lang="en-GB" sz="4800" b="1" dirty="0"/>
              <a:t>Assignment Workshop</a:t>
            </a:r>
          </a:p>
        </p:txBody>
      </p:sp>
      <p:sp>
        <p:nvSpPr>
          <p:cNvPr id="3" name="Content Placeholder 2"/>
          <p:cNvSpPr>
            <a:spLocks noGrp="1"/>
          </p:cNvSpPr>
          <p:nvPr>
            <p:ph idx="1"/>
          </p:nvPr>
        </p:nvSpPr>
        <p:spPr>
          <a:xfrm>
            <a:off x="179512" y="836712"/>
            <a:ext cx="8856984" cy="4680521"/>
          </a:xfrm>
        </p:spPr>
        <p:txBody>
          <a:bodyPr>
            <a:normAutofit/>
          </a:bodyPr>
          <a:lstStyle/>
          <a:p>
            <a:r>
              <a:rPr lang="en-GB" b="1" dirty="0"/>
              <a:t>You must use credible sources for your research from online sources, textbooks, media and industry journals to support your essay. </a:t>
            </a:r>
            <a:endParaRPr lang="en-GB" dirty="0"/>
          </a:p>
          <a:p>
            <a:pPr lvl="0"/>
            <a:endParaRPr lang="en-GB" dirty="0"/>
          </a:p>
        </p:txBody>
      </p:sp>
    </p:spTree>
    <p:extLst>
      <p:ext uri="{BB962C8B-B14F-4D97-AF65-F5344CB8AC3E}">
        <p14:creationId xmlns:p14="http://schemas.microsoft.com/office/powerpoint/2010/main" val="1175159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579296" cy="792088"/>
          </a:xfrm>
        </p:spPr>
        <p:txBody>
          <a:bodyPr>
            <a:noAutofit/>
          </a:bodyPr>
          <a:lstStyle/>
          <a:p>
            <a:r>
              <a:rPr lang="en-GB" sz="4800" b="1" dirty="0"/>
              <a:t>Assignment Workshop</a:t>
            </a:r>
          </a:p>
        </p:txBody>
      </p:sp>
      <p:sp>
        <p:nvSpPr>
          <p:cNvPr id="3" name="Content Placeholder 2"/>
          <p:cNvSpPr>
            <a:spLocks noGrp="1"/>
          </p:cNvSpPr>
          <p:nvPr>
            <p:ph idx="1"/>
          </p:nvPr>
        </p:nvSpPr>
        <p:spPr>
          <a:xfrm>
            <a:off x="179512" y="836712"/>
            <a:ext cx="8856984" cy="4680521"/>
          </a:xfrm>
        </p:spPr>
        <p:txBody>
          <a:bodyPr>
            <a:normAutofit/>
          </a:bodyPr>
          <a:lstStyle/>
          <a:p>
            <a:pPr algn="just"/>
            <a:r>
              <a:rPr lang="en-GB" b="1" dirty="0"/>
              <a:t>You will be assessed on your ability to synthesise knowledge, to develop an understanding of both the organisation you have chosen to examine and how that organisation has marketed itself and adapted to changing environments.  You will be expected to show an understanding of the process and stages of marketing planning. </a:t>
            </a:r>
            <a:endParaRPr lang="en-GB" dirty="0"/>
          </a:p>
          <a:p>
            <a:pPr lvl="0"/>
            <a:endParaRPr lang="en-GB" dirty="0"/>
          </a:p>
        </p:txBody>
      </p:sp>
    </p:spTree>
    <p:extLst>
      <p:ext uri="{BB962C8B-B14F-4D97-AF65-F5344CB8AC3E}">
        <p14:creationId xmlns:p14="http://schemas.microsoft.com/office/powerpoint/2010/main" val="3493324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579296" cy="792088"/>
          </a:xfrm>
        </p:spPr>
        <p:txBody>
          <a:bodyPr>
            <a:noAutofit/>
          </a:bodyPr>
          <a:lstStyle/>
          <a:p>
            <a:r>
              <a:rPr lang="en-GB" sz="4800" b="1" dirty="0"/>
              <a:t>Assignment Workshop</a:t>
            </a:r>
          </a:p>
        </p:txBody>
      </p:sp>
      <p:sp>
        <p:nvSpPr>
          <p:cNvPr id="3" name="Content Placeholder 2"/>
          <p:cNvSpPr>
            <a:spLocks noGrp="1"/>
          </p:cNvSpPr>
          <p:nvPr>
            <p:ph idx="1"/>
          </p:nvPr>
        </p:nvSpPr>
        <p:spPr>
          <a:xfrm>
            <a:off x="179512" y="836712"/>
            <a:ext cx="8856984" cy="4680521"/>
          </a:xfrm>
        </p:spPr>
        <p:txBody>
          <a:bodyPr>
            <a:normAutofit/>
          </a:bodyPr>
          <a:lstStyle/>
          <a:p>
            <a:pPr marL="0" indent="0" algn="just">
              <a:buNone/>
            </a:pPr>
            <a:r>
              <a:rPr lang="en-GB" b="1" dirty="0"/>
              <a:t>Assessment Criteria:</a:t>
            </a:r>
          </a:p>
          <a:p>
            <a:pPr marL="514350" indent="-514350" algn="just">
              <a:buAutoNum type="arabicPeriod"/>
            </a:pPr>
            <a:r>
              <a:rPr lang="en-GB" sz="2800" b="1" dirty="0"/>
              <a:t>Engagement with Literature Skills – 10 marks.</a:t>
            </a:r>
          </a:p>
          <a:p>
            <a:pPr marL="514350" indent="-514350" algn="just">
              <a:buFont typeface="Arial" pitchFamily="34" charset="0"/>
              <a:buAutoNum type="arabicPeriod"/>
            </a:pPr>
            <a:r>
              <a:rPr lang="en-GB" sz="2800" b="1" dirty="0"/>
              <a:t>Knowledge and Understanding Skills – 20 marks.</a:t>
            </a:r>
          </a:p>
          <a:p>
            <a:pPr marL="514350" indent="-514350" algn="just">
              <a:buFont typeface="Arial" pitchFamily="34" charset="0"/>
              <a:buAutoNum type="arabicPeriod"/>
            </a:pPr>
            <a:r>
              <a:rPr lang="en-GB" sz="2800" b="1" dirty="0"/>
              <a:t>Cognitive and Intellectual Skills – 40 marks.</a:t>
            </a:r>
          </a:p>
          <a:p>
            <a:pPr marL="514350" indent="-514350" algn="just">
              <a:buFont typeface="Arial" pitchFamily="34" charset="0"/>
              <a:buAutoNum type="arabicPeriod"/>
            </a:pPr>
            <a:r>
              <a:rPr lang="en-GB" sz="2800" b="1" dirty="0"/>
              <a:t>Practical Application Skills – 20 marks.</a:t>
            </a:r>
          </a:p>
          <a:p>
            <a:pPr marL="514350" indent="-514350" algn="just">
              <a:buFont typeface="Arial" pitchFamily="34" charset="0"/>
              <a:buAutoNum type="arabicPeriod"/>
            </a:pPr>
            <a:r>
              <a:rPr lang="en-GB" sz="2800" b="1" dirty="0"/>
              <a:t>Transferable Skills for Life and Professional Practice – 10 marks.</a:t>
            </a:r>
            <a:endParaRPr lang="en-GB" sz="2800" dirty="0"/>
          </a:p>
          <a:p>
            <a:pPr marL="514350" indent="-514350" algn="just">
              <a:buFont typeface="Arial" pitchFamily="34" charset="0"/>
              <a:buAutoNum type="arabicPeriod"/>
            </a:pPr>
            <a:endParaRPr lang="en-GB" dirty="0"/>
          </a:p>
          <a:p>
            <a:pPr marL="514350" indent="-514350" algn="just">
              <a:buFont typeface="Arial" pitchFamily="34" charset="0"/>
              <a:buAutoNum type="arabicPeriod"/>
            </a:pPr>
            <a:endParaRPr lang="en-GB" dirty="0"/>
          </a:p>
          <a:p>
            <a:pPr marL="514350" indent="-514350" algn="just">
              <a:buAutoNum type="arabicPeriod"/>
            </a:pPr>
            <a:endParaRPr lang="en-GB" sz="2800" dirty="0"/>
          </a:p>
          <a:p>
            <a:pPr algn="just"/>
            <a:endParaRPr lang="en-GB" dirty="0"/>
          </a:p>
        </p:txBody>
      </p:sp>
    </p:spTree>
    <p:extLst>
      <p:ext uri="{BB962C8B-B14F-4D97-AF65-F5344CB8AC3E}">
        <p14:creationId xmlns:p14="http://schemas.microsoft.com/office/powerpoint/2010/main" val="6755452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terms/"/>
    <ds:schemaRef ds:uri="http://schemas.microsoft.com/office/2006/documentManagement/types"/>
    <ds:schemaRef ds:uri="7534e9c7-d8a7-4ffa-a350-0e66096719e3"/>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2035</TotalTime>
  <Words>308</Words>
  <Application>Microsoft Office PowerPoint</Application>
  <PresentationFormat>On-screen Show (4:3)</PresentationFormat>
  <Paragraphs>40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Myriad Pro</vt:lpstr>
      <vt:lpstr>Times New Roman</vt:lpstr>
      <vt:lpstr>20140311PresentationUWTSDTemplate</vt:lpstr>
      <vt:lpstr>                    BA International Hotel Management   Marketing Essentials Week 5 Session 1 M4X01916      </vt:lpstr>
      <vt:lpstr>Session 1</vt:lpstr>
      <vt:lpstr>Assignment Workshop</vt:lpstr>
      <vt:lpstr>Assignment Workshop</vt:lpstr>
      <vt:lpstr>Assignment Workshop</vt:lpstr>
      <vt:lpstr>Assignment Workshop</vt:lpstr>
      <vt:lpstr>Assignment Workshop</vt:lpstr>
      <vt:lpstr>Assignment Workshop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221</cp:revision>
  <cp:lastPrinted>2019-01-28T19:43:23Z</cp:lastPrinted>
  <dcterms:created xsi:type="dcterms:W3CDTF">2018-04-28T09:52:16Z</dcterms:created>
  <dcterms:modified xsi:type="dcterms:W3CDTF">2020-05-23T14:48:20Z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