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7" r:id="rId7"/>
    <p:sldId id="268" r:id="rId8"/>
    <p:sldId id="264" r:id="rId9"/>
    <p:sldId id="265" r:id="rId10"/>
    <p:sldId id="269"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12/6/2023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nutritionix.com/burger-king/portal" TargetMode="External"/><Relationship Id="rId2" Type="http://schemas.openxmlformats.org/officeDocument/2006/relationships/hyperlink" Target="https://www.tabgida.com.tr/en/awards/burger-kin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statista.com/topics/1460/burger-king/#topic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6F6D5-FF1D-FB2B-1A70-E60E69AA15B2}"/>
              </a:ext>
            </a:extLst>
          </p:cNvPr>
          <p:cNvSpPr>
            <a:spLocks noGrp="1"/>
          </p:cNvSpPr>
          <p:nvPr>
            <p:ph type="ctrTitle"/>
          </p:nvPr>
        </p:nvSpPr>
        <p:spPr/>
        <p:txBody>
          <a:bodyPr/>
          <a:lstStyle/>
          <a:p>
            <a:r>
              <a:rPr lang="en-GB" sz="3200" b="1" dirty="0">
                <a:latin typeface="Arial" panose="020B0604020202020204" pitchFamily="34" charset="0"/>
                <a:cs typeface="Arial" panose="020B0604020202020204" pitchFamily="34" charset="0"/>
              </a:rPr>
              <a:t>An analysis and assessment of Burger King Franchise</a:t>
            </a:r>
          </a:p>
        </p:txBody>
      </p:sp>
      <p:sp>
        <p:nvSpPr>
          <p:cNvPr id="3" name="Subtitle 2">
            <a:extLst>
              <a:ext uri="{FF2B5EF4-FFF2-40B4-BE49-F238E27FC236}">
                <a16:creationId xmlns:a16="http://schemas.microsoft.com/office/drawing/2014/main" id="{A9DC2B6F-3BED-DB96-87B9-51696ABDB28E}"/>
              </a:ext>
            </a:extLst>
          </p:cNvPr>
          <p:cNvSpPr>
            <a:spLocks noGrp="1"/>
          </p:cNvSpPr>
          <p:nvPr>
            <p:ph type="subTitle" idx="1"/>
          </p:nvPr>
        </p:nvSpPr>
        <p:spPr/>
        <p:txBody>
          <a:bodyPr/>
          <a:lstStyle/>
          <a:p>
            <a:pPr indent="457200"/>
            <a:r>
              <a:rPr lang="en-US" dirty="0">
                <a:latin typeface="Arial" panose="020B0604020202020204" pitchFamily="34" charset="0"/>
                <a:cs typeface="Arial" panose="020B0604020202020204" pitchFamily="34" charset="0"/>
              </a:rPr>
              <a:t>Name: Dumitru Cojocariu</a:t>
            </a:r>
          </a:p>
          <a:p>
            <a:pPr indent="457200"/>
            <a:r>
              <a:rPr lang="en-US" dirty="0">
                <a:latin typeface="Arial" panose="020B0604020202020204" pitchFamily="34" charset="0"/>
                <a:cs typeface="Arial" panose="020B0604020202020204" pitchFamily="34" charset="0"/>
              </a:rPr>
              <a:t>Student Number: 1920263</a:t>
            </a:r>
            <a:endParaRPr lang="en-GB"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60CB672-56DC-59F7-15D7-437AEE34D75D}"/>
              </a:ext>
            </a:extLst>
          </p:cNvPr>
          <p:cNvPicPr>
            <a:picLocks noChangeAspect="1"/>
          </p:cNvPicPr>
          <p:nvPr/>
        </p:nvPicPr>
        <p:blipFill>
          <a:blip r:embed="rId2"/>
          <a:stretch>
            <a:fillRect/>
          </a:stretch>
        </p:blipFill>
        <p:spPr>
          <a:xfrm>
            <a:off x="7760608" y="4047067"/>
            <a:ext cx="1889274" cy="1202265"/>
          </a:xfrm>
          <a:prstGeom prst="rect">
            <a:avLst/>
          </a:prstGeom>
        </p:spPr>
      </p:pic>
      <p:pic>
        <p:nvPicPr>
          <p:cNvPr id="5" name="Picture 4">
            <a:extLst>
              <a:ext uri="{FF2B5EF4-FFF2-40B4-BE49-F238E27FC236}">
                <a16:creationId xmlns:a16="http://schemas.microsoft.com/office/drawing/2014/main" id="{7C983FF3-5B32-A7EA-7781-D4C101CAF4DF}"/>
              </a:ext>
            </a:extLst>
          </p:cNvPr>
          <p:cNvPicPr>
            <a:picLocks noChangeAspect="1"/>
          </p:cNvPicPr>
          <p:nvPr/>
        </p:nvPicPr>
        <p:blipFill>
          <a:blip r:embed="rId3"/>
          <a:stretch>
            <a:fillRect/>
          </a:stretch>
        </p:blipFill>
        <p:spPr>
          <a:xfrm>
            <a:off x="2676952" y="3479913"/>
            <a:ext cx="1622906" cy="1769420"/>
          </a:xfrm>
          <a:prstGeom prst="rect">
            <a:avLst/>
          </a:prstGeom>
        </p:spPr>
      </p:pic>
    </p:spTree>
    <p:extLst>
      <p:ext uri="{BB962C8B-B14F-4D97-AF65-F5344CB8AC3E}">
        <p14:creationId xmlns:p14="http://schemas.microsoft.com/office/powerpoint/2010/main" val="678213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A0DA6-C3CE-02BC-672F-50946FB79106}"/>
              </a:ext>
            </a:extLst>
          </p:cNvPr>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Aim and Objective </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2B0A2E9-3DD9-979D-9914-4A3BAF620434}"/>
              </a:ext>
            </a:extLst>
          </p:cNvPr>
          <p:cNvSpPr>
            <a:spLocks noGrp="1"/>
          </p:cNvSpPr>
          <p:nvPr>
            <p:ph idx="1"/>
          </p:nvPr>
        </p:nvSpPr>
        <p:spPr/>
        <p:txBody>
          <a:bodyPr>
            <a:normAutofit/>
          </a:bodyPr>
          <a:lstStyle/>
          <a:p>
            <a:pPr>
              <a:lnSpc>
                <a:spcPct val="150000"/>
              </a:lnSpc>
            </a:pPr>
            <a:r>
              <a:rPr lang="en-US" sz="1600" dirty="0">
                <a:latin typeface="Arial" panose="020B0604020202020204" pitchFamily="34" charset="0"/>
                <a:cs typeface="Arial" panose="020B0604020202020204" pitchFamily="34" charset="0"/>
              </a:rPr>
              <a:t>To understand the service and operations of Burger King franchise in Swansea</a:t>
            </a:r>
          </a:p>
          <a:p>
            <a:pPr>
              <a:lnSpc>
                <a:spcPct val="150000"/>
              </a:lnSpc>
            </a:pPr>
            <a:r>
              <a:rPr lang="en-US" sz="1600" dirty="0">
                <a:latin typeface="Arial" panose="020B0604020202020204" pitchFamily="34" charset="0"/>
                <a:cs typeface="Arial" panose="020B0604020202020204" pitchFamily="34" charset="0"/>
              </a:rPr>
              <a:t>To provide opinions on the services of food and drinks </a:t>
            </a:r>
          </a:p>
          <a:p>
            <a:pPr>
              <a:lnSpc>
                <a:spcPct val="150000"/>
              </a:lnSpc>
            </a:pPr>
            <a:r>
              <a:rPr lang="en-GB" sz="1600" dirty="0">
                <a:latin typeface="Arial" panose="020B0604020202020204" pitchFamily="34" charset="0"/>
                <a:cs typeface="Arial" panose="020B0604020202020204" pitchFamily="34" charset="0"/>
              </a:rPr>
              <a:t>To understand customer service approach </a:t>
            </a:r>
          </a:p>
        </p:txBody>
      </p:sp>
      <p:pic>
        <p:nvPicPr>
          <p:cNvPr id="4" name="Picture 3">
            <a:extLst>
              <a:ext uri="{FF2B5EF4-FFF2-40B4-BE49-F238E27FC236}">
                <a16:creationId xmlns:a16="http://schemas.microsoft.com/office/drawing/2014/main" id="{5A73D247-A845-7339-991E-929B2575CDA6}"/>
              </a:ext>
            </a:extLst>
          </p:cNvPr>
          <p:cNvPicPr>
            <a:picLocks noChangeAspect="1"/>
          </p:cNvPicPr>
          <p:nvPr/>
        </p:nvPicPr>
        <p:blipFill>
          <a:blip r:embed="rId2"/>
          <a:stretch>
            <a:fillRect/>
          </a:stretch>
        </p:blipFill>
        <p:spPr>
          <a:xfrm>
            <a:off x="9082312" y="4460727"/>
            <a:ext cx="2474684" cy="1574799"/>
          </a:xfrm>
          <a:prstGeom prst="rect">
            <a:avLst/>
          </a:prstGeom>
        </p:spPr>
      </p:pic>
      <p:pic>
        <p:nvPicPr>
          <p:cNvPr id="5" name="Picture 4">
            <a:extLst>
              <a:ext uri="{FF2B5EF4-FFF2-40B4-BE49-F238E27FC236}">
                <a16:creationId xmlns:a16="http://schemas.microsoft.com/office/drawing/2014/main" id="{A64B9A76-1594-C1E5-8614-186B426C1926}"/>
              </a:ext>
            </a:extLst>
          </p:cNvPr>
          <p:cNvPicPr>
            <a:picLocks noChangeAspect="1"/>
          </p:cNvPicPr>
          <p:nvPr/>
        </p:nvPicPr>
        <p:blipFill>
          <a:blip r:embed="rId3"/>
          <a:stretch>
            <a:fillRect/>
          </a:stretch>
        </p:blipFill>
        <p:spPr>
          <a:xfrm>
            <a:off x="635002" y="4594700"/>
            <a:ext cx="3102428" cy="1552101"/>
          </a:xfrm>
          <a:prstGeom prst="rect">
            <a:avLst/>
          </a:prstGeom>
        </p:spPr>
      </p:pic>
    </p:spTree>
    <p:extLst>
      <p:ext uri="{BB962C8B-B14F-4D97-AF65-F5344CB8AC3E}">
        <p14:creationId xmlns:p14="http://schemas.microsoft.com/office/powerpoint/2010/main" val="4208194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1E34F-2327-20A6-2DCA-7BD20E8232EF}"/>
              </a:ext>
            </a:extLst>
          </p:cNvPr>
          <p:cNvSpPr>
            <a:spLocks noGrp="1"/>
          </p:cNvSpPr>
          <p:nvPr>
            <p:ph type="title"/>
          </p:nvPr>
        </p:nvSpPr>
        <p:spPr>
          <a:xfrm>
            <a:off x="1295402" y="330198"/>
            <a:ext cx="9601196" cy="1303867"/>
          </a:xfrm>
        </p:spPr>
        <p:txBody>
          <a:bodyPr>
            <a:normAutofit/>
          </a:bodyPr>
          <a:lstStyle/>
          <a:p>
            <a:r>
              <a:rPr lang="en-US" sz="2400" b="1" dirty="0">
                <a:latin typeface="Arial" panose="020B0604020202020204" pitchFamily="34" charset="0"/>
                <a:cs typeface="Arial" panose="020B0604020202020204" pitchFamily="34" charset="0"/>
              </a:rPr>
              <a:t>Introduction</a:t>
            </a:r>
            <a:r>
              <a:rPr lang="en-US" sz="2800" b="1" dirty="0"/>
              <a:t> </a:t>
            </a:r>
            <a:endParaRPr lang="en-GB" sz="2800" b="1" dirty="0"/>
          </a:p>
        </p:txBody>
      </p:sp>
      <p:sp>
        <p:nvSpPr>
          <p:cNvPr id="3" name="Content Placeholder 2">
            <a:extLst>
              <a:ext uri="{FF2B5EF4-FFF2-40B4-BE49-F238E27FC236}">
                <a16:creationId xmlns:a16="http://schemas.microsoft.com/office/drawing/2014/main" id="{4163D883-5689-CFA1-12F7-FC9D2302F9F2}"/>
              </a:ext>
            </a:extLst>
          </p:cNvPr>
          <p:cNvSpPr>
            <a:spLocks noGrp="1"/>
          </p:cNvSpPr>
          <p:nvPr>
            <p:ph idx="1"/>
          </p:nvPr>
        </p:nvSpPr>
        <p:spPr>
          <a:xfrm>
            <a:off x="1030357" y="1634065"/>
            <a:ext cx="9601196" cy="3318936"/>
          </a:xfrm>
        </p:spPr>
        <p:txBody>
          <a:bodyPr>
            <a:noAutofit/>
          </a:bodyPr>
          <a:lstStyle/>
          <a:p>
            <a:pPr algn="just" rtl="0">
              <a:lnSpc>
                <a:spcPct val="150000"/>
              </a:lnSpc>
              <a:spcBef>
                <a:spcPts val="0"/>
              </a:spcBef>
              <a:spcAft>
                <a:spcPts val="0"/>
              </a:spcAft>
            </a:pPr>
            <a:r>
              <a:rPr lang="en-US" sz="1600" b="0" i="0" u="none" strike="noStrike" dirty="0">
                <a:solidFill>
                  <a:srgbClr val="000000"/>
                </a:solidFill>
                <a:effectLst/>
                <a:latin typeface="Arial" panose="020B0604020202020204" pitchFamily="34" charset="0"/>
              </a:rPr>
              <a:t>Burger King  franchise company was founded in 1953, in Jacksonville Florida by Keith J. Kramer in collaboration with his wife’s uncle known as Mathew Burns (Lewis, 2017). </a:t>
            </a:r>
          </a:p>
          <a:p>
            <a:pPr algn="just" rtl="0">
              <a:lnSpc>
                <a:spcPct val="150000"/>
              </a:lnSpc>
              <a:spcBef>
                <a:spcPts val="0"/>
              </a:spcBef>
              <a:spcAft>
                <a:spcPts val="0"/>
              </a:spcAft>
            </a:pPr>
            <a:endParaRPr lang="en-US" sz="1600" dirty="0">
              <a:solidFill>
                <a:srgbClr val="000000"/>
              </a:solidFill>
              <a:latin typeface="Arial" panose="020B0604020202020204" pitchFamily="34" charset="0"/>
            </a:endParaRPr>
          </a:p>
          <a:p>
            <a:pPr algn="just" rtl="0">
              <a:lnSpc>
                <a:spcPct val="150000"/>
              </a:lnSpc>
              <a:spcBef>
                <a:spcPts val="0"/>
              </a:spcBef>
              <a:spcAft>
                <a:spcPts val="0"/>
              </a:spcAft>
            </a:pPr>
            <a:r>
              <a:rPr lang="en-US" sz="1600" b="0" i="0" u="none" strike="noStrike" dirty="0">
                <a:solidFill>
                  <a:srgbClr val="000000"/>
                </a:solidFill>
                <a:effectLst/>
                <a:latin typeface="Arial" panose="020B0604020202020204" pitchFamily="34" charset="0"/>
              </a:rPr>
              <a:t>As of then, the  first equipment that was used was known as the </a:t>
            </a:r>
            <a:r>
              <a:rPr lang="en-US" sz="1600" b="0" i="0" u="none" strike="noStrike" dirty="0" err="1">
                <a:solidFill>
                  <a:srgbClr val="000000"/>
                </a:solidFill>
                <a:effectLst/>
                <a:latin typeface="Arial" panose="020B0604020202020204" pitchFamily="34" charset="0"/>
              </a:rPr>
              <a:t>Insta-Brolie</a:t>
            </a:r>
            <a:r>
              <a:rPr lang="en-US" sz="1600" b="0" i="0" u="none" strike="noStrike" dirty="0">
                <a:solidFill>
                  <a:srgbClr val="000000"/>
                </a:solidFill>
                <a:effectLst/>
                <a:latin typeface="Arial" panose="020B0604020202020204" pitchFamily="34" charset="0"/>
              </a:rPr>
              <a:t>, this was one of the most effective ways of cooking burgers. </a:t>
            </a:r>
          </a:p>
          <a:p>
            <a:pPr algn="just" rtl="0">
              <a:lnSpc>
                <a:spcPct val="150000"/>
              </a:lnSpc>
              <a:spcBef>
                <a:spcPts val="0"/>
              </a:spcBef>
              <a:spcAft>
                <a:spcPts val="0"/>
              </a:spcAft>
            </a:pPr>
            <a:endParaRPr lang="en-US" sz="1600" dirty="0">
              <a:solidFill>
                <a:srgbClr val="000000"/>
              </a:solidFill>
              <a:latin typeface="Arial" panose="020B0604020202020204" pitchFamily="34" charset="0"/>
            </a:endParaRPr>
          </a:p>
          <a:p>
            <a:pPr algn="just" rtl="0">
              <a:lnSpc>
                <a:spcPct val="150000"/>
              </a:lnSpc>
              <a:spcBef>
                <a:spcPts val="0"/>
              </a:spcBef>
              <a:spcAft>
                <a:spcPts val="0"/>
              </a:spcAft>
            </a:pPr>
            <a:r>
              <a:rPr lang="en-US" sz="1600" b="0" i="0" u="none" strike="noStrike" dirty="0">
                <a:solidFill>
                  <a:srgbClr val="000000"/>
                </a:solidFill>
                <a:effectLst/>
                <a:latin typeface="Arial" panose="020B0604020202020204" pitchFamily="34" charset="0"/>
              </a:rPr>
              <a:t>In 1954, </a:t>
            </a:r>
            <a:r>
              <a:rPr lang="en-US" sz="1600" b="0" i="0" u="none" strike="noStrike" dirty="0" err="1">
                <a:solidFill>
                  <a:srgbClr val="000000"/>
                </a:solidFill>
                <a:effectLst/>
                <a:latin typeface="Arial" panose="020B0604020202020204" pitchFamily="34" charset="0"/>
              </a:rPr>
              <a:t>Mclamore</a:t>
            </a:r>
            <a:r>
              <a:rPr lang="en-US" sz="1600" b="0" i="0" u="none" strike="noStrike" dirty="0">
                <a:solidFill>
                  <a:srgbClr val="000000"/>
                </a:solidFill>
                <a:effectLst/>
                <a:latin typeface="Arial" panose="020B0604020202020204" pitchFamily="34" charset="0"/>
              </a:rPr>
              <a:t> and Edgerton obtained license to operate </a:t>
            </a:r>
            <a:r>
              <a:rPr lang="en-US" sz="1600" b="0" i="0" u="none" strike="noStrike" dirty="0" err="1">
                <a:solidFill>
                  <a:srgbClr val="000000"/>
                </a:solidFill>
                <a:effectLst/>
                <a:latin typeface="Arial" panose="020B0604020202020204" pitchFamily="34" charset="0"/>
              </a:rPr>
              <a:t>insta</a:t>
            </a:r>
            <a:r>
              <a:rPr lang="en-US" sz="1600" b="0" i="0" u="none" strike="noStrike" dirty="0">
                <a:solidFill>
                  <a:srgbClr val="000000"/>
                </a:solidFill>
                <a:effectLst/>
                <a:latin typeface="Arial" panose="020B0604020202020204" pitchFamily="34" charset="0"/>
              </a:rPr>
              <a:t>-burger King as a franchise (Carter, 2018). </a:t>
            </a:r>
          </a:p>
          <a:p>
            <a:pPr algn="just" rtl="0">
              <a:lnSpc>
                <a:spcPct val="150000"/>
              </a:lnSpc>
              <a:spcBef>
                <a:spcPts val="0"/>
              </a:spcBef>
              <a:spcAft>
                <a:spcPts val="0"/>
              </a:spcAft>
            </a:pPr>
            <a:endParaRPr lang="en-US" sz="1600" b="0" i="0" u="none" strike="noStrike" dirty="0">
              <a:solidFill>
                <a:srgbClr val="000000"/>
              </a:solidFill>
              <a:effectLst/>
              <a:latin typeface="Arial" panose="020B0604020202020204" pitchFamily="34" charset="0"/>
            </a:endParaRPr>
          </a:p>
          <a:p>
            <a:pPr algn="just" rtl="0">
              <a:lnSpc>
                <a:spcPct val="150000"/>
              </a:lnSpc>
              <a:spcBef>
                <a:spcPts val="0"/>
              </a:spcBef>
              <a:spcAft>
                <a:spcPts val="0"/>
              </a:spcAft>
            </a:pPr>
            <a:r>
              <a:rPr lang="en-US" sz="1600" b="0" i="0" u="none" strike="noStrike" dirty="0">
                <a:solidFill>
                  <a:srgbClr val="000000"/>
                </a:solidFill>
                <a:effectLst/>
                <a:latin typeface="Arial" panose="020B0604020202020204" pitchFamily="34" charset="0"/>
              </a:rPr>
              <a:t>Ever since then, the company has expanded globally. Burger King has over 17,000 restaurant outlets, and is estimated at a market  value of over $17.13 billion (</a:t>
            </a:r>
            <a:r>
              <a:rPr lang="en-US" sz="1600" b="0" i="0" u="none" strike="noStrike" dirty="0" err="1">
                <a:solidFill>
                  <a:srgbClr val="000000"/>
                </a:solidFill>
                <a:effectLst/>
                <a:latin typeface="Arial" panose="020B0604020202020204" pitchFamily="34" charset="0"/>
              </a:rPr>
              <a:t>Statista</a:t>
            </a:r>
            <a:r>
              <a:rPr lang="en-US" sz="1600" b="0" i="0" u="none" strike="noStrike" dirty="0">
                <a:solidFill>
                  <a:srgbClr val="000000"/>
                </a:solidFill>
                <a:effectLst/>
                <a:latin typeface="Arial" panose="020B0604020202020204" pitchFamily="34" charset="0"/>
              </a:rPr>
              <a:t>, 2023). The headquarters of the restaurant is located in Miami, Florida. </a:t>
            </a:r>
            <a:endParaRPr lang="en-US" sz="1600" b="0" dirty="0">
              <a:effectLst/>
            </a:endParaRPr>
          </a:p>
          <a:p>
            <a:pPr marL="0" indent="0">
              <a:buNone/>
            </a:pPr>
            <a:br>
              <a:rPr lang="en-US" sz="1600" dirty="0"/>
            </a:br>
            <a:endParaRPr lang="en-GB" sz="1600" dirty="0"/>
          </a:p>
        </p:txBody>
      </p:sp>
    </p:spTree>
    <p:extLst>
      <p:ext uri="{BB962C8B-B14F-4D97-AF65-F5344CB8AC3E}">
        <p14:creationId xmlns:p14="http://schemas.microsoft.com/office/powerpoint/2010/main" val="770147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0771F-19EB-B419-395E-487B1D30F929}"/>
              </a:ext>
            </a:extLst>
          </p:cNvPr>
          <p:cNvSpPr>
            <a:spLocks noGrp="1"/>
          </p:cNvSpPr>
          <p:nvPr>
            <p:ph type="title"/>
          </p:nvPr>
        </p:nvSpPr>
        <p:spPr>
          <a:xfrm>
            <a:off x="580571" y="1136346"/>
            <a:ext cx="11368313" cy="1748368"/>
          </a:xfrm>
        </p:spPr>
        <p:txBody>
          <a:bodyPr>
            <a:normAutofit/>
          </a:bodyPr>
          <a:lstStyle/>
          <a:p>
            <a:r>
              <a:rPr lang="en-US" sz="2400" b="1" dirty="0">
                <a:latin typeface="Arial" panose="020B0604020202020204" pitchFamily="34" charset="0"/>
                <a:cs typeface="Arial" panose="020B0604020202020204" pitchFamily="34" charset="0"/>
              </a:rPr>
              <a:t>Services and delivery</a:t>
            </a:r>
          </a:p>
        </p:txBody>
      </p:sp>
      <p:sp>
        <p:nvSpPr>
          <p:cNvPr id="3" name="Content Placeholder 2">
            <a:extLst>
              <a:ext uri="{FF2B5EF4-FFF2-40B4-BE49-F238E27FC236}">
                <a16:creationId xmlns:a16="http://schemas.microsoft.com/office/drawing/2014/main" id="{98DE317B-FDE3-7073-3353-07002EF98AD6}"/>
              </a:ext>
            </a:extLst>
          </p:cNvPr>
          <p:cNvSpPr>
            <a:spLocks noGrp="1"/>
          </p:cNvSpPr>
          <p:nvPr>
            <p:ph idx="1"/>
          </p:nvPr>
        </p:nvSpPr>
        <p:spPr/>
        <p:txBody>
          <a:bodyPr>
            <a:normAutofit fontScale="92500"/>
          </a:bodyPr>
          <a:lstStyle/>
          <a:p>
            <a:pPr marL="0" indent="0">
              <a:lnSpc>
                <a:spcPct val="150000"/>
              </a:lnSpc>
              <a:buNone/>
            </a:pPr>
            <a:r>
              <a:rPr lang="en-US" sz="1800" dirty="0">
                <a:latin typeface="Arial" panose="020B0604020202020204" pitchFamily="34" charset="0"/>
                <a:cs typeface="Arial" panose="020B0604020202020204" pitchFamily="34" charset="0"/>
              </a:rPr>
              <a:t>Burger King is one of the largest fast food chains in the world. It has a reputation for and popularity for a unique method, service style, and approach.</a:t>
            </a:r>
          </a:p>
          <a:p>
            <a:pPr>
              <a:lnSpc>
                <a:spcPct val="150000"/>
              </a:lnSpc>
            </a:pPr>
            <a:r>
              <a:rPr lang="en-US" sz="1800" b="1" dirty="0">
                <a:latin typeface="Arial" panose="020B0604020202020204" pitchFamily="34" charset="0"/>
                <a:cs typeface="Arial" panose="020B0604020202020204" pitchFamily="34" charset="0"/>
              </a:rPr>
              <a:t>Customization</a:t>
            </a:r>
            <a:r>
              <a:rPr lang="en-US" sz="1800" dirty="0">
                <a:latin typeface="Arial" panose="020B0604020202020204" pitchFamily="34" charset="0"/>
                <a:cs typeface="Arial" panose="020B0604020202020204" pitchFamily="34" charset="0"/>
              </a:rPr>
              <a:t>: Burger King has a unique service approach for customer satisfaction.</a:t>
            </a:r>
          </a:p>
          <a:p>
            <a:pPr>
              <a:lnSpc>
                <a:spcPct val="150000"/>
              </a:lnSpc>
            </a:pPr>
            <a:r>
              <a:rPr lang="en-US" sz="1800" b="1" dirty="0">
                <a:latin typeface="Arial" panose="020B0604020202020204" pitchFamily="34" charset="0"/>
                <a:cs typeface="Arial" panose="020B0604020202020204" pitchFamily="34" charset="0"/>
              </a:rPr>
              <a:t>Value menu: </a:t>
            </a:r>
            <a:r>
              <a:rPr lang="en-US" sz="1800" dirty="0">
                <a:latin typeface="Arial" panose="020B0604020202020204" pitchFamily="34" charset="0"/>
                <a:cs typeface="Arial" panose="020B0604020202020204" pitchFamily="34" charset="0"/>
              </a:rPr>
              <a:t>The franchise restaurant has implemented a value menu that is widely known as the “King Deals” (Johnson, 2020).</a:t>
            </a:r>
          </a:p>
          <a:p>
            <a:pPr>
              <a:lnSpc>
                <a:spcPct val="150000"/>
              </a:lnSpc>
            </a:pPr>
            <a:r>
              <a:rPr lang="en-US" sz="1800" b="1" i="0" u="none" strike="noStrike" dirty="0">
                <a:solidFill>
                  <a:srgbClr val="252525"/>
                </a:solidFill>
                <a:effectLst/>
                <a:latin typeface="Arial" panose="020B0604020202020204" pitchFamily="34" charset="0"/>
              </a:rPr>
              <a:t>Drive-Thru: </a:t>
            </a:r>
            <a:r>
              <a:rPr lang="en-US" sz="1800" b="0" i="0" u="none" strike="noStrike" dirty="0">
                <a:solidFill>
                  <a:srgbClr val="252525"/>
                </a:solidFill>
                <a:effectLst/>
                <a:latin typeface="Arial" panose="020B0604020202020204" pitchFamily="34" charset="0"/>
              </a:rPr>
              <a:t>Burger King has also introduced the drive-through system and services approach, whereby customers can make their orders without leaving their vehicles (Robinson, 2016). </a:t>
            </a: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5266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3E8B2-018C-C3C0-A56D-C4DD020D1694}"/>
              </a:ext>
            </a:extLst>
          </p:cNvPr>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Environmental issues and waste disposal</a:t>
            </a:r>
            <a:r>
              <a:rPr lang="en-US" sz="2400" dirty="0"/>
              <a:t> </a:t>
            </a:r>
          </a:p>
        </p:txBody>
      </p:sp>
      <p:sp>
        <p:nvSpPr>
          <p:cNvPr id="3" name="Content Placeholder 2">
            <a:extLst>
              <a:ext uri="{FF2B5EF4-FFF2-40B4-BE49-F238E27FC236}">
                <a16:creationId xmlns:a16="http://schemas.microsoft.com/office/drawing/2014/main" id="{56EE8354-34EE-6831-7322-43DDE2C6AFB3}"/>
              </a:ext>
            </a:extLst>
          </p:cNvPr>
          <p:cNvSpPr>
            <a:spLocks noGrp="1"/>
          </p:cNvSpPr>
          <p:nvPr>
            <p:ph idx="1"/>
          </p:nvPr>
        </p:nvSpPr>
        <p:spPr/>
        <p:txBody>
          <a:bodyPr/>
          <a:lstStyle/>
          <a:p>
            <a:pPr>
              <a:lnSpc>
                <a:spcPct val="150000"/>
              </a:lnSpc>
            </a:pPr>
            <a:r>
              <a:rPr lang="en-US" sz="1800" dirty="0">
                <a:latin typeface="Arial" panose="020B0604020202020204" pitchFamily="34" charset="0"/>
                <a:cs typeface="Arial" panose="020B0604020202020204" pitchFamily="34" charset="0"/>
              </a:rPr>
              <a:t>Based on my personal observation, Burger King outlet across Swansea are faced with numerous waste and environmental issues, exemplified below.</a:t>
            </a:r>
          </a:p>
          <a:p>
            <a:pPr>
              <a:lnSpc>
                <a:spcPct val="150000"/>
              </a:lnSpc>
            </a:pPr>
            <a:endParaRPr lang="en-US" dirty="0"/>
          </a:p>
        </p:txBody>
      </p:sp>
      <p:pic>
        <p:nvPicPr>
          <p:cNvPr id="4" name="Picture 3">
            <a:extLst>
              <a:ext uri="{FF2B5EF4-FFF2-40B4-BE49-F238E27FC236}">
                <a16:creationId xmlns:a16="http://schemas.microsoft.com/office/drawing/2014/main" id="{C61FFC9D-95A0-F1E6-5BB7-EA66B9730A47}"/>
              </a:ext>
            </a:extLst>
          </p:cNvPr>
          <p:cNvPicPr>
            <a:picLocks noChangeAspect="1"/>
          </p:cNvPicPr>
          <p:nvPr/>
        </p:nvPicPr>
        <p:blipFill>
          <a:blip r:embed="rId2"/>
          <a:stretch>
            <a:fillRect/>
          </a:stretch>
        </p:blipFill>
        <p:spPr>
          <a:xfrm>
            <a:off x="1295401" y="3608083"/>
            <a:ext cx="4626429" cy="2561357"/>
          </a:xfrm>
          <a:prstGeom prst="rect">
            <a:avLst/>
          </a:prstGeom>
        </p:spPr>
      </p:pic>
      <p:pic>
        <p:nvPicPr>
          <p:cNvPr id="5" name="Picture 4">
            <a:extLst>
              <a:ext uri="{FF2B5EF4-FFF2-40B4-BE49-F238E27FC236}">
                <a16:creationId xmlns:a16="http://schemas.microsoft.com/office/drawing/2014/main" id="{2E2D8633-B5B8-5839-0B7A-B399A0E1F4A0}"/>
              </a:ext>
            </a:extLst>
          </p:cNvPr>
          <p:cNvPicPr>
            <a:picLocks noChangeAspect="1"/>
          </p:cNvPicPr>
          <p:nvPr/>
        </p:nvPicPr>
        <p:blipFill>
          <a:blip r:embed="rId3"/>
          <a:stretch>
            <a:fillRect/>
          </a:stretch>
        </p:blipFill>
        <p:spPr>
          <a:xfrm>
            <a:off x="7293428" y="3450977"/>
            <a:ext cx="4129311" cy="2718463"/>
          </a:xfrm>
          <a:prstGeom prst="rect">
            <a:avLst/>
          </a:prstGeom>
        </p:spPr>
      </p:pic>
    </p:spTree>
    <p:extLst>
      <p:ext uri="{BB962C8B-B14F-4D97-AF65-F5344CB8AC3E}">
        <p14:creationId xmlns:p14="http://schemas.microsoft.com/office/powerpoint/2010/main" val="3610368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E0C85-4BB7-191A-F57B-8B92723D5E0A}"/>
              </a:ext>
            </a:extLst>
          </p:cNvPr>
          <p:cNvSpPr>
            <a:spLocks noGrp="1"/>
          </p:cNvSpPr>
          <p:nvPr>
            <p:ph type="title"/>
          </p:nvPr>
        </p:nvSpPr>
        <p:spPr/>
        <p:txBody>
          <a:bodyPr>
            <a:normAutofit/>
          </a:bodyPr>
          <a:lstStyle/>
          <a:p>
            <a:r>
              <a:rPr lang="en-US" sz="2400" b="1" dirty="0">
                <a:latin typeface="Arial" panose="020B0604020202020204" pitchFamily="34" charset="0"/>
                <a:cs typeface="Arial" panose="020B0604020202020204" pitchFamily="34" charset="0"/>
              </a:rPr>
              <a:t>Burger King recycling </a:t>
            </a:r>
          </a:p>
        </p:txBody>
      </p:sp>
      <p:sp>
        <p:nvSpPr>
          <p:cNvPr id="3" name="Content Placeholder 2">
            <a:extLst>
              <a:ext uri="{FF2B5EF4-FFF2-40B4-BE49-F238E27FC236}">
                <a16:creationId xmlns:a16="http://schemas.microsoft.com/office/drawing/2014/main" id="{4B313752-FAF9-C955-19DE-8160DE09025A}"/>
              </a:ext>
            </a:extLst>
          </p:cNvPr>
          <p:cNvSpPr>
            <a:spLocks noGrp="1"/>
          </p:cNvSpPr>
          <p:nvPr>
            <p:ph idx="1"/>
          </p:nvPr>
        </p:nvSpPr>
        <p:spPr/>
        <p:txBody>
          <a:bodyPr/>
          <a:lstStyle/>
          <a:p>
            <a:r>
              <a:rPr lang="en-US" sz="1800" dirty="0">
                <a:latin typeface="Arial" panose="020B0604020202020204" pitchFamily="34" charset="0"/>
                <a:cs typeface="Arial" panose="020B0604020202020204" pitchFamily="34" charset="0"/>
              </a:rPr>
              <a:t>There should be improved recycling in burger king outlet just like Starbucks.</a:t>
            </a:r>
          </a:p>
          <a:p>
            <a:endParaRPr lang="en-US" dirty="0"/>
          </a:p>
        </p:txBody>
      </p:sp>
      <p:pic>
        <p:nvPicPr>
          <p:cNvPr id="4" name="Picture 3">
            <a:extLst>
              <a:ext uri="{FF2B5EF4-FFF2-40B4-BE49-F238E27FC236}">
                <a16:creationId xmlns:a16="http://schemas.microsoft.com/office/drawing/2014/main" id="{50C86297-A6C8-363B-7F23-3802F1DA84FB}"/>
              </a:ext>
            </a:extLst>
          </p:cNvPr>
          <p:cNvPicPr>
            <a:picLocks noChangeAspect="1"/>
          </p:cNvPicPr>
          <p:nvPr/>
        </p:nvPicPr>
        <p:blipFill>
          <a:blip r:embed="rId2"/>
          <a:stretch>
            <a:fillRect/>
          </a:stretch>
        </p:blipFill>
        <p:spPr>
          <a:xfrm>
            <a:off x="3410858" y="3100213"/>
            <a:ext cx="4608286" cy="3046588"/>
          </a:xfrm>
          <a:prstGeom prst="rect">
            <a:avLst/>
          </a:prstGeom>
        </p:spPr>
      </p:pic>
    </p:spTree>
    <p:extLst>
      <p:ext uri="{BB962C8B-B14F-4D97-AF65-F5344CB8AC3E}">
        <p14:creationId xmlns:p14="http://schemas.microsoft.com/office/powerpoint/2010/main" val="2003778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6D22C-D842-ADBE-DE52-EC7C1F2E3C61}"/>
              </a:ext>
            </a:extLst>
          </p:cNvPr>
          <p:cNvSpPr>
            <a:spLocks noGrp="1"/>
          </p:cNvSpPr>
          <p:nvPr>
            <p:ph type="title"/>
          </p:nvPr>
        </p:nvSpPr>
        <p:spPr>
          <a:xfrm>
            <a:off x="542473" y="737203"/>
            <a:ext cx="9601196" cy="1303867"/>
          </a:xfrm>
        </p:spPr>
        <p:txBody>
          <a:bodyPr/>
          <a:lstStyle/>
          <a:p>
            <a:r>
              <a:rPr lang="en-US" sz="2400" b="1" dirty="0">
                <a:latin typeface="Arial" panose="020B0604020202020204" pitchFamily="34" charset="0"/>
                <a:cs typeface="Arial" panose="020B0604020202020204" pitchFamily="34" charset="0"/>
              </a:rPr>
              <a:t>Recommendations</a:t>
            </a:r>
            <a:r>
              <a:rPr lang="en-US" dirty="0"/>
              <a:t> </a:t>
            </a:r>
          </a:p>
        </p:txBody>
      </p:sp>
      <p:sp>
        <p:nvSpPr>
          <p:cNvPr id="3" name="Content Placeholder 2">
            <a:extLst>
              <a:ext uri="{FF2B5EF4-FFF2-40B4-BE49-F238E27FC236}">
                <a16:creationId xmlns:a16="http://schemas.microsoft.com/office/drawing/2014/main" id="{6C39A0B7-EE9D-20FD-1429-E5A69C902F9A}"/>
              </a:ext>
            </a:extLst>
          </p:cNvPr>
          <p:cNvSpPr>
            <a:spLocks noGrp="1"/>
          </p:cNvSpPr>
          <p:nvPr>
            <p:ph idx="1"/>
          </p:nvPr>
        </p:nvSpPr>
        <p:spPr>
          <a:xfrm>
            <a:off x="1295402" y="2556932"/>
            <a:ext cx="9601196" cy="3318936"/>
          </a:xfrm>
        </p:spPr>
        <p:txBody>
          <a:bodyPr>
            <a:normAutofit fontScale="85000" lnSpcReduction="10000"/>
          </a:bodyPr>
          <a:lstStyle/>
          <a:p>
            <a:pPr>
              <a:lnSpc>
                <a:spcPct val="170000"/>
              </a:lnSpc>
            </a:pPr>
            <a:r>
              <a:rPr lang="en-US" sz="1800" dirty="0">
                <a:latin typeface="Arial" panose="020B0604020202020204" pitchFamily="34" charset="0"/>
                <a:cs typeface="Arial" panose="020B0604020202020204" pitchFamily="34" charset="0"/>
              </a:rPr>
              <a:t>Burger King should take all negative reviews made by customers seriously. As a result, they should improve in areas where the customers have commented negatively, because this has an impact on the brand and image of the franchise.
The franchise should take into consideration quality control (Hayes, 2019). This is to ensure the quality and freshness of the meals they offer are improved.
Burger King is known to offer diverse meals on their menu. However, they should incorporate vegetarian and vegan meals globally, as currently, this is only offered in certain regions and countries.</a:t>
            </a:r>
          </a:p>
          <a:p>
            <a:pPr marL="0" indent="0">
              <a:buNone/>
            </a:pPr>
            <a:endParaRPr lang="en-US" dirty="0"/>
          </a:p>
        </p:txBody>
      </p:sp>
    </p:spTree>
    <p:extLst>
      <p:ext uri="{BB962C8B-B14F-4D97-AF65-F5344CB8AC3E}">
        <p14:creationId xmlns:p14="http://schemas.microsoft.com/office/powerpoint/2010/main" val="1773463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2B305-5F31-7A73-AC0D-5D6DAE4C638D}"/>
              </a:ext>
            </a:extLst>
          </p:cNvPr>
          <p:cNvSpPr>
            <a:spLocks noGrp="1"/>
          </p:cNvSpPr>
          <p:nvPr>
            <p:ph type="title"/>
          </p:nvPr>
        </p:nvSpPr>
        <p:spPr/>
        <p:txBody>
          <a:bodyPr/>
          <a:lstStyle/>
          <a:p>
            <a:r>
              <a:rPr lang="en-US" dirty="0"/>
              <a:t> </a:t>
            </a:r>
            <a:r>
              <a:rPr lang="en-US" sz="2400" b="1"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0E6FFC7A-C530-376F-57C9-88825F3E1E29}"/>
              </a:ext>
            </a:extLst>
          </p:cNvPr>
          <p:cNvSpPr>
            <a:spLocks noGrp="1"/>
          </p:cNvSpPr>
          <p:nvPr>
            <p:ph idx="1"/>
          </p:nvPr>
        </p:nvSpPr>
        <p:spPr/>
        <p:txBody>
          <a:bodyPr/>
          <a:lstStyle/>
          <a:p>
            <a:pPr rtl="0" fontAlgn="base">
              <a:lnSpc>
                <a:spcPct val="150000"/>
              </a:lnSpc>
            </a:pPr>
            <a:r>
              <a:rPr lang="en-US" sz="1800" b="0" i="0" u="none" strike="noStrike" dirty="0">
                <a:solidFill>
                  <a:srgbClr val="252525"/>
                </a:solidFill>
                <a:effectLst/>
                <a:latin typeface="Arial" panose="020B0604020202020204" pitchFamily="34" charset="0"/>
              </a:rPr>
              <a:t>They should also improve their cleanliness standards. This should be followed by regular inspections by the management.</a:t>
            </a:r>
          </a:p>
          <a:p>
            <a:pPr rtl="0" fontAlgn="base">
              <a:lnSpc>
                <a:spcPct val="150000"/>
              </a:lnSpc>
            </a:pPr>
            <a:r>
              <a:rPr lang="en-US" sz="1800" b="0" i="0" u="none" strike="noStrike" dirty="0">
                <a:solidFill>
                  <a:srgbClr val="252525"/>
                </a:solidFill>
                <a:effectLst/>
                <a:latin typeface="Arial" panose="020B0604020202020204" pitchFamily="34" charset="0"/>
              </a:rPr>
              <a:t>Staff training  in proper hygiene practices is required to create a welcoming environment for customers (Mitchell, 2018).</a:t>
            </a:r>
          </a:p>
          <a:p>
            <a:pPr rtl="0" fontAlgn="base">
              <a:lnSpc>
                <a:spcPct val="150000"/>
              </a:lnSpc>
            </a:pPr>
            <a:r>
              <a:rPr lang="en-US" sz="1800" b="0" i="0" u="none" strike="noStrike" dirty="0">
                <a:solidFill>
                  <a:srgbClr val="252525"/>
                </a:solidFill>
                <a:effectLst/>
                <a:latin typeface="Arial" panose="020B0604020202020204" pitchFamily="34" charset="0"/>
              </a:rPr>
              <a:t>Burger King should also ensure that when orders are placed, customers receive what they have ordered, rather than providing them with the wrong or missing items.</a:t>
            </a:r>
          </a:p>
          <a:p>
            <a:endParaRPr lang="en-US" dirty="0"/>
          </a:p>
        </p:txBody>
      </p:sp>
    </p:spTree>
    <p:extLst>
      <p:ext uri="{BB962C8B-B14F-4D97-AF65-F5344CB8AC3E}">
        <p14:creationId xmlns:p14="http://schemas.microsoft.com/office/powerpoint/2010/main" val="8970179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7D49F-FD82-1C3A-9DAB-275B6D96B577}"/>
              </a:ext>
            </a:extLst>
          </p:cNvPr>
          <p:cNvSpPr>
            <a:spLocks noGrp="1"/>
          </p:cNvSpPr>
          <p:nvPr>
            <p:ph type="title"/>
          </p:nvPr>
        </p:nvSpPr>
        <p:spPr>
          <a:xfrm>
            <a:off x="-500741" y="637418"/>
            <a:ext cx="9601196" cy="1303867"/>
          </a:xfrm>
        </p:spPr>
        <p:txBody>
          <a:bodyPr/>
          <a:lstStyle/>
          <a:p>
            <a:r>
              <a:rPr lang="en-US" sz="2400" b="1" dirty="0">
                <a:latin typeface="Arial" panose="020B0604020202020204" pitchFamily="34" charset="0"/>
                <a:cs typeface="Arial" panose="020B0604020202020204" pitchFamily="34" charset="0"/>
              </a:rPr>
              <a:t>                      Reference list</a:t>
            </a:r>
            <a:endParaRPr lang="en-US" dirty="0"/>
          </a:p>
        </p:txBody>
      </p:sp>
      <p:sp>
        <p:nvSpPr>
          <p:cNvPr id="3" name="Content Placeholder 2">
            <a:extLst>
              <a:ext uri="{FF2B5EF4-FFF2-40B4-BE49-F238E27FC236}">
                <a16:creationId xmlns:a16="http://schemas.microsoft.com/office/drawing/2014/main" id="{C526CEAF-A65D-EE0A-A259-1EEB53A816DD}"/>
              </a:ext>
            </a:extLst>
          </p:cNvPr>
          <p:cNvSpPr>
            <a:spLocks noGrp="1"/>
          </p:cNvSpPr>
          <p:nvPr>
            <p:ph idx="1"/>
          </p:nvPr>
        </p:nvSpPr>
        <p:spPr>
          <a:xfrm>
            <a:off x="828261" y="1941285"/>
            <a:ext cx="10535477" cy="3318936"/>
          </a:xfrm>
        </p:spPr>
        <p:txBody>
          <a:bodyPr>
            <a:normAutofit fontScale="25000" lnSpcReduction="20000"/>
          </a:bodyPr>
          <a:lstStyle/>
          <a:p>
            <a:pPr marL="0" indent="0" rtl="0">
              <a:lnSpc>
                <a:spcPct val="170000"/>
              </a:lnSpc>
              <a:buNone/>
            </a:pPr>
            <a:r>
              <a:rPr lang="en-US" sz="7200" b="0" i="0" u="none" strike="noStrike" dirty="0">
                <a:solidFill>
                  <a:srgbClr val="000000"/>
                </a:solidFill>
                <a:effectLst/>
                <a:latin typeface="Arial" panose="020B0604020202020204" pitchFamily="34" charset="0"/>
              </a:rPr>
              <a:t>Burger King (2023) </a:t>
            </a:r>
            <a:r>
              <a:rPr lang="en-US" sz="7200" b="0" i="1" u="none" strike="noStrike" dirty="0">
                <a:solidFill>
                  <a:srgbClr val="000000"/>
                </a:solidFill>
                <a:effectLst/>
                <a:latin typeface="Arial" panose="020B0604020202020204" pitchFamily="34" charset="0"/>
              </a:rPr>
              <a:t>Turkey's Leader QSR TAB Gida, has proven its success through countless Awards won by its brand over the years</a:t>
            </a:r>
            <a:r>
              <a:rPr lang="en-US" sz="7200" b="0" i="0" u="none" strike="noStrike" dirty="0">
                <a:solidFill>
                  <a:srgbClr val="000000"/>
                </a:solidFill>
                <a:effectLst/>
                <a:latin typeface="Arial" panose="020B0604020202020204" pitchFamily="34" charset="0"/>
              </a:rPr>
              <a:t>. Available at: </a:t>
            </a:r>
            <a:r>
              <a:rPr lang="en-US" sz="7200" b="0" i="0" strike="noStrike" dirty="0">
                <a:solidFill>
                  <a:schemeClr val="tx1"/>
                </a:solidFill>
                <a:effectLst/>
                <a:latin typeface="Arial" panose="020B0604020202020204" pitchFamily="34" charset="0"/>
                <a:hlinkClick r:id="rId2">
                  <a:extLst>
                    <a:ext uri="{A12FA001-AC4F-418D-AE19-62706E023703}">
                      <ahyp:hlinkClr xmlns:ahyp="http://schemas.microsoft.com/office/drawing/2018/hyperlinkcolor" val="tx"/>
                    </a:ext>
                  </a:extLst>
                </a:hlinkClick>
              </a:rPr>
              <a:t>https://www.tabgida.com.tr/en/awards/burger-king</a:t>
            </a:r>
            <a:r>
              <a:rPr lang="en-US" sz="7200" b="0" i="0" strike="noStrike" dirty="0">
                <a:solidFill>
                  <a:schemeClr val="tx1"/>
                </a:solidFill>
                <a:effectLst/>
                <a:latin typeface="Arial" panose="020B0604020202020204" pitchFamily="34" charset="0"/>
              </a:rPr>
              <a:t> (Accessed: 24</a:t>
            </a:r>
            <a:r>
              <a:rPr lang="en-US" sz="7200" b="0" i="0" strike="noStrike" baseline="30000" dirty="0">
                <a:solidFill>
                  <a:schemeClr val="tx1"/>
                </a:solidFill>
                <a:effectLst/>
                <a:latin typeface="Arial" panose="020B0604020202020204" pitchFamily="34" charset="0"/>
              </a:rPr>
              <a:t>th</a:t>
            </a:r>
            <a:r>
              <a:rPr lang="en-US" sz="7200" b="0" i="0" strike="noStrike" dirty="0">
                <a:solidFill>
                  <a:schemeClr val="tx1"/>
                </a:solidFill>
                <a:effectLst/>
                <a:latin typeface="Arial" panose="020B0604020202020204" pitchFamily="34" charset="0"/>
              </a:rPr>
              <a:t> November 2023).</a:t>
            </a:r>
          </a:p>
          <a:p>
            <a:pPr marL="0" indent="0" rtl="0">
              <a:lnSpc>
                <a:spcPct val="170000"/>
              </a:lnSpc>
              <a:buNone/>
            </a:pPr>
            <a:br>
              <a:rPr lang="en-US" sz="7200" dirty="0">
                <a:solidFill>
                  <a:schemeClr val="tx1"/>
                </a:solidFill>
              </a:rPr>
            </a:br>
            <a:r>
              <a:rPr lang="en-US" sz="7200" b="0" i="0" u="none" strike="noStrike" dirty="0">
                <a:solidFill>
                  <a:srgbClr val="000000"/>
                </a:solidFill>
                <a:effectLst/>
                <a:latin typeface="Arial" panose="020B0604020202020204" pitchFamily="34" charset="0"/>
              </a:rPr>
              <a:t>Burger King (2020) </a:t>
            </a:r>
            <a:r>
              <a:rPr lang="en-US" sz="7200" b="0" i="1" u="none" strike="noStrike" dirty="0">
                <a:solidFill>
                  <a:srgbClr val="000000"/>
                </a:solidFill>
                <a:effectLst/>
                <a:latin typeface="Arial" panose="020B0604020202020204" pitchFamily="34" charset="0"/>
              </a:rPr>
              <a:t>Burger King offers nutritional information on their menu, allowing customers to make informed choices about their meals</a:t>
            </a:r>
            <a:r>
              <a:rPr lang="en-US" sz="7200" b="0" i="0" u="none" strike="noStrike" dirty="0">
                <a:solidFill>
                  <a:srgbClr val="000000"/>
                </a:solidFill>
                <a:effectLst/>
                <a:latin typeface="Arial" panose="020B0604020202020204" pitchFamily="34" charset="0"/>
              </a:rPr>
              <a:t>. Available at: </a:t>
            </a:r>
            <a:r>
              <a:rPr lang="en-US" sz="7200" b="0" i="0" u="none" strike="noStrike" dirty="0">
                <a:solidFill>
                  <a:srgbClr val="000000"/>
                </a:solidFill>
                <a:effectLst/>
                <a:latin typeface="Arial" panose="020B0604020202020204" pitchFamily="34" charset="0"/>
                <a:hlinkClick r:id="rId3"/>
              </a:rPr>
              <a:t>https://www.nutritionix.com/burger-king/portal</a:t>
            </a:r>
            <a:r>
              <a:rPr lang="en-US" sz="7200" b="0" i="0" u="none" strike="noStrike" dirty="0">
                <a:solidFill>
                  <a:srgbClr val="000000"/>
                </a:solidFill>
                <a:effectLst/>
                <a:latin typeface="Arial" panose="020B0604020202020204" pitchFamily="34" charset="0"/>
              </a:rPr>
              <a:t> (Accessed: 25</a:t>
            </a:r>
            <a:r>
              <a:rPr lang="en-US" sz="7200" b="0" i="0" u="none" strike="noStrike" baseline="30000" dirty="0">
                <a:solidFill>
                  <a:srgbClr val="000000"/>
                </a:solidFill>
                <a:effectLst/>
                <a:latin typeface="Arial" panose="020B0604020202020204" pitchFamily="34" charset="0"/>
              </a:rPr>
              <a:t>th</a:t>
            </a:r>
            <a:r>
              <a:rPr lang="en-US" sz="7200" b="0" i="0" u="none" strike="noStrike" dirty="0">
                <a:solidFill>
                  <a:srgbClr val="000000"/>
                </a:solidFill>
                <a:effectLst/>
                <a:latin typeface="Arial" panose="020B0604020202020204" pitchFamily="34" charset="0"/>
              </a:rPr>
              <a:t> November 2023).</a:t>
            </a:r>
          </a:p>
          <a:p>
            <a:pPr marL="0" indent="0" rtl="0">
              <a:lnSpc>
                <a:spcPct val="170000"/>
              </a:lnSpc>
              <a:buNone/>
            </a:pPr>
            <a:r>
              <a:rPr lang="en-US" sz="7200" b="0" i="0" u="none" strike="noStrike" dirty="0">
                <a:solidFill>
                  <a:srgbClr val="000000"/>
                </a:solidFill>
                <a:effectLst/>
                <a:latin typeface="Arial" panose="020B0604020202020204" pitchFamily="34" charset="0"/>
              </a:rPr>
              <a:t>Burger King (2020). "They provide a clean and efficient drive-thru service, allowing customers to order and receive their meals without leaving their vehicles."</a:t>
            </a:r>
            <a:endParaRPr lang="en-US" sz="14400" dirty="0">
              <a:effectLst/>
            </a:endParaRPr>
          </a:p>
          <a:p>
            <a:br>
              <a:rPr lang="en-US" dirty="0"/>
            </a:br>
            <a:endParaRPr lang="en-US" dirty="0"/>
          </a:p>
        </p:txBody>
      </p:sp>
    </p:spTree>
    <p:extLst>
      <p:ext uri="{BB962C8B-B14F-4D97-AF65-F5344CB8AC3E}">
        <p14:creationId xmlns:p14="http://schemas.microsoft.com/office/powerpoint/2010/main" val="1544262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2BEFDB-2F78-4A21-B8F4-6EE7EBC61120}"/>
              </a:ext>
            </a:extLst>
          </p:cNvPr>
          <p:cNvSpPr>
            <a:spLocks noGrp="1"/>
          </p:cNvSpPr>
          <p:nvPr>
            <p:ph idx="1"/>
          </p:nvPr>
        </p:nvSpPr>
        <p:spPr>
          <a:xfrm>
            <a:off x="801756" y="516098"/>
            <a:ext cx="10588487" cy="4758268"/>
          </a:xfrm>
        </p:spPr>
        <p:txBody>
          <a:bodyPr>
            <a:noAutofit/>
          </a:bodyPr>
          <a:lstStyle/>
          <a:p>
            <a:pPr marL="0" indent="0">
              <a:buNone/>
            </a:pPr>
            <a:br>
              <a:rPr lang="en-US" sz="1800" dirty="0">
                <a:latin typeface="Arial" panose="020B0604020202020204" pitchFamily="34" charset="0"/>
                <a:cs typeface="Arial" panose="020B0604020202020204" pitchFamily="34" charset="0"/>
              </a:rPr>
            </a:br>
            <a:r>
              <a:rPr lang="en-US" sz="1800" b="0" i="0" u="none" strike="noStrike" dirty="0">
                <a:solidFill>
                  <a:srgbClr val="000000"/>
                </a:solidFill>
                <a:effectLst/>
                <a:latin typeface="Arial" panose="020B0604020202020204" pitchFamily="34" charset="0"/>
                <a:cs typeface="Arial" panose="020B0604020202020204" pitchFamily="34" charset="0"/>
              </a:rPr>
              <a:t>Burger King (2021).</a:t>
            </a:r>
            <a:r>
              <a:rPr lang="en-US" sz="1800" b="1" i="0" u="none" strike="noStrike" dirty="0">
                <a:solidFill>
                  <a:srgbClr val="000000"/>
                </a:solidFill>
                <a:effectLst/>
                <a:latin typeface="Arial" panose="020B0604020202020204" pitchFamily="34" charset="0"/>
                <a:cs typeface="Arial" panose="020B0604020202020204" pitchFamily="34" charset="0"/>
              </a:rPr>
              <a:t> </a:t>
            </a:r>
            <a:r>
              <a:rPr lang="en-US" sz="1800" b="0" i="0" u="none" strike="noStrike" dirty="0">
                <a:solidFill>
                  <a:srgbClr val="000000"/>
                </a:solidFill>
                <a:effectLst/>
                <a:latin typeface="Arial" panose="020B0604020202020204" pitchFamily="34" charset="0"/>
                <a:cs typeface="Arial" panose="020B0604020202020204" pitchFamily="34" charset="0"/>
              </a:rPr>
              <a:t>"Burger King provides a fast and efficient service to ensure a quick and enjoyable dining experience."</a:t>
            </a:r>
            <a:endParaRPr lang="en-US" sz="1800" dirty="0">
              <a:effectLst/>
              <a:latin typeface="Arial" panose="020B0604020202020204" pitchFamily="34" charset="0"/>
              <a:cs typeface="Arial" panose="020B0604020202020204" pitchFamily="34" charset="0"/>
            </a:endParaRPr>
          </a:p>
          <a:p>
            <a:pPr marL="0" indent="0">
              <a:buNone/>
            </a:pPr>
            <a:br>
              <a:rPr lang="en-US" sz="1800" dirty="0">
                <a:latin typeface="Arial" panose="020B0604020202020204" pitchFamily="34" charset="0"/>
                <a:cs typeface="Arial" panose="020B0604020202020204" pitchFamily="34" charset="0"/>
              </a:rPr>
            </a:br>
            <a:r>
              <a:rPr lang="en-US" sz="1800" b="0" i="0" u="none" strike="noStrike" dirty="0">
                <a:solidFill>
                  <a:srgbClr val="000000"/>
                </a:solidFill>
                <a:effectLst/>
                <a:latin typeface="Arial" panose="020B0604020202020204" pitchFamily="34" charset="0"/>
                <a:cs typeface="Arial" panose="020B0604020202020204" pitchFamily="34" charset="0"/>
              </a:rPr>
              <a:t>Burger King (2021). "Burger King has a dedicated customer service team to handle inquiries, feedback, and resolve any issues promptly."</a:t>
            </a:r>
            <a:endParaRPr lang="en-US" sz="1800" dirty="0">
              <a:effectLst/>
              <a:latin typeface="Arial" panose="020B0604020202020204" pitchFamily="34" charset="0"/>
              <a:cs typeface="Arial" panose="020B0604020202020204" pitchFamily="34" charset="0"/>
            </a:endParaRPr>
          </a:p>
          <a:p>
            <a:pPr marL="0" indent="0">
              <a:buNone/>
            </a:pPr>
            <a:br>
              <a:rPr lang="en-US" sz="1800" dirty="0">
                <a:latin typeface="Arial" panose="020B0604020202020204" pitchFamily="34" charset="0"/>
                <a:cs typeface="Arial" panose="020B0604020202020204" pitchFamily="34" charset="0"/>
              </a:rPr>
            </a:br>
            <a:r>
              <a:rPr lang="en-US" sz="1800" b="0" i="0" u="none" strike="noStrike" dirty="0">
                <a:solidFill>
                  <a:srgbClr val="000000"/>
                </a:solidFill>
                <a:effectLst/>
                <a:latin typeface="Arial" panose="020B0604020202020204" pitchFamily="34" charset="0"/>
                <a:cs typeface="Arial" panose="020B0604020202020204" pitchFamily="34" charset="0"/>
              </a:rPr>
              <a:t>Burger King Web (2022). "Customers can also utilize the Burger King mobile app for convenient ordering and delivery services."</a:t>
            </a:r>
            <a:endParaRPr lang="en-US" sz="1800" dirty="0">
              <a:effectLst/>
              <a:latin typeface="Arial" panose="020B0604020202020204" pitchFamily="34" charset="0"/>
              <a:cs typeface="Arial" panose="020B0604020202020204" pitchFamily="34" charset="0"/>
            </a:endParaRPr>
          </a:p>
          <a:p>
            <a:pPr marL="0" indent="0">
              <a:buNone/>
            </a:pPr>
            <a:br>
              <a:rPr lang="en-US" sz="1800" dirty="0">
                <a:latin typeface="Arial" panose="020B0604020202020204" pitchFamily="34" charset="0"/>
                <a:cs typeface="Arial" panose="020B0604020202020204" pitchFamily="34" charset="0"/>
              </a:rPr>
            </a:br>
            <a:r>
              <a:rPr lang="en-US" sz="1800" b="0" i="0" u="none" strike="noStrike" dirty="0">
                <a:solidFill>
                  <a:srgbClr val="000000"/>
                </a:solidFill>
                <a:effectLst/>
                <a:latin typeface="Arial" panose="020B0604020202020204" pitchFamily="34" charset="0"/>
                <a:cs typeface="Arial" panose="020B0604020202020204" pitchFamily="34" charset="0"/>
              </a:rPr>
              <a:t>Carter, B. (2018). “Burger King’s Fast Food Industry Impact.”</a:t>
            </a:r>
          </a:p>
          <a:p>
            <a:pPr marL="0" indent="0">
              <a:buNone/>
            </a:pPr>
            <a:endParaRPr lang="en-US" sz="1800" dirty="0">
              <a:solidFill>
                <a:srgbClr val="000000"/>
              </a:solidFill>
              <a:latin typeface="Arial" panose="020B0604020202020204" pitchFamily="34" charset="0"/>
              <a:cs typeface="Arial" panose="020B0604020202020204" pitchFamily="34" charset="0"/>
            </a:endParaRPr>
          </a:p>
          <a:p>
            <a:pPr marL="0" indent="0">
              <a:buNone/>
            </a:pPr>
            <a:r>
              <a:rPr lang="en-US" sz="1800" b="0" i="0" u="none" strike="noStrike" dirty="0">
                <a:solidFill>
                  <a:srgbClr val="000000"/>
                </a:solidFill>
                <a:effectLst/>
                <a:latin typeface="Arial" panose="020B0604020202020204" pitchFamily="34" charset="0"/>
                <a:cs typeface="Arial" panose="020B0604020202020204" pitchFamily="34" charset="0"/>
              </a:rPr>
              <a:t>Garcia, L. (2019). “The Role of Technology in Burger King’s Service Innovation.”</a:t>
            </a:r>
          </a:p>
          <a:p>
            <a:pPr marL="0" indent="0">
              <a:buNone/>
            </a:pPr>
            <a:endParaRPr lang="en-US" sz="1800" dirty="0">
              <a:solidFill>
                <a:srgbClr val="000000"/>
              </a:solidFill>
              <a:latin typeface="Arial" panose="020B0604020202020204" pitchFamily="34" charset="0"/>
              <a:cs typeface="Arial" panose="020B0604020202020204" pitchFamily="34" charset="0"/>
            </a:endParaRPr>
          </a:p>
          <a:p>
            <a:pPr marL="0" indent="0" rtl="0">
              <a:buNone/>
            </a:pPr>
            <a:r>
              <a:rPr lang="en-US" sz="1800" b="0" i="0" u="none" strike="noStrike" dirty="0">
                <a:solidFill>
                  <a:srgbClr val="000000"/>
                </a:solidFill>
                <a:effectLst/>
                <a:latin typeface="Arial" panose="020B0604020202020204" pitchFamily="34" charset="0"/>
                <a:cs typeface="Arial" panose="020B0604020202020204" pitchFamily="34" charset="0"/>
              </a:rPr>
              <a:t>Hayes, M. (2019). “Quality Control in Burger King’s Food Preparation.”</a:t>
            </a:r>
            <a:endParaRPr lang="en-US" sz="1800" dirty="0">
              <a:effectLst/>
              <a:latin typeface="Arial" panose="020B0604020202020204" pitchFamily="34" charset="0"/>
              <a:cs typeface="Arial" panose="020B0604020202020204" pitchFamily="34" charset="0"/>
            </a:endParaRPr>
          </a:p>
          <a:p>
            <a:pPr marL="0" indent="0" rtl="0">
              <a:buNone/>
            </a:pPr>
            <a:br>
              <a:rPr lang="en-US" sz="1800" dirty="0">
                <a:latin typeface="Arial" panose="020B0604020202020204" pitchFamily="34" charset="0"/>
                <a:cs typeface="Arial" panose="020B0604020202020204" pitchFamily="34" charset="0"/>
              </a:rPr>
            </a:br>
            <a:r>
              <a:rPr lang="en-US" sz="1800" b="0" i="0" u="none" strike="noStrike" dirty="0" err="1">
                <a:solidFill>
                  <a:srgbClr val="000000"/>
                </a:solidFill>
                <a:effectLst/>
                <a:latin typeface="Arial" panose="020B0604020202020204" pitchFamily="34" charset="0"/>
                <a:cs typeface="Arial" panose="020B0604020202020204" pitchFamily="34" charset="0"/>
              </a:rPr>
              <a:t>Hollbrook</a:t>
            </a:r>
            <a:r>
              <a:rPr lang="en-US" sz="1800" b="0" i="0" u="none" strike="noStrike" dirty="0">
                <a:solidFill>
                  <a:srgbClr val="000000"/>
                </a:solidFill>
                <a:effectLst/>
                <a:latin typeface="Arial" panose="020B0604020202020204" pitchFamily="34" charset="0"/>
                <a:cs typeface="Arial" panose="020B0604020202020204" pitchFamily="34" charset="0"/>
              </a:rPr>
              <a:t>, E. (2001). Burger King Launches Sustainable packaging Pilot Program. </a:t>
            </a:r>
            <a:endParaRPr lang="en-US" sz="1800" dirty="0">
              <a:effectLst/>
              <a:latin typeface="Arial" panose="020B0604020202020204" pitchFamily="34" charset="0"/>
              <a:cs typeface="Arial" panose="020B0604020202020204" pitchFamily="34" charset="0"/>
            </a:endParaRPr>
          </a:p>
          <a:p>
            <a:pPr marL="0" indent="0" rtl="0">
              <a:buNone/>
            </a:pPr>
            <a:br>
              <a:rPr lang="en-US" sz="1800" dirty="0">
                <a:latin typeface="Arial" panose="020B0604020202020204" pitchFamily="34" charset="0"/>
                <a:cs typeface="Arial" panose="020B0604020202020204" pitchFamily="34" charset="0"/>
              </a:rPr>
            </a:br>
            <a:endParaRPr lang="en-US" sz="1800" dirty="0">
              <a:effectLst/>
              <a:latin typeface="Arial" panose="020B0604020202020204" pitchFamily="34" charset="0"/>
              <a:cs typeface="Arial" panose="020B0604020202020204" pitchFamily="34" charset="0"/>
            </a:endParaRPr>
          </a:p>
          <a:p>
            <a:pPr marL="0" indent="0">
              <a:buNone/>
            </a:pPr>
            <a:endParaRPr lang="en-US" sz="1800" dirty="0">
              <a:effectLst/>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094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588149-EB35-2D32-463E-FFC0BF5526E6}"/>
              </a:ext>
            </a:extLst>
          </p:cNvPr>
          <p:cNvSpPr>
            <a:spLocks noGrp="1"/>
          </p:cNvSpPr>
          <p:nvPr>
            <p:ph idx="1"/>
          </p:nvPr>
        </p:nvSpPr>
        <p:spPr>
          <a:xfrm>
            <a:off x="788504" y="794393"/>
            <a:ext cx="10614991" cy="3318936"/>
          </a:xfrm>
        </p:spPr>
        <p:txBody>
          <a:bodyPr>
            <a:noAutofit/>
          </a:bodyPr>
          <a:lstStyle/>
          <a:p>
            <a:pPr marL="0" indent="0">
              <a:buNone/>
            </a:pPr>
            <a:r>
              <a:rPr lang="en-US" sz="1800" b="0" i="0" u="none" strike="noStrike" dirty="0">
                <a:solidFill>
                  <a:srgbClr val="000000"/>
                </a:solidFill>
                <a:effectLst/>
                <a:latin typeface="Arial" panose="020B0604020202020204" pitchFamily="34" charset="0"/>
                <a:cs typeface="Arial" panose="020B0604020202020204" pitchFamily="34" charset="0"/>
              </a:rPr>
              <a:t>Johnson, R. (2020). “The Evolution of Burger King’s Menu.”</a:t>
            </a: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a:p>
            <a:pPr marL="0" indent="0" rtl="0">
              <a:buNone/>
            </a:pPr>
            <a:r>
              <a:rPr lang="en-US" sz="1800" b="0" i="0" u="none" strike="noStrike" dirty="0">
                <a:solidFill>
                  <a:srgbClr val="000000"/>
                </a:solidFill>
                <a:effectLst/>
                <a:latin typeface="Arial" panose="020B0604020202020204" pitchFamily="34" charset="0"/>
                <a:cs typeface="Arial" panose="020B0604020202020204" pitchFamily="34" charset="0"/>
              </a:rPr>
              <a:t>Lee, S. (2014). “Burger King’s Competitive Advantage: A Strategic Analysis.”</a:t>
            </a:r>
            <a:endParaRPr lang="en-US" sz="1800" dirty="0">
              <a:effectLst/>
              <a:latin typeface="Arial" panose="020B0604020202020204" pitchFamily="34" charset="0"/>
              <a:cs typeface="Arial" panose="020B0604020202020204" pitchFamily="34" charset="0"/>
            </a:endParaRPr>
          </a:p>
          <a:p>
            <a:pPr marL="0" indent="0" rtl="0">
              <a:buNone/>
            </a:pPr>
            <a:br>
              <a:rPr lang="en-US" sz="1800" dirty="0">
                <a:latin typeface="Arial" panose="020B0604020202020204" pitchFamily="34" charset="0"/>
                <a:cs typeface="Arial" panose="020B0604020202020204" pitchFamily="34" charset="0"/>
              </a:rPr>
            </a:br>
            <a:r>
              <a:rPr lang="en-US" sz="1800" b="0" i="0" u="none" strike="noStrike" dirty="0">
                <a:solidFill>
                  <a:srgbClr val="000000"/>
                </a:solidFill>
                <a:effectLst/>
                <a:latin typeface="Arial" panose="020B0604020202020204" pitchFamily="34" charset="0"/>
                <a:cs typeface="Arial" panose="020B0604020202020204" pitchFamily="34" charset="0"/>
              </a:rPr>
              <a:t>Lewis, H. (2017). “The History and Growth of Burger King.”</a:t>
            </a:r>
            <a:endParaRPr lang="en-US" sz="1800" dirty="0">
              <a:effectLst/>
              <a:latin typeface="Arial" panose="020B0604020202020204" pitchFamily="34" charset="0"/>
              <a:cs typeface="Arial" panose="020B0604020202020204" pitchFamily="34" charset="0"/>
            </a:endParaRPr>
          </a:p>
          <a:p>
            <a:pPr marL="0" indent="0" rtl="0">
              <a:buNone/>
            </a:pPr>
            <a:br>
              <a:rPr lang="en-US" sz="1800" dirty="0">
                <a:latin typeface="Arial" panose="020B0604020202020204" pitchFamily="34" charset="0"/>
                <a:cs typeface="Arial" panose="020B0604020202020204" pitchFamily="34" charset="0"/>
              </a:rPr>
            </a:br>
            <a:r>
              <a:rPr lang="en-US" sz="1800" b="0" i="0" u="none" strike="noStrike" dirty="0">
                <a:solidFill>
                  <a:srgbClr val="000000"/>
                </a:solidFill>
                <a:effectLst/>
                <a:latin typeface="Arial" panose="020B0604020202020204" pitchFamily="34" charset="0"/>
                <a:cs typeface="Arial" panose="020B0604020202020204" pitchFamily="34" charset="0"/>
              </a:rPr>
              <a:t>Mitchell, K. (2018). “Employee Training and Development at Burger King.”</a:t>
            </a:r>
            <a:endParaRPr lang="en-US" sz="1800" dirty="0">
              <a:effectLst/>
              <a:latin typeface="Arial" panose="020B0604020202020204" pitchFamily="34" charset="0"/>
              <a:cs typeface="Arial" panose="020B0604020202020204" pitchFamily="34" charset="0"/>
            </a:endParaRPr>
          </a:p>
          <a:p>
            <a:pPr marL="0" indent="0" rtl="0">
              <a:buNone/>
            </a:pPr>
            <a:br>
              <a:rPr lang="en-US" sz="1800" dirty="0">
                <a:latin typeface="Arial" panose="020B0604020202020204" pitchFamily="34" charset="0"/>
                <a:cs typeface="Arial" panose="020B0604020202020204" pitchFamily="34" charset="0"/>
              </a:rPr>
            </a:br>
            <a:r>
              <a:rPr lang="en-US" sz="1800" b="0" i="0" u="none" strike="noStrike" dirty="0">
                <a:solidFill>
                  <a:srgbClr val="000000"/>
                </a:solidFill>
                <a:effectLst/>
                <a:latin typeface="Arial" panose="020B0604020202020204" pitchFamily="34" charset="0"/>
                <a:cs typeface="Arial" panose="020B0604020202020204" pitchFamily="34" charset="0"/>
              </a:rPr>
              <a:t>The Farm Buzz (2022). Burger King offers a wide range of services, including dine-in, takeout, and drive-thru options</a:t>
            </a:r>
            <a:endParaRPr lang="en-US" sz="1800" dirty="0">
              <a:effectLst/>
              <a:latin typeface="Arial" panose="020B0604020202020204" pitchFamily="34" charset="0"/>
              <a:cs typeface="Arial" panose="020B0604020202020204" pitchFamily="34" charset="0"/>
            </a:endParaRPr>
          </a:p>
          <a:p>
            <a:pPr marL="0" indent="0" rtl="0">
              <a:buNone/>
            </a:pPr>
            <a:br>
              <a:rPr lang="en-US" sz="1800" dirty="0">
                <a:latin typeface="Arial" panose="020B0604020202020204" pitchFamily="34" charset="0"/>
                <a:cs typeface="Arial" panose="020B0604020202020204" pitchFamily="34" charset="0"/>
              </a:rPr>
            </a:br>
            <a:r>
              <a:rPr lang="en-US" sz="1800" b="0" i="0" u="none" strike="noStrike" dirty="0">
                <a:solidFill>
                  <a:srgbClr val="000000"/>
                </a:solidFill>
                <a:effectLst/>
                <a:latin typeface="Arial" panose="020B0604020202020204" pitchFamily="34" charset="0"/>
                <a:cs typeface="Arial" panose="020B0604020202020204" pitchFamily="34" charset="0"/>
              </a:rPr>
              <a:t>Robinson, N. (2016). “Burger King’s Drive-Thru Service Efficiency.”</a:t>
            </a:r>
            <a:endParaRPr lang="en-US" sz="1800" dirty="0">
              <a:effectLst/>
              <a:latin typeface="Arial" panose="020B0604020202020204" pitchFamily="34" charset="0"/>
              <a:cs typeface="Arial" panose="020B0604020202020204" pitchFamily="34" charset="0"/>
            </a:endParaRPr>
          </a:p>
          <a:p>
            <a:pPr marL="0" indent="0" rtl="0">
              <a:lnSpc>
                <a:spcPct val="150000"/>
              </a:lnSpc>
              <a:buNone/>
            </a:pPr>
            <a:br>
              <a:rPr lang="en-US" sz="1800" dirty="0">
                <a:latin typeface="Arial" panose="020B0604020202020204" pitchFamily="34" charset="0"/>
                <a:cs typeface="Arial" panose="020B0604020202020204" pitchFamily="34" charset="0"/>
              </a:rPr>
            </a:br>
            <a:r>
              <a:rPr lang="en-US" sz="1800" b="0" i="0" u="none" strike="noStrike" dirty="0">
                <a:solidFill>
                  <a:srgbClr val="000000"/>
                </a:solidFill>
                <a:effectLst/>
                <a:latin typeface="Arial" panose="020B0604020202020204" pitchFamily="34" charset="0"/>
                <a:cs typeface="Arial" panose="020B0604020202020204" pitchFamily="34" charset="0"/>
              </a:rPr>
              <a:t>Statista (2023)  </a:t>
            </a:r>
            <a:r>
              <a:rPr lang="en-US" sz="1800" b="0" i="1" u="none" strike="noStrike" dirty="0">
                <a:solidFill>
                  <a:srgbClr val="000000"/>
                </a:solidFill>
                <a:effectLst/>
                <a:latin typeface="Arial" panose="020B0604020202020204" pitchFamily="34" charset="0"/>
                <a:cs typeface="Arial" panose="020B0604020202020204" pitchFamily="34" charset="0"/>
              </a:rPr>
              <a:t>Burger King- Statistics and Facts</a:t>
            </a:r>
            <a:r>
              <a:rPr lang="en-US" sz="1800" b="0" i="0" u="none" strike="noStrike" dirty="0">
                <a:solidFill>
                  <a:srgbClr val="000000"/>
                </a:solidFill>
                <a:effectLst/>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 Available  at: </a:t>
            </a:r>
            <a:r>
              <a:rPr lang="en-US" sz="18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https://www.statista.com/topics/1460/burger-king/#</a:t>
            </a:r>
            <a:r>
              <a:rPr lang="en-US" sz="1800" b="0" i="0"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topicOverview</a:t>
            </a:r>
            <a:r>
              <a:rPr lang="en-US" sz="1800" b="0" i="0" strike="noStrike" dirty="0">
                <a:solidFill>
                  <a:schemeClr val="tx1"/>
                </a:solidFill>
                <a:effectLst/>
                <a:latin typeface="Arial" panose="020B0604020202020204" pitchFamily="34" charset="0"/>
                <a:cs typeface="Arial" panose="020B0604020202020204" pitchFamily="34" charset="0"/>
              </a:rPr>
              <a:t> (Accessed: 26</a:t>
            </a:r>
            <a:r>
              <a:rPr lang="en-US" sz="1800" b="0" i="0" strike="noStrike" baseline="30000" dirty="0">
                <a:solidFill>
                  <a:schemeClr val="tx1"/>
                </a:solidFill>
                <a:effectLst/>
                <a:latin typeface="Arial" panose="020B0604020202020204" pitchFamily="34" charset="0"/>
                <a:cs typeface="Arial" panose="020B0604020202020204" pitchFamily="34" charset="0"/>
              </a:rPr>
              <a:t>th</a:t>
            </a:r>
            <a:r>
              <a:rPr lang="en-US" sz="1800" b="0" i="0" strike="noStrike" dirty="0">
                <a:solidFill>
                  <a:schemeClr val="tx1"/>
                </a:solidFill>
                <a:effectLst/>
                <a:latin typeface="Arial" panose="020B0604020202020204" pitchFamily="34" charset="0"/>
                <a:cs typeface="Arial" panose="020B0604020202020204" pitchFamily="34" charset="0"/>
              </a:rPr>
              <a:t> November 2023).</a:t>
            </a:r>
            <a:endParaRPr lang="en-US" sz="1800" dirty="0">
              <a:solidFill>
                <a:schemeClr val="tx1"/>
              </a:solidFill>
              <a:effectLst/>
              <a:latin typeface="Arial" panose="020B0604020202020204" pitchFamily="34" charset="0"/>
              <a:cs typeface="Arial" panose="020B0604020202020204" pitchFamily="34" charset="0"/>
            </a:endParaRPr>
          </a:p>
          <a:p>
            <a:pPr marL="0" indent="0">
              <a:buNone/>
            </a:pPr>
            <a:br>
              <a:rPr lang="en-US" sz="1800" dirty="0">
                <a:latin typeface="Arial" panose="020B0604020202020204" pitchFamily="34" charset="0"/>
                <a:cs typeface="Arial" panose="020B0604020202020204" pitchFamily="34" charset="0"/>
              </a:rPr>
            </a:b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364444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122</TotalTime>
  <Words>916</Words>
  <Application>Microsoft Office PowerPoint</Application>
  <PresentationFormat>Widescreen</PresentationFormat>
  <Paragraphs>54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Garamond</vt:lpstr>
      <vt:lpstr>Organic</vt:lpstr>
      <vt:lpstr>An analysis and assessment of Burger King Franchise</vt:lpstr>
      <vt:lpstr>Aim and Objective </vt:lpstr>
      <vt:lpstr>Introduction </vt:lpstr>
      <vt:lpstr>Services and delivery</vt:lpstr>
      <vt:lpstr>Environmental issues and waste disposal </vt:lpstr>
      <vt:lpstr>Burger King recycling </vt:lpstr>
      <vt:lpstr>Recommendations </vt:lpstr>
      <vt:lpstr> Recommendations</vt:lpstr>
      <vt:lpstr>                      Reference list</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assessment of Burger King Franchise</dc:title>
  <dc:creator>Dumitru</dc:creator>
  <cp:lastModifiedBy>Dumitru Cojocariu (1920263)</cp:lastModifiedBy>
  <cp:revision>13</cp:revision>
  <dcterms:created xsi:type="dcterms:W3CDTF">2023-11-07T04:29:59Z</dcterms:created>
  <dcterms:modified xsi:type="dcterms:W3CDTF">2023-12-06T10:40:36Z</dcterms:modified>
</cp:coreProperties>
</file>