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2"/>
  </p:notesMasterIdLst>
  <p:sldIdLst>
    <p:sldId id="378" r:id="rId2"/>
    <p:sldId id="380" r:id="rId3"/>
    <p:sldId id="371" r:id="rId4"/>
    <p:sldId id="376" r:id="rId5"/>
    <p:sldId id="367" r:id="rId6"/>
    <p:sldId id="372" r:id="rId7"/>
    <p:sldId id="381" r:id="rId8"/>
    <p:sldId id="382" r:id="rId9"/>
    <p:sldId id="362" r:id="rId10"/>
    <p:sldId id="3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51" autoAdjust="0"/>
    <p:restoredTop sz="94627" autoAdjust="0"/>
  </p:normalViewPr>
  <p:slideViewPr>
    <p:cSldViewPr snapToGrid="0">
      <p:cViewPr varScale="1">
        <p:scale>
          <a:sx n="60" d="100"/>
          <a:sy n="60" d="100"/>
        </p:scale>
        <p:origin x="37" y="643"/>
      </p:cViewPr>
      <p:guideLst>
        <p:guide pos="3840"/>
        <p:guide orient="horz" pos="2160"/>
      </p:guideLst>
    </p:cSldViewPr>
  </p:slideViewPr>
  <p:outlineViewPr>
    <p:cViewPr>
      <p:scale>
        <a:sx n="33" d="100"/>
        <a:sy n="33" d="100"/>
      </p:scale>
      <p:origin x="0" y="-123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4363F7-D839-4320-99E2-E10F4E3CACF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9E7A4C3-1FBA-41D3-9BF4-E3D526230BA1}">
      <dgm:prSet/>
      <dgm:spPr/>
      <dgm:t>
        <a:bodyPr/>
        <a:lstStyle/>
        <a:p>
          <a:r>
            <a:rPr lang="en-GB" b="0" i="0" dirty="0"/>
            <a:t>‘</a:t>
          </a:r>
          <a:r>
            <a:rPr lang="en-GB" b="1" i="1" u="sng" dirty="0"/>
            <a:t>Reinventing Your Life’</a:t>
          </a:r>
          <a:r>
            <a:rPr lang="en-GB" b="1" i="1" u="none" dirty="0"/>
            <a:t>,- </a:t>
          </a:r>
          <a:r>
            <a:rPr lang="en-GB" b="0" i="0" dirty="0"/>
            <a:t>1994 Jeff Young and Janet </a:t>
          </a:r>
          <a:r>
            <a:rPr lang="en-GB" b="0" i="0" dirty="0" err="1"/>
            <a:t>Klosko</a:t>
          </a:r>
          <a:r>
            <a:rPr lang="en-GB" b="0" i="0" dirty="0"/>
            <a:t> refer to schemas as ‘life traps’. </a:t>
          </a:r>
          <a:endParaRPr lang="en-US" dirty="0"/>
        </a:p>
      </dgm:t>
    </dgm:pt>
    <dgm:pt modelId="{485869EC-7F23-4165-89A2-6B11693737CF}" type="parTrans" cxnId="{D2FF457C-A9CC-4B51-B1AE-921D903CD46F}">
      <dgm:prSet/>
      <dgm:spPr/>
      <dgm:t>
        <a:bodyPr/>
        <a:lstStyle/>
        <a:p>
          <a:endParaRPr lang="en-US"/>
        </a:p>
      </dgm:t>
    </dgm:pt>
    <dgm:pt modelId="{F77EC5A1-51FC-4CD1-AC22-6BD41CE4F2E2}" type="sibTrans" cxnId="{D2FF457C-A9CC-4B51-B1AE-921D903CD46F}">
      <dgm:prSet/>
      <dgm:spPr/>
      <dgm:t>
        <a:bodyPr/>
        <a:lstStyle/>
        <a:p>
          <a:endParaRPr lang="en-US"/>
        </a:p>
      </dgm:t>
    </dgm:pt>
    <dgm:pt modelId="{D24A0C21-DD06-4C5F-A8E6-67A3A8D88FB6}">
      <dgm:prSet/>
      <dgm:spPr/>
      <dgm:t>
        <a:bodyPr/>
        <a:lstStyle/>
        <a:p>
          <a:r>
            <a:rPr lang="en-GB" b="0" i="0" dirty="0"/>
            <a:t>“A life trap is a pattern which starts in childhood and reverberates throughout life.” </a:t>
          </a:r>
          <a:endParaRPr lang="en-US" dirty="0"/>
        </a:p>
      </dgm:t>
    </dgm:pt>
    <dgm:pt modelId="{05AE9E52-8092-4A87-B1B8-14B45C235E73}" type="parTrans" cxnId="{CD190275-256B-40BA-A358-BE82665B39AE}">
      <dgm:prSet/>
      <dgm:spPr/>
      <dgm:t>
        <a:bodyPr/>
        <a:lstStyle/>
        <a:p>
          <a:endParaRPr lang="en-US"/>
        </a:p>
      </dgm:t>
    </dgm:pt>
    <dgm:pt modelId="{908AC384-31C4-4FE9-9749-57EDAC918655}" type="sibTrans" cxnId="{CD190275-256B-40BA-A358-BE82665B39AE}">
      <dgm:prSet/>
      <dgm:spPr/>
      <dgm:t>
        <a:bodyPr/>
        <a:lstStyle/>
        <a:p>
          <a:endParaRPr lang="en-US"/>
        </a:p>
      </dgm:t>
    </dgm:pt>
    <dgm:pt modelId="{79B1E426-917C-4E6D-A967-8532145F3ADA}">
      <dgm:prSet/>
      <dgm:spPr/>
      <dgm:t>
        <a:bodyPr/>
        <a:lstStyle/>
        <a:p>
          <a:r>
            <a:rPr lang="en-GB" b="0" i="0" dirty="0"/>
            <a:t>Recognise that these early beliefs provide us with a sense of predictability and certainty. </a:t>
          </a:r>
          <a:endParaRPr lang="en-US" dirty="0"/>
        </a:p>
      </dgm:t>
    </dgm:pt>
    <dgm:pt modelId="{19037054-E8D0-41A7-94ED-5110B871C836}" type="parTrans" cxnId="{1DF09D8D-0F73-4125-A462-A11F6503CDF5}">
      <dgm:prSet/>
      <dgm:spPr/>
      <dgm:t>
        <a:bodyPr/>
        <a:lstStyle/>
        <a:p>
          <a:endParaRPr lang="en-US"/>
        </a:p>
      </dgm:t>
    </dgm:pt>
    <dgm:pt modelId="{F9CAAD5E-FC53-4DC6-9C99-09F68C933FA7}" type="sibTrans" cxnId="{1DF09D8D-0F73-4125-A462-A11F6503CDF5}">
      <dgm:prSet/>
      <dgm:spPr/>
      <dgm:t>
        <a:bodyPr/>
        <a:lstStyle/>
        <a:p>
          <a:endParaRPr lang="en-US"/>
        </a:p>
      </dgm:t>
    </dgm:pt>
    <dgm:pt modelId="{DA95D72D-958A-47CE-BF8B-18D9AE8086F0}">
      <dgm:prSet/>
      <dgm:spPr/>
      <dgm:t>
        <a:bodyPr/>
        <a:lstStyle/>
        <a:p>
          <a:r>
            <a:rPr lang="en-GB" b="0" i="0"/>
            <a:t>Schemas are comfortable and familiar. In an odd sense, they make us feel at home.”  </a:t>
          </a:r>
          <a:endParaRPr lang="en-US"/>
        </a:p>
      </dgm:t>
    </dgm:pt>
    <dgm:pt modelId="{DEC2EA2B-48AB-43B5-81F1-1B2DF1E21A36}" type="parTrans" cxnId="{CF019CAE-ED86-461C-8407-CEBC5AD51FDE}">
      <dgm:prSet/>
      <dgm:spPr/>
      <dgm:t>
        <a:bodyPr/>
        <a:lstStyle/>
        <a:p>
          <a:endParaRPr lang="en-US"/>
        </a:p>
      </dgm:t>
    </dgm:pt>
    <dgm:pt modelId="{20454506-5570-498D-AB5E-E9ECAF7691CE}" type="sibTrans" cxnId="{CF019CAE-ED86-461C-8407-CEBC5AD51FDE}">
      <dgm:prSet/>
      <dgm:spPr/>
      <dgm:t>
        <a:bodyPr/>
        <a:lstStyle/>
        <a:p>
          <a:endParaRPr lang="en-US"/>
        </a:p>
      </dgm:t>
    </dgm:pt>
    <dgm:pt modelId="{366D75AA-6F39-4D2B-A7DA-9BF245BC6B6B}">
      <dgm:prSet/>
      <dgm:spPr/>
      <dgm:t>
        <a:bodyPr/>
        <a:lstStyle/>
        <a:p>
          <a:r>
            <a:rPr lang="en-GB" b="0" i="0"/>
            <a:t>This is partly why schemas are so hard to change. </a:t>
          </a:r>
          <a:endParaRPr lang="en-US"/>
        </a:p>
      </dgm:t>
    </dgm:pt>
    <dgm:pt modelId="{17F53FA4-5904-4545-92A1-4A4DABD27170}" type="parTrans" cxnId="{CF9826FF-F0FD-47BC-A7ED-5203B2C796AD}">
      <dgm:prSet/>
      <dgm:spPr/>
      <dgm:t>
        <a:bodyPr/>
        <a:lstStyle/>
        <a:p>
          <a:endParaRPr lang="en-US"/>
        </a:p>
      </dgm:t>
    </dgm:pt>
    <dgm:pt modelId="{300D534C-AD2C-4F0E-A169-BEB2AB49F87D}" type="sibTrans" cxnId="{CF9826FF-F0FD-47BC-A7ED-5203B2C796AD}">
      <dgm:prSet/>
      <dgm:spPr/>
      <dgm:t>
        <a:bodyPr/>
        <a:lstStyle/>
        <a:p>
          <a:endParaRPr lang="en-US"/>
        </a:p>
      </dgm:t>
    </dgm:pt>
    <dgm:pt modelId="{8395EA69-4378-45D6-BBA7-952C934C7C00}">
      <dgm:prSet/>
      <dgm:spPr/>
      <dgm:t>
        <a:bodyPr/>
        <a:lstStyle/>
        <a:p>
          <a:r>
            <a:rPr lang="en-GB" b="0" i="0" dirty="0"/>
            <a:t>Schema therapy involves continually confronting yourself. </a:t>
          </a:r>
          <a:endParaRPr lang="en-US" dirty="0"/>
        </a:p>
      </dgm:t>
    </dgm:pt>
    <dgm:pt modelId="{FBC20F44-623B-4FED-A37B-EE54F2009FDB}" type="parTrans" cxnId="{B32150BD-3CB2-4884-8534-D573F53CB493}">
      <dgm:prSet/>
      <dgm:spPr/>
      <dgm:t>
        <a:bodyPr/>
        <a:lstStyle/>
        <a:p>
          <a:endParaRPr lang="en-US"/>
        </a:p>
      </dgm:t>
    </dgm:pt>
    <dgm:pt modelId="{9223D3FD-618D-44C6-9FE3-5354515732F9}" type="sibTrans" cxnId="{B32150BD-3CB2-4884-8534-D573F53CB493}">
      <dgm:prSet/>
      <dgm:spPr/>
      <dgm:t>
        <a:bodyPr/>
        <a:lstStyle/>
        <a:p>
          <a:endParaRPr lang="en-US"/>
        </a:p>
      </dgm:t>
    </dgm:pt>
    <dgm:pt modelId="{74C4A102-54A3-4735-A21A-EBBD1DC11B48}" type="pres">
      <dgm:prSet presAssocID="{054363F7-D839-4320-99E2-E10F4E3CACFA}" presName="vert0" presStyleCnt="0">
        <dgm:presLayoutVars>
          <dgm:dir/>
          <dgm:animOne val="branch"/>
          <dgm:animLvl val="lvl"/>
        </dgm:presLayoutVars>
      </dgm:prSet>
      <dgm:spPr/>
    </dgm:pt>
    <dgm:pt modelId="{3A75DEFA-1E3B-460D-8FAC-54D5B3B6DD21}" type="pres">
      <dgm:prSet presAssocID="{A9E7A4C3-1FBA-41D3-9BF4-E3D526230BA1}" presName="thickLine" presStyleLbl="alignNode1" presStyleIdx="0" presStyleCnt="6"/>
      <dgm:spPr/>
    </dgm:pt>
    <dgm:pt modelId="{818AC498-FDD8-48FC-A68E-D3D2BBE1D0E9}" type="pres">
      <dgm:prSet presAssocID="{A9E7A4C3-1FBA-41D3-9BF4-E3D526230BA1}" presName="horz1" presStyleCnt="0"/>
      <dgm:spPr/>
    </dgm:pt>
    <dgm:pt modelId="{5E9A9D94-7752-469D-BD3A-9991A046EE4B}" type="pres">
      <dgm:prSet presAssocID="{A9E7A4C3-1FBA-41D3-9BF4-E3D526230BA1}" presName="tx1" presStyleLbl="revTx" presStyleIdx="0" presStyleCnt="6"/>
      <dgm:spPr/>
    </dgm:pt>
    <dgm:pt modelId="{73821E72-23EC-4B95-BCB3-A200CDAE9DF3}" type="pres">
      <dgm:prSet presAssocID="{A9E7A4C3-1FBA-41D3-9BF4-E3D526230BA1}" presName="vert1" presStyleCnt="0"/>
      <dgm:spPr/>
    </dgm:pt>
    <dgm:pt modelId="{7F57F9E0-5EBC-4733-9E98-3112064D27CB}" type="pres">
      <dgm:prSet presAssocID="{D24A0C21-DD06-4C5F-A8E6-67A3A8D88FB6}" presName="thickLine" presStyleLbl="alignNode1" presStyleIdx="1" presStyleCnt="6"/>
      <dgm:spPr/>
    </dgm:pt>
    <dgm:pt modelId="{BBB4870A-19A9-41D8-BF68-8029BEA74E88}" type="pres">
      <dgm:prSet presAssocID="{D24A0C21-DD06-4C5F-A8E6-67A3A8D88FB6}" presName="horz1" presStyleCnt="0"/>
      <dgm:spPr/>
    </dgm:pt>
    <dgm:pt modelId="{1ACBD604-3761-4A94-9FFD-D1CC3A1D6BD0}" type="pres">
      <dgm:prSet presAssocID="{D24A0C21-DD06-4C5F-A8E6-67A3A8D88FB6}" presName="tx1" presStyleLbl="revTx" presStyleIdx="1" presStyleCnt="6"/>
      <dgm:spPr/>
    </dgm:pt>
    <dgm:pt modelId="{E839A166-22CE-4DE0-AC4C-D335C9B758CB}" type="pres">
      <dgm:prSet presAssocID="{D24A0C21-DD06-4C5F-A8E6-67A3A8D88FB6}" presName="vert1" presStyleCnt="0"/>
      <dgm:spPr/>
    </dgm:pt>
    <dgm:pt modelId="{B32CDFD5-C7EA-4D96-9AA8-D73C23702E6A}" type="pres">
      <dgm:prSet presAssocID="{79B1E426-917C-4E6D-A967-8532145F3ADA}" presName="thickLine" presStyleLbl="alignNode1" presStyleIdx="2" presStyleCnt="6"/>
      <dgm:spPr/>
    </dgm:pt>
    <dgm:pt modelId="{61D88303-1AA2-4F59-A093-BF575D2B967C}" type="pres">
      <dgm:prSet presAssocID="{79B1E426-917C-4E6D-A967-8532145F3ADA}" presName="horz1" presStyleCnt="0"/>
      <dgm:spPr/>
    </dgm:pt>
    <dgm:pt modelId="{94E65319-CED3-41CF-957B-736498BBD43A}" type="pres">
      <dgm:prSet presAssocID="{79B1E426-917C-4E6D-A967-8532145F3ADA}" presName="tx1" presStyleLbl="revTx" presStyleIdx="2" presStyleCnt="6"/>
      <dgm:spPr/>
    </dgm:pt>
    <dgm:pt modelId="{0E7F5F93-1638-4690-BC27-5692FC8B3336}" type="pres">
      <dgm:prSet presAssocID="{79B1E426-917C-4E6D-A967-8532145F3ADA}" presName="vert1" presStyleCnt="0"/>
      <dgm:spPr/>
    </dgm:pt>
    <dgm:pt modelId="{C1F77846-9A1E-45D9-8091-12C0239ACAC7}" type="pres">
      <dgm:prSet presAssocID="{DA95D72D-958A-47CE-BF8B-18D9AE8086F0}" presName="thickLine" presStyleLbl="alignNode1" presStyleIdx="3" presStyleCnt="6"/>
      <dgm:spPr/>
    </dgm:pt>
    <dgm:pt modelId="{EF7FEFEB-8514-4317-872C-963ECD210170}" type="pres">
      <dgm:prSet presAssocID="{DA95D72D-958A-47CE-BF8B-18D9AE8086F0}" presName="horz1" presStyleCnt="0"/>
      <dgm:spPr/>
    </dgm:pt>
    <dgm:pt modelId="{5A035CFC-8F31-4CD1-AF4B-04119073D59A}" type="pres">
      <dgm:prSet presAssocID="{DA95D72D-958A-47CE-BF8B-18D9AE8086F0}" presName="tx1" presStyleLbl="revTx" presStyleIdx="3" presStyleCnt="6"/>
      <dgm:spPr/>
    </dgm:pt>
    <dgm:pt modelId="{202AAB73-AF73-40B3-A515-35E2E69CAF64}" type="pres">
      <dgm:prSet presAssocID="{DA95D72D-958A-47CE-BF8B-18D9AE8086F0}" presName="vert1" presStyleCnt="0"/>
      <dgm:spPr/>
    </dgm:pt>
    <dgm:pt modelId="{4B6DB48D-EE1D-4D3C-B431-90980021D6B9}" type="pres">
      <dgm:prSet presAssocID="{366D75AA-6F39-4D2B-A7DA-9BF245BC6B6B}" presName="thickLine" presStyleLbl="alignNode1" presStyleIdx="4" presStyleCnt="6"/>
      <dgm:spPr/>
    </dgm:pt>
    <dgm:pt modelId="{2A56547F-BADB-4F7D-863C-334C5C434DA5}" type="pres">
      <dgm:prSet presAssocID="{366D75AA-6F39-4D2B-A7DA-9BF245BC6B6B}" presName="horz1" presStyleCnt="0"/>
      <dgm:spPr/>
    </dgm:pt>
    <dgm:pt modelId="{951BC62A-0A37-4A2C-A402-CAEFCBBF7A24}" type="pres">
      <dgm:prSet presAssocID="{366D75AA-6F39-4D2B-A7DA-9BF245BC6B6B}" presName="tx1" presStyleLbl="revTx" presStyleIdx="4" presStyleCnt="6"/>
      <dgm:spPr/>
    </dgm:pt>
    <dgm:pt modelId="{05DC3926-5AA6-4B0A-8105-C14EBC715631}" type="pres">
      <dgm:prSet presAssocID="{366D75AA-6F39-4D2B-A7DA-9BF245BC6B6B}" presName="vert1" presStyleCnt="0"/>
      <dgm:spPr/>
    </dgm:pt>
    <dgm:pt modelId="{97905858-CD6A-4905-87C3-538CD60BE6EE}" type="pres">
      <dgm:prSet presAssocID="{8395EA69-4378-45D6-BBA7-952C934C7C00}" presName="thickLine" presStyleLbl="alignNode1" presStyleIdx="5" presStyleCnt="6"/>
      <dgm:spPr/>
    </dgm:pt>
    <dgm:pt modelId="{0D42DED9-A083-4FB9-BA2D-A2D5681DADB2}" type="pres">
      <dgm:prSet presAssocID="{8395EA69-4378-45D6-BBA7-952C934C7C00}" presName="horz1" presStyleCnt="0"/>
      <dgm:spPr/>
    </dgm:pt>
    <dgm:pt modelId="{B15B712F-015A-446C-BF8C-FBBFDDC61134}" type="pres">
      <dgm:prSet presAssocID="{8395EA69-4378-45D6-BBA7-952C934C7C00}" presName="tx1" presStyleLbl="revTx" presStyleIdx="5" presStyleCnt="6"/>
      <dgm:spPr/>
    </dgm:pt>
    <dgm:pt modelId="{5CECE7E5-EEFA-40AD-BA4B-880AE345288D}" type="pres">
      <dgm:prSet presAssocID="{8395EA69-4378-45D6-BBA7-952C934C7C00}" presName="vert1" presStyleCnt="0"/>
      <dgm:spPr/>
    </dgm:pt>
  </dgm:ptLst>
  <dgm:cxnLst>
    <dgm:cxn modelId="{5088CA00-D471-4956-959D-742E9853CCA2}" type="presOf" srcId="{79B1E426-917C-4E6D-A967-8532145F3ADA}" destId="{94E65319-CED3-41CF-957B-736498BBD43A}" srcOrd="0" destOrd="0" presId="urn:microsoft.com/office/officeart/2008/layout/LinedList"/>
    <dgm:cxn modelId="{F7553324-23D8-4571-B342-7676AD61A5E8}" type="presOf" srcId="{366D75AA-6F39-4D2B-A7DA-9BF245BC6B6B}" destId="{951BC62A-0A37-4A2C-A402-CAEFCBBF7A24}" srcOrd="0" destOrd="0" presId="urn:microsoft.com/office/officeart/2008/layout/LinedList"/>
    <dgm:cxn modelId="{73E00338-F0DB-4942-910E-1E39091C7C36}" type="presOf" srcId="{A9E7A4C3-1FBA-41D3-9BF4-E3D526230BA1}" destId="{5E9A9D94-7752-469D-BD3A-9991A046EE4B}" srcOrd="0" destOrd="0" presId="urn:microsoft.com/office/officeart/2008/layout/LinedList"/>
    <dgm:cxn modelId="{CD190275-256B-40BA-A358-BE82665B39AE}" srcId="{054363F7-D839-4320-99E2-E10F4E3CACFA}" destId="{D24A0C21-DD06-4C5F-A8E6-67A3A8D88FB6}" srcOrd="1" destOrd="0" parTransId="{05AE9E52-8092-4A87-B1B8-14B45C235E73}" sibTransId="{908AC384-31C4-4FE9-9749-57EDAC918655}"/>
    <dgm:cxn modelId="{D2FF457C-A9CC-4B51-B1AE-921D903CD46F}" srcId="{054363F7-D839-4320-99E2-E10F4E3CACFA}" destId="{A9E7A4C3-1FBA-41D3-9BF4-E3D526230BA1}" srcOrd="0" destOrd="0" parTransId="{485869EC-7F23-4165-89A2-6B11693737CF}" sibTransId="{F77EC5A1-51FC-4CD1-AC22-6BD41CE4F2E2}"/>
    <dgm:cxn modelId="{1DF09D8D-0F73-4125-A462-A11F6503CDF5}" srcId="{054363F7-D839-4320-99E2-E10F4E3CACFA}" destId="{79B1E426-917C-4E6D-A967-8532145F3ADA}" srcOrd="2" destOrd="0" parTransId="{19037054-E8D0-41A7-94ED-5110B871C836}" sibTransId="{F9CAAD5E-FC53-4DC6-9C99-09F68C933FA7}"/>
    <dgm:cxn modelId="{9A556B8F-372D-42DC-B12A-97B27BAC97B7}" type="presOf" srcId="{054363F7-D839-4320-99E2-E10F4E3CACFA}" destId="{74C4A102-54A3-4735-A21A-EBBD1DC11B48}" srcOrd="0" destOrd="0" presId="urn:microsoft.com/office/officeart/2008/layout/LinedList"/>
    <dgm:cxn modelId="{CF019CAE-ED86-461C-8407-CEBC5AD51FDE}" srcId="{054363F7-D839-4320-99E2-E10F4E3CACFA}" destId="{DA95D72D-958A-47CE-BF8B-18D9AE8086F0}" srcOrd="3" destOrd="0" parTransId="{DEC2EA2B-48AB-43B5-81F1-1B2DF1E21A36}" sibTransId="{20454506-5570-498D-AB5E-E9ECAF7691CE}"/>
    <dgm:cxn modelId="{B32150BD-3CB2-4884-8534-D573F53CB493}" srcId="{054363F7-D839-4320-99E2-E10F4E3CACFA}" destId="{8395EA69-4378-45D6-BBA7-952C934C7C00}" srcOrd="5" destOrd="0" parTransId="{FBC20F44-623B-4FED-A37B-EE54F2009FDB}" sibTransId="{9223D3FD-618D-44C6-9FE3-5354515732F9}"/>
    <dgm:cxn modelId="{7606B8D2-7803-4491-AB5E-83F584F6867F}" type="presOf" srcId="{8395EA69-4378-45D6-BBA7-952C934C7C00}" destId="{B15B712F-015A-446C-BF8C-FBBFDDC61134}" srcOrd="0" destOrd="0" presId="urn:microsoft.com/office/officeart/2008/layout/LinedList"/>
    <dgm:cxn modelId="{905AFCE7-EE41-41BF-8E02-9612C95B0AB5}" type="presOf" srcId="{D24A0C21-DD06-4C5F-A8E6-67A3A8D88FB6}" destId="{1ACBD604-3761-4A94-9FFD-D1CC3A1D6BD0}" srcOrd="0" destOrd="0" presId="urn:microsoft.com/office/officeart/2008/layout/LinedList"/>
    <dgm:cxn modelId="{2B78CFFD-5C08-4DD6-A12A-2D2AAE6EE214}" type="presOf" srcId="{DA95D72D-958A-47CE-BF8B-18D9AE8086F0}" destId="{5A035CFC-8F31-4CD1-AF4B-04119073D59A}" srcOrd="0" destOrd="0" presId="urn:microsoft.com/office/officeart/2008/layout/LinedList"/>
    <dgm:cxn modelId="{CF9826FF-F0FD-47BC-A7ED-5203B2C796AD}" srcId="{054363F7-D839-4320-99E2-E10F4E3CACFA}" destId="{366D75AA-6F39-4D2B-A7DA-9BF245BC6B6B}" srcOrd="4" destOrd="0" parTransId="{17F53FA4-5904-4545-92A1-4A4DABD27170}" sibTransId="{300D534C-AD2C-4F0E-A169-BEB2AB49F87D}"/>
    <dgm:cxn modelId="{F7D0BFD2-C04A-46D5-B451-E033C1713378}" type="presParOf" srcId="{74C4A102-54A3-4735-A21A-EBBD1DC11B48}" destId="{3A75DEFA-1E3B-460D-8FAC-54D5B3B6DD21}" srcOrd="0" destOrd="0" presId="urn:microsoft.com/office/officeart/2008/layout/LinedList"/>
    <dgm:cxn modelId="{A7795DDB-B1B5-42E9-9BEE-913018E79D3D}" type="presParOf" srcId="{74C4A102-54A3-4735-A21A-EBBD1DC11B48}" destId="{818AC498-FDD8-48FC-A68E-D3D2BBE1D0E9}" srcOrd="1" destOrd="0" presId="urn:microsoft.com/office/officeart/2008/layout/LinedList"/>
    <dgm:cxn modelId="{48F8F683-F0FC-42FB-AE93-E224998710A8}" type="presParOf" srcId="{818AC498-FDD8-48FC-A68E-D3D2BBE1D0E9}" destId="{5E9A9D94-7752-469D-BD3A-9991A046EE4B}" srcOrd="0" destOrd="0" presId="urn:microsoft.com/office/officeart/2008/layout/LinedList"/>
    <dgm:cxn modelId="{CBB9FFBD-9C5B-482F-BB32-5A9E59E83BB8}" type="presParOf" srcId="{818AC498-FDD8-48FC-A68E-D3D2BBE1D0E9}" destId="{73821E72-23EC-4B95-BCB3-A200CDAE9DF3}" srcOrd="1" destOrd="0" presId="urn:microsoft.com/office/officeart/2008/layout/LinedList"/>
    <dgm:cxn modelId="{1CA5C1C6-4DD2-459B-839C-ED3A0C287621}" type="presParOf" srcId="{74C4A102-54A3-4735-A21A-EBBD1DC11B48}" destId="{7F57F9E0-5EBC-4733-9E98-3112064D27CB}" srcOrd="2" destOrd="0" presId="urn:microsoft.com/office/officeart/2008/layout/LinedList"/>
    <dgm:cxn modelId="{5C571899-AA40-46EF-81C9-388065FB462A}" type="presParOf" srcId="{74C4A102-54A3-4735-A21A-EBBD1DC11B48}" destId="{BBB4870A-19A9-41D8-BF68-8029BEA74E88}" srcOrd="3" destOrd="0" presId="urn:microsoft.com/office/officeart/2008/layout/LinedList"/>
    <dgm:cxn modelId="{C5F8064E-97EB-4046-852B-F44F84F768EC}" type="presParOf" srcId="{BBB4870A-19A9-41D8-BF68-8029BEA74E88}" destId="{1ACBD604-3761-4A94-9FFD-D1CC3A1D6BD0}" srcOrd="0" destOrd="0" presId="urn:microsoft.com/office/officeart/2008/layout/LinedList"/>
    <dgm:cxn modelId="{D13312AD-CCA5-4D0E-95FC-74CE07C682AB}" type="presParOf" srcId="{BBB4870A-19A9-41D8-BF68-8029BEA74E88}" destId="{E839A166-22CE-4DE0-AC4C-D335C9B758CB}" srcOrd="1" destOrd="0" presId="urn:microsoft.com/office/officeart/2008/layout/LinedList"/>
    <dgm:cxn modelId="{F9DA8D19-8688-4B0F-A6AB-D755484A51B4}" type="presParOf" srcId="{74C4A102-54A3-4735-A21A-EBBD1DC11B48}" destId="{B32CDFD5-C7EA-4D96-9AA8-D73C23702E6A}" srcOrd="4" destOrd="0" presId="urn:microsoft.com/office/officeart/2008/layout/LinedList"/>
    <dgm:cxn modelId="{AA292EFC-8189-4A51-A390-4E993A01C4BB}" type="presParOf" srcId="{74C4A102-54A3-4735-A21A-EBBD1DC11B48}" destId="{61D88303-1AA2-4F59-A093-BF575D2B967C}" srcOrd="5" destOrd="0" presId="urn:microsoft.com/office/officeart/2008/layout/LinedList"/>
    <dgm:cxn modelId="{BF6527DF-A1D3-4F49-9E56-804F5AACDABE}" type="presParOf" srcId="{61D88303-1AA2-4F59-A093-BF575D2B967C}" destId="{94E65319-CED3-41CF-957B-736498BBD43A}" srcOrd="0" destOrd="0" presId="urn:microsoft.com/office/officeart/2008/layout/LinedList"/>
    <dgm:cxn modelId="{16F21EA8-7D89-42B8-ACBB-B4896CBBA311}" type="presParOf" srcId="{61D88303-1AA2-4F59-A093-BF575D2B967C}" destId="{0E7F5F93-1638-4690-BC27-5692FC8B3336}" srcOrd="1" destOrd="0" presId="urn:microsoft.com/office/officeart/2008/layout/LinedList"/>
    <dgm:cxn modelId="{58772FC5-41AD-40C1-B7E7-AAA46A9B907F}" type="presParOf" srcId="{74C4A102-54A3-4735-A21A-EBBD1DC11B48}" destId="{C1F77846-9A1E-45D9-8091-12C0239ACAC7}" srcOrd="6" destOrd="0" presId="urn:microsoft.com/office/officeart/2008/layout/LinedList"/>
    <dgm:cxn modelId="{5AA866BD-297B-40FC-A1FF-6BCD52E9ABA0}" type="presParOf" srcId="{74C4A102-54A3-4735-A21A-EBBD1DC11B48}" destId="{EF7FEFEB-8514-4317-872C-963ECD210170}" srcOrd="7" destOrd="0" presId="urn:microsoft.com/office/officeart/2008/layout/LinedList"/>
    <dgm:cxn modelId="{FFEC87DB-02A1-4C42-B8DD-E0B39DAB7ED6}" type="presParOf" srcId="{EF7FEFEB-8514-4317-872C-963ECD210170}" destId="{5A035CFC-8F31-4CD1-AF4B-04119073D59A}" srcOrd="0" destOrd="0" presId="urn:microsoft.com/office/officeart/2008/layout/LinedList"/>
    <dgm:cxn modelId="{7D2E354E-3DD5-4318-8E5B-FD6843F4910A}" type="presParOf" srcId="{EF7FEFEB-8514-4317-872C-963ECD210170}" destId="{202AAB73-AF73-40B3-A515-35E2E69CAF64}" srcOrd="1" destOrd="0" presId="urn:microsoft.com/office/officeart/2008/layout/LinedList"/>
    <dgm:cxn modelId="{FB69C6C7-A8AD-44E3-921D-2C51F7BF70FF}" type="presParOf" srcId="{74C4A102-54A3-4735-A21A-EBBD1DC11B48}" destId="{4B6DB48D-EE1D-4D3C-B431-90980021D6B9}" srcOrd="8" destOrd="0" presId="urn:microsoft.com/office/officeart/2008/layout/LinedList"/>
    <dgm:cxn modelId="{608201B0-274B-4C25-B002-0C0AC950A8D5}" type="presParOf" srcId="{74C4A102-54A3-4735-A21A-EBBD1DC11B48}" destId="{2A56547F-BADB-4F7D-863C-334C5C434DA5}" srcOrd="9" destOrd="0" presId="urn:microsoft.com/office/officeart/2008/layout/LinedList"/>
    <dgm:cxn modelId="{6975A257-9627-4B58-9260-BA75ADBF4946}" type="presParOf" srcId="{2A56547F-BADB-4F7D-863C-334C5C434DA5}" destId="{951BC62A-0A37-4A2C-A402-CAEFCBBF7A24}" srcOrd="0" destOrd="0" presId="urn:microsoft.com/office/officeart/2008/layout/LinedList"/>
    <dgm:cxn modelId="{A2584A7E-EB1A-420A-BB8F-74A32627DB9F}" type="presParOf" srcId="{2A56547F-BADB-4F7D-863C-334C5C434DA5}" destId="{05DC3926-5AA6-4B0A-8105-C14EBC715631}" srcOrd="1" destOrd="0" presId="urn:microsoft.com/office/officeart/2008/layout/LinedList"/>
    <dgm:cxn modelId="{11ACB0D0-4B04-42E4-B887-1ED619699784}" type="presParOf" srcId="{74C4A102-54A3-4735-A21A-EBBD1DC11B48}" destId="{97905858-CD6A-4905-87C3-538CD60BE6EE}" srcOrd="10" destOrd="0" presId="urn:microsoft.com/office/officeart/2008/layout/LinedList"/>
    <dgm:cxn modelId="{0C347B34-9C79-4E42-A51E-4506D75BD4AA}" type="presParOf" srcId="{74C4A102-54A3-4735-A21A-EBBD1DC11B48}" destId="{0D42DED9-A083-4FB9-BA2D-A2D5681DADB2}" srcOrd="11" destOrd="0" presId="urn:microsoft.com/office/officeart/2008/layout/LinedList"/>
    <dgm:cxn modelId="{48916D6C-B5BB-4CA7-892F-301635949AF5}" type="presParOf" srcId="{0D42DED9-A083-4FB9-BA2D-A2D5681DADB2}" destId="{B15B712F-015A-446C-BF8C-FBBFDDC61134}" srcOrd="0" destOrd="0" presId="urn:microsoft.com/office/officeart/2008/layout/LinedList"/>
    <dgm:cxn modelId="{E6738A02-DC30-4647-8FA9-B3850B4C0BFB}" type="presParOf" srcId="{0D42DED9-A083-4FB9-BA2D-A2D5681DADB2}" destId="{5CECE7E5-EEFA-40AD-BA4B-880AE34528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5DEFA-1E3B-460D-8FAC-54D5B3B6DD21}">
      <dsp:nvSpPr>
        <dsp:cNvPr id="0" name=""/>
        <dsp:cNvSpPr/>
      </dsp:nvSpPr>
      <dsp:spPr>
        <a:xfrm>
          <a:off x="0" y="2586"/>
          <a:ext cx="65214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9A9D94-7752-469D-BD3A-9991A046EE4B}">
      <dsp:nvSpPr>
        <dsp:cNvPr id="0" name=""/>
        <dsp:cNvSpPr/>
      </dsp:nvSpPr>
      <dsp:spPr>
        <a:xfrm>
          <a:off x="0" y="2586"/>
          <a:ext cx="6521410" cy="88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a:t>
          </a:r>
          <a:r>
            <a:rPr lang="en-GB" sz="2400" b="1" i="1" u="sng" kern="1200" dirty="0"/>
            <a:t>Reinventing Your Life’</a:t>
          </a:r>
          <a:r>
            <a:rPr lang="en-GB" sz="2400" b="1" i="1" u="none" kern="1200" dirty="0"/>
            <a:t>,- </a:t>
          </a:r>
          <a:r>
            <a:rPr lang="en-GB" sz="2400" b="0" i="0" kern="1200" dirty="0"/>
            <a:t>1994 Jeff Young and Janet </a:t>
          </a:r>
          <a:r>
            <a:rPr lang="en-GB" sz="2400" b="0" i="0" kern="1200" dirty="0" err="1"/>
            <a:t>Klosko</a:t>
          </a:r>
          <a:r>
            <a:rPr lang="en-GB" sz="2400" b="0" i="0" kern="1200" dirty="0"/>
            <a:t> refer to schemas as ‘life traps’. </a:t>
          </a:r>
          <a:endParaRPr lang="en-US" sz="2400" kern="1200" dirty="0"/>
        </a:p>
      </dsp:txBody>
      <dsp:txXfrm>
        <a:off x="0" y="2586"/>
        <a:ext cx="6521410" cy="881970"/>
      </dsp:txXfrm>
    </dsp:sp>
    <dsp:sp modelId="{7F57F9E0-5EBC-4733-9E98-3112064D27CB}">
      <dsp:nvSpPr>
        <dsp:cNvPr id="0" name=""/>
        <dsp:cNvSpPr/>
      </dsp:nvSpPr>
      <dsp:spPr>
        <a:xfrm>
          <a:off x="0" y="884556"/>
          <a:ext cx="65214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CBD604-3761-4A94-9FFD-D1CC3A1D6BD0}">
      <dsp:nvSpPr>
        <dsp:cNvPr id="0" name=""/>
        <dsp:cNvSpPr/>
      </dsp:nvSpPr>
      <dsp:spPr>
        <a:xfrm>
          <a:off x="0" y="884556"/>
          <a:ext cx="6521410" cy="88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“A life trap is a pattern which starts in childhood and reverberates throughout life.” </a:t>
          </a:r>
          <a:endParaRPr lang="en-US" sz="2400" kern="1200" dirty="0"/>
        </a:p>
      </dsp:txBody>
      <dsp:txXfrm>
        <a:off x="0" y="884556"/>
        <a:ext cx="6521410" cy="881970"/>
      </dsp:txXfrm>
    </dsp:sp>
    <dsp:sp modelId="{B32CDFD5-C7EA-4D96-9AA8-D73C23702E6A}">
      <dsp:nvSpPr>
        <dsp:cNvPr id="0" name=""/>
        <dsp:cNvSpPr/>
      </dsp:nvSpPr>
      <dsp:spPr>
        <a:xfrm>
          <a:off x="0" y="1766527"/>
          <a:ext cx="65214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E65319-CED3-41CF-957B-736498BBD43A}">
      <dsp:nvSpPr>
        <dsp:cNvPr id="0" name=""/>
        <dsp:cNvSpPr/>
      </dsp:nvSpPr>
      <dsp:spPr>
        <a:xfrm>
          <a:off x="0" y="1766527"/>
          <a:ext cx="6521410" cy="88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Recognise that these early beliefs provide us with a sense of predictability and certainty. </a:t>
          </a:r>
          <a:endParaRPr lang="en-US" sz="2400" kern="1200" dirty="0"/>
        </a:p>
      </dsp:txBody>
      <dsp:txXfrm>
        <a:off x="0" y="1766527"/>
        <a:ext cx="6521410" cy="881970"/>
      </dsp:txXfrm>
    </dsp:sp>
    <dsp:sp modelId="{C1F77846-9A1E-45D9-8091-12C0239ACAC7}">
      <dsp:nvSpPr>
        <dsp:cNvPr id="0" name=""/>
        <dsp:cNvSpPr/>
      </dsp:nvSpPr>
      <dsp:spPr>
        <a:xfrm>
          <a:off x="0" y="2648497"/>
          <a:ext cx="65214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035CFC-8F31-4CD1-AF4B-04119073D59A}">
      <dsp:nvSpPr>
        <dsp:cNvPr id="0" name=""/>
        <dsp:cNvSpPr/>
      </dsp:nvSpPr>
      <dsp:spPr>
        <a:xfrm>
          <a:off x="0" y="2648497"/>
          <a:ext cx="6521410" cy="88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Schemas are comfortable and familiar. In an odd sense, they make us feel at home.”  </a:t>
          </a:r>
          <a:endParaRPr lang="en-US" sz="2400" kern="1200"/>
        </a:p>
      </dsp:txBody>
      <dsp:txXfrm>
        <a:off x="0" y="2648497"/>
        <a:ext cx="6521410" cy="881970"/>
      </dsp:txXfrm>
    </dsp:sp>
    <dsp:sp modelId="{4B6DB48D-EE1D-4D3C-B431-90980021D6B9}">
      <dsp:nvSpPr>
        <dsp:cNvPr id="0" name=""/>
        <dsp:cNvSpPr/>
      </dsp:nvSpPr>
      <dsp:spPr>
        <a:xfrm>
          <a:off x="0" y="3530467"/>
          <a:ext cx="65214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1BC62A-0A37-4A2C-A402-CAEFCBBF7A24}">
      <dsp:nvSpPr>
        <dsp:cNvPr id="0" name=""/>
        <dsp:cNvSpPr/>
      </dsp:nvSpPr>
      <dsp:spPr>
        <a:xfrm>
          <a:off x="0" y="3530467"/>
          <a:ext cx="6521410" cy="88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This is partly why schemas are so hard to change. </a:t>
          </a:r>
          <a:endParaRPr lang="en-US" sz="2400" kern="1200"/>
        </a:p>
      </dsp:txBody>
      <dsp:txXfrm>
        <a:off x="0" y="3530467"/>
        <a:ext cx="6521410" cy="881970"/>
      </dsp:txXfrm>
    </dsp:sp>
    <dsp:sp modelId="{97905858-CD6A-4905-87C3-538CD60BE6EE}">
      <dsp:nvSpPr>
        <dsp:cNvPr id="0" name=""/>
        <dsp:cNvSpPr/>
      </dsp:nvSpPr>
      <dsp:spPr>
        <a:xfrm>
          <a:off x="0" y="4412438"/>
          <a:ext cx="65214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5B712F-015A-446C-BF8C-FBBFDDC61134}">
      <dsp:nvSpPr>
        <dsp:cNvPr id="0" name=""/>
        <dsp:cNvSpPr/>
      </dsp:nvSpPr>
      <dsp:spPr>
        <a:xfrm>
          <a:off x="0" y="4412438"/>
          <a:ext cx="6521410" cy="88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Schema therapy involves continually confronting yourself. </a:t>
          </a:r>
          <a:endParaRPr lang="en-US" sz="2400" kern="1200" dirty="0"/>
        </a:p>
      </dsp:txBody>
      <dsp:txXfrm>
        <a:off x="0" y="4412438"/>
        <a:ext cx="6521410" cy="8819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11/03/2024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AD59-191C-42D2-B290-4E83384EA7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5D02F9-78F3-404F-AC42-94A0EB493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C81C37-A1E2-473A-A09D-23533A9A6CAF}"/>
              </a:ext>
            </a:extLst>
          </p:cNvPr>
          <p:cNvSpPr>
            <a:spLocks noGrp="1"/>
          </p:cNvSpPr>
          <p:nvPr>
            <p:ph type="dt" sz="half" idx="10"/>
          </p:nvPr>
        </p:nvSpPr>
        <p:spPr/>
        <p:txBody>
          <a:bodyPr/>
          <a:lstStyle/>
          <a:p>
            <a:fld id="{EA0C0817-A112-4847-8014-A94B7D2A4EA3}" type="datetime1">
              <a:rPr lang="en-US" smtClean="0"/>
              <a:t>3/11/2024</a:t>
            </a:fld>
            <a:endParaRPr lang="en-US" dirty="0"/>
          </a:p>
        </p:txBody>
      </p:sp>
      <p:sp>
        <p:nvSpPr>
          <p:cNvPr id="5" name="Footer Placeholder 4">
            <a:extLst>
              <a:ext uri="{FF2B5EF4-FFF2-40B4-BE49-F238E27FC236}">
                <a16:creationId xmlns:a16="http://schemas.microsoft.com/office/drawing/2014/main" id="{1A11F90C-823C-4312-A52D-C136D869C8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D1FDF0-B5B0-4E77-A5CF-5CFBD0033F99}"/>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836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4E61-A25A-4C87-BA31-66604D4578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F6157C-AD77-408F-A584-ABFA21D37B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823354-46CF-428C-8C40-3BE383413851}"/>
              </a:ext>
            </a:extLst>
          </p:cNvPr>
          <p:cNvSpPr>
            <a:spLocks noGrp="1"/>
          </p:cNvSpPr>
          <p:nvPr>
            <p:ph type="dt" sz="half" idx="10"/>
          </p:nvPr>
        </p:nvSpPr>
        <p:spPr/>
        <p:txBody>
          <a:bodyPr/>
          <a:lstStyle/>
          <a:p>
            <a:fld id="{7332B432-ACDA-4023-A761-2BAB76577B62}" type="datetime1">
              <a:rPr lang="en-US" smtClean="0"/>
              <a:t>3/11/2024</a:t>
            </a:fld>
            <a:endParaRPr lang="en-US"/>
          </a:p>
        </p:txBody>
      </p:sp>
      <p:sp>
        <p:nvSpPr>
          <p:cNvPr id="5" name="Footer Placeholder 4">
            <a:extLst>
              <a:ext uri="{FF2B5EF4-FFF2-40B4-BE49-F238E27FC236}">
                <a16:creationId xmlns:a16="http://schemas.microsoft.com/office/drawing/2014/main" id="{C55AC62C-A1EA-4D6A-8E5B-2732CA806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4A4D2-D908-4716-A2F2-21ABDE6F3D5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7880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A565-85E2-403F-B2BC-DCDB1A830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4CD3F9-3186-4217-BF88-ACC85FFE4B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F2DC21-9EA5-4905-AC83-0468EA5E3059}"/>
              </a:ext>
            </a:extLst>
          </p:cNvPr>
          <p:cNvSpPr>
            <a:spLocks noGrp="1"/>
          </p:cNvSpPr>
          <p:nvPr>
            <p:ph type="dt" sz="half" idx="10"/>
          </p:nvPr>
        </p:nvSpPr>
        <p:spPr/>
        <p:txBody>
          <a:bodyPr/>
          <a:lstStyle/>
          <a:p>
            <a:fld id="{D9C646AA-F36E-4540-911D-FFFC0A0EF24A}" type="datetime1">
              <a:rPr lang="en-US" smtClean="0"/>
              <a:t>3/11/2024</a:t>
            </a:fld>
            <a:endParaRPr lang="en-US" dirty="0"/>
          </a:p>
        </p:txBody>
      </p:sp>
      <p:sp>
        <p:nvSpPr>
          <p:cNvPr id="5" name="Footer Placeholder 4">
            <a:extLst>
              <a:ext uri="{FF2B5EF4-FFF2-40B4-BE49-F238E27FC236}">
                <a16:creationId xmlns:a16="http://schemas.microsoft.com/office/drawing/2014/main" id="{8670CA76-F78B-4F5F-A1AE-958AAABF5A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C5F6AC-2F42-4BCA-A968-1A4ED124872B}"/>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2157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FE9D7-7248-4C1B-804A-78C9D37B7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DCBC-24D3-4D11-AE33-E015E0742F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1293A6-AC63-4A20-BA7D-413811F1B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D8504-1B69-4851-8839-7389CC6C1CA5}"/>
              </a:ext>
            </a:extLst>
          </p:cNvPr>
          <p:cNvSpPr>
            <a:spLocks noGrp="1"/>
          </p:cNvSpPr>
          <p:nvPr>
            <p:ph type="dt" sz="half" idx="10"/>
          </p:nvPr>
        </p:nvSpPr>
        <p:spPr/>
        <p:txBody>
          <a:bodyPr/>
          <a:lstStyle/>
          <a:p>
            <a:fld id="{69186D26-FA5F-4637-B602-B7C2DC34CFD4}" type="datetime1">
              <a:rPr lang="en-US" smtClean="0"/>
              <a:t>3/11/2024</a:t>
            </a:fld>
            <a:endParaRPr lang="en-US"/>
          </a:p>
        </p:txBody>
      </p:sp>
      <p:sp>
        <p:nvSpPr>
          <p:cNvPr id="6" name="Footer Placeholder 5">
            <a:extLst>
              <a:ext uri="{FF2B5EF4-FFF2-40B4-BE49-F238E27FC236}">
                <a16:creationId xmlns:a16="http://schemas.microsoft.com/office/drawing/2014/main" id="{78B0856E-6195-4A3A-8556-7E97792648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6D3663-61B2-4F9B-BEE4-5AF78FAD3FD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068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0ED2-0A80-4E79-B1A9-CCB62B421B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91DCEB-FFC7-492A-AE8D-47DEA7E94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42F5F-916A-49A9-974D-51FE7A075D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F7B82-BA34-4C3F-8B24-3A21647D83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B2C03-275B-4795-808A-7604967C1B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F51CE5-068A-45A4-AB7F-A8746F8E8213}"/>
              </a:ext>
            </a:extLst>
          </p:cNvPr>
          <p:cNvSpPr>
            <a:spLocks noGrp="1"/>
          </p:cNvSpPr>
          <p:nvPr>
            <p:ph type="dt" sz="half" idx="10"/>
          </p:nvPr>
        </p:nvSpPr>
        <p:spPr/>
        <p:txBody>
          <a:bodyPr/>
          <a:lstStyle/>
          <a:p>
            <a:fld id="{8A7F15D8-96D1-4781-BC50-CA8A088B2FE4}" type="datetime1">
              <a:rPr lang="en-US" smtClean="0"/>
              <a:t>3/11/2024</a:t>
            </a:fld>
            <a:endParaRPr lang="en-US"/>
          </a:p>
        </p:txBody>
      </p:sp>
      <p:sp>
        <p:nvSpPr>
          <p:cNvPr id="8" name="Footer Placeholder 7">
            <a:extLst>
              <a:ext uri="{FF2B5EF4-FFF2-40B4-BE49-F238E27FC236}">
                <a16:creationId xmlns:a16="http://schemas.microsoft.com/office/drawing/2014/main" id="{2A1D2845-74AF-40DD-8A16-1F74067546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449A5D-BFCB-49F6-B0B5-B083C72461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9917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4587D-44D2-4E9A-A315-7E980A48D0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1EBB5E-7C6C-43B3-A264-09C35B6EB9D9}"/>
              </a:ext>
            </a:extLst>
          </p:cNvPr>
          <p:cNvSpPr>
            <a:spLocks noGrp="1"/>
          </p:cNvSpPr>
          <p:nvPr>
            <p:ph type="dt" sz="half" idx="10"/>
          </p:nvPr>
        </p:nvSpPr>
        <p:spPr/>
        <p:txBody>
          <a:bodyPr/>
          <a:lstStyle/>
          <a:p>
            <a:fld id="{F9A96C99-B8F8-4528-BD05-0E16E943DC09}" type="datetime1">
              <a:rPr lang="en-US" smtClean="0"/>
              <a:t>3/11/2024</a:t>
            </a:fld>
            <a:endParaRPr lang="en-US"/>
          </a:p>
        </p:txBody>
      </p:sp>
      <p:sp>
        <p:nvSpPr>
          <p:cNvPr id="4" name="Footer Placeholder 3">
            <a:extLst>
              <a:ext uri="{FF2B5EF4-FFF2-40B4-BE49-F238E27FC236}">
                <a16:creationId xmlns:a16="http://schemas.microsoft.com/office/drawing/2014/main" id="{2D7B8FC6-A29E-472C-82A6-D537B80F61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72207F-A499-4CF0-875F-9452CF3E2E0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869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752905-B3C1-45C5-9706-6DA3B6DAAFDA}"/>
              </a:ext>
            </a:extLst>
          </p:cNvPr>
          <p:cNvSpPr>
            <a:spLocks noGrp="1"/>
          </p:cNvSpPr>
          <p:nvPr>
            <p:ph type="dt" sz="half" idx="10"/>
          </p:nvPr>
        </p:nvSpPr>
        <p:spPr/>
        <p:txBody>
          <a:bodyPr/>
          <a:lstStyle/>
          <a:p>
            <a:fld id="{03636942-C211-4B28-8DBD-C953E00AF71B}" type="datetime1">
              <a:rPr lang="en-US" smtClean="0"/>
              <a:t>3/11/2024</a:t>
            </a:fld>
            <a:endParaRPr lang="en-US"/>
          </a:p>
        </p:txBody>
      </p:sp>
      <p:sp>
        <p:nvSpPr>
          <p:cNvPr id="3" name="Footer Placeholder 2">
            <a:extLst>
              <a:ext uri="{FF2B5EF4-FFF2-40B4-BE49-F238E27FC236}">
                <a16:creationId xmlns:a16="http://schemas.microsoft.com/office/drawing/2014/main" id="{E0981A26-F6E7-4E31-A9AA-7568F67F66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ACDB1B-A458-49DB-959B-6B5D7669206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390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87D5-145D-45D1-8D33-C6DC1CD1E7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350A3-D9C3-4D14-9DCA-4BBFF9C2C7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740BFA-1F23-483A-AB77-2C535F282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78495-AF4E-474A-9EB3-36558ECD38C5}"/>
              </a:ext>
            </a:extLst>
          </p:cNvPr>
          <p:cNvSpPr>
            <a:spLocks noGrp="1"/>
          </p:cNvSpPr>
          <p:nvPr>
            <p:ph type="dt" sz="half" idx="10"/>
          </p:nvPr>
        </p:nvSpPr>
        <p:spPr/>
        <p:txBody>
          <a:bodyPr/>
          <a:lstStyle/>
          <a:p>
            <a:fld id="{7E8D12A6-918A-48BD-8CB9-CA713993B0EA}" type="datetime1">
              <a:rPr lang="en-US" smtClean="0"/>
              <a:t>3/11/2024</a:t>
            </a:fld>
            <a:endParaRPr lang="en-US"/>
          </a:p>
        </p:txBody>
      </p:sp>
      <p:sp>
        <p:nvSpPr>
          <p:cNvPr id="6" name="Footer Placeholder 5">
            <a:extLst>
              <a:ext uri="{FF2B5EF4-FFF2-40B4-BE49-F238E27FC236}">
                <a16:creationId xmlns:a16="http://schemas.microsoft.com/office/drawing/2014/main" id="{304E09F1-D494-4347-B0FB-FD9823132C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C84A2-A308-43C3-AFA1-C9642901B0E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9707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1ACD-6709-4B47-BFF2-EB388F733E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5B03F3-568A-4D2E-BB14-A57E7B879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F59D5-51BB-46AB-B37F-21EE57772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64D40-1843-4F25-B36D-E5D274CC380B}"/>
              </a:ext>
            </a:extLst>
          </p:cNvPr>
          <p:cNvSpPr>
            <a:spLocks noGrp="1"/>
          </p:cNvSpPr>
          <p:nvPr>
            <p:ph type="dt" sz="half" idx="10"/>
          </p:nvPr>
        </p:nvSpPr>
        <p:spPr/>
        <p:txBody>
          <a:bodyPr/>
          <a:lstStyle/>
          <a:p>
            <a:fld id="{E778CE86-875F-4587-BCF6-FA054AFC0D53}" type="datetime1">
              <a:rPr lang="en-US" smtClean="0"/>
              <a:pPr/>
              <a:t>3/11/2024</a:t>
            </a:fld>
            <a:endParaRPr lang="en-US" dirty="0"/>
          </a:p>
        </p:txBody>
      </p:sp>
      <p:sp>
        <p:nvSpPr>
          <p:cNvPr id="6" name="Footer Placeholder 5">
            <a:extLst>
              <a:ext uri="{FF2B5EF4-FFF2-40B4-BE49-F238E27FC236}">
                <a16:creationId xmlns:a16="http://schemas.microsoft.com/office/drawing/2014/main" id="{B497692B-5792-47AB-BEF4-EE0BC304B16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445A074D-5AAF-421A-A17C-9C22D73135A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1049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7700C-A739-44A5-B1C6-CE57FC348B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BE8D6-35CF-4FF3-9E55-75E2CE2733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0A03F-0D3D-466C-9DB5-707E015951C3}"/>
              </a:ext>
            </a:extLst>
          </p:cNvPr>
          <p:cNvSpPr>
            <a:spLocks noGrp="1"/>
          </p:cNvSpPr>
          <p:nvPr>
            <p:ph type="dt" sz="half" idx="10"/>
          </p:nvPr>
        </p:nvSpPr>
        <p:spPr/>
        <p:txBody>
          <a:bodyPr/>
          <a:lstStyle/>
          <a:p>
            <a:fld id="{134F40B7-36AB-4376-BE14-EF7004D79BB9}" type="datetime1">
              <a:rPr lang="en-US" smtClean="0"/>
              <a:t>3/11/2024</a:t>
            </a:fld>
            <a:endParaRPr lang="en-US"/>
          </a:p>
        </p:txBody>
      </p:sp>
      <p:sp>
        <p:nvSpPr>
          <p:cNvPr id="5" name="Footer Placeholder 4">
            <a:extLst>
              <a:ext uri="{FF2B5EF4-FFF2-40B4-BE49-F238E27FC236}">
                <a16:creationId xmlns:a16="http://schemas.microsoft.com/office/drawing/2014/main" id="{1ECDA328-BE4F-4DCA-8445-B2B0A8AF57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34157-00B9-4234-AB92-D9CE70C667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58784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606466-0E2C-4B86-9CDD-C6D487CC67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23B51-EBCF-43F0-9D0A-551853C04F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85FC5-28FF-4E70-9443-3EF6EFCB2996}"/>
              </a:ext>
            </a:extLst>
          </p:cNvPr>
          <p:cNvSpPr>
            <a:spLocks noGrp="1"/>
          </p:cNvSpPr>
          <p:nvPr>
            <p:ph type="dt" sz="half" idx="10"/>
          </p:nvPr>
        </p:nvSpPr>
        <p:spPr/>
        <p:txBody>
          <a:bodyPr/>
          <a:lstStyle/>
          <a:p>
            <a:fld id="{FF87CAB8-DCAE-46A5-AADA-B3FAD11A54E0}" type="datetime1">
              <a:rPr lang="en-US" smtClean="0"/>
              <a:t>3/11/2024</a:t>
            </a:fld>
            <a:endParaRPr lang="en-US"/>
          </a:p>
        </p:txBody>
      </p:sp>
      <p:sp>
        <p:nvSpPr>
          <p:cNvPr id="5" name="Footer Placeholder 4">
            <a:extLst>
              <a:ext uri="{FF2B5EF4-FFF2-40B4-BE49-F238E27FC236}">
                <a16:creationId xmlns:a16="http://schemas.microsoft.com/office/drawing/2014/main" id="{5B3A928A-DE73-402B-9537-094FF1F62A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A8756-76A5-48AB-B327-2149646904E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0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25754B-1C31-4C4A-B747-0900E1923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DE6BE-3A85-47FE-AA11-7AD38CD4B4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6826C-BE9C-4CFC-A4CB-D481BA473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3/11/2024</a:t>
            </a:fld>
            <a:endParaRPr lang="en-US"/>
          </a:p>
        </p:txBody>
      </p:sp>
      <p:sp>
        <p:nvSpPr>
          <p:cNvPr id="5" name="Footer Placeholder 4">
            <a:extLst>
              <a:ext uri="{FF2B5EF4-FFF2-40B4-BE49-F238E27FC236}">
                <a16:creationId xmlns:a16="http://schemas.microsoft.com/office/drawing/2014/main" id="{4A55E0D2-429A-46DC-A2EF-365B390F5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8EA8330-7115-4F7E-A724-25140B43C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5211145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schematherapysociety.org/Schema-Therapy" TargetMode="Externa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lance stone with spa on river coast">
            <a:extLst>
              <a:ext uri="{FF2B5EF4-FFF2-40B4-BE49-F238E27FC236}">
                <a16:creationId xmlns:a16="http://schemas.microsoft.com/office/drawing/2014/main" id="{090FC21F-EF44-48D1-F99C-DA1517A7D06F}"/>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74F37-3F29-BB14-995A-5BD20495A4B2}"/>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t>Schema Therapy </a:t>
            </a:r>
            <a:br>
              <a:rPr lang="en-US" sz="5200" dirty="0"/>
            </a:br>
            <a:r>
              <a:rPr lang="en-US" sz="5200" dirty="0"/>
              <a:t>12</a:t>
            </a:r>
            <a:r>
              <a:rPr lang="en-US" sz="5200" baseline="30000" dirty="0"/>
              <a:t>th</a:t>
            </a:r>
            <a:r>
              <a:rPr lang="en-US" sz="5200" dirty="0"/>
              <a:t> March </a:t>
            </a:r>
            <a:br>
              <a:rPr lang="en-US" sz="5200" dirty="0">
                <a:solidFill>
                  <a:srgbClr val="FFFFFF"/>
                </a:solidFill>
              </a:rPr>
            </a:br>
            <a:endParaRPr lang="en-US" sz="5200" dirty="0">
              <a:solidFill>
                <a:srgbClr val="FFFFFF"/>
              </a:solidFill>
            </a:endParaRPr>
          </a:p>
        </p:txBody>
      </p:sp>
    </p:spTree>
    <p:extLst>
      <p:ext uri="{BB962C8B-B14F-4D97-AF65-F5344CB8AC3E}">
        <p14:creationId xmlns:p14="http://schemas.microsoft.com/office/powerpoint/2010/main" val="1934872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F1376-BB72-ECC3-FCE2-3CDCF66BE006}"/>
              </a:ext>
            </a:extLst>
          </p:cNvPr>
          <p:cNvSpPr>
            <a:spLocks noGrp="1"/>
          </p:cNvSpPr>
          <p:nvPr>
            <p:ph type="title"/>
          </p:nvPr>
        </p:nvSpPr>
        <p:spPr>
          <a:xfrm>
            <a:off x="761803" y="350196"/>
            <a:ext cx="4646904" cy="1624520"/>
          </a:xfrm>
        </p:spPr>
        <p:txBody>
          <a:bodyPr anchor="ctr">
            <a:normAutofit/>
          </a:bodyPr>
          <a:lstStyle/>
          <a:p>
            <a:r>
              <a:rPr lang="en-GB" sz="4000"/>
              <a:t>Aims for Today </a:t>
            </a:r>
          </a:p>
        </p:txBody>
      </p:sp>
      <p:sp>
        <p:nvSpPr>
          <p:cNvPr id="3" name="Content Placeholder 2">
            <a:extLst>
              <a:ext uri="{FF2B5EF4-FFF2-40B4-BE49-F238E27FC236}">
                <a16:creationId xmlns:a16="http://schemas.microsoft.com/office/drawing/2014/main" id="{94AA60C0-1C47-0119-1A77-76A243003671}"/>
              </a:ext>
            </a:extLst>
          </p:cNvPr>
          <p:cNvSpPr>
            <a:spLocks noGrp="1"/>
          </p:cNvSpPr>
          <p:nvPr>
            <p:ph idx="1"/>
          </p:nvPr>
        </p:nvSpPr>
        <p:spPr>
          <a:xfrm>
            <a:off x="761802" y="2324912"/>
            <a:ext cx="4646905" cy="4054623"/>
          </a:xfrm>
        </p:spPr>
        <p:txBody>
          <a:bodyPr anchor="ctr">
            <a:normAutofit/>
          </a:bodyPr>
          <a:lstStyle/>
          <a:p>
            <a:r>
              <a:rPr lang="en-GB" sz="2000" dirty="0"/>
              <a:t>Q &amp; A – What you know so far – </a:t>
            </a:r>
          </a:p>
          <a:p>
            <a:pPr lvl="1">
              <a:buFont typeface="Courier New" panose="02070309020205020404" pitchFamily="49" charset="0"/>
              <a:buChar char="o"/>
            </a:pPr>
            <a:r>
              <a:rPr lang="en-GB" sz="2000" dirty="0"/>
              <a:t>Mindfulness base approaches</a:t>
            </a:r>
          </a:p>
          <a:p>
            <a:pPr lvl="1">
              <a:buFont typeface="Courier New" panose="02070309020205020404" pitchFamily="49" charset="0"/>
              <a:buChar char="o"/>
            </a:pPr>
            <a:r>
              <a:rPr lang="en-GB" sz="2000" dirty="0"/>
              <a:t>DBT</a:t>
            </a:r>
          </a:p>
          <a:p>
            <a:pPr lvl="1">
              <a:buFont typeface="Courier New" panose="02070309020205020404" pitchFamily="49" charset="0"/>
              <a:buChar char="o"/>
            </a:pPr>
            <a:r>
              <a:rPr lang="en-GB" sz="2000" dirty="0"/>
              <a:t>Today ST</a:t>
            </a:r>
          </a:p>
          <a:p>
            <a:r>
              <a:rPr lang="en-GB" sz="2000" dirty="0"/>
              <a:t>ST Activity </a:t>
            </a:r>
          </a:p>
          <a:p>
            <a:r>
              <a:rPr lang="en-GB" sz="2000" dirty="0"/>
              <a:t>ST information </a:t>
            </a:r>
          </a:p>
          <a:p>
            <a:r>
              <a:rPr lang="en-GB" sz="2000" dirty="0"/>
              <a:t>Application – Case Study </a:t>
            </a:r>
          </a:p>
          <a:p>
            <a:r>
              <a:rPr lang="en-GB" sz="2000" dirty="0"/>
              <a:t>Efficacy </a:t>
            </a:r>
          </a:p>
          <a:p>
            <a:r>
              <a:rPr lang="en-GB" sz="2000" dirty="0"/>
              <a:t>Questions and Feedback</a:t>
            </a:r>
          </a:p>
          <a:p>
            <a:endParaRPr lang="en-GB" sz="2000" dirty="0"/>
          </a:p>
        </p:txBody>
      </p:sp>
      <p:pic>
        <p:nvPicPr>
          <p:cNvPr id="5" name="Picture 4" descr="Person writing on a notepad">
            <a:extLst>
              <a:ext uri="{FF2B5EF4-FFF2-40B4-BE49-F238E27FC236}">
                <a16:creationId xmlns:a16="http://schemas.microsoft.com/office/drawing/2014/main" id="{9BDECEA8-E420-4277-9780-8644004879D6}"/>
              </a:ext>
            </a:extLst>
          </p:cNvPr>
          <p:cNvPicPr>
            <a:picLocks noChangeAspect="1"/>
          </p:cNvPicPr>
          <p:nvPr/>
        </p:nvPicPr>
        <p:blipFill rotWithShape="1">
          <a:blip r:embed="rId2"/>
          <a:srcRect l="18431" r="11046"/>
          <a:stretch/>
        </p:blipFill>
        <p:spPr>
          <a:xfrm>
            <a:off x="6096000" y="1"/>
            <a:ext cx="6102825" cy="6858000"/>
          </a:xfrm>
          <a:prstGeom prst="rect">
            <a:avLst/>
          </a:prstGeom>
        </p:spPr>
      </p:pic>
    </p:spTree>
    <p:extLst>
      <p:ext uri="{BB962C8B-B14F-4D97-AF65-F5344CB8AC3E}">
        <p14:creationId xmlns:p14="http://schemas.microsoft.com/office/powerpoint/2010/main" val="363993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FF8DD6B-E2E6-4D3E-972B-A1131F4CE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653820E-0899-4ADD-964A-A1BFDA8A5689}"/>
              </a:ext>
            </a:extLst>
          </p:cNvPr>
          <p:cNvPicPr>
            <a:picLocks noChangeAspect="1"/>
          </p:cNvPicPr>
          <p:nvPr/>
        </p:nvPicPr>
        <p:blipFill rotWithShape="1">
          <a:blip r:embed="rId2"/>
          <a:srcRect l="3112" r="3939" b="-1"/>
          <a:stretch/>
        </p:blipFill>
        <p:spPr>
          <a:xfrm>
            <a:off x="649224" y="722376"/>
            <a:ext cx="3337560" cy="5413248"/>
          </a:xfrm>
          <a:prstGeom prst="rect">
            <a:avLst/>
          </a:prstGeom>
          <a:effectLst/>
        </p:spPr>
      </p:pic>
      <p:sp>
        <p:nvSpPr>
          <p:cNvPr id="5" name="Content Placeholder 4"/>
          <p:cNvSpPr>
            <a:spLocks noGrp="1"/>
          </p:cNvSpPr>
          <p:nvPr>
            <p:ph idx="1"/>
          </p:nvPr>
        </p:nvSpPr>
        <p:spPr>
          <a:xfrm>
            <a:off x="4636008" y="261257"/>
            <a:ext cx="7297295" cy="6596743"/>
          </a:xfrm>
        </p:spPr>
        <p:txBody>
          <a:bodyPr vert="horz" lIns="91440" tIns="45720" rIns="91440" bIns="45720" rtlCol="0">
            <a:normAutofit/>
          </a:bodyPr>
          <a:lstStyle/>
          <a:p>
            <a:pPr marL="0" indent="0">
              <a:buNone/>
            </a:pPr>
            <a:r>
              <a:rPr lang="en-US" sz="1800" b="1" dirty="0">
                <a:solidFill>
                  <a:srgbClr val="0070C0"/>
                </a:solidFill>
              </a:rPr>
              <a:t>Schema therapy (ST) is </a:t>
            </a:r>
            <a:r>
              <a:rPr lang="en-US" sz="1800" b="1" dirty="0"/>
              <a:t>an integrative approach that brings together elements from cognitive </a:t>
            </a:r>
            <a:r>
              <a:rPr lang="en-US" sz="1800" b="1" dirty="0" err="1"/>
              <a:t>behavioural</a:t>
            </a:r>
            <a:r>
              <a:rPr lang="en-US" sz="1800" b="1" dirty="0"/>
              <a:t> therapy, attachment and object relations theories, and Gestalt and experiential therapies. It was introduced by Jeff Young in 1990 and has been developed and refined since then. Schema therapy is considered an effective way of conceptualizing and treating personality disorders. </a:t>
            </a:r>
            <a:r>
              <a:rPr lang="en-US" sz="1800" b="1" dirty="0" err="1"/>
              <a:t>Rafaeli</a:t>
            </a:r>
            <a:r>
              <a:rPr lang="en-US" sz="1800" b="1" dirty="0"/>
              <a:t>, Bernstein, and Young (2011) </a:t>
            </a:r>
          </a:p>
          <a:p>
            <a:pPr marL="0" indent="0">
              <a:buNone/>
            </a:pPr>
            <a:r>
              <a:rPr lang="en-US" sz="1800" b="1" dirty="0"/>
              <a:t>Jacob and </a:t>
            </a:r>
            <a:r>
              <a:rPr lang="en-US" sz="1800" b="1" dirty="0" err="1"/>
              <a:t>Arntz</a:t>
            </a:r>
            <a:r>
              <a:rPr lang="en-US" sz="1800" b="1" dirty="0"/>
              <a:t> (2013) describe some of the distinguishing features of schema therapy.</a:t>
            </a:r>
          </a:p>
          <a:p>
            <a:r>
              <a:rPr lang="en-US" sz="1800" b="1" dirty="0"/>
              <a:t>ST places more emphasis than traditional CBT upon the development of current symptoms.</a:t>
            </a:r>
          </a:p>
          <a:p>
            <a:r>
              <a:rPr lang="en-US" sz="1800" b="1" dirty="0"/>
              <a:t>ST emphasizes the therapist–patient relationship and its potential for corrective influence.</a:t>
            </a:r>
          </a:p>
          <a:p>
            <a:r>
              <a:rPr lang="en-US" sz="1800" b="1" dirty="0"/>
              <a:t>ST aims to help patients understand their core emotional needs and to learn ways of meeting those needs adaptively.</a:t>
            </a:r>
          </a:p>
          <a:p>
            <a:r>
              <a:rPr lang="en-US" sz="1800" b="1" dirty="0"/>
              <a:t>ST focuses extensively on the processing of memories of aversive childhood experiences, making use of experiential techniques to change negative emotions related to such memories.</a:t>
            </a:r>
          </a:p>
          <a:p>
            <a:pPr marL="0" indent="0">
              <a:buNone/>
            </a:pPr>
            <a:r>
              <a:rPr lang="en-GB" sz="1400" b="1" dirty="0"/>
              <a:t>Psychology Tools</a:t>
            </a:r>
          </a:p>
          <a:p>
            <a:r>
              <a:rPr lang="en-GB" sz="1400" b="1" dirty="0"/>
              <a:t>https://www.psychologytools.com/professional/therapies/schema-therapy/</a:t>
            </a:r>
          </a:p>
          <a:p>
            <a:r>
              <a:rPr lang="en-GB" sz="1400" b="1" dirty="0"/>
              <a:t>Young, J., </a:t>
            </a:r>
            <a:r>
              <a:rPr lang="en-GB" sz="1400" b="1" dirty="0" err="1"/>
              <a:t>Klosko</a:t>
            </a:r>
            <a:r>
              <a:rPr lang="en-GB" sz="1400" b="1" dirty="0"/>
              <a:t>, J. and </a:t>
            </a:r>
            <a:r>
              <a:rPr lang="en-GB" sz="1400" b="1" dirty="0" err="1"/>
              <a:t>Weishaar</a:t>
            </a:r>
            <a:r>
              <a:rPr lang="en-GB" sz="1400" b="1" dirty="0"/>
              <a:t>, M, (2003) Schema Therapy: A Practitioner's Guide,  (Chapter 1) https://www.guilford.com/excerpts/young.pdf?t</a:t>
            </a:r>
          </a:p>
          <a:p>
            <a:endParaRPr lang="en-US" sz="1400" b="1" dirty="0"/>
          </a:p>
        </p:txBody>
      </p:sp>
    </p:spTree>
    <p:extLst>
      <p:ext uri="{BB962C8B-B14F-4D97-AF65-F5344CB8AC3E}">
        <p14:creationId xmlns:p14="http://schemas.microsoft.com/office/powerpoint/2010/main" val="162201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6BDC9-C1DC-360F-724C-1BDA136155E5}"/>
              </a:ext>
            </a:extLst>
          </p:cNvPr>
          <p:cNvSpPr>
            <a:spLocks noGrp="1"/>
          </p:cNvSpPr>
          <p:nvPr>
            <p:ph type="title"/>
          </p:nvPr>
        </p:nvSpPr>
        <p:spPr/>
        <p:txBody>
          <a:bodyPr/>
          <a:lstStyle/>
          <a:p>
            <a:endParaRPr lang="en-GB"/>
          </a:p>
        </p:txBody>
      </p:sp>
      <p:graphicFrame>
        <p:nvGraphicFramePr>
          <p:cNvPr id="1028" name="Content Placeholder 2">
            <a:extLst>
              <a:ext uri="{FF2B5EF4-FFF2-40B4-BE49-F238E27FC236}">
                <a16:creationId xmlns:a16="http://schemas.microsoft.com/office/drawing/2014/main" id="{8CF9E435-C73A-D615-495C-31DBFF832D7F}"/>
              </a:ext>
            </a:extLst>
          </p:cNvPr>
          <p:cNvGraphicFramePr>
            <a:graphicFrameLocks noGrp="1"/>
          </p:cNvGraphicFramePr>
          <p:nvPr>
            <p:ph idx="1"/>
            <p:extLst>
              <p:ext uri="{D42A27DB-BD31-4B8C-83A1-F6EECF244321}">
                <p14:modId xmlns:p14="http://schemas.microsoft.com/office/powerpoint/2010/main" val="2397875232"/>
              </p:ext>
            </p:extLst>
          </p:nvPr>
        </p:nvGraphicFramePr>
        <p:xfrm>
          <a:off x="5149659" y="667323"/>
          <a:ext cx="6521410" cy="5296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A7696401-CA19-969C-6D4C-2E49C565CC78}"/>
              </a:ext>
            </a:extLst>
          </p:cNvPr>
          <p:cNvSpPr>
            <a:spLocks noGrp="1"/>
          </p:cNvSpPr>
          <p:nvPr>
            <p:ph type="body" sz="half" idx="2"/>
          </p:nvPr>
        </p:nvSpPr>
        <p:spPr>
          <a:xfrm>
            <a:off x="-2322512" y="2142004"/>
            <a:ext cx="3932237" cy="2507783"/>
          </a:xfrm>
        </p:spPr>
        <p:txBody>
          <a:bodyPr/>
          <a:lstStyle/>
          <a:p>
            <a:endParaRPr lang="en-GB" dirty="0"/>
          </a:p>
        </p:txBody>
      </p:sp>
      <p:pic>
        <p:nvPicPr>
          <p:cNvPr id="1026" name="Picture 2" descr="Reinventing Your Life | Book | Scribe UK">
            <a:extLst>
              <a:ext uri="{FF2B5EF4-FFF2-40B4-BE49-F238E27FC236}">
                <a16:creationId xmlns:a16="http://schemas.microsoft.com/office/drawing/2014/main" id="{68F53D5B-615D-D3F9-5A38-7B4DA7C403E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8662" y="667323"/>
            <a:ext cx="3932237" cy="5581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856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i="1" dirty="0">
                <a:solidFill>
                  <a:srgbClr val="0070C0"/>
                </a:solidFill>
              </a:rPr>
              <a:t>Four Main Concepts of Schema Therapy </a:t>
            </a:r>
            <a:br>
              <a:rPr lang="en-GB" sz="3200" b="1" i="1" dirty="0">
                <a:solidFill>
                  <a:srgbClr val="0070C0"/>
                </a:solidFill>
              </a:rPr>
            </a:br>
            <a:endParaRPr lang="en-GB" dirty="0"/>
          </a:p>
        </p:txBody>
      </p:sp>
      <p:sp>
        <p:nvSpPr>
          <p:cNvPr id="3" name="Content Placeholder 2"/>
          <p:cNvSpPr>
            <a:spLocks noGrp="1"/>
          </p:cNvSpPr>
          <p:nvPr>
            <p:ph idx="1"/>
          </p:nvPr>
        </p:nvSpPr>
        <p:spPr>
          <a:xfrm>
            <a:off x="571836" y="2014869"/>
            <a:ext cx="6547421" cy="4532887"/>
          </a:xfrm>
        </p:spPr>
        <p:txBody>
          <a:bodyPr>
            <a:normAutofit/>
          </a:bodyPr>
          <a:lstStyle/>
          <a:p>
            <a:r>
              <a:rPr lang="en-GB" sz="2000" b="1" i="1" dirty="0"/>
              <a:t>Early Maladaptive Schemas </a:t>
            </a:r>
            <a:r>
              <a:rPr lang="en-GB" sz="2000" i="1" dirty="0"/>
              <a:t>(18)</a:t>
            </a:r>
          </a:p>
          <a:p>
            <a:r>
              <a:rPr lang="en-GB" sz="2000" b="1" i="1" dirty="0"/>
              <a:t>Schema Domains </a:t>
            </a:r>
            <a:r>
              <a:rPr lang="en-GB" sz="2000" i="1" dirty="0"/>
              <a:t>(5 Broad Categories of Emotional Needs)</a:t>
            </a:r>
          </a:p>
          <a:p>
            <a:pPr lvl="1">
              <a:buFont typeface="Wingdings" panose="05000000000000000000" pitchFamily="2" charset="2"/>
              <a:buChar char="q"/>
            </a:pPr>
            <a:r>
              <a:rPr lang="en-GB" sz="2000" b="1" dirty="0"/>
              <a:t> </a:t>
            </a:r>
            <a:r>
              <a:rPr lang="en-GB" sz="2000" dirty="0"/>
              <a:t>connection, mutuality, reciprocity, flow and autonomy.</a:t>
            </a:r>
          </a:p>
          <a:p>
            <a:r>
              <a:rPr lang="en-GB" sz="2000" b="1" i="1" dirty="0"/>
              <a:t>Coping Styles </a:t>
            </a:r>
          </a:p>
          <a:p>
            <a:pPr lvl="1">
              <a:buFont typeface="Wingdings" panose="05000000000000000000" pitchFamily="2" charset="2"/>
              <a:buChar char="q"/>
            </a:pPr>
            <a:r>
              <a:rPr lang="en-GB" sz="2000" dirty="0"/>
              <a:t>surrender, block out, fightback or overcompensate</a:t>
            </a:r>
          </a:p>
          <a:p>
            <a:r>
              <a:rPr lang="en-GB" sz="2000" b="1" i="1" dirty="0"/>
              <a:t>Schema Modes </a:t>
            </a:r>
            <a:r>
              <a:rPr lang="en-GB" sz="2000" dirty="0"/>
              <a:t>are the moment-to-moment emotional states and coping responses that we all experience. Our maladaptive schema modes are triggered by life situations that we are oversensitive to (our "emotional buttons"). Many schema modes lead us to over or under react to situations and, thus, to act in ways that end up hurting us or others</a:t>
            </a:r>
            <a:r>
              <a:rPr lang="en-GB" sz="2000" dirty="0">
                <a:solidFill>
                  <a:schemeClr val="tx2"/>
                </a:solidFill>
              </a:rPr>
              <a:t>.</a:t>
            </a:r>
            <a:br>
              <a:rPr lang="en-GB" sz="2000" dirty="0">
                <a:solidFill>
                  <a:srgbClr val="0070C0"/>
                </a:solidFill>
              </a:rPr>
            </a:br>
            <a:endParaRPr lang="en-GB" sz="2000" dirty="0">
              <a:solidFill>
                <a:srgbClr val="0070C0"/>
              </a:solidFill>
            </a:endParaRPr>
          </a:p>
        </p:txBody>
      </p:sp>
      <p:pic>
        <p:nvPicPr>
          <p:cNvPr id="5" name="Picture 4"/>
          <p:cNvPicPr>
            <a:picLocks noChangeAspect="1"/>
          </p:cNvPicPr>
          <p:nvPr/>
        </p:nvPicPr>
        <p:blipFill>
          <a:blip r:embed="rId2"/>
          <a:stretch>
            <a:fillRect/>
          </a:stretch>
        </p:blipFill>
        <p:spPr>
          <a:xfrm>
            <a:off x="7308377" y="0"/>
            <a:ext cx="4883624" cy="6858000"/>
          </a:xfrm>
          <a:prstGeom prst="rect">
            <a:avLst/>
          </a:prstGeom>
        </p:spPr>
      </p:pic>
      <p:sp>
        <p:nvSpPr>
          <p:cNvPr id="4" name="Text Placeholder 3"/>
          <p:cNvSpPr>
            <a:spLocks noGrp="1"/>
          </p:cNvSpPr>
          <p:nvPr>
            <p:ph type="body" sz="half" idx="2"/>
          </p:nvPr>
        </p:nvSpPr>
        <p:spPr>
          <a:xfrm>
            <a:off x="8458200" y="2014870"/>
            <a:ext cx="3161963" cy="3928730"/>
          </a:xfrm>
        </p:spPr>
        <p:txBody>
          <a:bodyPr>
            <a:normAutofit/>
          </a:bodyPr>
          <a:lstStyle/>
          <a:p>
            <a:r>
              <a:rPr lang="en-GB" sz="5400" b="1" dirty="0">
                <a:solidFill>
                  <a:srgbClr val="FFFF00"/>
                </a:solidFill>
              </a:rPr>
              <a:t>Schema Therapy</a:t>
            </a:r>
            <a:r>
              <a:rPr lang="en-GB" sz="5400" b="1" dirty="0">
                <a:solidFill>
                  <a:schemeClr val="bg1"/>
                </a:solidFill>
              </a:rPr>
              <a:t> </a:t>
            </a:r>
          </a:p>
        </p:txBody>
      </p:sp>
    </p:spTree>
    <p:extLst>
      <p:ext uri="{BB962C8B-B14F-4D97-AF65-F5344CB8AC3E}">
        <p14:creationId xmlns:p14="http://schemas.microsoft.com/office/powerpoint/2010/main" val="561299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vert="horz" lIns="91440" tIns="45720" rIns="91440" bIns="45720" rtlCol="0" anchor="ctr">
            <a:normAutofit/>
          </a:bodyPr>
          <a:lstStyle/>
          <a:p>
            <a:br>
              <a:rPr lang="en-US" sz="4400"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3" name="Content Placeholder 2"/>
          <p:cNvSpPr>
            <a:spLocks noGrp="1"/>
          </p:cNvSpPr>
          <p:nvPr>
            <p:ph type="body" sz="half" idx="2"/>
          </p:nvPr>
        </p:nvSpPr>
        <p:spPr>
          <a:xfrm>
            <a:off x="838201" y="443552"/>
            <a:ext cx="7217228" cy="5733411"/>
          </a:xfrm>
        </p:spPr>
        <p:txBody>
          <a:bodyPr vert="horz" lIns="91440" tIns="45720" rIns="91440" bIns="45720" rtlCol="0">
            <a:noAutofit/>
          </a:bodyPr>
          <a:lstStyle/>
          <a:p>
            <a:r>
              <a:rPr lang="en-US" sz="2000" b="1" dirty="0"/>
              <a:t>The Goal of Schema Therapy</a:t>
            </a:r>
          </a:p>
          <a:p>
            <a:r>
              <a:rPr lang="en-US" sz="2000" b="1" i="1" dirty="0"/>
              <a:t>To help clients to get their core emotional needs. </a:t>
            </a:r>
          </a:p>
          <a:p>
            <a:r>
              <a:rPr lang="en-US" sz="2800" i="1" dirty="0"/>
              <a:t>• Stop using maladaptive coping styles and modes that block contact with feelings</a:t>
            </a:r>
            <a:br>
              <a:rPr lang="en-US" sz="2800" i="1" dirty="0"/>
            </a:br>
            <a:r>
              <a:rPr lang="en-US" sz="2800" i="1" dirty="0"/>
              <a:t>• Heal schemas and vulnerable modes through getting needs met in and outside of the therapeutic relationship</a:t>
            </a:r>
            <a:br>
              <a:rPr lang="en-US" sz="2800" i="1" dirty="0"/>
            </a:br>
            <a:r>
              <a:rPr lang="en-US" sz="2800" i="1" dirty="0"/>
              <a:t>• Incorporate reasonable limits for angry, impulsive or overcompensating schemas and modes</a:t>
            </a:r>
            <a:br>
              <a:rPr lang="en-US" sz="2800" i="1" dirty="0"/>
            </a:br>
            <a:r>
              <a:rPr lang="en-US" sz="2800" i="1" dirty="0"/>
              <a:t>• Fight punitive, overly critical or demanding schemas and modes</a:t>
            </a:r>
            <a:br>
              <a:rPr lang="en-US" sz="2800" i="1" dirty="0"/>
            </a:br>
            <a:r>
              <a:rPr lang="en-US" sz="2800" i="1" dirty="0"/>
              <a:t>• Build healthy schemas and modes</a:t>
            </a:r>
          </a:p>
          <a:p>
            <a:r>
              <a:rPr lang="en-US" sz="2000" b="1" dirty="0"/>
              <a:t>International Society of Schema Therapy </a:t>
            </a:r>
            <a:r>
              <a:rPr lang="en-US" sz="2000" dirty="0">
                <a:hlinkClick r:id="rId2">
                  <a:extLst>
                    <a:ext uri="{A12FA001-AC4F-418D-AE19-62706E023703}">
                      <ahyp:hlinkClr xmlns:ahyp="http://schemas.microsoft.com/office/drawing/2018/hyperlinkcolor" val="tx"/>
                    </a:ext>
                  </a:extLst>
                </a:hlinkClick>
              </a:rPr>
              <a:t>https://schematherapysociety.org/Schema-Therapy</a:t>
            </a:r>
            <a:endParaRPr lang="en-US" sz="2000" dirty="0"/>
          </a:p>
          <a:p>
            <a:endParaRPr lang="en-US" sz="2000" b="1" dirty="0"/>
          </a:p>
        </p:txBody>
      </p:sp>
      <p:sp>
        <p:nvSpPr>
          <p:cNvPr id="2061" name="Oval 205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0" name="Picture 2" descr="Person, Mountain Top, Achieve, Mountain"/>
          <p:cNvPicPr>
            <a:picLocks noChangeAspect="1" noChangeArrowheads="1"/>
          </p:cNvPicPr>
          <p:nvPr/>
        </p:nvPicPr>
        <p:blipFill rotWithShape="1">
          <a:blip r:embed="rId3">
            <a:extLst>
              <a:ext uri="{28A0092B-C50C-407E-A947-70E740481C1C}">
                <a14:useLocalDpi xmlns:a14="http://schemas.microsoft.com/office/drawing/2010/main" val="0"/>
              </a:ext>
            </a:extLst>
          </a:blip>
          <a:srcRect l="22039" r="8617"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Arc 205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B1C9B081-DCD2-4817-83F7-EBB1F44FED22}"/>
              </a:ext>
            </a:extLst>
          </p:cNvPr>
          <p:cNvPicPr>
            <a:picLocks noChangeAspect="1"/>
          </p:cNvPicPr>
          <p:nvPr/>
        </p:nvPicPr>
        <p:blipFill rotWithShape="1">
          <a:blip r:embed="rId4"/>
          <a:srcRect l="41803" r="41718" b="1"/>
          <a:stretch/>
        </p:blipFill>
        <p:spPr>
          <a:xfrm flipH="1">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624778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8614C-9346-7729-BCEF-7CA5134F67EA}"/>
              </a:ext>
            </a:extLst>
          </p:cNvPr>
          <p:cNvSpPr>
            <a:spLocks noGrp="1"/>
          </p:cNvSpPr>
          <p:nvPr>
            <p:ph type="title"/>
          </p:nvPr>
        </p:nvSpPr>
        <p:spPr>
          <a:xfrm>
            <a:off x="761800" y="762001"/>
            <a:ext cx="5334197" cy="1708242"/>
          </a:xfrm>
        </p:spPr>
        <p:txBody>
          <a:bodyPr anchor="ctr">
            <a:normAutofit/>
          </a:bodyPr>
          <a:lstStyle/>
          <a:p>
            <a:r>
              <a:rPr lang="en-GB" sz="4000" dirty="0"/>
              <a:t>Techniques</a:t>
            </a:r>
          </a:p>
        </p:txBody>
      </p:sp>
      <p:sp>
        <p:nvSpPr>
          <p:cNvPr id="3" name="Content Placeholder 2">
            <a:extLst>
              <a:ext uri="{FF2B5EF4-FFF2-40B4-BE49-F238E27FC236}">
                <a16:creationId xmlns:a16="http://schemas.microsoft.com/office/drawing/2014/main" id="{429306AE-1BE1-99B3-168A-44F0A4230247}"/>
              </a:ext>
            </a:extLst>
          </p:cNvPr>
          <p:cNvSpPr>
            <a:spLocks noGrp="1"/>
          </p:cNvSpPr>
          <p:nvPr>
            <p:ph idx="1"/>
          </p:nvPr>
        </p:nvSpPr>
        <p:spPr>
          <a:xfrm>
            <a:off x="761800" y="2470244"/>
            <a:ext cx="5334197" cy="3769835"/>
          </a:xfrm>
        </p:spPr>
        <p:txBody>
          <a:bodyPr anchor="ctr">
            <a:normAutofit/>
          </a:bodyPr>
          <a:lstStyle/>
          <a:p>
            <a:r>
              <a:rPr lang="en-GB" sz="2000" dirty="0"/>
              <a:t>Chair Work – putting different modes – parts of self into the chair.</a:t>
            </a:r>
          </a:p>
          <a:p>
            <a:r>
              <a:rPr lang="en-GB" sz="2000" dirty="0"/>
              <a:t>Guided Imagery</a:t>
            </a:r>
          </a:p>
          <a:p>
            <a:r>
              <a:rPr lang="en-GB" sz="2000" dirty="0"/>
              <a:t>CBT</a:t>
            </a:r>
          </a:p>
          <a:p>
            <a:endParaRPr lang="en-GB" sz="2000" dirty="0"/>
          </a:p>
          <a:p>
            <a:pPr marL="0" indent="0">
              <a:buNone/>
            </a:pPr>
            <a:r>
              <a:rPr lang="en-GB" sz="2000" dirty="0"/>
              <a:t>Mode of delivery</a:t>
            </a:r>
          </a:p>
          <a:p>
            <a:pPr>
              <a:buFont typeface="Courier New" panose="02070309020205020404" pitchFamily="49" charset="0"/>
              <a:buChar char="o"/>
            </a:pPr>
            <a:r>
              <a:rPr lang="en-GB" sz="2000" dirty="0"/>
              <a:t>Group</a:t>
            </a:r>
          </a:p>
          <a:p>
            <a:pPr>
              <a:buFont typeface="Courier New" panose="02070309020205020404" pitchFamily="49" charset="0"/>
              <a:buChar char="o"/>
            </a:pPr>
            <a:r>
              <a:rPr lang="en-GB" sz="2000" dirty="0"/>
              <a:t>Individual </a:t>
            </a:r>
          </a:p>
          <a:p>
            <a:pPr>
              <a:buFont typeface="Courier New" panose="02070309020205020404" pitchFamily="49" charset="0"/>
              <a:buChar char="o"/>
            </a:pPr>
            <a:r>
              <a:rPr lang="en-GB" sz="2000" dirty="0"/>
              <a:t>Online </a:t>
            </a:r>
          </a:p>
          <a:p>
            <a:endParaRPr lang="en-GB" sz="2000" dirty="0"/>
          </a:p>
        </p:txBody>
      </p:sp>
      <p:pic>
        <p:nvPicPr>
          <p:cNvPr id="5" name="Picture 4" descr="Multi-coloured chairs">
            <a:extLst>
              <a:ext uri="{FF2B5EF4-FFF2-40B4-BE49-F238E27FC236}">
                <a16:creationId xmlns:a16="http://schemas.microsoft.com/office/drawing/2014/main" id="{2BD6E9F9-F196-01BA-840B-85C776ED9736}"/>
              </a:ext>
            </a:extLst>
          </p:cNvPr>
          <p:cNvPicPr>
            <a:picLocks noChangeAspect="1"/>
          </p:cNvPicPr>
          <p:nvPr/>
        </p:nvPicPr>
        <p:blipFill rotWithShape="1">
          <a:blip r:embed="rId2"/>
          <a:srcRect l="22356" r="16294"/>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37789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449D4-0208-6FEC-A94C-AAFB94B8EAD3}"/>
              </a:ext>
            </a:extLst>
          </p:cNvPr>
          <p:cNvSpPr>
            <a:spLocks noGrp="1"/>
          </p:cNvSpPr>
          <p:nvPr>
            <p:ph type="title"/>
          </p:nvPr>
        </p:nvSpPr>
        <p:spPr>
          <a:xfrm>
            <a:off x="876692" y="741391"/>
            <a:ext cx="5479719" cy="1616203"/>
          </a:xfrm>
        </p:spPr>
        <p:txBody>
          <a:bodyPr anchor="b">
            <a:normAutofit/>
          </a:bodyPr>
          <a:lstStyle/>
          <a:p>
            <a:r>
              <a:rPr lang="en-GB" sz="3200"/>
              <a:t>Resources  - Take a look on Moodle </a:t>
            </a:r>
          </a:p>
        </p:txBody>
      </p:sp>
      <p:sp>
        <p:nvSpPr>
          <p:cNvPr id="3" name="Content Placeholder 2">
            <a:extLst>
              <a:ext uri="{FF2B5EF4-FFF2-40B4-BE49-F238E27FC236}">
                <a16:creationId xmlns:a16="http://schemas.microsoft.com/office/drawing/2014/main" id="{8D7A4BD7-349A-55F9-5160-CA50623EE727}"/>
              </a:ext>
            </a:extLst>
          </p:cNvPr>
          <p:cNvSpPr>
            <a:spLocks noGrp="1"/>
          </p:cNvSpPr>
          <p:nvPr>
            <p:ph idx="1"/>
          </p:nvPr>
        </p:nvSpPr>
        <p:spPr>
          <a:xfrm>
            <a:off x="876692" y="2533476"/>
            <a:ext cx="5479719" cy="3447832"/>
          </a:xfrm>
        </p:spPr>
        <p:txBody>
          <a:bodyPr anchor="t">
            <a:normAutofit/>
          </a:bodyPr>
          <a:lstStyle/>
          <a:p>
            <a:r>
              <a:rPr lang="en-GB" sz="2000" dirty="0"/>
              <a:t>BABCP</a:t>
            </a:r>
          </a:p>
          <a:p>
            <a:r>
              <a:rPr lang="en-GB" sz="2000" dirty="0"/>
              <a:t>Schema therapy Scotland</a:t>
            </a:r>
          </a:p>
          <a:p>
            <a:r>
              <a:rPr lang="en-GB" sz="2000" dirty="0"/>
              <a:t>BPS Webinar </a:t>
            </a:r>
          </a:p>
          <a:p>
            <a:r>
              <a:rPr lang="en-GB" sz="2000" dirty="0"/>
              <a:t>You Tube Video </a:t>
            </a:r>
          </a:p>
          <a:p>
            <a:endParaRPr lang="en-GB" sz="2000" dirty="0"/>
          </a:p>
          <a:p>
            <a:endParaRPr lang="en-GB" sz="2000" dirty="0"/>
          </a:p>
        </p:txBody>
      </p:sp>
      <p:pic>
        <p:nvPicPr>
          <p:cNvPr id="5" name="Picture 4" descr="White stones balanced in a stack">
            <a:extLst>
              <a:ext uri="{FF2B5EF4-FFF2-40B4-BE49-F238E27FC236}">
                <a16:creationId xmlns:a16="http://schemas.microsoft.com/office/drawing/2014/main" id="{6E6424C4-4A98-3900-AA28-443B0B019F19}"/>
              </a:ext>
            </a:extLst>
          </p:cNvPr>
          <p:cNvPicPr>
            <a:picLocks noChangeAspect="1"/>
          </p:cNvPicPr>
          <p:nvPr/>
        </p:nvPicPr>
        <p:blipFill rotWithShape="1">
          <a:blip r:embed="rId2"/>
          <a:srcRect l="52102" r="-1" b="-1"/>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21023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D43E9-9A5F-4E62-9625-F730EBACC84A}"/>
              </a:ext>
            </a:extLst>
          </p:cNvPr>
          <p:cNvSpPr>
            <a:spLocks noGrp="1"/>
          </p:cNvSpPr>
          <p:nvPr>
            <p:ph type="title"/>
          </p:nvPr>
        </p:nvSpPr>
        <p:spPr>
          <a:xfrm>
            <a:off x="640080" y="325369"/>
            <a:ext cx="4368602" cy="1956841"/>
          </a:xfrm>
        </p:spPr>
        <p:txBody>
          <a:bodyPr anchor="b">
            <a:normAutofit/>
          </a:bodyPr>
          <a:lstStyle/>
          <a:p>
            <a:r>
              <a:rPr lang="en-GB" sz="5400" dirty="0"/>
              <a:t>Practical Applications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C7BABC-0E4E-4C2A-A9B3-A369CD46BEA5}"/>
              </a:ext>
            </a:extLst>
          </p:cNvPr>
          <p:cNvSpPr>
            <a:spLocks noGrp="1"/>
          </p:cNvSpPr>
          <p:nvPr>
            <p:ph idx="1"/>
          </p:nvPr>
        </p:nvSpPr>
        <p:spPr>
          <a:xfrm>
            <a:off x="640080" y="2872899"/>
            <a:ext cx="4243589" cy="3320668"/>
          </a:xfrm>
        </p:spPr>
        <p:txBody>
          <a:bodyPr>
            <a:normAutofit/>
          </a:bodyPr>
          <a:lstStyle/>
          <a:p>
            <a:pPr marL="0" indent="0">
              <a:buNone/>
            </a:pPr>
            <a:endParaRPr lang="en-GB" sz="2200" dirty="0"/>
          </a:p>
          <a:p>
            <a:pPr marL="0" indent="0">
              <a:buNone/>
            </a:pPr>
            <a:endParaRPr lang="en-GB" sz="2200" dirty="0"/>
          </a:p>
          <a:p>
            <a:pPr marL="0" indent="0">
              <a:buNone/>
            </a:pPr>
            <a:endParaRPr lang="en-GB" sz="2200" dirty="0"/>
          </a:p>
          <a:p>
            <a:pPr marL="0" indent="0">
              <a:buNone/>
            </a:pPr>
            <a:r>
              <a:rPr lang="en-GB" sz="3200" dirty="0"/>
              <a:t>Case Study</a:t>
            </a:r>
          </a:p>
          <a:p>
            <a:pPr marL="0" indent="0">
              <a:buNone/>
            </a:pPr>
            <a:r>
              <a:rPr lang="en-GB" sz="3200" dirty="0"/>
              <a:t>Efficacy of ST</a:t>
            </a:r>
          </a:p>
          <a:p>
            <a:pPr marL="0" indent="0">
              <a:buNone/>
            </a:pPr>
            <a:r>
              <a:rPr lang="en-GB" sz="3200" dirty="0"/>
              <a:t>Additional Information </a:t>
            </a:r>
          </a:p>
        </p:txBody>
      </p:sp>
      <p:pic>
        <p:nvPicPr>
          <p:cNvPr id="5" name="Picture 4" descr="Molecules">
            <a:extLst>
              <a:ext uri="{FF2B5EF4-FFF2-40B4-BE49-F238E27FC236}">
                <a16:creationId xmlns:a16="http://schemas.microsoft.com/office/drawing/2014/main" id="{9CC72DDA-14AC-40AD-9E18-28E026700E7C}"/>
              </a:ext>
            </a:extLst>
          </p:cNvPr>
          <p:cNvPicPr>
            <a:picLocks noChangeAspect="1"/>
          </p:cNvPicPr>
          <p:nvPr/>
        </p:nvPicPr>
        <p:blipFill rotWithShape="1">
          <a:blip r:embed="rId2"/>
          <a:srcRect l="25057" r="79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38183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BAC1-AECA-45E4-A226-65FE390F1768}"/>
              </a:ext>
            </a:extLst>
          </p:cNvPr>
          <p:cNvSpPr>
            <a:spLocks noGrp="1"/>
          </p:cNvSpPr>
          <p:nvPr>
            <p:ph type="title"/>
          </p:nvPr>
        </p:nvSpPr>
        <p:spPr>
          <a:xfrm>
            <a:off x="481013" y="3752849"/>
            <a:ext cx="3290887" cy="2452687"/>
          </a:xfrm>
        </p:spPr>
        <p:txBody>
          <a:bodyPr anchor="ctr">
            <a:normAutofit/>
          </a:bodyPr>
          <a:lstStyle/>
          <a:p>
            <a:r>
              <a:rPr lang="en-GB" sz="3600"/>
              <a:t>Feedback</a:t>
            </a:r>
            <a:br>
              <a:rPr lang="en-GB" sz="3600"/>
            </a:br>
            <a:endParaRPr lang="en-GB" sz="3600"/>
          </a:p>
        </p:txBody>
      </p:sp>
      <p:pic>
        <p:nvPicPr>
          <p:cNvPr id="4" name="Picture 3">
            <a:extLst>
              <a:ext uri="{FF2B5EF4-FFF2-40B4-BE49-F238E27FC236}">
                <a16:creationId xmlns:a16="http://schemas.microsoft.com/office/drawing/2014/main" id="{D9434FA0-0DC5-471A-8C7B-D1F2C01D4D67}"/>
              </a:ext>
            </a:extLst>
          </p:cNvPr>
          <p:cNvPicPr>
            <a:picLocks noChangeAspect="1"/>
          </p:cNvPicPr>
          <p:nvPr/>
        </p:nvPicPr>
        <p:blipFill rotWithShape="1">
          <a:blip r:embed="rId2"/>
          <a:srcRect t="3959" b="1800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6E0003D-BD7A-4641-8D3F-25CE63C72582}"/>
              </a:ext>
            </a:extLst>
          </p:cNvPr>
          <p:cNvSpPr>
            <a:spLocks noGrp="1"/>
          </p:cNvSpPr>
          <p:nvPr>
            <p:ph idx="1"/>
          </p:nvPr>
        </p:nvSpPr>
        <p:spPr>
          <a:xfrm>
            <a:off x="4223982" y="3752850"/>
            <a:ext cx="7485413" cy="2452687"/>
          </a:xfrm>
        </p:spPr>
        <p:txBody>
          <a:bodyPr anchor="ctr">
            <a:normAutofit/>
          </a:bodyPr>
          <a:lstStyle/>
          <a:p>
            <a:pPr marL="0" indent="0">
              <a:buNone/>
            </a:pPr>
            <a:r>
              <a:rPr lang="en-GB" sz="1800"/>
              <a:t>What has been helpful? </a:t>
            </a:r>
          </a:p>
          <a:p>
            <a:pPr marL="0" indent="0">
              <a:buNone/>
            </a:pPr>
            <a:endParaRPr lang="en-GB" sz="1800"/>
          </a:p>
          <a:p>
            <a:pPr marL="0" indent="0">
              <a:buNone/>
            </a:pPr>
            <a:r>
              <a:rPr lang="en-GB" sz="1800"/>
              <a:t>What has not worked?</a:t>
            </a:r>
          </a:p>
          <a:p>
            <a:pPr marL="0" indent="0">
              <a:buNone/>
            </a:pPr>
            <a:endParaRPr lang="en-GB" sz="1800"/>
          </a:p>
          <a:p>
            <a:pPr marL="0" indent="0">
              <a:buNone/>
            </a:pPr>
            <a:r>
              <a:rPr lang="en-GB" sz="1800"/>
              <a:t>What are some suggestions? </a:t>
            </a:r>
          </a:p>
        </p:txBody>
      </p:sp>
    </p:spTree>
    <p:extLst>
      <p:ext uri="{BB962C8B-B14F-4D97-AF65-F5344CB8AC3E}">
        <p14:creationId xmlns:p14="http://schemas.microsoft.com/office/powerpoint/2010/main" val="1394904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610</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Courier New</vt:lpstr>
      <vt:lpstr>Wingdings</vt:lpstr>
      <vt:lpstr>Office Theme</vt:lpstr>
      <vt:lpstr>Schema Therapy  12th March  </vt:lpstr>
      <vt:lpstr>Aims for Today </vt:lpstr>
      <vt:lpstr>PowerPoint Presentation</vt:lpstr>
      <vt:lpstr>PowerPoint Presentation</vt:lpstr>
      <vt:lpstr>Four Main Concepts of Schema Therapy  </vt:lpstr>
      <vt:lpstr> </vt:lpstr>
      <vt:lpstr>Techniques</vt:lpstr>
      <vt:lpstr>Resources  - Take a look on Moodle </vt:lpstr>
      <vt:lpstr>Practical Applications </vt:lpstr>
      <vt:lpstr>Feedback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1299</cp:revision>
  <dcterms:created xsi:type="dcterms:W3CDTF">2020-10-18T09:07:00Z</dcterms:created>
  <dcterms:modified xsi:type="dcterms:W3CDTF">2024-03-11T11:51:54Z</dcterms:modified>
</cp:coreProperties>
</file>