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7" r:id="rId5"/>
    <p:sldId id="259" r:id="rId6"/>
    <p:sldId id="260" r:id="rId7"/>
    <p:sldId id="261" r:id="rId8"/>
    <p:sldId id="263" r:id="rId9"/>
    <p:sldId id="264" r:id="rId10"/>
    <p:sldId id="265" r:id="rId11"/>
    <p:sldId id="262"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431" autoAdjust="0"/>
  </p:normalViewPr>
  <p:slideViewPr>
    <p:cSldViewPr snapToGrid="0" showGuides="1">
      <p:cViewPr varScale="1">
        <p:scale>
          <a:sx n="54" d="100"/>
          <a:sy n="54" d="100"/>
        </p:scale>
        <p:origin x="11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5B5960-E872-47F5-BD8D-3DEB888F7499}" type="datetimeFigureOut">
              <a:rPr lang="en-GB" smtClean="0"/>
              <a:t>13/05/2020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4F4C9B-E0D2-4F75-B112-5CFCA3C9D309}" type="slidenum">
              <a:rPr lang="en-GB" smtClean="0"/>
              <a:t>‹#›</a:t>
            </a:fld>
            <a:endParaRPr lang="en-GB" dirty="0"/>
          </a:p>
        </p:txBody>
      </p:sp>
    </p:spTree>
    <p:extLst>
      <p:ext uri="{BB962C8B-B14F-4D97-AF65-F5344CB8AC3E}">
        <p14:creationId xmlns:p14="http://schemas.microsoft.com/office/powerpoint/2010/main" val="362744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Reason of choosing this topic:</a:t>
            </a:r>
          </a:p>
          <a:p>
            <a:r>
              <a:rPr lang="en-GB" dirty="0"/>
              <a:t>This research focus on cumulative study of all causes</a:t>
            </a:r>
            <a:r>
              <a:rPr lang="en-GB" baseline="0" dirty="0"/>
              <a:t> that make this problem triggered. Based responds of the sample group, this research will rank each of variables to know which one is more detrimental &amp; frequent in practice. Minority, social barriers which are less focused in other study will focused in this one. The total findings of this research will offer guardian to have a full length knowledge about the subject matter.</a:t>
            </a:r>
          </a:p>
          <a:p>
            <a:r>
              <a:rPr lang="en-GB" b="1" dirty="0"/>
              <a:t>Ethical</a:t>
            </a:r>
            <a:r>
              <a:rPr lang="en-GB" b="1" baseline="0" dirty="0"/>
              <a:t> consideration:</a:t>
            </a:r>
          </a:p>
          <a:p>
            <a:r>
              <a:rPr lang="en-GB" dirty="0"/>
              <a:t>All the ethical issues</a:t>
            </a:r>
            <a:r>
              <a:rPr lang="en-GB" baseline="0" dirty="0"/>
              <a:t> will be addressed in this research where confidentiality of data will be kept, no future use of data will made without consent from sampled group. No name will be asked in questionnaire to make the collected data safer. </a:t>
            </a:r>
          </a:p>
          <a:p>
            <a:r>
              <a:rPr lang="en-GB" b="1" dirty="0"/>
              <a:t>Research process:</a:t>
            </a:r>
          </a:p>
          <a:p>
            <a:r>
              <a:rPr lang="en-GB" dirty="0"/>
              <a:t>At the first stage of research doing this research will focus</a:t>
            </a:r>
            <a:r>
              <a:rPr lang="en-GB" baseline="0" dirty="0"/>
              <a:t> on detailed study of the problem to have an in depth understanding of the research question. after that specification of the problem from an inner depth level will be discussed. Data will be collected through primary data collection method. Data will be analysed considering specific method of data analysis. </a:t>
            </a:r>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4</a:t>
            </a:fld>
            <a:endParaRPr lang="en-GB" dirty="0"/>
          </a:p>
        </p:txBody>
      </p:sp>
    </p:spTree>
    <p:extLst>
      <p:ext uri="{BB962C8B-B14F-4D97-AF65-F5344CB8AC3E}">
        <p14:creationId xmlns:p14="http://schemas.microsoft.com/office/powerpoint/2010/main" val="1383380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two papers</a:t>
            </a:r>
            <a:r>
              <a:rPr lang="en-GB" baseline="0" dirty="0"/>
              <a:t> are collected from renowned journal. First paper focus on type and symptoms and the second one focus on relation between anxiety disorder in child &amp; old stage. </a:t>
            </a:r>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5</a:t>
            </a:fld>
            <a:endParaRPr lang="en-GB" dirty="0"/>
          </a:p>
        </p:txBody>
      </p:sp>
    </p:spTree>
    <p:extLst>
      <p:ext uri="{BB962C8B-B14F-4D97-AF65-F5344CB8AC3E}">
        <p14:creationId xmlns:p14="http://schemas.microsoft.com/office/powerpoint/2010/main" val="1568204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follows positivism paradigms as an formal &amp; structural factual data analysis will be done for this research to have an in depth understanding about the</a:t>
            </a:r>
            <a:r>
              <a:rPr lang="en-GB" baseline="0" dirty="0"/>
              <a:t> relative variables. this research need not to use any quantitative data for research drawing rather they need to focus on detailed orientation. Primary data collection method will be employed. </a:t>
            </a:r>
            <a:r>
              <a:rPr lang="en-GB" dirty="0">
                <a:latin typeface="Times New Roman" panose="02020603050405020304" pitchFamily="18" charset="0"/>
                <a:cs typeface="Times New Roman" panose="02020603050405020304" pitchFamily="18" charset="0"/>
              </a:rPr>
              <a:t>relevancy, period of research, researcher covered area</a:t>
            </a:r>
            <a:r>
              <a:rPr lang="en-GB" baseline="0" dirty="0">
                <a:latin typeface="Times New Roman" panose="02020603050405020304" pitchFamily="18" charset="0"/>
                <a:cs typeface="Times New Roman" panose="02020603050405020304" pitchFamily="18" charset="0"/>
              </a:rPr>
              <a:t> will be considered as key literature inclusion &amp; exclusion criteria;</a:t>
            </a:r>
          </a:p>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6</a:t>
            </a:fld>
            <a:endParaRPr lang="en-GB" dirty="0"/>
          </a:p>
        </p:txBody>
      </p:sp>
    </p:spTree>
    <p:extLst>
      <p:ext uri="{BB962C8B-B14F-4D97-AF65-F5344CB8AC3E}">
        <p14:creationId xmlns:p14="http://schemas.microsoft.com/office/powerpoint/2010/main" val="2674185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a:t>
            </a:r>
            <a:r>
              <a:rPr lang="en-GB" baseline="0" dirty="0"/>
              <a:t> first question bullying is found more related with the child depression where in second question no places are found high vulnerable for child depression rather all of them are regarded as responsible for this problem. </a:t>
            </a:r>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7</a:t>
            </a:fld>
            <a:endParaRPr lang="en-GB" dirty="0"/>
          </a:p>
        </p:txBody>
      </p:sp>
    </p:spTree>
    <p:extLst>
      <p:ext uri="{BB962C8B-B14F-4D97-AF65-F5344CB8AC3E}">
        <p14:creationId xmlns:p14="http://schemas.microsoft.com/office/powerpoint/2010/main" val="1593039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Disagreement in family decision making is found more vulnerable for research doing in first question. bullying from</a:t>
            </a:r>
            <a:r>
              <a:rPr lang="en-GB" baseline="0" dirty="0">
                <a:latin typeface="Times New Roman" panose="02020603050405020304" pitchFamily="18" charset="0"/>
                <a:cs typeface="Times New Roman" panose="02020603050405020304" pitchFamily="18" charset="0"/>
              </a:rPr>
              <a:t> friends is also much dissatisfactory for children which lead to childhood depression.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4F4C9B-E0D2-4F75-B112-5CFCA3C9D309}" type="slidenum">
              <a:rPr lang="en-GB" smtClean="0"/>
              <a:t>8</a:t>
            </a:fld>
            <a:endParaRPr lang="en-GB" dirty="0"/>
          </a:p>
        </p:txBody>
      </p:sp>
    </p:spTree>
    <p:extLst>
      <p:ext uri="{BB962C8B-B14F-4D97-AF65-F5344CB8AC3E}">
        <p14:creationId xmlns:p14="http://schemas.microsoft.com/office/powerpoint/2010/main" val="3198677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Sexual minority is also found</a:t>
            </a:r>
            <a:r>
              <a:rPr lang="en-GB" baseline="0" dirty="0"/>
              <a:t> a leading cause for child depression. </a:t>
            </a:r>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9</a:t>
            </a:fld>
            <a:endParaRPr lang="en-GB" dirty="0"/>
          </a:p>
        </p:txBody>
      </p:sp>
    </p:spTree>
    <p:extLst>
      <p:ext uri="{BB962C8B-B14F-4D97-AF65-F5344CB8AC3E}">
        <p14:creationId xmlns:p14="http://schemas.microsoft.com/office/powerpoint/2010/main" val="503359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Family need to be free, supportive and friendly for their kids;</a:t>
            </a:r>
          </a:p>
          <a:p>
            <a:pPr lvl="0"/>
            <a:r>
              <a:rPr lang="en-GB" sz="1200" kern="1200" dirty="0">
                <a:solidFill>
                  <a:schemeClr val="tx1"/>
                </a:solidFill>
                <a:effectLst/>
                <a:latin typeface="+mn-lt"/>
                <a:ea typeface="+mn-ea"/>
                <a:cs typeface="+mn-cs"/>
              </a:rPr>
              <a:t>Inclusion of children on family indecisions should be avoided;</a:t>
            </a:r>
          </a:p>
          <a:p>
            <a:pPr lvl="0"/>
            <a:r>
              <a:rPr lang="en-GB" sz="1200" kern="1200" dirty="0">
                <a:solidFill>
                  <a:schemeClr val="tx1"/>
                </a:solidFill>
                <a:effectLst/>
                <a:latin typeface="+mn-lt"/>
                <a:ea typeface="+mn-ea"/>
                <a:cs typeface="+mn-cs"/>
              </a:rPr>
              <a:t>Chilling and enjoying environment need to be placed for kid within family;</a:t>
            </a:r>
          </a:p>
          <a:p>
            <a:pPr lvl="0"/>
            <a:r>
              <a:rPr lang="en-GB" sz="1200" kern="1200" dirty="0">
                <a:solidFill>
                  <a:schemeClr val="tx1"/>
                </a:solidFill>
                <a:effectLst/>
                <a:latin typeface="+mn-lt"/>
                <a:ea typeface="+mn-ea"/>
                <a:cs typeface="+mn-cs"/>
              </a:rPr>
              <a:t>All the parents of the society need cultivate supportive &amp; friendly behaviour for their kids;</a:t>
            </a:r>
          </a:p>
          <a:p>
            <a:pPr lvl="0"/>
            <a:r>
              <a:rPr lang="en-GB" sz="1200" kern="1200" dirty="0">
                <a:solidFill>
                  <a:schemeClr val="tx1"/>
                </a:solidFill>
                <a:effectLst/>
                <a:latin typeface="+mn-lt"/>
                <a:ea typeface="+mn-ea"/>
                <a:cs typeface="+mn-cs"/>
              </a:rPr>
              <a:t>Children should be given the education of peace, friendly manner and supporting;</a:t>
            </a:r>
          </a:p>
          <a:p>
            <a:pPr lvl="0"/>
            <a:r>
              <a:rPr lang="en-GB" sz="1200" kern="1200" dirty="0">
                <a:solidFill>
                  <a:schemeClr val="tx1"/>
                </a:solidFill>
                <a:effectLst/>
                <a:latin typeface="+mn-lt"/>
                <a:ea typeface="+mn-ea"/>
                <a:cs typeface="+mn-cs"/>
              </a:rPr>
              <a:t>Schools &amp; social organisation need to be more careful about discriminatory behaviours;</a:t>
            </a:r>
          </a:p>
          <a:p>
            <a:pPr lvl="0"/>
            <a:r>
              <a:rPr lang="en-GB" sz="1200" kern="1200" dirty="0">
                <a:solidFill>
                  <a:schemeClr val="tx1"/>
                </a:solidFill>
                <a:effectLst/>
                <a:latin typeface="+mn-lt"/>
                <a:ea typeface="+mn-ea"/>
                <a:cs typeface="+mn-cs"/>
              </a:rPr>
              <a:t>Schools need ensure that all students are happy, good and enjoying their study in schools;</a:t>
            </a:r>
          </a:p>
          <a:p>
            <a:pPr lvl="0"/>
            <a:r>
              <a:rPr lang="en-GB" sz="1200" kern="1200" dirty="0">
                <a:solidFill>
                  <a:schemeClr val="tx1"/>
                </a:solidFill>
                <a:effectLst/>
                <a:latin typeface="+mn-lt"/>
                <a:ea typeface="+mn-ea"/>
                <a:cs typeface="+mn-cs"/>
              </a:rPr>
              <a:t>Supportive program from government should be taken for children who are not getting mainstream facilities;</a:t>
            </a:r>
          </a:p>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10</a:t>
            </a:fld>
            <a:endParaRPr lang="en-GB" dirty="0"/>
          </a:p>
        </p:txBody>
      </p:sp>
    </p:spTree>
    <p:extLst>
      <p:ext uri="{BB962C8B-B14F-4D97-AF65-F5344CB8AC3E}">
        <p14:creationId xmlns:p14="http://schemas.microsoft.com/office/powerpoint/2010/main" val="3119796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838122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323375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63721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399404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14365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746486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1095184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3727027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768565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3675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279F20-910F-4F67-89E3-E882706D4696}" type="datetimeFigureOut">
              <a:rPr lang="en-GB" smtClean="0"/>
              <a:t>13/05/2020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1823583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279F20-910F-4F67-89E3-E882706D4696}" type="datetimeFigureOut">
              <a:rPr lang="en-GB" smtClean="0"/>
              <a:t>13/05/2020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CEAFF2-7501-48B3-98AE-E33855E3549C}" type="slidenum">
              <a:rPr lang="en-GB" smtClean="0"/>
              <a:t>‹#›</a:t>
            </a:fld>
            <a:endParaRPr lang="en-GB" dirty="0"/>
          </a:p>
        </p:txBody>
      </p:sp>
    </p:spTree>
    <p:extLst>
      <p:ext uri="{BB962C8B-B14F-4D97-AF65-F5344CB8AC3E}">
        <p14:creationId xmlns:p14="http://schemas.microsoft.com/office/powerpoint/2010/main" val="1053399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70723" y="1149566"/>
            <a:ext cx="6050554" cy="86330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Introduction to Research</a:t>
            </a:r>
          </a:p>
        </p:txBody>
      </p:sp>
      <p:sp>
        <p:nvSpPr>
          <p:cNvPr id="5" name="Rectangle 4"/>
          <p:cNvSpPr/>
          <p:nvPr/>
        </p:nvSpPr>
        <p:spPr>
          <a:xfrm>
            <a:off x="895078" y="3129565"/>
            <a:ext cx="7097016" cy="2404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2800" b="1" dirty="0">
                <a:latin typeface="Times New Roman" panose="02020603050405020304" pitchFamily="18" charset="0"/>
                <a:cs typeface="Times New Roman" panose="02020603050405020304" pitchFamily="18" charset="0"/>
              </a:rPr>
              <a:t>Student name: </a:t>
            </a:r>
            <a:r>
              <a:rPr lang="en-GB" sz="2800" b="1">
                <a:latin typeface="Times New Roman" panose="02020603050405020304" pitchFamily="18" charset="0"/>
                <a:cs typeface="Times New Roman" panose="02020603050405020304" pitchFamily="18" charset="0"/>
              </a:rPr>
              <a:t>Sharmin Rahman</a:t>
            </a:r>
            <a:endParaRPr lang="en-GB" sz="2800" b="1"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Student ID: 1809328</a:t>
            </a:r>
          </a:p>
          <a:p>
            <a:r>
              <a:rPr lang="en-GB" sz="2800" b="1" dirty="0">
                <a:latin typeface="Times New Roman" panose="02020603050405020304" pitchFamily="18" charset="0"/>
                <a:cs typeface="Times New Roman" panose="02020603050405020304" pitchFamily="18" charset="0"/>
              </a:rPr>
              <a:t>Student Teacher: Barbara </a:t>
            </a:r>
            <a:r>
              <a:rPr lang="en-GB" sz="2800" b="1" dirty="0" err="1">
                <a:latin typeface="Times New Roman" panose="02020603050405020304" pitchFamily="18" charset="0"/>
                <a:cs typeface="Times New Roman" panose="02020603050405020304" pitchFamily="18" charset="0"/>
              </a:rPr>
              <a:t>Chinyani</a:t>
            </a: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973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0766" y="811369"/>
            <a:ext cx="2730321" cy="6181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Content </a:t>
            </a:r>
          </a:p>
        </p:txBody>
      </p:sp>
      <p:sp>
        <p:nvSpPr>
          <p:cNvPr id="3" name="Rectangle 2"/>
          <p:cNvSpPr/>
          <p:nvPr/>
        </p:nvSpPr>
        <p:spPr>
          <a:xfrm>
            <a:off x="1249251" y="1648496"/>
            <a:ext cx="8718997" cy="338714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Introduction;</a:t>
            </a:r>
          </a:p>
          <a:p>
            <a:pPr algn="just"/>
            <a:r>
              <a:rPr lang="en-GB" dirty="0">
                <a:latin typeface="Times New Roman" panose="02020603050405020304" pitchFamily="18" charset="0"/>
                <a:cs typeface="Times New Roman" panose="02020603050405020304" pitchFamily="18" charset="0"/>
              </a:rPr>
              <a:t>Research question;</a:t>
            </a:r>
          </a:p>
          <a:p>
            <a:pPr algn="just"/>
            <a:r>
              <a:rPr lang="en-GB" dirty="0">
                <a:latin typeface="Times New Roman" panose="02020603050405020304" pitchFamily="18" charset="0"/>
                <a:cs typeface="Times New Roman" panose="02020603050405020304" pitchFamily="18" charset="0"/>
              </a:rPr>
              <a:t>Literature review;</a:t>
            </a:r>
          </a:p>
          <a:p>
            <a:pPr algn="just"/>
            <a:r>
              <a:rPr lang="en-GB" dirty="0">
                <a:latin typeface="Times New Roman" panose="02020603050405020304" pitchFamily="18" charset="0"/>
                <a:cs typeface="Times New Roman" panose="02020603050405020304" pitchFamily="18" charset="0"/>
              </a:rPr>
              <a:t>Research methodology;</a:t>
            </a:r>
          </a:p>
          <a:p>
            <a:pPr algn="just"/>
            <a:r>
              <a:rPr lang="en-GB" dirty="0">
                <a:latin typeface="Times New Roman" panose="02020603050405020304" pitchFamily="18" charset="0"/>
                <a:cs typeface="Times New Roman" panose="02020603050405020304" pitchFamily="18" charset="0"/>
              </a:rPr>
              <a:t>Key findings;</a:t>
            </a:r>
          </a:p>
          <a:p>
            <a:pPr algn="just"/>
            <a:r>
              <a:rPr lang="en-GB" dirty="0">
                <a:latin typeface="Times New Roman" panose="02020603050405020304" pitchFamily="18" charset="0"/>
                <a:cs typeface="Times New Roman" panose="02020603050405020304" pitchFamily="18" charset="0"/>
              </a:rPr>
              <a:t>Recommendations;</a:t>
            </a:r>
          </a:p>
          <a:p>
            <a:pPr algn="just"/>
            <a:r>
              <a:rPr lang="en-GB" dirty="0">
                <a:latin typeface="Times New Roman" panose="02020603050405020304" pitchFamily="18" charset="0"/>
                <a:cs typeface="Times New Roman" panose="02020603050405020304" pitchFamily="18" charset="0"/>
              </a:rPr>
              <a:t>Conclusion;</a:t>
            </a:r>
          </a:p>
          <a:p>
            <a:pPr algn="just"/>
            <a:r>
              <a:rPr lang="en-GB"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1238745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8946" y="734096"/>
            <a:ext cx="3451539" cy="8113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Introduction </a:t>
            </a:r>
          </a:p>
        </p:txBody>
      </p:sp>
      <p:sp>
        <p:nvSpPr>
          <p:cNvPr id="3" name="Rectangle 2"/>
          <p:cNvSpPr/>
          <p:nvPr/>
        </p:nvSpPr>
        <p:spPr>
          <a:xfrm>
            <a:off x="1068946" y="1841679"/>
            <a:ext cx="9723550" cy="334850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Research is the result of systematic study including research planning, resource collection, analysis. Finings, documentation and combination of other relative works. This research was about child depression. More specifically this research covered a combination of causes that make child depression more stronger. This research will enable guardians to draw a supportive environment through considering all the relative figures &amp; consideration. This research ranked all the causes according to the responds it get from sample group. Furthered source related to family, friends, minority issues, school and other relative places are considered to have a full length understanding about the key feature of child depression. </a:t>
            </a:r>
          </a:p>
        </p:txBody>
      </p:sp>
    </p:spTree>
    <p:extLst>
      <p:ext uri="{BB962C8B-B14F-4D97-AF65-F5344CB8AC3E}">
        <p14:creationId xmlns:p14="http://schemas.microsoft.com/office/powerpoint/2010/main" val="169107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5458" y="476518"/>
            <a:ext cx="5009881" cy="48939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Research question </a:t>
            </a:r>
          </a:p>
        </p:txBody>
      </p:sp>
      <p:sp>
        <p:nvSpPr>
          <p:cNvPr id="3" name="Rectangle 2"/>
          <p:cNvSpPr/>
          <p:nvPr/>
        </p:nvSpPr>
        <p:spPr>
          <a:xfrm>
            <a:off x="695459" y="1068946"/>
            <a:ext cx="9672034" cy="65682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Why children getting child depression</a:t>
            </a:r>
          </a:p>
        </p:txBody>
      </p:sp>
      <p:sp>
        <p:nvSpPr>
          <p:cNvPr id="4" name="Rectangle 3"/>
          <p:cNvSpPr/>
          <p:nvPr/>
        </p:nvSpPr>
        <p:spPr>
          <a:xfrm>
            <a:off x="695459" y="2021983"/>
            <a:ext cx="3966693" cy="45076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Why this topic </a:t>
            </a:r>
          </a:p>
        </p:txBody>
      </p:sp>
      <p:sp>
        <p:nvSpPr>
          <p:cNvPr id="5" name="Rectangle 4"/>
          <p:cNvSpPr/>
          <p:nvPr/>
        </p:nvSpPr>
        <p:spPr>
          <a:xfrm>
            <a:off x="695458" y="2485622"/>
            <a:ext cx="5009882" cy="231819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A full length study of the subject matter;</a:t>
            </a:r>
          </a:p>
          <a:p>
            <a:pPr algn="just"/>
            <a:r>
              <a:rPr lang="en-GB" dirty="0">
                <a:latin typeface="Times New Roman" panose="02020603050405020304" pitchFamily="18" charset="0"/>
                <a:cs typeface="Times New Roman" panose="02020603050405020304" pitchFamily="18" charset="0"/>
              </a:rPr>
              <a:t>Ranking of all source;</a:t>
            </a:r>
          </a:p>
          <a:p>
            <a:pPr algn="just"/>
            <a:r>
              <a:rPr lang="en-GB" dirty="0">
                <a:latin typeface="Times New Roman" panose="02020603050405020304" pitchFamily="18" charset="0"/>
                <a:cs typeface="Times New Roman" panose="02020603050405020304" pitchFamily="18" charset="0"/>
              </a:rPr>
              <a:t>Consideration of minority, social destruction and other relative variables;</a:t>
            </a:r>
          </a:p>
          <a:p>
            <a:pPr algn="just"/>
            <a:r>
              <a:rPr lang="en-GB" dirty="0">
                <a:latin typeface="Times New Roman" panose="02020603050405020304" pitchFamily="18" charset="0"/>
                <a:cs typeface="Times New Roman" panose="02020603050405020304" pitchFamily="18" charset="0"/>
              </a:rPr>
              <a:t>Helping guardian to protect their children from depressive behaviour</a:t>
            </a:r>
          </a:p>
        </p:txBody>
      </p:sp>
      <p:sp>
        <p:nvSpPr>
          <p:cNvPr id="6" name="Rectangle 5"/>
          <p:cNvSpPr/>
          <p:nvPr/>
        </p:nvSpPr>
        <p:spPr>
          <a:xfrm>
            <a:off x="7070502" y="2002664"/>
            <a:ext cx="3078050" cy="45076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Ethical consideration </a:t>
            </a:r>
          </a:p>
        </p:txBody>
      </p:sp>
      <p:sp>
        <p:nvSpPr>
          <p:cNvPr id="7" name="Rectangle 6"/>
          <p:cNvSpPr/>
          <p:nvPr/>
        </p:nvSpPr>
        <p:spPr>
          <a:xfrm>
            <a:off x="7070502" y="2466304"/>
            <a:ext cx="3966693" cy="22538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Confidential issues will keep private;</a:t>
            </a:r>
          </a:p>
          <a:p>
            <a:pPr algn="just"/>
            <a:r>
              <a:rPr lang="en-GB" dirty="0">
                <a:latin typeface="Times New Roman" panose="02020603050405020304" pitchFamily="18" charset="0"/>
                <a:cs typeface="Times New Roman" panose="02020603050405020304" pitchFamily="18" charset="0"/>
              </a:rPr>
              <a:t>No sharing of data without consent of people;</a:t>
            </a:r>
          </a:p>
          <a:p>
            <a:pPr algn="just"/>
            <a:r>
              <a:rPr lang="en-GB" dirty="0">
                <a:latin typeface="Times New Roman" panose="02020603050405020304" pitchFamily="18" charset="0"/>
                <a:cs typeface="Times New Roman" panose="02020603050405020304" pitchFamily="18" charset="0"/>
              </a:rPr>
              <a:t>No name will be used in research;</a:t>
            </a:r>
          </a:p>
          <a:p>
            <a:pPr algn="just"/>
            <a:r>
              <a:rPr lang="en-GB" dirty="0">
                <a:latin typeface="Times New Roman" panose="02020603050405020304" pitchFamily="18" charset="0"/>
                <a:cs typeface="Times New Roman" panose="02020603050405020304" pitchFamily="18" charset="0"/>
              </a:rPr>
              <a:t>Data will be deleted after approval of this research;</a:t>
            </a:r>
          </a:p>
          <a:p>
            <a:pPr algn="just"/>
            <a:r>
              <a:rPr lang="en-GB" dirty="0">
                <a:latin typeface="Times New Roman" panose="02020603050405020304" pitchFamily="18" charset="0"/>
                <a:cs typeface="Times New Roman" panose="02020603050405020304" pitchFamily="18" charset="0"/>
              </a:rPr>
              <a:t>Data will not be use in any future research without consent </a:t>
            </a:r>
          </a:p>
        </p:txBody>
      </p:sp>
      <p:sp>
        <p:nvSpPr>
          <p:cNvPr id="8" name="Rectangle 7"/>
          <p:cNvSpPr/>
          <p:nvPr/>
        </p:nvSpPr>
        <p:spPr>
          <a:xfrm>
            <a:off x="695458" y="4919729"/>
            <a:ext cx="3657600" cy="47651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Research process </a:t>
            </a:r>
          </a:p>
        </p:txBody>
      </p:sp>
      <p:sp>
        <p:nvSpPr>
          <p:cNvPr id="9" name="Rectangle 8"/>
          <p:cNvSpPr/>
          <p:nvPr/>
        </p:nvSpPr>
        <p:spPr>
          <a:xfrm>
            <a:off x="695459" y="5396248"/>
            <a:ext cx="5731100" cy="119773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Problem statement;</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Literature review &amp; understanding key research features;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Detailed specification of research;</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Data collection;</a:t>
            </a:r>
          </a:p>
        </p:txBody>
      </p:sp>
      <p:sp>
        <p:nvSpPr>
          <p:cNvPr id="10" name="Rectangle 9"/>
          <p:cNvSpPr/>
          <p:nvPr/>
        </p:nvSpPr>
        <p:spPr>
          <a:xfrm>
            <a:off x="6426559" y="5396247"/>
            <a:ext cx="5731100" cy="119773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Data analysis;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Key findings;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Communication of findings to supervisor;</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Documentation of the whole research’</a:t>
            </a:r>
          </a:p>
        </p:txBody>
      </p:sp>
    </p:spTree>
    <p:extLst>
      <p:ext uri="{BB962C8B-B14F-4D97-AF65-F5344CB8AC3E}">
        <p14:creationId xmlns:p14="http://schemas.microsoft.com/office/powerpoint/2010/main" val="2456861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92428"/>
            <a:ext cx="4881093" cy="8113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Literature review </a:t>
            </a:r>
          </a:p>
        </p:txBody>
      </p:sp>
      <p:graphicFrame>
        <p:nvGraphicFramePr>
          <p:cNvPr id="5" name="Table 4"/>
          <p:cNvGraphicFramePr>
            <a:graphicFrameLocks noGrp="1"/>
          </p:cNvGraphicFramePr>
          <p:nvPr>
            <p:extLst>
              <p:ext uri="{D42A27DB-BD31-4B8C-83A1-F6EECF244321}">
                <p14:modId xmlns:p14="http://schemas.microsoft.com/office/powerpoint/2010/main" val="1463302448"/>
              </p:ext>
            </p:extLst>
          </p:nvPr>
        </p:nvGraphicFramePr>
        <p:xfrm>
          <a:off x="1" y="1775732"/>
          <a:ext cx="12191998" cy="4070077"/>
        </p:xfrm>
        <a:graphic>
          <a:graphicData uri="http://schemas.openxmlformats.org/drawingml/2006/table">
            <a:tbl>
              <a:tblPr firstRow="1" bandRow="1">
                <a:tableStyleId>{073A0DAA-6AF3-43AB-8588-CEC1D06C72B9}</a:tableStyleId>
              </a:tblPr>
              <a:tblGrid>
                <a:gridCol w="2240923">
                  <a:extLst>
                    <a:ext uri="{9D8B030D-6E8A-4147-A177-3AD203B41FA5}">
                      <a16:colId xmlns:a16="http://schemas.microsoft.com/office/drawing/2014/main" val="20000"/>
                    </a:ext>
                  </a:extLst>
                </a:gridCol>
                <a:gridCol w="4146997">
                  <a:extLst>
                    <a:ext uri="{9D8B030D-6E8A-4147-A177-3AD203B41FA5}">
                      <a16:colId xmlns:a16="http://schemas.microsoft.com/office/drawing/2014/main" val="20001"/>
                    </a:ext>
                  </a:extLst>
                </a:gridCol>
                <a:gridCol w="1390918">
                  <a:extLst>
                    <a:ext uri="{9D8B030D-6E8A-4147-A177-3AD203B41FA5}">
                      <a16:colId xmlns:a16="http://schemas.microsoft.com/office/drawing/2014/main" val="20002"/>
                    </a:ext>
                  </a:extLst>
                </a:gridCol>
                <a:gridCol w="824248">
                  <a:extLst>
                    <a:ext uri="{9D8B030D-6E8A-4147-A177-3AD203B41FA5}">
                      <a16:colId xmlns:a16="http://schemas.microsoft.com/office/drawing/2014/main" val="20003"/>
                    </a:ext>
                  </a:extLst>
                </a:gridCol>
                <a:gridCol w="3588912">
                  <a:extLst>
                    <a:ext uri="{9D8B030D-6E8A-4147-A177-3AD203B41FA5}">
                      <a16:colId xmlns:a16="http://schemas.microsoft.com/office/drawing/2014/main" val="20004"/>
                    </a:ext>
                  </a:extLst>
                </a:gridCol>
              </a:tblGrid>
              <a:tr h="709891">
                <a:tc>
                  <a:txBody>
                    <a:bodyPr/>
                    <a:lstStyle/>
                    <a:p>
                      <a:pPr algn="just"/>
                      <a:r>
                        <a:rPr lang="en-GB" dirty="0">
                          <a:latin typeface="Times New Roman" panose="02020603050405020304" pitchFamily="18" charset="0"/>
                          <a:cs typeface="Times New Roman" panose="02020603050405020304" pitchFamily="18" charset="0"/>
                        </a:rPr>
                        <a:t>Author </a:t>
                      </a:r>
                    </a:p>
                  </a:txBody>
                  <a:tcPr/>
                </a:tc>
                <a:tc>
                  <a:txBody>
                    <a:bodyPr/>
                    <a:lstStyle/>
                    <a:p>
                      <a:pPr algn="just"/>
                      <a:r>
                        <a:rPr lang="en-GB" dirty="0">
                          <a:latin typeface="Times New Roman" panose="02020603050405020304" pitchFamily="18" charset="0"/>
                          <a:cs typeface="Times New Roman" panose="02020603050405020304" pitchFamily="18" charset="0"/>
                        </a:rPr>
                        <a:t>Title of</a:t>
                      </a:r>
                      <a:r>
                        <a:rPr lang="en-GB" baseline="0" dirty="0">
                          <a:latin typeface="Times New Roman" panose="02020603050405020304" pitchFamily="18" charset="0"/>
                          <a:cs typeface="Times New Roman" panose="02020603050405020304" pitchFamily="18" charset="0"/>
                        </a:rPr>
                        <a:t> the paper</a:t>
                      </a:r>
                      <a:endParaRPr lang="en-GB" dirty="0">
                        <a:latin typeface="Times New Roman" panose="02020603050405020304" pitchFamily="18" charset="0"/>
                        <a:cs typeface="Times New Roman" panose="02020603050405020304" pitchFamily="18" charset="0"/>
                      </a:endParaRPr>
                    </a:p>
                  </a:txBody>
                  <a:tcPr/>
                </a:tc>
                <a:tc>
                  <a:txBody>
                    <a:bodyPr/>
                    <a:lstStyle/>
                    <a:p>
                      <a:pPr algn="just"/>
                      <a:r>
                        <a:rPr lang="en-GB" dirty="0">
                          <a:latin typeface="Times New Roman" panose="02020603050405020304" pitchFamily="18" charset="0"/>
                          <a:cs typeface="Times New Roman" panose="02020603050405020304" pitchFamily="18" charset="0"/>
                        </a:rPr>
                        <a:t>Methodology</a:t>
                      </a:r>
                    </a:p>
                  </a:txBody>
                  <a:tcPr/>
                </a:tc>
                <a:tc>
                  <a:txBody>
                    <a:bodyPr/>
                    <a:lstStyle/>
                    <a:p>
                      <a:pPr algn="just"/>
                      <a:r>
                        <a:rPr lang="en-GB" dirty="0">
                          <a:latin typeface="Times New Roman" panose="02020603050405020304" pitchFamily="18" charset="0"/>
                          <a:cs typeface="Times New Roman" panose="02020603050405020304" pitchFamily="18" charset="0"/>
                        </a:rPr>
                        <a:t>Sample </a:t>
                      </a:r>
                    </a:p>
                  </a:txBody>
                  <a:tcPr/>
                </a:tc>
                <a:tc>
                  <a:txBody>
                    <a:bodyPr/>
                    <a:lstStyle/>
                    <a:p>
                      <a:pPr algn="just"/>
                      <a:r>
                        <a:rPr lang="en-GB" dirty="0">
                          <a:latin typeface="Times New Roman" panose="02020603050405020304" pitchFamily="18" charset="0"/>
                          <a:cs typeface="Times New Roman" panose="02020603050405020304" pitchFamily="18" charset="0"/>
                        </a:rPr>
                        <a:t>Finding</a:t>
                      </a:r>
                      <a:r>
                        <a:rPr lang="en-GB" baseline="0" dirty="0">
                          <a:latin typeface="Times New Roman" panose="02020603050405020304" pitchFamily="18" charset="0"/>
                          <a:cs typeface="Times New Roman" panose="02020603050405020304" pitchFamily="18" charset="0"/>
                        </a:rPr>
                        <a:t>s</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0"/>
                  </a:ext>
                </a:extLst>
              </a:tr>
              <a:tr h="1348506">
                <a:tc>
                  <a:txBody>
                    <a:bodyPr/>
                    <a:lstStyle/>
                    <a:p>
                      <a:pPr algn="just"/>
                      <a:r>
                        <a:rPr lang="en-US" dirty="0">
                          <a:latin typeface="Times New Roman" panose="02020603050405020304" pitchFamily="18" charset="0"/>
                          <a:cs typeface="Times New Roman" panose="02020603050405020304" pitchFamily="18" charset="0"/>
                        </a:rPr>
                        <a:t>Marie Crowe  Nic Ward  Bronwyn Dunnachie  Morian Roberts</a:t>
                      </a:r>
                      <a:endParaRPr lang="en-GB" dirty="0">
                        <a:latin typeface="Times New Roman" panose="02020603050405020304" pitchFamily="18" charset="0"/>
                        <a:cs typeface="Times New Roman" panose="02020603050405020304" pitchFamily="18" charset="0"/>
                      </a:endParaRPr>
                    </a:p>
                  </a:txBody>
                  <a:tcPr/>
                </a:tc>
                <a:tc>
                  <a:txBody>
                    <a:bodyPr/>
                    <a:lstStyle/>
                    <a:p>
                      <a:pPr algn="just"/>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Characteristics of adolescent depression</a:t>
                      </a:r>
                    </a:p>
                  </a:txBody>
                  <a:tcPr/>
                </a:tc>
                <a:tc>
                  <a:txBody>
                    <a:bodyPr/>
                    <a:lstStyle/>
                    <a:p>
                      <a:pPr algn="just"/>
                      <a:r>
                        <a:rPr lang="en-GB" dirty="0">
                          <a:latin typeface="Times New Roman" panose="02020603050405020304" pitchFamily="18" charset="0"/>
                          <a:cs typeface="Times New Roman" panose="02020603050405020304" pitchFamily="18" charset="0"/>
                        </a:rPr>
                        <a:t>Qualitative </a:t>
                      </a:r>
                    </a:p>
                  </a:txBody>
                  <a:tcPr/>
                </a:tc>
                <a:tc>
                  <a:txBody>
                    <a:bodyPr/>
                    <a:lstStyle/>
                    <a:p>
                      <a:pPr algn="just"/>
                      <a:r>
                        <a:rPr lang="en-GB" dirty="0">
                          <a:latin typeface="Times New Roman" panose="02020603050405020304" pitchFamily="18" charset="0"/>
                          <a:cs typeface="Times New Roman" panose="02020603050405020304" pitchFamily="18" charset="0"/>
                        </a:rPr>
                        <a:t>121</a:t>
                      </a:r>
                    </a:p>
                  </a:txBody>
                  <a:tcPr/>
                </a:tc>
                <a:tc>
                  <a:txBody>
                    <a:bodyPr/>
                    <a:lstStyle/>
                    <a:p>
                      <a:pPr algn="just"/>
                      <a:r>
                        <a:rPr lang="en-GB" dirty="0">
                          <a:latin typeface="Times New Roman" panose="02020603050405020304" pitchFamily="18" charset="0"/>
                          <a:cs typeface="Times New Roman" panose="02020603050405020304" pitchFamily="18" charset="0"/>
                        </a:rPr>
                        <a:t>Irritability is the most common symptoms for child depression;</a:t>
                      </a:r>
                    </a:p>
                  </a:txBody>
                  <a:tcPr/>
                </a:tc>
                <a:extLst>
                  <a:ext uri="{0D108BD9-81ED-4DB2-BD59-A6C34878D82A}">
                    <a16:rowId xmlns:a16="http://schemas.microsoft.com/office/drawing/2014/main" val="10001"/>
                  </a:ext>
                </a:extLst>
              </a:tr>
              <a:tr h="1348506">
                <a:tc>
                  <a:txBody>
                    <a:bodyPr/>
                    <a:lstStyle/>
                    <a:p>
                      <a:pPr algn="just"/>
                      <a:r>
                        <a:rPr lang="en-GB" dirty="0">
                          <a:latin typeface="Times New Roman" panose="02020603050405020304" pitchFamily="18" charset="0"/>
                          <a:cs typeface="Times New Roman" panose="02020603050405020304" pitchFamily="18" charset="0"/>
                        </a:rPr>
                        <a:t>Emmanuel P. Espejo, Constance L. Hammen, Nicole P. Connolly, Patricia A. Brennan, Jake M. Najman &amp; William Bor </a:t>
                      </a:r>
                    </a:p>
                  </a:txBody>
                  <a:tcPr/>
                </a:tc>
                <a:tc>
                  <a:txBody>
                    <a:bodyPr/>
                    <a:lstStyle/>
                    <a:p>
                      <a:pPr algn="just"/>
                      <a:r>
                        <a:rPr lang="en-US" dirty="0">
                          <a:latin typeface="Times New Roman" panose="02020603050405020304" pitchFamily="18" charset="0"/>
                          <a:cs typeface="Times New Roman" panose="02020603050405020304" pitchFamily="18" charset="0"/>
                        </a:rPr>
                        <a:t>Stress Sensitization and Adolescent Depressive Severity as a Function of Childhood Adversity: A Link to Anxiety Disorders</a:t>
                      </a:r>
                      <a:endParaRPr lang="en-GB" dirty="0">
                        <a:latin typeface="Times New Roman" panose="02020603050405020304" pitchFamily="18" charset="0"/>
                        <a:cs typeface="Times New Roman" panose="02020603050405020304" pitchFamily="18" charset="0"/>
                      </a:endParaRPr>
                    </a:p>
                  </a:txBody>
                  <a:tcPr/>
                </a:tc>
                <a:tc>
                  <a:txBody>
                    <a:bodyPr/>
                    <a:lstStyle/>
                    <a:p>
                      <a:pPr algn="just"/>
                      <a:r>
                        <a:rPr lang="en-GB" dirty="0">
                          <a:latin typeface="Times New Roman" panose="02020603050405020304" pitchFamily="18" charset="0"/>
                          <a:cs typeface="Times New Roman" panose="02020603050405020304" pitchFamily="18" charset="0"/>
                        </a:rPr>
                        <a:t>Qualitative </a:t>
                      </a:r>
                    </a:p>
                  </a:txBody>
                  <a:tcPr/>
                </a:tc>
                <a:tc>
                  <a:txBody>
                    <a:bodyPr/>
                    <a:lstStyle/>
                    <a:p>
                      <a:pPr algn="just"/>
                      <a:r>
                        <a:rPr lang="en-GB" dirty="0">
                          <a:latin typeface="Times New Roman" panose="02020603050405020304" pitchFamily="18" charset="0"/>
                          <a:cs typeface="Times New Roman" panose="02020603050405020304" pitchFamily="18" charset="0"/>
                        </a:rPr>
                        <a:t>816</a:t>
                      </a:r>
                    </a:p>
                  </a:txBody>
                  <a:tcPr/>
                </a:tc>
                <a:tc>
                  <a:txBody>
                    <a:bodyPr/>
                    <a:lstStyle/>
                    <a:p>
                      <a:pPr algn="just"/>
                      <a:r>
                        <a:rPr lang="en-GB" dirty="0">
                          <a:latin typeface="Times New Roman" panose="02020603050405020304" pitchFamily="18" charset="0"/>
                          <a:cs typeface="Times New Roman" panose="02020603050405020304" pitchFamily="18" charset="0"/>
                        </a:rPr>
                        <a:t>Childhood depression has a positive relation with</a:t>
                      </a:r>
                      <a:r>
                        <a:rPr lang="en-GB" baseline="0" dirty="0">
                          <a:latin typeface="Times New Roman" panose="02020603050405020304" pitchFamily="18" charset="0"/>
                          <a:cs typeface="Times New Roman" panose="02020603050405020304" pitchFamily="18" charset="0"/>
                        </a:rPr>
                        <a:t> depression in old age. People who faced sever mental stressed problem in childhood are more vulnerable to adult depression </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16543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1521" y="927279"/>
            <a:ext cx="5454203" cy="60530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Research methodology </a:t>
            </a:r>
          </a:p>
        </p:txBody>
      </p:sp>
      <p:sp>
        <p:nvSpPr>
          <p:cNvPr id="3" name="Rectangle 2"/>
          <p:cNvSpPr/>
          <p:nvPr/>
        </p:nvSpPr>
        <p:spPr>
          <a:xfrm>
            <a:off x="656823" y="2073499"/>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Philosophy </a:t>
            </a:r>
          </a:p>
        </p:txBody>
      </p:sp>
      <p:sp>
        <p:nvSpPr>
          <p:cNvPr id="4" name="Rectangle 3"/>
          <p:cNvSpPr/>
          <p:nvPr/>
        </p:nvSpPr>
        <p:spPr>
          <a:xfrm>
            <a:off x="3844344" y="2073499"/>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Research Method  </a:t>
            </a:r>
          </a:p>
        </p:txBody>
      </p:sp>
      <p:sp>
        <p:nvSpPr>
          <p:cNvPr id="5" name="Rectangle 4"/>
          <p:cNvSpPr/>
          <p:nvPr/>
        </p:nvSpPr>
        <p:spPr>
          <a:xfrm>
            <a:off x="714778" y="4108360"/>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Data sources  </a:t>
            </a:r>
          </a:p>
        </p:txBody>
      </p:sp>
      <p:sp>
        <p:nvSpPr>
          <p:cNvPr id="6" name="Rectangle 5"/>
          <p:cNvSpPr/>
          <p:nvPr/>
        </p:nvSpPr>
        <p:spPr>
          <a:xfrm>
            <a:off x="7484772" y="2073499"/>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Data collection method </a:t>
            </a:r>
          </a:p>
        </p:txBody>
      </p:sp>
      <p:sp>
        <p:nvSpPr>
          <p:cNvPr id="8" name="Rectangle 7"/>
          <p:cNvSpPr/>
          <p:nvPr/>
        </p:nvSpPr>
        <p:spPr>
          <a:xfrm>
            <a:off x="5950039" y="3902299"/>
            <a:ext cx="2292439" cy="61818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Research Inclusion &amp; exclusion criteria</a:t>
            </a:r>
          </a:p>
        </p:txBody>
      </p:sp>
      <p:sp>
        <p:nvSpPr>
          <p:cNvPr id="9" name="Rectangle 8"/>
          <p:cNvSpPr/>
          <p:nvPr/>
        </p:nvSpPr>
        <p:spPr>
          <a:xfrm>
            <a:off x="3844344" y="2704563"/>
            <a:ext cx="2749639"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Qualitative method </a:t>
            </a:r>
          </a:p>
        </p:txBody>
      </p:sp>
      <p:sp>
        <p:nvSpPr>
          <p:cNvPr id="10" name="Rectangle 9"/>
          <p:cNvSpPr/>
          <p:nvPr/>
        </p:nvSpPr>
        <p:spPr>
          <a:xfrm>
            <a:off x="7365642" y="2704562"/>
            <a:ext cx="2749639"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Primary data collection from sample group of 70</a:t>
            </a:r>
          </a:p>
        </p:txBody>
      </p:sp>
      <p:sp>
        <p:nvSpPr>
          <p:cNvPr id="11" name="Rectangle 10"/>
          <p:cNvSpPr/>
          <p:nvPr/>
        </p:nvSpPr>
        <p:spPr>
          <a:xfrm>
            <a:off x="656823" y="2736759"/>
            <a:ext cx="2749639"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Positivism philosophy of research </a:t>
            </a:r>
          </a:p>
        </p:txBody>
      </p:sp>
      <p:sp>
        <p:nvSpPr>
          <p:cNvPr id="12" name="Rectangle 11"/>
          <p:cNvSpPr/>
          <p:nvPr/>
        </p:nvSpPr>
        <p:spPr>
          <a:xfrm>
            <a:off x="656823" y="4848896"/>
            <a:ext cx="3187521" cy="138447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Primary data: Sample group</a:t>
            </a:r>
          </a:p>
          <a:p>
            <a:pPr algn="just"/>
            <a:r>
              <a:rPr lang="en-GB" dirty="0">
                <a:latin typeface="Times New Roman" panose="02020603050405020304" pitchFamily="18" charset="0"/>
                <a:cs typeface="Times New Roman" panose="02020603050405020304" pitchFamily="18" charset="0"/>
              </a:rPr>
              <a:t>Secondary data: google scholar, different journals and books</a:t>
            </a:r>
          </a:p>
        </p:txBody>
      </p:sp>
      <p:sp>
        <p:nvSpPr>
          <p:cNvPr id="13" name="Rectangle 12"/>
          <p:cNvSpPr/>
          <p:nvPr/>
        </p:nvSpPr>
        <p:spPr>
          <a:xfrm>
            <a:off x="5721438" y="4848895"/>
            <a:ext cx="4079385"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relevancy, period of research, researcher covered area, journal’s popularity, sample size for study, country of study </a:t>
            </a:r>
          </a:p>
        </p:txBody>
      </p:sp>
    </p:spTree>
    <p:extLst>
      <p:ext uri="{BB962C8B-B14F-4D97-AF65-F5344CB8AC3E}">
        <p14:creationId xmlns:p14="http://schemas.microsoft.com/office/powerpoint/2010/main" val="1956642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47730"/>
            <a:ext cx="3734873" cy="60530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Key findings </a:t>
            </a:r>
          </a:p>
        </p:txBody>
      </p:sp>
      <p:sp>
        <p:nvSpPr>
          <p:cNvPr id="3" name="Rectangle 2"/>
          <p:cNvSpPr/>
          <p:nvPr/>
        </p:nvSpPr>
        <p:spPr>
          <a:xfrm>
            <a:off x="0" y="1725767"/>
            <a:ext cx="2962141" cy="5537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Question-01 </a:t>
            </a:r>
          </a:p>
        </p:txBody>
      </p:sp>
      <p:sp>
        <p:nvSpPr>
          <p:cNvPr id="4" name="Rectangle 3"/>
          <p:cNvSpPr/>
          <p:nvPr/>
        </p:nvSpPr>
        <p:spPr>
          <a:xfrm>
            <a:off x="6310649" y="1725766"/>
            <a:ext cx="2717442" cy="5537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Question-02 </a:t>
            </a:r>
          </a:p>
        </p:txBody>
      </p:sp>
      <p:graphicFrame>
        <p:nvGraphicFramePr>
          <p:cNvPr id="5" name="Table 4"/>
          <p:cNvGraphicFramePr>
            <a:graphicFrameLocks noGrp="1"/>
          </p:cNvGraphicFramePr>
          <p:nvPr>
            <p:extLst>
              <p:ext uri="{D42A27DB-BD31-4B8C-83A1-F6EECF244321}">
                <p14:modId xmlns:p14="http://schemas.microsoft.com/office/powerpoint/2010/main" val="2136386018"/>
              </p:ext>
            </p:extLst>
          </p:nvPr>
        </p:nvGraphicFramePr>
        <p:xfrm>
          <a:off x="64395" y="2486738"/>
          <a:ext cx="5962015" cy="1097280"/>
        </p:xfrm>
        <a:graphic>
          <a:graphicData uri="http://schemas.openxmlformats.org/drawingml/2006/table">
            <a:tbl>
              <a:tblPr firstRow="1" firstCol="1" bandRow="1">
                <a:tableStyleId>{073A0DAA-6AF3-43AB-8588-CEC1D06C72B9}</a:tableStyleId>
              </a:tblPr>
              <a:tblGrid>
                <a:gridCol w="2437130">
                  <a:extLst>
                    <a:ext uri="{9D8B030D-6E8A-4147-A177-3AD203B41FA5}">
                      <a16:colId xmlns:a16="http://schemas.microsoft.com/office/drawing/2014/main" val="20000"/>
                    </a:ext>
                  </a:extLst>
                </a:gridCol>
                <a:gridCol w="892810">
                  <a:extLst>
                    <a:ext uri="{9D8B030D-6E8A-4147-A177-3AD203B41FA5}">
                      <a16:colId xmlns:a16="http://schemas.microsoft.com/office/drawing/2014/main" val="20001"/>
                    </a:ext>
                  </a:extLst>
                </a:gridCol>
                <a:gridCol w="833120">
                  <a:extLst>
                    <a:ext uri="{9D8B030D-6E8A-4147-A177-3AD203B41FA5}">
                      <a16:colId xmlns:a16="http://schemas.microsoft.com/office/drawing/2014/main" val="20002"/>
                    </a:ext>
                  </a:extLst>
                </a:gridCol>
                <a:gridCol w="833120">
                  <a:extLst>
                    <a:ext uri="{9D8B030D-6E8A-4147-A177-3AD203B41FA5}">
                      <a16:colId xmlns:a16="http://schemas.microsoft.com/office/drawing/2014/main" val="20003"/>
                    </a:ext>
                  </a:extLst>
                </a:gridCol>
                <a:gridCol w="965835">
                  <a:extLst>
                    <a:ext uri="{9D8B030D-6E8A-4147-A177-3AD203B41FA5}">
                      <a16:colId xmlns:a16="http://schemas.microsoft.com/office/drawing/2014/main" val="20004"/>
                    </a:ext>
                  </a:extLst>
                </a:gridCol>
              </a:tblGrid>
              <a:tr h="517525">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Question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Family difficulty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Bullying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abuse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Genetic orientation.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254000">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What is the most common cause that make you depressed?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50%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p>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6" name="Picture 5"/>
          <p:cNvPicPr/>
          <p:nvPr/>
        </p:nvPicPr>
        <p:blipFill>
          <a:blip r:embed="rId3">
            <a:extLst>
              <a:ext uri="{28A0092B-C50C-407E-A947-70E740481C1C}">
                <a14:useLocalDpi xmlns:a14="http://schemas.microsoft.com/office/drawing/2010/main" val="0"/>
              </a:ext>
            </a:extLst>
          </a:blip>
          <a:stretch>
            <a:fillRect/>
          </a:stretch>
        </p:blipFill>
        <p:spPr>
          <a:xfrm>
            <a:off x="226320" y="3752650"/>
            <a:ext cx="4552950" cy="2752725"/>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2084338977"/>
              </p:ext>
            </p:extLst>
          </p:nvPr>
        </p:nvGraphicFramePr>
        <p:xfrm>
          <a:off x="6310649" y="2426129"/>
          <a:ext cx="5725160" cy="1038288"/>
        </p:xfrm>
        <a:graphic>
          <a:graphicData uri="http://schemas.openxmlformats.org/drawingml/2006/table">
            <a:tbl>
              <a:tblPr firstRow="1" firstCol="1" bandRow="1">
                <a:tableStyleId>{073A0DAA-6AF3-43AB-8588-CEC1D06C72B9}</a:tableStyleId>
              </a:tblPr>
              <a:tblGrid>
                <a:gridCol w="2168525">
                  <a:extLst>
                    <a:ext uri="{9D8B030D-6E8A-4147-A177-3AD203B41FA5}">
                      <a16:colId xmlns:a16="http://schemas.microsoft.com/office/drawing/2014/main" val="20000"/>
                    </a:ext>
                  </a:extLst>
                </a:gridCol>
                <a:gridCol w="857250">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857250">
                  <a:extLst>
                    <a:ext uri="{9D8B030D-6E8A-4147-A177-3AD203B41FA5}">
                      <a16:colId xmlns:a16="http://schemas.microsoft.com/office/drawing/2014/main" val="20003"/>
                    </a:ext>
                  </a:extLst>
                </a:gridCol>
                <a:gridCol w="927735">
                  <a:extLst>
                    <a:ext uri="{9D8B030D-6E8A-4147-A177-3AD203B41FA5}">
                      <a16:colId xmlns:a16="http://schemas.microsoft.com/office/drawing/2014/main" val="20004"/>
                    </a:ext>
                  </a:extLst>
                </a:gridCol>
              </a:tblGrid>
              <a:tr h="332842">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Description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Family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Schools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Friends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Society</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705446">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Where do you feel more depressed?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30%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30%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8" name="Picture 7"/>
          <p:cNvPicPr/>
          <p:nvPr/>
        </p:nvPicPr>
        <p:blipFill>
          <a:blip r:embed="rId4">
            <a:extLst>
              <a:ext uri="{28A0092B-C50C-407E-A947-70E740481C1C}">
                <a14:useLocalDpi xmlns:a14="http://schemas.microsoft.com/office/drawing/2010/main" val="0"/>
              </a:ext>
            </a:extLst>
          </a:blip>
          <a:stretch>
            <a:fillRect/>
          </a:stretch>
        </p:blipFill>
        <p:spPr>
          <a:xfrm>
            <a:off x="7096930" y="3838375"/>
            <a:ext cx="4514850" cy="2667000"/>
          </a:xfrm>
          <a:prstGeom prst="rect">
            <a:avLst/>
          </a:prstGeom>
        </p:spPr>
      </p:pic>
    </p:spTree>
    <p:extLst>
      <p:ext uri="{BB962C8B-B14F-4D97-AF65-F5344CB8AC3E}">
        <p14:creationId xmlns:p14="http://schemas.microsoft.com/office/powerpoint/2010/main" val="480099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40913"/>
            <a:ext cx="3734873" cy="60530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Key findings </a:t>
            </a:r>
          </a:p>
        </p:txBody>
      </p:sp>
      <p:sp>
        <p:nvSpPr>
          <p:cNvPr id="3" name="Rectangle 2"/>
          <p:cNvSpPr/>
          <p:nvPr/>
        </p:nvSpPr>
        <p:spPr>
          <a:xfrm>
            <a:off x="0" y="1867437"/>
            <a:ext cx="2962141" cy="5537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Question-03</a:t>
            </a:r>
          </a:p>
        </p:txBody>
      </p:sp>
      <p:sp>
        <p:nvSpPr>
          <p:cNvPr id="4" name="Rectangle 3"/>
          <p:cNvSpPr/>
          <p:nvPr/>
        </p:nvSpPr>
        <p:spPr>
          <a:xfrm>
            <a:off x="6362164" y="1738647"/>
            <a:ext cx="2717442" cy="5537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Question-04 </a:t>
            </a:r>
          </a:p>
        </p:txBody>
      </p:sp>
      <p:graphicFrame>
        <p:nvGraphicFramePr>
          <p:cNvPr id="5" name="Table 4"/>
          <p:cNvGraphicFramePr>
            <a:graphicFrameLocks noGrp="1"/>
          </p:cNvGraphicFramePr>
          <p:nvPr>
            <p:extLst>
              <p:ext uri="{D42A27DB-BD31-4B8C-83A1-F6EECF244321}">
                <p14:modId xmlns:p14="http://schemas.microsoft.com/office/powerpoint/2010/main" val="1206670221"/>
              </p:ext>
            </p:extLst>
          </p:nvPr>
        </p:nvGraphicFramePr>
        <p:xfrm>
          <a:off x="0" y="2538254"/>
          <a:ext cx="6123940" cy="1305814"/>
        </p:xfrm>
        <a:graphic>
          <a:graphicData uri="http://schemas.openxmlformats.org/drawingml/2006/table">
            <a:tbl>
              <a:tblPr firstRow="1" firstCol="1" bandRow="1">
                <a:tableStyleId>{073A0DAA-6AF3-43AB-8588-CEC1D06C72B9}</a:tableStyleId>
              </a:tblPr>
              <a:tblGrid>
                <a:gridCol w="3004820">
                  <a:extLst>
                    <a:ext uri="{9D8B030D-6E8A-4147-A177-3AD203B41FA5}">
                      <a16:colId xmlns:a16="http://schemas.microsoft.com/office/drawing/2014/main" val="20000"/>
                    </a:ext>
                  </a:extLst>
                </a:gridCol>
                <a:gridCol w="1052195">
                  <a:extLst>
                    <a:ext uri="{9D8B030D-6E8A-4147-A177-3AD203B41FA5}">
                      <a16:colId xmlns:a16="http://schemas.microsoft.com/office/drawing/2014/main" val="20001"/>
                    </a:ext>
                  </a:extLst>
                </a:gridCol>
                <a:gridCol w="1254760">
                  <a:extLst>
                    <a:ext uri="{9D8B030D-6E8A-4147-A177-3AD203B41FA5}">
                      <a16:colId xmlns:a16="http://schemas.microsoft.com/office/drawing/2014/main" val="20002"/>
                    </a:ext>
                  </a:extLst>
                </a:gridCol>
                <a:gridCol w="812165">
                  <a:extLst>
                    <a:ext uri="{9D8B030D-6E8A-4147-A177-3AD203B41FA5}">
                      <a16:colId xmlns:a16="http://schemas.microsoft.com/office/drawing/2014/main" val="20003"/>
                    </a:ext>
                  </a:extLst>
                </a:gridCol>
              </a:tblGrid>
              <a:tr h="499745">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Description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Disagreement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Psychiatric illness in parent(s)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Abuse or neglect</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90855">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In family which is most common causes that make you depressed?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50%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30%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7" name="Picture 6"/>
          <p:cNvPicPr/>
          <p:nvPr/>
        </p:nvPicPr>
        <p:blipFill>
          <a:blip r:embed="rId3">
            <a:extLst>
              <a:ext uri="{28A0092B-C50C-407E-A947-70E740481C1C}">
                <a14:useLocalDpi xmlns:a14="http://schemas.microsoft.com/office/drawing/2010/main" val="0"/>
              </a:ext>
            </a:extLst>
          </a:blip>
          <a:stretch>
            <a:fillRect/>
          </a:stretch>
        </p:blipFill>
        <p:spPr>
          <a:xfrm>
            <a:off x="184329" y="3959583"/>
            <a:ext cx="4533900" cy="2647950"/>
          </a:xfrm>
          <a:prstGeom prst="rect">
            <a:avLst/>
          </a:prstGeom>
        </p:spPr>
      </p:pic>
      <p:graphicFrame>
        <p:nvGraphicFramePr>
          <p:cNvPr id="8" name="Table 7"/>
          <p:cNvGraphicFramePr>
            <a:graphicFrameLocks noGrp="1"/>
          </p:cNvGraphicFramePr>
          <p:nvPr>
            <p:extLst>
              <p:ext uri="{D42A27DB-BD31-4B8C-83A1-F6EECF244321}">
                <p14:modId xmlns:p14="http://schemas.microsoft.com/office/powerpoint/2010/main" val="3915250083"/>
              </p:ext>
            </p:extLst>
          </p:nvPr>
        </p:nvGraphicFramePr>
        <p:xfrm>
          <a:off x="6362164" y="2512496"/>
          <a:ext cx="5725160" cy="1325408"/>
        </p:xfrm>
        <a:graphic>
          <a:graphicData uri="http://schemas.openxmlformats.org/drawingml/2006/table">
            <a:tbl>
              <a:tblPr firstRow="1" firstCol="1" bandRow="1">
                <a:tableStyleId>{073A0DAA-6AF3-43AB-8588-CEC1D06C72B9}</a:tableStyleId>
              </a:tblPr>
              <a:tblGrid>
                <a:gridCol w="2568575">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971550">
                  <a:extLst>
                    <a:ext uri="{9D8B030D-6E8A-4147-A177-3AD203B41FA5}">
                      <a16:colId xmlns:a16="http://schemas.microsoft.com/office/drawing/2014/main" val="20002"/>
                    </a:ext>
                  </a:extLst>
                </a:gridCol>
                <a:gridCol w="1042035">
                  <a:extLst>
                    <a:ext uri="{9D8B030D-6E8A-4147-A177-3AD203B41FA5}">
                      <a16:colId xmlns:a16="http://schemas.microsoft.com/office/drawing/2014/main" val="20003"/>
                    </a:ext>
                  </a:extLst>
                </a:gridCol>
              </a:tblGrid>
              <a:tr h="662704">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Description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Less intimacy with friends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Bullying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Infrequent contact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662704">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In case of friendship which causes you to be more depressed?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60%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9" name="Picture 8"/>
          <p:cNvPicPr/>
          <p:nvPr/>
        </p:nvPicPr>
        <p:blipFill>
          <a:blip r:embed="rId4">
            <a:extLst>
              <a:ext uri="{28A0092B-C50C-407E-A947-70E740481C1C}">
                <a14:useLocalDpi xmlns:a14="http://schemas.microsoft.com/office/drawing/2010/main" val="0"/>
              </a:ext>
            </a:extLst>
          </a:blip>
          <a:stretch>
            <a:fillRect/>
          </a:stretch>
        </p:blipFill>
        <p:spPr>
          <a:xfrm>
            <a:off x="6845993" y="4269145"/>
            <a:ext cx="4467225" cy="2338388"/>
          </a:xfrm>
          <a:prstGeom prst="rect">
            <a:avLst/>
          </a:prstGeom>
        </p:spPr>
      </p:pic>
    </p:spTree>
    <p:extLst>
      <p:ext uri="{BB962C8B-B14F-4D97-AF65-F5344CB8AC3E}">
        <p14:creationId xmlns:p14="http://schemas.microsoft.com/office/powerpoint/2010/main" val="960183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1369" y="708338"/>
            <a:ext cx="3734873" cy="60530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Key findings </a:t>
            </a:r>
          </a:p>
        </p:txBody>
      </p:sp>
      <p:sp>
        <p:nvSpPr>
          <p:cNvPr id="3" name="Rectangle 2"/>
          <p:cNvSpPr/>
          <p:nvPr/>
        </p:nvSpPr>
        <p:spPr>
          <a:xfrm>
            <a:off x="643944" y="1751527"/>
            <a:ext cx="2962141" cy="5537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Question-05 </a:t>
            </a:r>
          </a:p>
        </p:txBody>
      </p:sp>
      <p:graphicFrame>
        <p:nvGraphicFramePr>
          <p:cNvPr id="5" name="Table 4"/>
          <p:cNvGraphicFramePr>
            <a:graphicFrameLocks noGrp="1"/>
          </p:cNvGraphicFramePr>
          <p:nvPr>
            <p:extLst>
              <p:ext uri="{D42A27DB-BD31-4B8C-83A1-F6EECF244321}">
                <p14:modId xmlns:p14="http://schemas.microsoft.com/office/powerpoint/2010/main" val="491815240"/>
              </p:ext>
            </p:extLst>
          </p:nvPr>
        </p:nvGraphicFramePr>
        <p:xfrm>
          <a:off x="643944" y="2525375"/>
          <a:ext cx="5725160" cy="1305814"/>
        </p:xfrm>
        <a:graphic>
          <a:graphicData uri="http://schemas.openxmlformats.org/drawingml/2006/table">
            <a:tbl>
              <a:tblPr firstRow="1" firstCol="1" bandRow="1">
                <a:tableStyleId>{073A0DAA-6AF3-43AB-8588-CEC1D06C72B9}</a:tableStyleId>
              </a:tblPr>
              <a:tblGrid>
                <a:gridCol w="2309495">
                  <a:extLst>
                    <a:ext uri="{9D8B030D-6E8A-4147-A177-3AD203B41FA5}">
                      <a16:colId xmlns:a16="http://schemas.microsoft.com/office/drawing/2014/main" val="20000"/>
                    </a:ext>
                  </a:extLst>
                </a:gridCol>
                <a:gridCol w="944880">
                  <a:extLst>
                    <a:ext uri="{9D8B030D-6E8A-4147-A177-3AD203B41FA5}">
                      <a16:colId xmlns:a16="http://schemas.microsoft.com/office/drawing/2014/main" val="20001"/>
                    </a:ext>
                  </a:extLst>
                </a:gridCol>
                <a:gridCol w="800100">
                  <a:extLst>
                    <a:ext uri="{9D8B030D-6E8A-4147-A177-3AD203B41FA5}">
                      <a16:colId xmlns:a16="http://schemas.microsoft.com/office/drawing/2014/main" val="20002"/>
                    </a:ext>
                  </a:extLst>
                </a:gridCol>
                <a:gridCol w="765810">
                  <a:extLst>
                    <a:ext uri="{9D8B030D-6E8A-4147-A177-3AD203B41FA5}">
                      <a16:colId xmlns:a16="http://schemas.microsoft.com/office/drawing/2014/main" val="20003"/>
                    </a:ext>
                  </a:extLst>
                </a:gridCol>
                <a:gridCol w="904875">
                  <a:extLst>
                    <a:ext uri="{9D8B030D-6E8A-4147-A177-3AD203B41FA5}">
                      <a16:colId xmlns:a16="http://schemas.microsoft.com/office/drawing/2014/main" val="20004"/>
                    </a:ext>
                  </a:extLst>
                </a:gridCol>
              </a:tblGrid>
              <a:tr h="0">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Description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out-of-home care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sexual minority</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Community disaster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Not faced any one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What are the other causes that make you depressed?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30%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50%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6" name="Picture 5"/>
          <p:cNvPicPr/>
          <p:nvPr/>
        </p:nvPicPr>
        <p:blipFill>
          <a:blip r:embed="rId3">
            <a:extLst>
              <a:ext uri="{28A0092B-C50C-407E-A947-70E740481C1C}">
                <a14:useLocalDpi xmlns:a14="http://schemas.microsoft.com/office/drawing/2010/main" val="0"/>
              </a:ext>
            </a:extLst>
          </a:blip>
          <a:stretch>
            <a:fillRect/>
          </a:stretch>
        </p:blipFill>
        <p:spPr>
          <a:xfrm>
            <a:off x="3004266" y="4047790"/>
            <a:ext cx="4457700" cy="2600325"/>
          </a:xfrm>
          <a:prstGeom prst="rect">
            <a:avLst/>
          </a:prstGeom>
        </p:spPr>
      </p:pic>
    </p:spTree>
    <p:extLst>
      <p:ext uri="{BB962C8B-B14F-4D97-AF65-F5344CB8AC3E}">
        <p14:creationId xmlns:p14="http://schemas.microsoft.com/office/powerpoint/2010/main" val="293601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7582" y="309093"/>
            <a:ext cx="4642835" cy="73409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Recommendation </a:t>
            </a:r>
          </a:p>
        </p:txBody>
      </p:sp>
      <p:sp>
        <p:nvSpPr>
          <p:cNvPr id="3" name="Rectangle 2"/>
          <p:cNvSpPr/>
          <p:nvPr/>
        </p:nvSpPr>
        <p:spPr>
          <a:xfrm>
            <a:off x="927279" y="1506828"/>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Supportive &amp; friendly behaviour of family </a:t>
            </a:r>
          </a:p>
        </p:txBody>
      </p:sp>
      <p:sp>
        <p:nvSpPr>
          <p:cNvPr id="5" name="Rectangle 4"/>
          <p:cNvSpPr/>
          <p:nvPr/>
        </p:nvSpPr>
        <p:spPr>
          <a:xfrm>
            <a:off x="3797121" y="5278191"/>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Non-discriminatory behaviours </a:t>
            </a:r>
          </a:p>
        </p:txBody>
      </p:sp>
      <p:sp>
        <p:nvSpPr>
          <p:cNvPr id="6" name="Rectangle 5"/>
          <p:cNvSpPr/>
          <p:nvPr/>
        </p:nvSpPr>
        <p:spPr>
          <a:xfrm>
            <a:off x="1639910" y="3226158"/>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Society need to be friendly &amp; decent </a:t>
            </a:r>
          </a:p>
        </p:txBody>
      </p:sp>
      <p:sp>
        <p:nvSpPr>
          <p:cNvPr id="7" name="Rectangle 6"/>
          <p:cNvSpPr/>
          <p:nvPr/>
        </p:nvSpPr>
        <p:spPr>
          <a:xfrm>
            <a:off x="5750417" y="3226158"/>
            <a:ext cx="3908738"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education of peace, friendly manner and supporting should be given</a:t>
            </a:r>
          </a:p>
        </p:txBody>
      </p:sp>
      <p:sp>
        <p:nvSpPr>
          <p:cNvPr id="8" name="Rectangle 7"/>
          <p:cNvSpPr/>
          <p:nvPr/>
        </p:nvSpPr>
        <p:spPr>
          <a:xfrm>
            <a:off x="5027054" y="1581954"/>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Non-inclusion of children in family complexity &amp; crisis</a:t>
            </a:r>
          </a:p>
        </p:txBody>
      </p:sp>
      <p:sp>
        <p:nvSpPr>
          <p:cNvPr id="9" name="Rectangle 8"/>
          <p:cNvSpPr/>
          <p:nvPr/>
        </p:nvSpPr>
        <p:spPr>
          <a:xfrm>
            <a:off x="8414198" y="5278191"/>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Schools need to reconsider all issues related child depression</a:t>
            </a:r>
          </a:p>
        </p:txBody>
      </p:sp>
    </p:spTree>
    <p:extLst>
      <p:ext uri="{BB962C8B-B14F-4D97-AF65-F5344CB8AC3E}">
        <p14:creationId xmlns:p14="http://schemas.microsoft.com/office/powerpoint/2010/main" val="1149551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9854" y="643944"/>
            <a:ext cx="4404574" cy="73409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Conclusion </a:t>
            </a:r>
          </a:p>
        </p:txBody>
      </p:sp>
      <p:sp>
        <p:nvSpPr>
          <p:cNvPr id="3" name="Rectangle 2"/>
          <p:cNvSpPr/>
          <p:nvPr/>
        </p:nvSpPr>
        <p:spPr>
          <a:xfrm>
            <a:off x="759854" y="1738648"/>
            <a:ext cx="10097036" cy="376063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A number of behaviour including bullying, abuse, infrequent communication with friends, family disagreement and  sexual minority are found more detrimental for child depression. There is no specific places where people faced most of their depressive behaviour. For this reason, organisation need to give more focus on behavioural approach not on specific places. Supportive culture and enjoying culture will enable children to have a culture of child friendliness. </a:t>
            </a:r>
          </a:p>
        </p:txBody>
      </p:sp>
    </p:spTree>
    <p:extLst>
      <p:ext uri="{BB962C8B-B14F-4D97-AF65-F5344CB8AC3E}">
        <p14:creationId xmlns:p14="http://schemas.microsoft.com/office/powerpoint/2010/main" val="2871623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7431" y="425003"/>
            <a:ext cx="3296992" cy="63106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Reference </a:t>
            </a:r>
          </a:p>
        </p:txBody>
      </p:sp>
      <p:sp>
        <p:nvSpPr>
          <p:cNvPr id="3" name="Rectangle 2"/>
          <p:cNvSpPr/>
          <p:nvPr/>
        </p:nvSpPr>
        <p:spPr>
          <a:xfrm>
            <a:off x="1017431" y="1390918"/>
            <a:ext cx="8976575" cy="405684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US" dirty="0">
                <a:latin typeface="Times New Roman" panose="02020603050405020304" pitchFamily="18" charset="0"/>
                <a:cs typeface="Times New Roman" panose="02020603050405020304" pitchFamily="18" charset="0"/>
              </a:rPr>
              <a:t>Crowe, M.; Ward, N.; Dunnachie, B. &amp; Roberts, M. 2006. Characteristics of Adolescent Depression. International Journal of Mental health Nursing. Vol.15, 10-18.</a:t>
            </a:r>
          </a:p>
          <a:p>
            <a:pPr algn="just"/>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Najman, J.; Heron, M.; Hayatbakhs, M.; Dingle, K.; Jamrozik, K.; Bor, W.; Callaghan, M. &amp; Williams, G. (2008). Screening in early childhood for risk of later mental health problems: A longitudinal study. Journal of Psychiatry Research. Vol. 42; 694-700</a:t>
            </a:r>
          </a:p>
          <a:p>
            <a:pPr algn="just"/>
            <a:endParaRPr lang="en-GB"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Research Ethics, 2011. Call for Papers: Special Issue of Research Ethics on Structures for Research Ethics Committees and Research Ethics Review. 7(2), pp.77-77.</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Danieli, A. and Woodhams, C., 2005. Emancipatory Research Methodology and Disability: A Critique. International Journal of Social Research Methodology, 8(4), pp.281-296.</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798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1392</Words>
  <Application>Microsoft Office PowerPoint</Application>
  <PresentationFormat>Widescreen</PresentationFormat>
  <Paragraphs>164</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Sharmin Rahman (1809328)</cp:lastModifiedBy>
  <cp:revision>9</cp:revision>
  <dcterms:created xsi:type="dcterms:W3CDTF">2020-05-06T03:07:32Z</dcterms:created>
  <dcterms:modified xsi:type="dcterms:W3CDTF">2020-05-13T21:22:26Z</dcterms:modified>
</cp:coreProperties>
</file>