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27"/>
  </p:notesMasterIdLst>
  <p:handoutMasterIdLst>
    <p:handoutMasterId r:id="rId28"/>
  </p:handoutMasterIdLst>
  <p:sldIdLst>
    <p:sldId id="259" r:id="rId4"/>
    <p:sldId id="313" r:id="rId5"/>
    <p:sldId id="314" r:id="rId6"/>
    <p:sldId id="301" r:id="rId7"/>
    <p:sldId id="315" r:id="rId8"/>
    <p:sldId id="304" r:id="rId9"/>
    <p:sldId id="312" r:id="rId10"/>
    <p:sldId id="306" r:id="rId11"/>
    <p:sldId id="305" r:id="rId12"/>
    <p:sldId id="320" r:id="rId13"/>
    <p:sldId id="322" r:id="rId14"/>
    <p:sldId id="321" r:id="rId15"/>
    <p:sldId id="336" r:id="rId16"/>
    <p:sldId id="337" r:id="rId17"/>
    <p:sldId id="338" r:id="rId18"/>
    <p:sldId id="339" r:id="rId19"/>
    <p:sldId id="340" r:id="rId20"/>
    <p:sldId id="323" r:id="rId21"/>
    <p:sldId id="324" r:id="rId22"/>
    <p:sldId id="325" r:id="rId23"/>
    <p:sldId id="328" r:id="rId24"/>
    <p:sldId id="308" r:id="rId25"/>
    <p:sldId id="309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08"/>
    <p:restoredTop sz="91563" autoAdjust="0"/>
  </p:normalViewPr>
  <p:slideViewPr>
    <p:cSldViewPr>
      <p:cViewPr varScale="1">
        <p:scale>
          <a:sx n="102" d="100"/>
          <a:sy n="102" d="100"/>
        </p:scale>
        <p:origin x="46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670C98-B639-486E-9C8F-912A03807E53}" type="doc">
      <dgm:prSet loTypeId="urn:microsoft.com/office/officeart/2005/8/layout/radial3" loCatId="cycle" qsTypeId="urn:microsoft.com/office/officeart/2005/8/quickstyle/simple1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18C788F3-41F3-4DDE-9CBF-7E838B5A6A12}">
      <dgm:prSet phldrT="[Text]"/>
      <dgm:spPr/>
      <dgm:t>
        <a:bodyPr/>
        <a:lstStyle/>
        <a:p>
          <a:r>
            <a:rPr lang="en-US" dirty="0"/>
            <a:t>PE</a:t>
          </a:r>
        </a:p>
      </dgm:t>
    </dgm:pt>
    <dgm:pt modelId="{529177BC-16AD-4818-974A-67486BE48BFA}" type="parTrans" cxnId="{11A91B33-2148-42A8-A6C8-D8DE61B56C9C}">
      <dgm:prSet/>
      <dgm:spPr/>
      <dgm:t>
        <a:bodyPr/>
        <a:lstStyle/>
        <a:p>
          <a:endParaRPr lang="en-US"/>
        </a:p>
      </dgm:t>
    </dgm:pt>
    <dgm:pt modelId="{EE2CB537-357B-47BF-BEFD-913B1D7829AC}" type="sibTrans" cxnId="{11A91B33-2148-42A8-A6C8-D8DE61B56C9C}">
      <dgm:prSet/>
      <dgm:spPr/>
      <dgm:t>
        <a:bodyPr/>
        <a:lstStyle/>
        <a:p>
          <a:endParaRPr lang="en-US"/>
        </a:p>
      </dgm:t>
    </dgm:pt>
    <dgm:pt modelId="{E6F33746-CA7A-46C0-B0B0-AF1457B79897}">
      <dgm:prSet phldrT="[Text]"/>
      <dgm:spPr/>
      <dgm:t>
        <a:bodyPr/>
        <a:lstStyle/>
        <a:p>
          <a:r>
            <a:rPr lang="en-US" dirty="0"/>
            <a:t>Hockey</a:t>
          </a:r>
        </a:p>
      </dgm:t>
    </dgm:pt>
    <dgm:pt modelId="{0A345AFB-B89C-4EDF-8C95-3320EDFD93B2}" type="parTrans" cxnId="{B4110AC5-F3D4-496D-8122-9AE1B286C32B}">
      <dgm:prSet/>
      <dgm:spPr/>
      <dgm:t>
        <a:bodyPr/>
        <a:lstStyle/>
        <a:p>
          <a:endParaRPr lang="en-US"/>
        </a:p>
      </dgm:t>
    </dgm:pt>
    <dgm:pt modelId="{646C97BE-FFA7-4A3E-BFB0-AF8F9FE493C5}" type="sibTrans" cxnId="{B4110AC5-F3D4-496D-8122-9AE1B286C32B}">
      <dgm:prSet/>
      <dgm:spPr/>
      <dgm:t>
        <a:bodyPr/>
        <a:lstStyle/>
        <a:p>
          <a:endParaRPr lang="en-US"/>
        </a:p>
      </dgm:t>
    </dgm:pt>
    <dgm:pt modelId="{42B3688B-921F-4FAA-8C21-CA0A6BAE507B}">
      <dgm:prSet phldrT="[Text]"/>
      <dgm:spPr/>
      <dgm:t>
        <a:bodyPr/>
        <a:lstStyle/>
        <a:p>
          <a:r>
            <a:rPr lang="en-US" dirty="0"/>
            <a:t>Swimming</a:t>
          </a:r>
        </a:p>
      </dgm:t>
    </dgm:pt>
    <dgm:pt modelId="{8B63D02B-63DA-4B1A-8FAB-F0676620E4D1}" type="parTrans" cxnId="{A982F316-8794-40D9-8C35-CDF25E510819}">
      <dgm:prSet/>
      <dgm:spPr/>
      <dgm:t>
        <a:bodyPr/>
        <a:lstStyle/>
        <a:p>
          <a:endParaRPr lang="en-US"/>
        </a:p>
      </dgm:t>
    </dgm:pt>
    <dgm:pt modelId="{8E18E3F7-64D7-4D3D-86CE-23E76F7727B0}" type="sibTrans" cxnId="{A982F316-8794-40D9-8C35-CDF25E510819}">
      <dgm:prSet/>
      <dgm:spPr/>
      <dgm:t>
        <a:bodyPr/>
        <a:lstStyle/>
        <a:p>
          <a:endParaRPr lang="en-US"/>
        </a:p>
      </dgm:t>
    </dgm:pt>
    <dgm:pt modelId="{63D4EFDA-A873-486F-BE76-DC346096B34C}">
      <dgm:prSet phldrT="[Text]"/>
      <dgm:spPr/>
      <dgm:t>
        <a:bodyPr/>
        <a:lstStyle/>
        <a:p>
          <a:r>
            <a:rPr lang="en-US" dirty="0"/>
            <a:t>OAA</a:t>
          </a:r>
        </a:p>
      </dgm:t>
    </dgm:pt>
    <dgm:pt modelId="{F20BF7AB-C775-4FA5-8437-B927351CBBE7}" type="parTrans" cxnId="{05F04FEF-6037-41F5-824D-9601C93F6D91}">
      <dgm:prSet/>
      <dgm:spPr/>
      <dgm:t>
        <a:bodyPr/>
        <a:lstStyle/>
        <a:p>
          <a:endParaRPr lang="en-US"/>
        </a:p>
      </dgm:t>
    </dgm:pt>
    <dgm:pt modelId="{1328CD94-70F8-4D9A-9D17-F3CCDCCDE61E}" type="sibTrans" cxnId="{05F04FEF-6037-41F5-824D-9601C93F6D91}">
      <dgm:prSet/>
      <dgm:spPr/>
      <dgm:t>
        <a:bodyPr/>
        <a:lstStyle/>
        <a:p>
          <a:endParaRPr lang="en-US"/>
        </a:p>
      </dgm:t>
    </dgm:pt>
    <dgm:pt modelId="{9014DF0B-CD09-46E2-9255-EBBC743D02A8}">
      <dgm:prSet phldrT="[Text]"/>
      <dgm:spPr/>
      <dgm:t>
        <a:bodyPr/>
        <a:lstStyle/>
        <a:p>
          <a:r>
            <a:rPr lang="en-US" dirty="0"/>
            <a:t>Gymnastics</a:t>
          </a:r>
        </a:p>
      </dgm:t>
    </dgm:pt>
    <dgm:pt modelId="{CBCE20C8-3589-4D70-BF8A-17AABCBF53BF}" type="parTrans" cxnId="{7E306281-092D-466B-9DBC-34C9482ADBB6}">
      <dgm:prSet/>
      <dgm:spPr/>
      <dgm:t>
        <a:bodyPr/>
        <a:lstStyle/>
        <a:p>
          <a:endParaRPr lang="en-US"/>
        </a:p>
      </dgm:t>
    </dgm:pt>
    <dgm:pt modelId="{224E0C49-5FD5-4D1C-A0A8-95DE8EBB2922}" type="sibTrans" cxnId="{7E306281-092D-466B-9DBC-34C9482ADBB6}">
      <dgm:prSet/>
      <dgm:spPr/>
      <dgm:t>
        <a:bodyPr/>
        <a:lstStyle/>
        <a:p>
          <a:endParaRPr lang="en-US"/>
        </a:p>
      </dgm:t>
    </dgm:pt>
    <dgm:pt modelId="{29D85953-8FC3-4D97-B370-AED4BC63CE1B}">
      <dgm:prSet phldrT="[Text]"/>
      <dgm:spPr/>
      <dgm:t>
        <a:bodyPr/>
        <a:lstStyle/>
        <a:p>
          <a:r>
            <a:rPr lang="en-US" dirty="0"/>
            <a:t>Rugby</a:t>
          </a:r>
        </a:p>
      </dgm:t>
    </dgm:pt>
    <dgm:pt modelId="{C201AD9C-BE5A-480C-BFA9-616887813AD6}" type="parTrans" cxnId="{52CE28F1-02DF-4C77-80D5-6E00274BA085}">
      <dgm:prSet/>
      <dgm:spPr/>
      <dgm:t>
        <a:bodyPr/>
        <a:lstStyle/>
        <a:p>
          <a:endParaRPr lang="en-US"/>
        </a:p>
      </dgm:t>
    </dgm:pt>
    <dgm:pt modelId="{CD2143FB-91B1-4EC2-A465-DDA566F4D5E2}" type="sibTrans" cxnId="{52CE28F1-02DF-4C77-80D5-6E00274BA085}">
      <dgm:prSet/>
      <dgm:spPr/>
      <dgm:t>
        <a:bodyPr/>
        <a:lstStyle/>
        <a:p>
          <a:endParaRPr lang="en-US"/>
        </a:p>
      </dgm:t>
    </dgm:pt>
    <dgm:pt modelId="{8663805D-5DE1-46F0-AACC-E7ADF7D8A063}">
      <dgm:prSet phldrT="[Text]"/>
      <dgm:spPr/>
      <dgm:t>
        <a:bodyPr/>
        <a:lstStyle/>
        <a:p>
          <a:r>
            <a:rPr lang="en-US" dirty="0"/>
            <a:t>Football</a:t>
          </a:r>
        </a:p>
      </dgm:t>
    </dgm:pt>
    <dgm:pt modelId="{4061CB48-1F39-4339-98B8-C79FAE433D01}" type="parTrans" cxnId="{0DCA835B-7640-4258-9CBE-15AF9A5BF517}">
      <dgm:prSet/>
      <dgm:spPr/>
      <dgm:t>
        <a:bodyPr/>
        <a:lstStyle/>
        <a:p>
          <a:endParaRPr lang="en-US"/>
        </a:p>
      </dgm:t>
    </dgm:pt>
    <dgm:pt modelId="{CE84C33E-7D8E-45FD-9A89-51CB128864C6}" type="sibTrans" cxnId="{0DCA835B-7640-4258-9CBE-15AF9A5BF517}">
      <dgm:prSet/>
      <dgm:spPr/>
      <dgm:t>
        <a:bodyPr/>
        <a:lstStyle/>
        <a:p>
          <a:endParaRPr lang="en-US"/>
        </a:p>
      </dgm:t>
    </dgm:pt>
    <dgm:pt modelId="{44492161-D7C5-42D0-A79D-F37F8CC2A676}" type="pres">
      <dgm:prSet presAssocID="{B2670C98-B639-486E-9C8F-912A03807E53}" presName="composite" presStyleCnt="0">
        <dgm:presLayoutVars>
          <dgm:chMax val="1"/>
          <dgm:dir/>
          <dgm:resizeHandles val="exact"/>
        </dgm:presLayoutVars>
      </dgm:prSet>
      <dgm:spPr/>
    </dgm:pt>
    <dgm:pt modelId="{13F15DE7-714D-4959-8DC9-5E4C10E40F44}" type="pres">
      <dgm:prSet presAssocID="{B2670C98-B639-486E-9C8F-912A03807E53}" presName="radial" presStyleCnt="0">
        <dgm:presLayoutVars>
          <dgm:animLvl val="ctr"/>
        </dgm:presLayoutVars>
      </dgm:prSet>
      <dgm:spPr/>
    </dgm:pt>
    <dgm:pt modelId="{F5BE5803-7859-43EF-92C8-D712F7732953}" type="pres">
      <dgm:prSet presAssocID="{18C788F3-41F3-4DDE-9CBF-7E838B5A6A12}" presName="centerShape" presStyleLbl="vennNode1" presStyleIdx="0" presStyleCnt="7"/>
      <dgm:spPr/>
    </dgm:pt>
    <dgm:pt modelId="{37CEF66E-A8DE-4273-9DA5-52AA9B63D509}" type="pres">
      <dgm:prSet presAssocID="{E6F33746-CA7A-46C0-B0B0-AF1457B79897}" presName="node" presStyleLbl="vennNode1" presStyleIdx="1" presStyleCnt="7">
        <dgm:presLayoutVars>
          <dgm:bulletEnabled val="1"/>
        </dgm:presLayoutVars>
      </dgm:prSet>
      <dgm:spPr/>
    </dgm:pt>
    <dgm:pt modelId="{694E2E92-5108-495E-A24E-3D155155C7F9}" type="pres">
      <dgm:prSet presAssocID="{29D85953-8FC3-4D97-B370-AED4BC63CE1B}" presName="node" presStyleLbl="vennNode1" presStyleIdx="2" presStyleCnt="7">
        <dgm:presLayoutVars>
          <dgm:bulletEnabled val="1"/>
        </dgm:presLayoutVars>
      </dgm:prSet>
      <dgm:spPr/>
    </dgm:pt>
    <dgm:pt modelId="{9FE3D2FA-73CF-4CD3-951E-2BDCE99D98DD}" type="pres">
      <dgm:prSet presAssocID="{8663805D-5DE1-46F0-AACC-E7ADF7D8A063}" presName="node" presStyleLbl="vennNode1" presStyleIdx="3" presStyleCnt="7">
        <dgm:presLayoutVars>
          <dgm:bulletEnabled val="1"/>
        </dgm:presLayoutVars>
      </dgm:prSet>
      <dgm:spPr/>
    </dgm:pt>
    <dgm:pt modelId="{E2C00B9B-7CC1-4F95-82F8-EFB9B9EC7447}" type="pres">
      <dgm:prSet presAssocID="{42B3688B-921F-4FAA-8C21-CA0A6BAE507B}" presName="node" presStyleLbl="vennNode1" presStyleIdx="4" presStyleCnt="7">
        <dgm:presLayoutVars>
          <dgm:bulletEnabled val="1"/>
        </dgm:presLayoutVars>
      </dgm:prSet>
      <dgm:spPr/>
    </dgm:pt>
    <dgm:pt modelId="{B43312B4-3CE6-474A-B2F4-D2C162D3A5B3}" type="pres">
      <dgm:prSet presAssocID="{63D4EFDA-A873-486F-BE76-DC346096B34C}" presName="node" presStyleLbl="vennNode1" presStyleIdx="5" presStyleCnt="7">
        <dgm:presLayoutVars>
          <dgm:bulletEnabled val="1"/>
        </dgm:presLayoutVars>
      </dgm:prSet>
      <dgm:spPr/>
    </dgm:pt>
    <dgm:pt modelId="{0A169694-C70C-4F2F-9C47-400AD82DC27C}" type="pres">
      <dgm:prSet presAssocID="{9014DF0B-CD09-46E2-9255-EBBC743D02A8}" presName="node" presStyleLbl="vennNode1" presStyleIdx="6" presStyleCnt="7">
        <dgm:presLayoutVars>
          <dgm:bulletEnabled val="1"/>
        </dgm:presLayoutVars>
      </dgm:prSet>
      <dgm:spPr/>
    </dgm:pt>
  </dgm:ptLst>
  <dgm:cxnLst>
    <dgm:cxn modelId="{A982F316-8794-40D9-8C35-CDF25E510819}" srcId="{18C788F3-41F3-4DDE-9CBF-7E838B5A6A12}" destId="{42B3688B-921F-4FAA-8C21-CA0A6BAE507B}" srcOrd="3" destOrd="0" parTransId="{8B63D02B-63DA-4B1A-8FAB-F0676620E4D1}" sibTransId="{8E18E3F7-64D7-4D3D-86CE-23E76F7727B0}"/>
    <dgm:cxn modelId="{11A91B33-2148-42A8-A6C8-D8DE61B56C9C}" srcId="{B2670C98-B639-486E-9C8F-912A03807E53}" destId="{18C788F3-41F3-4DDE-9CBF-7E838B5A6A12}" srcOrd="0" destOrd="0" parTransId="{529177BC-16AD-4818-974A-67486BE48BFA}" sibTransId="{EE2CB537-357B-47BF-BEFD-913B1D7829AC}"/>
    <dgm:cxn modelId="{DA883D39-2086-491B-AA06-543B4B97AC8A}" type="presOf" srcId="{18C788F3-41F3-4DDE-9CBF-7E838B5A6A12}" destId="{F5BE5803-7859-43EF-92C8-D712F7732953}" srcOrd="0" destOrd="0" presId="urn:microsoft.com/office/officeart/2005/8/layout/radial3"/>
    <dgm:cxn modelId="{6E1E6C4B-A9D7-4760-879A-AD3C0DF87FC2}" type="presOf" srcId="{E6F33746-CA7A-46C0-B0B0-AF1457B79897}" destId="{37CEF66E-A8DE-4273-9DA5-52AA9B63D509}" srcOrd="0" destOrd="0" presId="urn:microsoft.com/office/officeart/2005/8/layout/radial3"/>
    <dgm:cxn modelId="{0DCA835B-7640-4258-9CBE-15AF9A5BF517}" srcId="{18C788F3-41F3-4DDE-9CBF-7E838B5A6A12}" destId="{8663805D-5DE1-46F0-AACC-E7ADF7D8A063}" srcOrd="2" destOrd="0" parTransId="{4061CB48-1F39-4339-98B8-C79FAE433D01}" sibTransId="{CE84C33E-7D8E-45FD-9A89-51CB128864C6}"/>
    <dgm:cxn modelId="{D7295A73-3B91-411F-A781-5C2EB537406F}" type="presOf" srcId="{29D85953-8FC3-4D97-B370-AED4BC63CE1B}" destId="{694E2E92-5108-495E-A24E-3D155155C7F9}" srcOrd="0" destOrd="0" presId="urn:microsoft.com/office/officeart/2005/8/layout/radial3"/>
    <dgm:cxn modelId="{60682E7C-A989-4980-AE58-824D6D58C870}" type="presOf" srcId="{63D4EFDA-A873-486F-BE76-DC346096B34C}" destId="{B43312B4-3CE6-474A-B2F4-D2C162D3A5B3}" srcOrd="0" destOrd="0" presId="urn:microsoft.com/office/officeart/2005/8/layout/radial3"/>
    <dgm:cxn modelId="{7E306281-092D-466B-9DBC-34C9482ADBB6}" srcId="{18C788F3-41F3-4DDE-9CBF-7E838B5A6A12}" destId="{9014DF0B-CD09-46E2-9255-EBBC743D02A8}" srcOrd="5" destOrd="0" parTransId="{CBCE20C8-3589-4D70-BF8A-17AABCBF53BF}" sibTransId="{224E0C49-5FD5-4D1C-A0A8-95DE8EBB2922}"/>
    <dgm:cxn modelId="{369E999F-C370-4613-B162-92D961114EA9}" type="presOf" srcId="{8663805D-5DE1-46F0-AACC-E7ADF7D8A063}" destId="{9FE3D2FA-73CF-4CD3-951E-2BDCE99D98DD}" srcOrd="0" destOrd="0" presId="urn:microsoft.com/office/officeart/2005/8/layout/radial3"/>
    <dgm:cxn modelId="{B4110AC5-F3D4-496D-8122-9AE1B286C32B}" srcId="{18C788F3-41F3-4DDE-9CBF-7E838B5A6A12}" destId="{E6F33746-CA7A-46C0-B0B0-AF1457B79897}" srcOrd="0" destOrd="0" parTransId="{0A345AFB-B89C-4EDF-8C95-3320EDFD93B2}" sibTransId="{646C97BE-FFA7-4A3E-BFB0-AF8F9FE493C5}"/>
    <dgm:cxn modelId="{22AB87DE-4528-4F31-A32A-493DFE895A6E}" type="presOf" srcId="{B2670C98-B639-486E-9C8F-912A03807E53}" destId="{44492161-D7C5-42D0-A79D-F37F8CC2A676}" srcOrd="0" destOrd="0" presId="urn:microsoft.com/office/officeart/2005/8/layout/radial3"/>
    <dgm:cxn modelId="{3C049FEA-74F8-4544-BB4A-52CC10553FFA}" type="presOf" srcId="{9014DF0B-CD09-46E2-9255-EBBC743D02A8}" destId="{0A169694-C70C-4F2F-9C47-400AD82DC27C}" srcOrd="0" destOrd="0" presId="urn:microsoft.com/office/officeart/2005/8/layout/radial3"/>
    <dgm:cxn modelId="{05F04FEF-6037-41F5-824D-9601C93F6D91}" srcId="{18C788F3-41F3-4DDE-9CBF-7E838B5A6A12}" destId="{63D4EFDA-A873-486F-BE76-DC346096B34C}" srcOrd="4" destOrd="0" parTransId="{F20BF7AB-C775-4FA5-8437-B927351CBBE7}" sibTransId="{1328CD94-70F8-4D9A-9D17-F3CCDCCDE61E}"/>
    <dgm:cxn modelId="{52CE28F1-02DF-4C77-80D5-6E00274BA085}" srcId="{18C788F3-41F3-4DDE-9CBF-7E838B5A6A12}" destId="{29D85953-8FC3-4D97-B370-AED4BC63CE1B}" srcOrd="1" destOrd="0" parTransId="{C201AD9C-BE5A-480C-BFA9-616887813AD6}" sibTransId="{CD2143FB-91B1-4EC2-A465-DDA566F4D5E2}"/>
    <dgm:cxn modelId="{708ACDFA-29C3-4062-96B4-15D97A09FAE3}" type="presOf" srcId="{42B3688B-921F-4FAA-8C21-CA0A6BAE507B}" destId="{E2C00B9B-7CC1-4F95-82F8-EFB9B9EC7447}" srcOrd="0" destOrd="0" presId="urn:microsoft.com/office/officeart/2005/8/layout/radial3"/>
    <dgm:cxn modelId="{51A50E1F-4735-4112-8B1D-0A88D8FB7B1A}" type="presParOf" srcId="{44492161-D7C5-42D0-A79D-F37F8CC2A676}" destId="{13F15DE7-714D-4959-8DC9-5E4C10E40F44}" srcOrd="0" destOrd="0" presId="urn:microsoft.com/office/officeart/2005/8/layout/radial3"/>
    <dgm:cxn modelId="{B6F49536-F3C8-422E-B210-E54EAAF165B1}" type="presParOf" srcId="{13F15DE7-714D-4959-8DC9-5E4C10E40F44}" destId="{F5BE5803-7859-43EF-92C8-D712F7732953}" srcOrd="0" destOrd="0" presId="urn:microsoft.com/office/officeart/2005/8/layout/radial3"/>
    <dgm:cxn modelId="{17F427E2-1CE9-44D7-8257-3F4880762746}" type="presParOf" srcId="{13F15DE7-714D-4959-8DC9-5E4C10E40F44}" destId="{37CEF66E-A8DE-4273-9DA5-52AA9B63D509}" srcOrd="1" destOrd="0" presId="urn:microsoft.com/office/officeart/2005/8/layout/radial3"/>
    <dgm:cxn modelId="{17A55E67-03DA-4CC1-A838-4AC13E9D12B4}" type="presParOf" srcId="{13F15DE7-714D-4959-8DC9-5E4C10E40F44}" destId="{694E2E92-5108-495E-A24E-3D155155C7F9}" srcOrd="2" destOrd="0" presId="urn:microsoft.com/office/officeart/2005/8/layout/radial3"/>
    <dgm:cxn modelId="{7F68259A-AE06-45A3-9D78-7DD364CDFC49}" type="presParOf" srcId="{13F15DE7-714D-4959-8DC9-5E4C10E40F44}" destId="{9FE3D2FA-73CF-4CD3-951E-2BDCE99D98DD}" srcOrd="3" destOrd="0" presId="urn:microsoft.com/office/officeart/2005/8/layout/radial3"/>
    <dgm:cxn modelId="{1EFA67A5-4C7E-4F5B-B70C-9841C65CB7F0}" type="presParOf" srcId="{13F15DE7-714D-4959-8DC9-5E4C10E40F44}" destId="{E2C00B9B-7CC1-4F95-82F8-EFB9B9EC7447}" srcOrd="4" destOrd="0" presId="urn:microsoft.com/office/officeart/2005/8/layout/radial3"/>
    <dgm:cxn modelId="{91FA0CBD-AFD2-4BD6-86CC-1F189ADE5B7D}" type="presParOf" srcId="{13F15DE7-714D-4959-8DC9-5E4C10E40F44}" destId="{B43312B4-3CE6-474A-B2F4-D2C162D3A5B3}" srcOrd="5" destOrd="0" presId="urn:microsoft.com/office/officeart/2005/8/layout/radial3"/>
    <dgm:cxn modelId="{CFE17C6D-26A4-4860-A915-9AC483B039A0}" type="presParOf" srcId="{13F15DE7-714D-4959-8DC9-5E4C10E40F44}" destId="{0A169694-C70C-4F2F-9C47-400AD82DC27C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B5E1E3-B41E-4BE5-A39A-F44B588599F2}" type="doc">
      <dgm:prSet loTypeId="urn:microsoft.com/office/officeart/2005/8/layout/cycle1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BC6614F-63C3-481C-B954-2102124031A7}">
      <dgm:prSet phldrT="[Text]"/>
      <dgm:spPr/>
      <dgm:t>
        <a:bodyPr/>
        <a:lstStyle/>
        <a:p>
          <a:r>
            <a:rPr lang="en-US" dirty="0"/>
            <a:t>Physical</a:t>
          </a:r>
        </a:p>
      </dgm:t>
    </dgm:pt>
    <dgm:pt modelId="{C1CBF3A0-9C69-458E-A277-C7E706252E05}" type="parTrans" cxnId="{17885555-7041-4E56-9A1D-ABE2A555C071}">
      <dgm:prSet/>
      <dgm:spPr/>
      <dgm:t>
        <a:bodyPr/>
        <a:lstStyle/>
        <a:p>
          <a:endParaRPr lang="en-US"/>
        </a:p>
      </dgm:t>
    </dgm:pt>
    <dgm:pt modelId="{9178D170-D0B6-4C8C-A69D-F4F6F3800D5E}" type="sibTrans" cxnId="{17885555-7041-4E56-9A1D-ABE2A555C071}">
      <dgm:prSet/>
      <dgm:spPr/>
      <dgm:t>
        <a:bodyPr/>
        <a:lstStyle/>
        <a:p>
          <a:endParaRPr lang="en-US"/>
        </a:p>
      </dgm:t>
    </dgm:pt>
    <dgm:pt modelId="{8AC9752D-6ACA-4A3E-8C40-8D0EB2B5C1DA}">
      <dgm:prSet phldrT="[Text]"/>
      <dgm:spPr/>
      <dgm:t>
        <a:bodyPr/>
        <a:lstStyle/>
        <a:p>
          <a:r>
            <a:rPr lang="en-US" dirty="0"/>
            <a:t>Affective</a:t>
          </a:r>
        </a:p>
      </dgm:t>
    </dgm:pt>
    <dgm:pt modelId="{F070BEC4-07B0-4AB8-A728-9035AC5A07B7}" type="parTrans" cxnId="{58A8BC5A-284A-4B75-A541-F0BCF831168A}">
      <dgm:prSet/>
      <dgm:spPr/>
      <dgm:t>
        <a:bodyPr/>
        <a:lstStyle/>
        <a:p>
          <a:endParaRPr lang="en-US"/>
        </a:p>
      </dgm:t>
    </dgm:pt>
    <dgm:pt modelId="{007B6070-3AF1-40F5-A99D-4FCED176D5E4}" type="sibTrans" cxnId="{58A8BC5A-284A-4B75-A541-F0BCF831168A}">
      <dgm:prSet/>
      <dgm:spPr/>
      <dgm:t>
        <a:bodyPr/>
        <a:lstStyle/>
        <a:p>
          <a:endParaRPr lang="en-US"/>
        </a:p>
      </dgm:t>
    </dgm:pt>
    <dgm:pt modelId="{35ADF5AB-AE6C-44B1-9B0F-80480E53E6E6}">
      <dgm:prSet phldrT="[Text]"/>
      <dgm:spPr/>
      <dgm:t>
        <a:bodyPr/>
        <a:lstStyle/>
        <a:p>
          <a:r>
            <a:rPr lang="en-US" dirty="0"/>
            <a:t>Social</a:t>
          </a:r>
        </a:p>
      </dgm:t>
    </dgm:pt>
    <dgm:pt modelId="{BAB0EDA7-866B-4461-AFEF-ECEA59F0FF3D}" type="parTrans" cxnId="{1E2491DA-1EFE-46A8-9000-87D637894D0D}">
      <dgm:prSet/>
      <dgm:spPr/>
      <dgm:t>
        <a:bodyPr/>
        <a:lstStyle/>
        <a:p>
          <a:endParaRPr lang="en-US"/>
        </a:p>
      </dgm:t>
    </dgm:pt>
    <dgm:pt modelId="{50D8B247-5EDA-4425-9C30-4D692BFB291E}" type="sibTrans" cxnId="{1E2491DA-1EFE-46A8-9000-87D637894D0D}">
      <dgm:prSet/>
      <dgm:spPr/>
      <dgm:t>
        <a:bodyPr/>
        <a:lstStyle/>
        <a:p>
          <a:endParaRPr lang="en-US"/>
        </a:p>
      </dgm:t>
    </dgm:pt>
    <dgm:pt modelId="{4D396687-0D84-4925-BD9B-3962D6000569}">
      <dgm:prSet phldrT="[Text]"/>
      <dgm:spPr/>
      <dgm:t>
        <a:bodyPr/>
        <a:lstStyle/>
        <a:p>
          <a:r>
            <a:rPr lang="en-US" dirty="0"/>
            <a:t>Cognitive</a:t>
          </a:r>
        </a:p>
      </dgm:t>
    </dgm:pt>
    <dgm:pt modelId="{B17BFFBC-748D-4247-B174-0A489D059F31}" type="parTrans" cxnId="{7ED598A3-F902-4AC5-937B-E7630F1DF811}">
      <dgm:prSet/>
      <dgm:spPr/>
      <dgm:t>
        <a:bodyPr/>
        <a:lstStyle/>
        <a:p>
          <a:endParaRPr lang="en-US"/>
        </a:p>
      </dgm:t>
    </dgm:pt>
    <dgm:pt modelId="{D325657C-89B6-46EE-B1B2-8E321D316854}" type="sibTrans" cxnId="{7ED598A3-F902-4AC5-937B-E7630F1DF811}">
      <dgm:prSet/>
      <dgm:spPr/>
      <dgm:t>
        <a:bodyPr/>
        <a:lstStyle/>
        <a:p>
          <a:endParaRPr lang="en-US"/>
        </a:p>
      </dgm:t>
    </dgm:pt>
    <dgm:pt modelId="{C9AE11D3-3DB0-41CD-AEE7-CB5D95F1EC31}" type="pres">
      <dgm:prSet presAssocID="{F2B5E1E3-B41E-4BE5-A39A-F44B588599F2}" presName="cycle" presStyleCnt="0">
        <dgm:presLayoutVars>
          <dgm:dir/>
          <dgm:resizeHandles val="exact"/>
        </dgm:presLayoutVars>
      </dgm:prSet>
      <dgm:spPr/>
    </dgm:pt>
    <dgm:pt modelId="{A70CE2AD-8B96-4326-BAD2-A0782634577E}" type="pres">
      <dgm:prSet presAssocID="{4BC6614F-63C3-481C-B954-2102124031A7}" presName="dummy" presStyleCnt="0"/>
      <dgm:spPr/>
    </dgm:pt>
    <dgm:pt modelId="{247BA837-B872-4BD1-85D4-EFD183E0F81E}" type="pres">
      <dgm:prSet presAssocID="{4BC6614F-63C3-481C-B954-2102124031A7}" presName="node" presStyleLbl="revTx" presStyleIdx="0" presStyleCnt="4">
        <dgm:presLayoutVars>
          <dgm:bulletEnabled val="1"/>
        </dgm:presLayoutVars>
      </dgm:prSet>
      <dgm:spPr/>
    </dgm:pt>
    <dgm:pt modelId="{BE5F5F17-634F-4A42-9BBF-F0B8053684DD}" type="pres">
      <dgm:prSet presAssocID="{9178D170-D0B6-4C8C-A69D-F4F6F3800D5E}" presName="sibTrans" presStyleLbl="node1" presStyleIdx="0" presStyleCnt="4"/>
      <dgm:spPr/>
    </dgm:pt>
    <dgm:pt modelId="{229CF118-D3FB-436C-8191-F733CA546062}" type="pres">
      <dgm:prSet presAssocID="{8AC9752D-6ACA-4A3E-8C40-8D0EB2B5C1DA}" presName="dummy" presStyleCnt="0"/>
      <dgm:spPr/>
    </dgm:pt>
    <dgm:pt modelId="{23E81816-4284-4607-B3E8-606FCB3079EE}" type="pres">
      <dgm:prSet presAssocID="{8AC9752D-6ACA-4A3E-8C40-8D0EB2B5C1DA}" presName="node" presStyleLbl="revTx" presStyleIdx="1" presStyleCnt="4">
        <dgm:presLayoutVars>
          <dgm:bulletEnabled val="1"/>
        </dgm:presLayoutVars>
      </dgm:prSet>
      <dgm:spPr/>
    </dgm:pt>
    <dgm:pt modelId="{94A65871-7C02-4FEB-B79C-14BE896AE647}" type="pres">
      <dgm:prSet presAssocID="{007B6070-3AF1-40F5-A99D-4FCED176D5E4}" presName="sibTrans" presStyleLbl="node1" presStyleIdx="1" presStyleCnt="4"/>
      <dgm:spPr/>
    </dgm:pt>
    <dgm:pt modelId="{5A9D44B1-A324-44E9-9BE4-E615ADA27A03}" type="pres">
      <dgm:prSet presAssocID="{35ADF5AB-AE6C-44B1-9B0F-80480E53E6E6}" presName="dummy" presStyleCnt="0"/>
      <dgm:spPr/>
    </dgm:pt>
    <dgm:pt modelId="{E16CC57E-202D-45C0-B96D-EAB69BFB3972}" type="pres">
      <dgm:prSet presAssocID="{35ADF5AB-AE6C-44B1-9B0F-80480E53E6E6}" presName="node" presStyleLbl="revTx" presStyleIdx="2" presStyleCnt="4">
        <dgm:presLayoutVars>
          <dgm:bulletEnabled val="1"/>
        </dgm:presLayoutVars>
      </dgm:prSet>
      <dgm:spPr/>
    </dgm:pt>
    <dgm:pt modelId="{40E37432-6FFB-4F0C-B2D5-43713FA2FCDB}" type="pres">
      <dgm:prSet presAssocID="{50D8B247-5EDA-4425-9C30-4D692BFB291E}" presName="sibTrans" presStyleLbl="node1" presStyleIdx="2" presStyleCnt="4"/>
      <dgm:spPr/>
    </dgm:pt>
    <dgm:pt modelId="{3E3F03A9-E37A-4886-8CA6-A4974A0853FA}" type="pres">
      <dgm:prSet presAssocID="{4D396687-0D84-4925-BD9B-3962D6000569}" presName="dummy" presStyleCnt="0"/>
      <dgm:spPr/>
    </dgm:pt>
    <dgm:pt modelId="{CC676BC4-0901-4CB3-B342-BC2A3B78B255}" type="pres">
      <dgm:prSet presAssocID="{4D396687-0D84-4925-BD9B-3962D6000569}" presName="node" presStyleLbl="revTx" presStyleIdx="3" presStyleCnt="4">
        <dgm:presLayoutVars>
          <dgm:bulletEnabled val="1"/>
        </dgm:presLayoutVars>
      </dgm:prSet>
      <dgm:spPr/>
    </dgm:pt>
    <dgm:pt modelId="{852FC1F4-A272-45D9-9C85-DF8657B8BD51}" type="pres">
      <dgm:prSet presAssocID="{D325657C-89B6-46EE-B1B2-8E321D316854}" presName="sibTrans" presStyleLbl="node1" presStyleIdx="3" presStyleCnt="4"/>
      <dgm:spPr/>
    </dgm:pt>
  </dgm:ptLst>
  <dgm:cxnLst>
    <dgm:cxn modelId="{AD547A06-C743-4860-A579-196FDEE96880}" type="presOf" srcId="{9178D170-D0B6-4C8C-A69D-F4F6F3800D5E}" destId="{BE5F5F17-634F-4A42-9BBF-F0B8053684DD}" srcOrd="0" destOrd="0" presId="urn:microsoft.com/office/officeart/2005/8/layout/cycle1"/>
    <dgm:cxn modelId="{DC8C782D-593B-4CA9-B54D-2CDC577F85DD}" type="presOf" srcId="{8AC9752D-6ACA-4A3E-8C40-8D0EB2B5C1DA}" destId="{23E81816-4284-4607-B3E8-606FCB3079EE}" srcOrd="0" destOrd="0" presId="urn:microsoft.com/office/officeart/2005/8/layout/cycle1"/>
    <dgm:cxn modelId="{4A7A7C34-E1BF-41BE-8B46-7E6073469DC6}" type="presOf" srcId="{50D8B247-5EDA-4425-9C30-4D692BFB291E}" destId="{40E37432-6FFB-4F0C-B2D5-43713FA2FCDB}" srcOrd="0" destOrd="0" presId="urn:microsoft.com/office/officeart/2005/8/layout/cycle1"/>
    <dgm:cxn modelId="{85EFBB3F-1DDC-4291-B897-83CE10845BE3}" type="presOf" srcId="{F2B5E1E3-B41E-4BE5-A39A-F44B588599F2}" destId="{C9AE11D3-3DB0-41CD-AEE7-CB5D95F1EC31}" srcOrd="0" destOrd="0" presId="urn:microsoft.com/office/officeart/2005/8/layout/cycle1"/>
    <dgm:cxn modelId="{17885555-7041-4E56-9A1D-ABE2A555C071}" srcId="{F2B5E1E3-B41E-4BE5-A39A-F44B588599F2}" destId="{4BC6614F-63C3-481C-B954-2102124031A7}" srcOrd="0" destOrd="0" parTransId="{C1CBF3A0-9C69-458E-A277-C7E706252E05}" sibTransId="{9178D170-D0B6-4C8C-A69D-F4F6F3800D5E}"/>
    <dgm:cxn modelId="{58A8BC5A-284A-4B75-A541-F0BCF831168A}" srcId="{F2B5E1E3-B41E-4BE5-A39A-F44B588599F2}" destId="{8AC9752D-6ACA-4A3E-8C40-8D0EB2B5C1DA}" srcOrd="1" destOrd="0" parTransId="{F070BEC4-07B0-4AB8-A728-9035AC5A07B7}" sibTransId="{007B6070-3AF1-40F5-A99D-4FCED176D5E4}"/>
    <dgm:cxn modelId="{4BB2657A-4C63-43B9-B6F9-E1F1F5FD7D97}" type="presOf" srcId="{35ADF5AB-AE6C-44B1-9B0F-80480E53E6E6}" destId="{E16CC57E-202D-45C0-B96D-EAB69BFB3972}" srcOrd="0" destOrd="0" presId="urn:microsoft.com/office/officeart/2005/8/layout/cycle1"/>
    <dgm:cxn modelId="{CA7D8D9A-C4A7-4A92-968A-89BE6457214D}" type="presOf" srcId="{D325657C-89B6-46EE-B1B2-8E321D316854}" destId="{852FC1F4-A272-45D9-9C85-DF8657B8BD51}" srcOrd="0" destOrd="0" presId="urn:microsoft.com/office/officeart/2005/8/layout/cycle1"/>
    <dgm:cxn modelId="{7ED598A3-F902-4AC5-937B-E7630F1DF811}" srcId="{F2B5E1E3-B41E-4BE5-A39A-F44B588599F2}" destId="{4D396687-0D84-4925-BD9B-3962D6000569}" srcOrd="3" destOrd="0" parTransId="{B17BFFBC-748D-4247-B174-0A489D059F31}" sibTransId="{D325657C-89B6-46EE-B1B2-8E321D316854}"/>
    <dgm:cxn modelId="{B09FD7D3-1A1E-4149-AF0B-235C2C7812D7}" type="presOf" srcId="{007B6070-3AF1-40F5-A99D-4FCED176D5E4}" destId="{94A65871-7C02-4FEB-B79C-14BE896AE647}" srcOrd="0" destOrd="0" presId="urn:microsoft.com/office/officeart/2005/8/layout/cycle1"/>
    <dgm:cxn modelId="{1E2491DA-1EFE-46A8-9000-87D637894D0D}" srcId="{F2B5E1E3-B41E-4BE5-A39A-F44B588599F2}" destId="{35ADF5AB-AE6C-44B1-9B0F-80480E53E6E6}" srcOrd="2" destOrd="0" parTransId="{BAB0EDA7-866B-4461-AFEF-ECEA59F0FF3D}" sibTransId="{50D8B247-5EDA-4425-9C30-4D692BFB291E}"/>
    <dgm:cxn modelId="{16CF2ADE-F473-488F-9F3C-23059A09633A}" type="presOf" srcId="{4BC6614F-63C3-481C-B954-2102124031A7}" destId="{247BA837-B872-4BD1-85D4-EFD183E0F81E}" srcOrd="0" destOrd="0" presId="urn:microsoft.com/office/officeart/2005/8/layout/cycle1"/>
    <dgm:cxn modelId="{790C53EB-FCF8-407B-AE4A-827C047D04E6}" type="presOf" srcId="{4D396687-0D84-4925-BD9B-3962D6000569}" destId="{CC676BC4-0901-4CB3-B342-BC2A3B78B255}" srcOrd="0" destOrd="0" presId="urn:microsoft.com/office/officeart/2005/8/layout/cycle1"/>
    <dgm:cxn modelId="{CBC1D49F-E66A-415F-8A26-4C073A9EA20E}" type="presParOf" srcId="{C9AE11D3-3DB0-41CD-AEE7-CB5D95F1EC31}" destId="{A70CE2AD-8B96-4326-BAD2-A0782634577E}" srcOrd="0" destOrd="0" presId="urn:microsoft.com/office/officeart/2005/8/layout/cycle1"/>
    <dgm:cxn modelId="{C38A557E-0ADF-4CC9-B5A8-4CABC5794178}" type="presParOf" srcId="{C9AE11D3-3DB0-41CD-AEE7-CB5D95F1EC31}" destId="{247BA837-B872-4BD1-85D4-EFD183E0F81E}" srcOrd="1" destOrd="0" presId="urn:microsoft.com/office/officeart/2005/8/layout/cycle1"/>
    <dgm:cxn modelId="{DAFDA271-795E-4953-B0C2-F6C3B590902A}" type="presParOf" srcId="{C9AE11D3-3DB0-41CD-AEE7-CB5D95F1EC31}" destId="{BE5F5F17-634F-4A42-9BBF-F0B8053684DD}" srcOrd="2" destOrd="0" presId="urn:microsoft.com/office/officeart/2005/8/layout/cycle1"/>
    <dgm:cxn modelId="{9902CAFE-3BB2-4686-BEC4-F98E2A88DF79}" type="presParOf" srcId="{C9AE11D3-3DB0-41CD-AEE7-CB5D95F1EC31}" destId="{229CF118-D3FB-436C-8191-F733CA546062}" srcOrd="3" destOrd="0" presId="urn:microsoft.com/office/officeart/2005/8/layout/cycle1"/>
    <dgm:cxn modelId="{764FC77F-77B7-4EAE-8138-79A654112F95}" type="presParOf" srcId="{C9AE11D3-3DB0-41CD-AEE7-CB5D95F1EC31}" destId="{23E81816-4284-4607-B3E8-606FCB3079EE}" srcOrd="4" destOrd="0" presId="urn:microsoft.com/office/officeart/2005/8/layout/cycle1"/>
    <dgm:cxn modelId="{C0ECEADF-9ED2-4399-BC4D-1C956D1E26AA}" type="presParOf" srcId="{C9AE11D3-3DB0-41CD-AEE7-CB5D95F1EC31}" destId="{94A65871-7C02-4FEB-B79C-14BE896AE647}" srcOrd="5" destOrd="0" presId="urn:microsoft.com/office/officeart/2005/8/layout/cycle1"/>
    <dgm:cxn modelId="{5EE9FCAF-9450-4EBF-A06F-A50AD0EC37A4}" type="presParOf" srcId="{C9AE11D3-3DB0-41CD-AEE7-CB5D95F1EC31}" destId="{5A9D44B1-A324-44E9-9BE4-E615ADA27A03}" srcOrd="6" destOrd="0" presId="urn:microsoft.com/office/officeart/2005/8/layout/cycle1"/>
    <dgm:cxn modelId="{6F59C08B-96F2-4F40-89A7-771DC328425C}" type="presParOf" srcId="{C9AE11D3-3DB0-41CD-AEE7-CB5D95F1EC31}" destId="{E16CC57E-202D-45C0-B96D-EAB69BFB3972}" srcOrd="7" destOrd="0" presId="urn:microsoft.com/office/officeart/2005/8/layout/cycle1"/>
    <dgm:cxn modelId="{0EB77ED2-FF06-4AC3-A23F-08015D21CE94}" type="presParOf" srcId="{C9AE11D3-3DB0-41CD-AEE7-CB5D95F1EC31}" destId="{40E37432-6FFB-4F0C-B2D5-43713FA2FCDB}" srcOrd="8" destOrd="0" presId="urn:microsoft.com/office/officeart/2005/8/layout/cycle1"/>
    <dgm:cxn modelId="{11157A54-BAB7-426B-BCEF-122ED91FF2C1}" type="presParOf" srcId="{C9AE11D3-3DB0-41CD-AEE7-CB5D95F1EC31}" destId="{3E3F03A9-E37A-4886-8CA6-A4974A0853FA}" srcOrd="9" destOrd="0" presId="urn:microsoft.com/office/officeart/2005/8/layout/cycle1"/>
    <dgm:cxn modelId="{93AD5E86-0B31-4216-B890-415F554EDB67}" type="presParOf" srcId="{C9AE11D3-3DB0-41CD-AEE7-CB5D95F1EC31}" destId="{CC676BC4-0901-4CB3-B342-BC2A3B78B255}" srcOrd="10" destOrd="0" presId="urn:microsoft.com/office/officeart/2005/8/layout/cycle1"/>
    <dgm:cxn modelId="{4F514585-711D-4608-952D-DC8D13F94A41}" type="presParOf" srcId="{C9AE11D3-3DB0-41CD-AEE7-CB5D95F1EC31}" destId="{852FC1F4-A272-45D9-9C85-DF8657B8BD51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BE5803-7859-43EF-92C8-D712F7732953}">
      <dsp:nvSpPr>
        <dsp:cNvPr id="0" name=""/>
        <dsp:cNvSpPr/>
      </dsp:nvSpPr>
      <dsp:spPr>
        <a:xfrm>
          <a:off x="2907617" y="993898"/>
          <a:ext cx="2476029" cy="2476029"/>
        </a:xfrm>
        <a:prstGeom prst="ellipse">
          <a:avLst/>
        </a:prstGeom>
        <a:solidFill>
          <a:schemeClr val="accent5">
            <a:shade val="80000"/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/>
            <a:t>PE</a:t>
          </a:r>
        </a:p>
      </dsp:txBody>
      <dsp:txXfrm>
        <a:off x="3270223" y="1356504"/>
        <a:ext cx="1750817" cy="1750817"/>
      </dsp:txXfrm>
    </dsp:sp>
    <dsp:sp modelId="{37CEF66E-A8DE-4273-9DA5-52AA9B63D509}">
      <dsp:nvSpPr>
        <dsp:cNvPr id="0" name=""/>
        <dsp:cNvSpPr/>
      </dsp:nvSpPr>
      <dsp:spPr>
        <a:xfrm>
          <a:off x="3526624" y="441"/>
          <a:ext cx="1238014" cy="1238014"/>
        </a:xfrm>
        <a:prstGeom prst="ellipse">
          <a:avLst/>
        </a:prstGeom>
        <a:solidFill>
          <a:schemeClr val="accent5">
            <a:shade val="80000"/>
            <a:alpha val="50000"/>
            <a:hueOff val="-5"/>
            <a:satOff val="1065"/>
            <a:lumOff val="873"/>
            <a:alphaOff val="-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Hockey</a:t>
          </a:r>
        </a:p>
      </dsp:txBody>
      <dsp:txXfrm>
        <a:off x="3707927" y="181744"/>
        <a:ext cx="875408" cy="875408"/>
      </dsp:txXfrm>
    </dsp:sp>
    <dsp:sp modelId="{694E2E92-5108-495E-A24E-3D155155C7F9}">
      <dsp:nvSpPr>
        <dsp:cNvPr id="0" name=""/>
        <dsp:cNvSpPr/>
      </dsp:nvSpPr>
      <dsp:spPr>
        <a:xfrm>
          <a:off x="4923059" y="806674"/>
          <a:ext cx="1238014" cy="1238014"/>
        </a:xfrm>
        <a:prstGeom prst="ellipse">
          <a:avLst/>
        </a:prstGeom>
        <a:solidFill>
          <a:schemeClr val="accent5">
            <a:shade val="80000"/>
            <a:alpha val="50000"/>
            <a:hueOff val="-11"/>
            <a:satOff val="2130"/>
            <a:lumOff val="1747"/>
            <a:alphaOff val="-1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Rugby</a:t>
          </a:r>
        </a:p>
      </dsp:txBody>
      <dsp:txXfrm>
        <a:off x="5104362" y="987977"/>
        <a:ext cx="875408" cy="875408"/>
      </dsp:txXfrm>
    </dsp:sp>
    <dsp:sp modelId="{9FE3D2FA-73CF-4CD3-951E-2BDCE99D98DD}">
      <dsp:nvSpPr>
        <dsp:cNvPr id="0" name=""/>
        <dsp:cNvSpPr/>
      </dsp:nvSpPr>
      <dsp:spPr>
        <a:xfrm>
          <a:off x="4923059" y="2419138"/>
          <a:ext cx="1238014" cy="1238014"/>
        </a:xfrm>
        <a:prstGeom prst="ellipse">
          <a:avLst/>
        </a:prstGeom>
        <a:solidFill>
          <a:schemeClr val="accent5">
            <a:shade val="80000"/>
            <a:alpha val="50000"/>
            <a:hueOff val="-16"/>
            <a:satOff val="3194"/>
            <a:lumOff val="2620"/>
            <a:alphaOff val="-1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Football</a:t>
          </a:r>
        </a:p>
      </dsp:txBody>
      <dsp:txXfrm>
        <a:off x="5104362" y="2600441"/>
        <a:ext cx="875408" cy="875408"/>
      </dsp:txXfrm>
    </dsp:sp>
    <dsp:sp modelId="{E2C00B9B-7CC1-4F95-82F8-EFB9B9EC7447}">
      <dsp:nvSpPr>
        <dsp:cNvPr id="0" name=""/>
        <dsp:cNvSpPr/>
      </dsp:nvSpPr>
      <dsp:spPr>
        <a:xfrm>
          <a:off x="3526624" y="3225370"/>
          <a:ext cx="1238014" cy="1238014"/>
        </a:xfrm>
        <a:prstGeom prst="ellipse">
          <a:avLst/>
        </a:prstGeom>
        <a:solidFill>
          <a:schemeClr val="accent5">
            <a:shade val="80000"/>
            <a:alpha val="50000"/>
            <a:hueOff val="-21"/>
            <a:satOff val="4259"/>
            <a:lumOff val="3493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Swimming</a:t>
          </a:r>
        </a:p>
      </dsp:txBody>
      <dsp:txXfrm>
        <a:off x="3707927" y="3406673"/>
        <a:ext cx="875408" cy="875408"/>
      </dsp:txXfrm>
    </dsp:sp>
    <dsp:sp modelId="{B43312B4-3CE6-474A-B2F4-D2C162D3A5B3}">
      <dsp:nvSpPr>
        <dsp:cNvPr id="0" name=""/>
        <dsp:cNvSpPr/>
      </dsp:nvSpPr>
      <dsp:spPr>
        <a:xfrm>
          <a:off x="2130189" y="2419138"/>
          <a:ext cx="1238014" cy="1238014"/>
        </a:xfrm>
        <a:prstGeom prst="ellipse">
          <a:avLst/>
        </a:prstGeom>
        <a:solidFill>
          <a:schemeClr val="accent5">
            <a:shade val="80000"/>
            <a:alpha val="50000"/>
            <a:hueOff val="-27"/>
            <a:satOff val="5324"/>
            <a:lumOff val="4367"/>
            <a:alphaOff val="-2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OAA</a:t>
          </a:r>
        </a:p>
      </dsp:txBody>
      <dsp:txXfrm>
        <a:off x="2311492" y="2600441"/>
        <a:ext cx="875408" cy="875408"/>
      </dsp:txXfrm>
    </dsp:sp>
    <dsp:sp modelId="{0A169694-C70C-4F2F-9C47-400AD82DC27C}">
      <dsp:nvSpPr>
        <dsp:cNvPr id="0" name=""/>
        <dsp:cNvSpPr/>
      </dsp:nvSpPr>
      <dsp:spPr>
        <a:xfrm>
          <a:off x="2130189" y="806674"/>
          <a:ext cx="1238014" cy="1238014"/>
        </a:xfrm>
        <a:prstGeom prst="ellipse">
          <a:avLst/>
        </a:prstGeom>
        <a:solidFill>
          <a:schemeClr val="accent5">
            <a:shade val="80000"/>
            <a:alpha val="50000"/>
            <a:hueOff val="-32"/>
            <a:satOff val="6389"/>
            <a:lumOff val="5240"/>
            <a:alphaOff val="-3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Gymnastics</a:t>
          </a:r>
        </a:p>
      </dsp:txBody>
      <dsp:txXfrm>
        <a:off x="2311492" y="987977"/>
        <a:ext cx="875408" cy="8754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BA837-B872-4BD1-85D4-EFD183E0F81E}">
      <dsp:nvSpPr>
        <dsp:cNvPr id="0" name=""/>
        <dsp:cNvSpPr/>
      </dsp:nvSpPr>
      <dsp:spPr>
        <a:xfrm>
          <a:off x="4657916" y="98022"/>
          <a:ext cx="1555105" cy="1555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Physical</a:t>
          </a:r>
        </a:p>
      </dsp:txBody>
      <dsp:txXfrm>
        <a:off x="4657916" y="98022"/>
        <a:ext cx="1555105" cy="1555105"/>
      </dsp:txXfrm>
    </dsp:sp>
    <dsp:sp modelId="{BE5F5F17-634F-4A42-9BBF-F0B8053684DD}">
      <dsp:nvSpPr>
        <dsp:cNvPr id="0" name=""/>
        <dsp:cNvSpPr/>
      </dsp:nvSpPr>
      <dsp:spPr>
        <a:xfrm>
          <a:off x="1918575" y="19"/>
          <a:ext cx="4392448" cy="4392448"/>
        </a:xfrm>
        <a:prstGeom prst="circularArrow">
          <a:avLst>
            <a:gd name="adj1" fmla="val 6904"/>
            <a:gd name="adj2" fmla="val 465489"/>
            <a:gd name="adj3" fmla="val 548837"/>
            <a:gd name="adj4" fmla="val 20585673"/>
            <a:gd name="adj5" fmla="val 805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81816-4284-4607-B3E8-606FCB3079EE}">
      <dsp:nvSpPr>
        <dsp:cNvPr id="0" name=""/>
        <dsp:cNvSpPr/>
      </dsp:nvSpPr>
      <dsp:spPr>
        <a:xfrm>
          <a:off x="4657916" y="2739360"/>
          <a:ext cx="1555105" cy="1555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Affective</a:t>
          </a:r>
        </a:p>
      </dsp:txBody>
      <dsp:txXfrm>
        <a:off x="4657916" y="2739360"/>
        <a:ext cx="1555105" cy="1555105"/>
      </dsp:txXfrm>
    </dsp:sp>
    <dsp:sp modelId="{94A65871-7C02-4FEB-B79C-14BE896AE647}">
      <dsp:nvSpPr>
        <dsp:cNvPr id="0" name=""/>
        <dsp:cNvSpPr/>
      </dsp:nvSpPr>
      <dsp:spPr>
        <a:xfrm>
          <a:off x="1918575" y="19"/>
          <a:ext cx="4392448" cy="4392448"/>
        </a:xfrm>
        <a:prstGeom prst="circularArrow">
          <a:avLst>
            <a:gd name="adj1" fmla="val 6904"/>
            <a:gd name="adj2" fmla="val 465489"/>
            <a:gd name="adj3" fmla="val 5948837"/>
            <a:gd name="adj4" fmla="val 4385673"/>
            <a:gd name="adj5" fmla="val 8054"/>
          </a:avLst>
        </a:prstGeom>
        <a:solidFill>
          <a:schemeClr val="accent2">
            <a:hueOff val="391830"/>
            <a:satOff val="-19373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6CC57E-202D-45C0-B96D-EAB69BFB3972}">
      <dsp:nvSpPr>
        <dsp:cNvPr id="0" name=""/>
        <dsp:cNvSpPr/>
      </dsp:nvSpPr>
      <dsp:spPr>
        <a:xfrm>
          <a:off x="2016578" y="2739360"/>
          <a:ext cx="1555105" cy="1555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Social</a:t>
          </a:r>
        </a:p>
      </dsp:txBody>
      <dsp:txXfrm>
        <a:off x="2016578" y="2739360"/>
        <a:ext cx="1555105" cy="1555105"/>
      </dsp:txXfrm>
    </dsp:sp>
    <dsp:sp modelId="{40E37432-6FFB-4F0C-B2D5-43713FA2FCDB}">
      <dsp:nvSpPr>
        <dsp:cNvPr id="0" name=""/>
        <dsp:cNvSpPr/>
      </dsp:nvSpPr>
      <dsp:spPr>
        <a:xfrm>
          <a:off x="1918575" y="19"/>
          <a:ext cx="4392448" cy="4392448"/>
        </a:xfrm>
        <a:prstGeom prst="circularArrow">
          <a:avLst>
            <a:gd name="adj1" fmla="val 6904"/>
            <a:gd name="adj2" fmla="val 465489"/>
            <a:gd name="adj3" fmla="val 11348837"/>
            <a:gd name="adj4" fmla="val 9785673"/>
            <a:gd name="adj5" fmla="val 8054"/>
          </a:avLst>
        </a:prstGeom>
        <a:solidFill>
          <a:schemeClr val="accent2">
            <a:hueOff val="783660"/>
            <a:satOff val="-38747"/>
            <a:lumOff val="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76BC4-0901-4CB3-B342-BC2A3B78B255}">
      <dsp:nvSpPr>
        <dsp:cNvPr id="0" name=""/>
        <dsp:cNvSpPr/>
      </dsp:nvSpPr>
      <dsp:spPr>
        <a:xfrm>
          <a:off x="2016578" y="98022"/>
          <a:ext cx="1555105" cy="1555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Cognitive</a:t>
          </a:r>
        </a:p>
      </dsp:txBody>
      <dsp:txXfrm>
        <a:off x="2016578" y="98022"/>
        <a:ext cx="1555105" cy="1555105"/>
      </dsp:txXfrm>
    </dsp:sp>
    <dsp:sp modelId="{852FC1F4-A272-45D9-9C85-DF8657B8BD51}">
      <dsp:nvSpPr>
        <dsp:cNvPr id="0" name=""/>
        <dsp:cNvSpPr/>
      </dsp:nvSpPr>
      <dsp:spPr>
        <a:xfrm>
          <a:off x="1918575" y="19"/>
          <a:ext cx="4392448" cy="4392448"/>
        </a:xfrm>
        <a:prstGeom prst="circularArrow">
          <a:avLst>
            <a:gd name="adj1" fmla="val 6904"/>
            <a:gd name="adj2" fmla="val 465489"/>
            <a:gd name="adj3" fmla="val 16748837"/>
            <a:gd name="adj4" fmla="val 15185673"/>
            <a:gd name="adj5" fmla="val 8054"/>
          </a:avLst>
        </a:prstGeom>
        <a:solidFill>
          <a:schemeClr val="accent2">
            <a:hueOff val="1175490"/>
            <a:satOff val="-58120"/>
            <a:lumOff val="411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6F6F2-C313-6F44-B464-0E3ADC713A7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46C1A-FA1B-E448-9E9D-5CC5C5F25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1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8232" y="692696"/>
            <a:ext cx="7772400" cy="1470025"/>
          </a:xfrm>
        </p:spPr>
        <p:txBody>
          <a:bodyPr>
            <a:normAutofit/>
          </a:bodyPr>
          <a:lstStyle/>
          <a:p>
            <a:r>
              <a:rPr lang="en-US" dirty="0"/>
              <a:t>Models Based Approach </a:t>
            </a:r>
            <a:br>
              <a:rPr lang="en-US" dirty="0"/>
            </a:br>
            <a:r>
              <a:rPr lang="en-US" dirty="0"/>
              <a:t>to Teaching PE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15816" y="2780928"/>
            <a:ext cx="6400800" cy="1752600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Cooperative Learning</a:t>
            </a:r>
          </a:p>
          <a:p>
            <a:r>
              <a:rPr lang="en-US" sz="2000" b="1" dirty="0">
                <a:solidFill>
                  <a:schemeClr val="tx1"/>
                </a:solidFill>
              </a:rPr>
              <a:t>   </a:t>
            </a:r>
          </a:p>
          <a:p>
            <a:r>
              <a:rPr lang="en-US" b="1" dirty="0">
                <a:solidFill>
                  <a:schemeClr val="tx1"/>
                </a:solidFill>
              </a:rPr>
              <a:t> BMOE4003</a:t>
            </a:r>
          </a:p>
        </p:txBody>
      </p:sp>
    </p:spTree>
    <p:extLst>
      <p:ext uri="{BB962C8B-B14F-4D97-AF65-F5344CB8AC3E}">
        <p14:creationId xmlns:p14="http://schemas.microsoft.com/office/powerpoint/2010/main" val="1341289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Traditional PE… Multi activity approach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0862103"/>
              </p:ext>
            </p:extLst>
          </p:nvPr>
        </p:nvGraphicFramePr>
        <p:xfrm>
          <a:off x="395536" y="1052736"/>
          <a:ext cx="8291264" cy="44638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 rot="19539405">
            <a:off x="-112029" y="1811016"/>
            <a:ext cx="36070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Teacher Lead</a:t>
            </a:r>
            <a:endParaRPr lang="en-GB" sz="2800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6" name="TextBox 5"/>
          <p:cNvSpPr txBox="1"/>
          <p:nvPr/>
        </p:nvSpPr>
        <p:spPr>
          <a:xfrm rot="2672441">
            <a:off x="5420922" y="2512677"/>
            <a:ext cx="413927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Activity content </a:t>
            </a:r>
          </a:p>
          <a:p>
            <a:pPr algn="ctr"/>
            <a:r>
              <a:rPr lang="en-GB" sz="440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focused</a:t>
            </a:r>
            <a:endParaRPr lang="en-GB" sz="2800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" name="TextBox 6"/>
          <p:cNvSpPr txBox="1"/>
          <p:nvPr/>
        </p:nvSpPr>
        <p:spPr>
          <a:xfrm rot="377414">
            <a:off x="323217" y="3994056"/>
            <a:ext cx="250741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Not for </a:t>
            </a:r>
          </a:p>
          <a:p>
            <a:pPr algn="ctr"/>
            <a:r>
              <a:rPr lang="en-GB" sz="440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everyone</a:t>
            </a:r>
            <a:endParaRPr lang="en-GB" sz="2800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20010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060848"/>
            <a:ext cx="8517632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a “Models Based Approach”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16075" y="3356992"/>
            <a:ext cx="56765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Why may it be better?</a:t>
            </a:r>
            <a:endParaRPr lang="en-GB" sz="2800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60262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Model?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“A plan to carry out effective instruction with different goals, tasks and students. </a:t>
            </a:r>
          </a:p>
          <a:p>
            <a:pPr marL="0" indent="0">
              <a:buNone/>
            </a:pPr>
            <a:r>
              <a:rPr lang="en-GB" dirty="0"/>
              <a:t>Each model has been designed and developed to help teachers to achieve different outcomes.”</a:t>
            </a:r>
          </a:p>
          <a:p>
            <a:pPr marL="0" indent="0">
              <a:buNone/>
            </a:pPr>
            <a:r>
              <a:rPr lang="en-GB" dirty="0"/>
              <a:t>(Jewett &amp; Bain, 1985, p.192)</a:t>
            </a:r>
          </a:p>
        </p:txBody>
      </p:sp>
    </p:spTree>
    <p:extLst>
      <p:ext uri="{BB962C8B-B14F-4D97-AF65-F5344CB8AC3E}">
        <p14:creationId xmlns:p14="http://schemas.microsoft.com/office/powerpoint/2010/main" val="162649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729"/>
            <a:ext cx="8229600" cy="1143000"/>
          </a:xfrm>
        </p:spPr>
        <p:txBody>
          <a:bodyPr/>
          <a:lstStyle/>
          <a:p>
            <a:r>
              <a:rPr lang="en-GB" dirty="0"/>
              <a:t>Models 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50729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Units of PE based around </a:t>
            </a:r>
            <a:r>
              <a:rPr lang="en-GB" b="1" dirty="0">
                <a:solidFill>
                  <a:srgbClr val="00B050"/>
                </a:solidFill>
              </a:rPr>
              <a:t>themes or a key learning outcome</a:t>
            </a:r>
            <a:r>
              <a:rPr lang="en-GB" dirty="0"/>
              <a:t>.</a:t>
            </a:r>
          </a:p>
          <a:p>
            <a:pPr marL="0" indent="0" algn="ctr">
              <a:buNone/>
            </a:pPr>
            <a:endParaRPr lang="en-GB" sz="1600" dirty="0"/>
          </a:p>
          <a:p>
            <a:pPr marL="0" indent="0" algn="ctr">
              <a:buNone/>
            </a:pPr>
            <a:r>
              <a:rPr lang="en-GB" dirty="0"/>
              <a:t>Typically one model is used for an entire unit to focus on a specific outcome. </a:t>
            </a:r>
          </a:p>
          <a:p>
            <a:pPr marL="0" indent="0" algn="ctr">
              <a:buNone/>
            </a:pPr>
            <a:endParaRPr lang="en-GB" sz="1600" dirty="0"/>
          </a:p>
          <a:p>
            <a:pPr marL="0" indent="0" algn="ctr">
              <a:buNone/>
            </a:pPr>
            <a:r>
              <a:rPr lang="en-GB" dirty="0"/>
              <a:t>Each model has its own unique features to achieve a particular learning outcome often referred to as elements or non-negotiables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923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Models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Direct Instruction (Metzler, 2011)</a:t>
            </a:r>
          </a:p>
          <a:p>
            <a:r>
              <a:rPr lang="en-US" dirty="0"/>
              <a:t>Tactical Games/TGFU (Bunker &amp; Thorpe, 1982)</a:t>
            </a:r>
          </a:p>
          <a:p>
            <a:r>
              <a:rPr lang="en-US" dirty="0"/>
              <a:t>Cooperative Learning (Hastie &amp; Casey, 2010)</a:t>
            </a:r>
          </a:p>
          <a:p>
            <a:r>
              <a:rPr lang="en-US" dirty="0"/>
              <a:t>Sport Education (Siedentop, 1995)</a:t>
            </a:r>
          </a:p>
          <a:p>
            <a:r>
              <a:rPr lang="en-US" dirty="0"/>
              <a:t>Outdoor and Adventure Model (Williams &amp; Wainwright,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5474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Domains of learning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435" y="1425007"/>
            <a:ext cx="8781130" cy="395557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6968" y="3607947"/>
            <a:ext cx="13003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Physical </a:t>
            </a:r>
          </a:p>
          <a:p>
            <a:r>
              <a:rPr lang="en-GB" dirty="0"/>
              <a:t>confidence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4567995"/>
            <a:ext cx="19287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Improved tactics </a:t>
            </a:r>
          </a:p>
          <a:p>
            <a:r>
              <a:rPr lang="en-GB" dirty="0"/>
              <a:t>performance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88024" y="2560638"/>
            <a:ext cx="17491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Understanding </a:t>
            </a:r>
          </a:p>
          <a:p>
            <a:r>
              <a:rPr lang="en-GB" dirty="0"/>
              <a:t>Skills &amp; Tactics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15257" y="2707974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Co-operation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826853" y="3671263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Empathy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93011" y="3671263"/>
            <a:ext cx="1826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Problem solving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797816" y="4634552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Leadership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118664" y="2569475"/>
            <a:ext cx="1415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Confidence </a:t>
            </a:r>
          </a:p>
          <a:p>
            <a:r>
              <a:rPr lang="en-GB" dirty="0"/>
              <a:t>building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923762" y="4473116"/>
            <a:ext cx="14798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Improved </a:t>
            </a:r>
          </a:p>
          <a:p>
            <a:r>
              <a:rPr lang="en-GB" dirty="0"/>
              <a:t>performance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499521" y="3734927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Fun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109714" y="4634552"/>
            <a:ext cx="1492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Engagement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14907" y="2631071"/>
            <a:ext cx="14798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Improved </a:t>
            </a:r>
          </a:p>
          <a:p>
            <a:r>
              <a:rPr lang="en-GB" dirty="0"/>
              <a:t>performance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988840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(Psychomotor)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614151" y="2017336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(Interpersonal)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864085" y="2017336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(Knowledge)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237954" y="1999723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(Attitudes)</a:t>
            </a:r>
          </a:p>
        </p:txBody>
      </p:sp>
    </p:spTree>
    <p:extLst>
      <p:ext uri="{BB962C8B-B14F-4D97-AF65-F5344CB8AC3E}">
        <p14:creationId xmlns:p14="http://schemas.microsoft.com/office/powerpoint/2010/main" val="321475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476672"/>
            <a:ext cx="3434448" cy="4896544"/>
          </a:xfrm>
        </p:spPr>
      </p:pic>
    </p:spTree>
    <p:extLst>
      <p:ext uri="{BB962C8B-B14F-4D97-AF65-F5344CB8AC3E}">
        <p14:creationId xmlns:p14="http://schemas.microsoft.com/office/powerpoint/2010/main" val="2953794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Models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Direct Instruction (Metzler, 2011)</a:t>
            </a:r>
          </a:p>
          <a:p>
            <a:r>
              <a:rPr lang="en-US" dirty="0"/>
              <a:t>Tactical Games/TGFU (Bunker &amp; Thorpe, 1982)</a:t>
            </a:r>
          </a:p>
          <a:p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Cooperative Learning (Hastie &amp; Casey, 2010)</a:t>
            </a:r>
          </a:p>
          <a:p>
            <a:r>
              <a:rPr lang="en-US" dirty="0"/>
              <a:t>Sport Education (Siedentop, 1995)</a:t>
            </a:r>
          </a:p>
          <a:p>
            <a:r>
              <a:rPr lang="en-US" dirty="0"/>
              <a:t>Outdoor and Adventure Model (Williams &amp; Wainwright,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6222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105" y="14214"/>
            <a:ext cx="8229600" cy="1143000"/>
          </a:xfrm>
        </p:spPr>
        <p:txBody>
          <a:bodyPr/>
          <a:lstStyle/>
          <a:p>
            <a:r>
              <a:rPr lang="en-GB" dirty="0"/>
              <a:t>Cooperative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323" y="1157214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“A dynamic instructional model that can teach diverse content to students at different age grades”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“Students work together in small, structured groups to master subject matter content”</a:t>
            </a:r>
          </a:p>
          <a:p>
            <a:pPr marL="0" indent="0" algn="r">
              <a:buNone/>
            </a:pPr>
            <a:r>
              <a:rPr lang="en-GB" sz="2800" dirty="0"/>
              <a:t>(Dyson et al., 2010)</a:t>
            </a:r>
          </a:p>
        </p:txBody>
      </p:sp>
    </p:spTree>
    <p:extLst>
      <p:ext uri="{BB962C8B-B14F-4D97-AF65-F5344CB8AC3E}">
        <p14:creationId xmlns:p14="http://schemas.microsoft.com/office/powerpoint/2010/main" val="17553374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Cooperative Learning</a:t>
            </a:r>
            <a:br>
              <a:rPr lang="en-GB" dirty="0"/>
            </a:br>
            <a:r>
              <a:rPr lang="en-GB" sz="3600" dirty="0"/>
              <a:t>Major Theme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“Student learning with, by and for each other”</a:t>
            </a:r>
          </a:p>
        </p:txBody>
      </p:sp>
    </p:spTree>
    <p:extLst>
      <p:ext uri="{BB962C8B-B14F-4D97-AF65-F5344CB8AC3E}">
        <p14:creationId xmlns:p14="http://schemas.microsoft.com/office/powerpoint/2010/main" val="812327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Cooperative Learning </a:t>
            </a:r>
            <a:br>
              <a:rPr lang="en-GB" dirty="0"/>
            </a:br>
            <a:r>
              <a:rPr lang="en-GB" sz="3600" dirty="0"/>
              <a:t>Critical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3917032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Positive interdependence -</a:t>
            </a:r>
          </a:p>
          <a:p>
            <a:pPr marL="514350" indent="-514350">
              <a:buAutoNum type="arabicPeriod"/>
            </a:pPr>
            <a:r>
              <a:rPr lang="en-GB" dirty="0"/>
              <a:t>Face to face interaction - </a:t>
            </a:r>
          </a:p>
          <a:p>
            <a:pPr marL="514350" indent="-514350">
              <a:buAutoNum type="arabicPeriod"/>
            </a:pPr>
            <a:r>
              <a:rPr lang="en-GB" dirty="0"/>
              <a:t>Individual accountability -</a:t>
            </a:r>
          </a:p>
          <a:p>
            <a:pPr marL="514350" indent="-514350">
              <a:buAutoNum type="arabicPeriod"/>
            </a:pPr>
            <a:r>
              <a:rPr lang="en-GB" dirty="0"/>
              <a:t>Interpersonal &amp; small group skills -</a:t>
            </a:r>
          </a:p>
          <a:p>
            <a:pPr marL="514350" indent="-514350">
              <a:buAutoNum type="arabicPeriod"/>
            </a:pPr>
            <a:r>
              <a:rPr lang="en-GB" dirty="0"/>
              <a:t>Group processing - 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707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Cooperative Learning </a:t>
            </a:r>
            <a:br>
              <a:rPr lang="en-GB" dirty="0"/>
            </a:br>
            <a:r>
              <a:rPr lang="en-GB" sz="3600" dirty="0"/>
              <a:t>Critical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Positive interdependence -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dirty="0"/>
              <a:t>Students realise they are linked to the other members of the team and success in the task is linked to this.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Each member brings their own talents and skills to help achieve the common goal.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5690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Cooperative Learning </a:t>
            </a:r>
            <a:br>
              <a:rPr lang="en-GB" dirty="0"/>
            </a:br>
            <a:r>
              <a:rPr lang="en-GB" sz="3600" dirty="0"/>
              <a:t>Critical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Face to face interaction -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“TEAM” structure encourages students to support &amp; reinforce the work of other team mates.</a:t>
            </a:r>
          </a:p>
          <a:p>
            <a:endParaRPr lang="en-GB" dirty="0"/>
          </a:p>
          <a:p>
            <a:r>
              <a:rPr lang="en-GB" dirty="0"/>
              <a:t>A whole team unite in their efforts to fulfil their potential.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374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Cooperative Learning </a:t>
            </a:r>
            <a:br>
              <a:rPr lang="en-GB" dirty="0"/>
            </a:br>
            <a:r>
              <a:rPr lang="en-GB" sz="3600" dirty="0"/>
              <a:t>Critical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Individual accountability -</a:t>
            </a:r>
          </a:p>
          <a:p>
            <a:endParaRPr lang="en-GB" dirty="0"/>
          </a:p>
          <a:p>
            <a:r>
              <a:rPr lang="en-GB" dirty="0"/>
              <a:t>All “TEAM” members contribute their fair share. </a:t>
            </a:r>
          </a:p>
          <a:p>
            <a:endParaRPr lang="en-GB" dirty="0"/>
          </a:p>
          <a:p>
            <a:r>
              <a:rPr lang="en-GB" dirty="0"/>
              <a:t>All participate fully and learn as much as their own abilities allow. </a:t>
            </a:r>
          </a:p>
          <a:p>
            <a:endParaRPr lang="en-GB" dirty="0"/>
          </a:p>
          <a:p>
            <a:r>
              <a:rPr lang="en-GB" dirty="0"/>
              <a:t>Not everyone will get the same score at the assessment stage. </a:t>
            </a:r>
          </a:p>
        </p:txBody>
      </p:sp>
    </p:spTree>
    <p:extLst>
      <p:ext uri="{BB962C8B-B14F-4D97-AF65-F5344CB8AC3E}">
        <p14:creationId xmlns:p14="http://schemas.microsoft.com/office/powerpoint/2010/main" val="36662848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Cooperative Learning </a:t>
            </a:r>
            <a:br>
              <a:rPr lang="en-GB" dirty="0"/>
            </a:br>
            <a:r>
              <a:rPr lang="en-GB" sz="3600" dirty="0"/>
              <a:t>Critical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Interpersonal &amp; small group skills -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Nurtures good communication, mutual acceptance and support</a:t>
            </a:r>
          </a:p>
          <a:p>
            <a:endParaRPr lang="en-GB" dirty="0"/>
          </a:p>
          <a:p>
            <a:r>
              <a:rPr lang="en-GB" dirty="0"/>
              <a:t>Very valuable learning in interpersonal skills</a:t>
            </a:r>
          </a:p>
        </p:txBody>
      </p:sp>
    </p:spTree>
    <p:extLst>
      <p:ext uri="{BB962C8B-B14F-4D97-AF65-F5344CB8AC3E}">
        <p14:creationId xmlns:p14="http://schemas.microsoft.com/office/powerpoint/2010/main" val="7722812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Cooperative Learning </a:t>
            </a:r>
            <a:br>
              <a:rPr lang="en-GB" dirty="0"/>
            </a:br>
            <a:r>
              <a:rPr lang="en-GB" sz="3600" dirty="0"/>
              <a:t>Critical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Group processing -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Open dialogue or group discussion towards the common goal.</a:t>
            </a:r>
          </a:p>
          <a:p>
            <a:endParaRPr lang="en-GB" dirty="0"/>
          </a:p>
          <a:p>
            <a:r>
              <a:rPr lang="en-GB" dirty="0"/>
              <a:t>Teacher takes an active role in helping students gain an understanding of how to work well in groups.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This should be done in a more subtle indirect method. Facilitated.</a:t>
            </a:r>
          </a:p>
        </p:txBody>
      </p:sp>
    </p:spTree>
    <p:extLst>
      <p:ext uri="{BB962C8B-B14F-4D97-AF65-F5344CB8AC3E}">
        <p14:creationId xmlns:p14="http://schemas.microsoft.com/office/powerpoint/2010/main" val="38770939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Domains of learning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435" y="1425007"/>
            <a:ext cx="8781130" cy="395557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6968" y="3607947"/>
            <a:ext cx="13003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Physical </a:t>
            </a:r>
          </a:p>
          <a:p>
            <a:r>
              <a:rPr lang="en-GB" dirty="0"/>
              <a:t>confidence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4567995"/>
            <a:ext cx="19287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Improved tactics </a:t>
            </a:r>
          </a:p>
          <a:p>
            <a:r>
              <a:rPr lang="en-GB" dirty="0"/>
              <a:t>performance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88024" y="2560638"/>
            <a:ext cx="17491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Understanding </a:t>
            </a:r>
          </a:p>
          <a:p>
            <a:r>
              <a:rPr lang="en-GB" dirty="0"/>
              <a:t>Skills &amp; Tactics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15257" y="2707974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Co-operation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826853" y="3671263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Empathy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93011" y="3671263"/>
            <a:ext cx="1826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Problem solving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797816" y="4634552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Leadership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118664" y="2569475"/>
            <a:ext cx="1415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Confidence </a:t>
            </a:r>
          </a:p>
          <a:p>
            <a:r>
              <a:rPr lang="en-GB" dirty="0"/>
              <a:t>building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923762" y="4473116"/>
            <a:ext cx="14798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Improved </a:t>
            </a:r>
          </a:p>
          <a:p>
            <a:r>
              <a:rPr lang="en-GB" dirty="0"/>
              <a:t>performance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499521" y="3734927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Fun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109714" y="4634552"/>
            <a:ext cx="1492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Engagement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14907" y="2631071"/>
            <a:ext cx="14798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Improved </a:t>
            </a:r>
          </a:p>
          <a:p>
            <a:r>
              <a:rPr lang="en-GB" dirty="0"/>
              <a:t>performance</a:t>
            </a:r>
          </a:p>
        </p:txBody>
      </p:sp>
    </p:spTree>
    <p:extLst>
      <p:ext uri="{BB962C8B-B14F-4D97-AF65-F5344CB8AC3E}">
        <p14:creationId xmlns:p14="http://schemas.microsoft.com/office/powerpoint/2010/main" val="21670676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1726"/>
            <a:ext cx="8229600" cy="1143000"/>
          </a:xfrm>
        </p:spPr>
        <p:txBody>
          <a:bodyPr/>
          <a:lstStyle/>
          <a:p>
            <a:r>
              <a:rPr lang="en-GB" dirty="0"/>
              <a:t>Cooperative Learning Domains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1819558"/>
              </p:ext>
            </p:extLst>
          </p:nvPr>
        </p:nvGraphicFramePr>
        <p:xfrm>
          <a:off x="457200" y="1340768"/>
          <a:ext cx="8229600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447764" y="836712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Reciprocal domain interaction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1806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1143000"/>
          </a:xfrm>
        </p:spPr>
        <p:txBody>
          <a:bodyPr/>
          <a:lstStyle/>
          <a:p>
            <a:r>
              <a:rPr lang="en-GB" dirty="0"/>
              <a:t>How does it work?</a:t>
            </a:r>
          </a:p>
        </p:txBody>
      </p:sp>
    </p:spTree>
    <p:extLst>
      <p:ext uri="{BB962C8B-B14F-4D97-AF65-F5344CB8AC3E}">
        <p14:creationId xmlns:p14="http://schemas.microsoft.com/office/powerpoint/2010/main" val="5533621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1560" y="391693"/>
            <a:ext cx="8136904" cy="22322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611560" y="3297954"/>
            <a:ext cx="8136904" cy="22322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>
            <a:off x="2555776" y="404664"/>
            <a:ext cx="0" cy="5112568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 rot="16200000">
            <a:off x="-226477" y="1289955"/>
            <a:ext cx="1269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Teacher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 rot="16200000">
            <a:off x="-226477" y="4183245"/>
            <a:ext cx="1269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Student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565626" y="2651623"/>
            <a:ext cx="11260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UNIT STARTS</a:t>
            </a:r>
            <a:endParaRPr lang="en-GB" sz="1400" dirty="0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3191087" y="2962945"/>
            <a:ext cx="5832648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5294344" y="2615574"/>
            <a:ext cx="14095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6 – 12 </a:t>
            </a:r>
            <a:r>
              <a:rPr lang="en-GB" sz="2000" dirty="0" err="1"/>
              <a:t>wks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684335" y="404664"/>
            <a:ext cx="11029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Plans objectives</a:t>
            </a:r>
            <a:endParaRPr lang="en-GB" sz="1200" dirty="0"/>
          </a:p>
        </p:txBody>
      </p:sp>
      <p:sp>
        <p:nvSpPr>
          <p:cNvPr id="14" name="TextBox 13"/>
          <p:cNvSpPr txBox="1"/>
          <p:nvPr/>
        </p:nvSpPr>
        <p:spPr>
          <a:xfrm>
            <a:off x="1596046" y="936013"/>
            <a:ext cx="959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Decision making </a:t>
            </a:r>
            <a:endParaRPr lang="en-GB" sz="1200" dirty="0"/>
          </a:p>
        </p:txBody>
      </p:sp>
      <p:sp>
        <p:nvSpPr>
          <p:cNvPr id="15" name="TextBox 14"/>
          <p:cNvSpPr txBox="1"/>
          <p:nvPr/>
        </p:nvSpPr>
        <p:spPr>
          <a:xfrm>
            <a:off x="2747227" y="500119"/>
            <a:ext cx="959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Outlines task</a:t>
            </a:r>
            <a:endParaRPr lang="en-GB" sz="1200" dirty="0"/>
          </a:p>
        </p:txBody>
      </p:sp>
      <p:sp>
        <p:nvSpPr>
          <p:cNvPr id="16" name="TextBox 15"/>
          <p:cNvSpPr txBox="1"/>
          <p:nvPr/>
        </p:nvSpPr>
        <p:spPr>
          <a:xfrm>
            <a:off x="3691696" y="606043"/>
            <a:ext cx="959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Creates groups</a:t>
            </a:r>
            <a:endParaRPr lang="en-GB" sz="1200" dirty="0"/>
          </a:p>
        </p:txBody>
      </p:sp>
      <p:sp>
        <p:nvSpPr>
          <p:cNvPr id="18" name="TextBox 17"/>
          <p:cNvSpPr txBox="1"/>
          <p:nvPr/>
        </p:nvSpPr>
        <p:spPr>
          <a:xfrm>
            <a:off x="4716407" y="1789428"/>
            <a:ext cx="16238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OBSERVATION</a:t>
            </a:r>
            <a:endParaRPr lang="en-GB" sz="1200" dirty="0"/>
          </a:p>
        </p:txBody>
      </p:sp>
      <p:sp>
        <p:nvSpPr>
          <p:cNvPr id="19" name="TextBox 18"/>
          <p:cNvSpPr txBox="1"/>
          <p:nvPr/>
        </p:nvSpPr>
        <p:spPr>
          <a:xfrm>
            <a:off x="7457373" y="3492706"/>
            <a:ext cx="11757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Evaluate</a:t>
            </a:r>
            <a:endParaRPr lang="en-GB" sz="1200" dirty="0"/>
          </a:p>
        </p:txBody>
      </p:sp>
      <p:sp>
        <p:nvSpPr>
          <p:cNvPr id="21" name="TextBox 20"/>
          <p:cNvSpPr txBox="1"/>
          <p:nvPr/>
        </p:nvSpPr>
        <p:spPr>
          <a:xfrm>
            <a:off x="3191087" y="1296742"/>
            <a:ext cx="10317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Sets structure</a:t>
            </a:r>
            <a:endParaRPr lang="en-GB" sz="1200" dirty="0"/>
          </a:p>
        </p:txBody>
      </p:sp>
      <p:sp>
        <p:nvSpPr>
          <p:cNvPr id="22" name="TextBox 21"/>
          <p:cNvSpPr txBox="1"/>
          <p:nvPr/>
        </p:nvSpPr>
        <p:spPr>
          <a:xfrm>
            <a:off x="4636402" y="1377722"/>
            <a:ext cx="26285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ASSISTANCE/STEERING</a:t>
            </a:r>
            <a:endParaRPr lang="en-GB" sz="1200" dirty="0"/>
          </a:p>
        </p:txBody>
      </p:sp>
      <p:sp>
        <p:nvSpPr>
          <p:cNvPr id="23" name="TextBox 22"/>
          <p:cNvSpPr txBox="1"/>
          <p:nvPr/>
        </p:nvSpPr>
        <p:spPr>
          <a:xfrm>
            <a:off x="566003" y="2749555"/>
            <a:ext cx="1965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Planning Phase</a:t>
            </a:r>
            <a:endParaRPr lang="en-GB" sz="1400" dirty="0"/>
          </a:p>
        </p:txBody>
      </p:sp>
      <p:sp>
        <p:nvSpPr>
          <p:cNvPr id="24" name="TextBox 23"/>
          <p:cNvSpPr txBox="1"/>
          <p:nvPr/>
        </p:nvSpPr>
        <p:spPr>
          <a:xfrm>
            <a:off x="1021466" y="5049005"/>
            <a:ext cx="1152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Low input</a:t>
            </a:r>
            <a:endParaRPr lang="en-GB" sz="1200" dirty="0"/>
          </a:p>
        </p:txBody>
      </p:sp>
      <p:sp>
        <p:nvSpPr>
          <p:cNvPr id="25" name="TextBox 24"/>
          <p:cNvSpPr txBox="1"/>
          <p:nvPr/>
        </p:nvSpPr>
        <p:spPr>
          <a:xfrm>
            <a:off x="2623067" y="3892193"/>
            <a:ext cx="12080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Receive  Task, Structure &amp; Groups</a:t>
            </a:r>
            <a:endParaRPr lang="en-GB" sz="1200" dirty="0"/>
          </a:p>
        </p:txBody>
      </p:sp>
      <p:sp>
        <p:nvSpPr>
          <p:cNvPr id="26" name="TextBox 25"/>
          <p:cNvSpPr txBox="1"/>
          <p:nvPr/>
        </p:nvSpPr>
        <p:spPr>
          <a:xfrm>
            <a:off x="3337784" y="3325636"/>
            <a:ext cx="12739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Assign  TEAM roles</a:t>
            </a:r>
            <a:endParaRPr lang="en-GB" sz="1200" dirty="0"/>
          </a:p>
        </p:txBody>
      </p:sp>
      <p:sp>
        <p:nvSpPr>
          <p:cNvPr id="27" name="TextBox 26"/>
          <p:cNvSpPr txBox="1"/>
          <p:nvPr/>
        </p:nvSpPr>
        <p:spPr>
          <a:xfrm>
            <a:off x="4006945" y="3855135"/>
            <a:ext cx="17105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TEAM structures Programme</a:t>
            </a:r>
            <a:endParaRPr lang="en-GB" sz="1200" dirty="0"/>
          </a:p>
        </p:txBody>
      </p:sp>
      <p:sp>
        <p:nvSpPr>
          <p:cNvPr id="28" name="Down Arrow 27"/>
          <p:cNvSpPr/>
          <p:nvPr/>
        </p:nvSpPr>
        <p:spPr>
          <a:xfrm rot="566409">
            <a:off x="6599279" y="1647771"/>
            <a:ext cx="240005" cy="2448874"/>
          </a:xfrm>
          <a:prstGeom prst="down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/>
          <p:cNvSpPr txBox="1"/>
          <p:nvPr/>
        </p:nvSpPr>
        <p:spPr>
          <a:xfrm>
            <a:off x="5652120" y="3678524"/>
            <a:ext cx="171056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TEAM works towards completion of task</a:t>
            </a:r>
            <a:endParaRPr lang="en-GB" sz="1200" dirty="0"/>
          </a:p>
        </p:txBody>
      </p:sp>
      <p:sp>
        <p:nvSpPr>
          <p:cNvPr id="30" name="TextBox 29"/>
          <p:cNvSpPr txBox="1"/>
          <p:nvPr/>
        </p:nvSpPr>
        <p:spPr>
          <a:xfrm>
            <a:off x="7596657" y="989439"/>
            <a:ext cx="11757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Assists Evaluation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28795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8" grpId="0"/>
      <p:bldP spid="19" grpId="0"/>
      <p:bldP spid="21" grpId="0"/>
      <p:bldP spid="22" grpId="0"/>
      <p:bldP spid="24" grpId="0"/>
      <p:bldP spid="25" grpId="0"/>
      <p:bldP spid="26" grpId="0"/>
      <p:bldP spid="27" grpId="0"/>
      <p:bldP spid="28" grpId="0" animBg="1"/>
      <p:bldP spid="29" grpId="0"/>
      <p:bldP spid="3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781" y="908720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>
                <a:highlight>
                  <a:srgbClr val="FFFF00"/>
                </a:highlight>
              </a:rPr>
              <a:t>Casey, Dyson, Casey, Ashley, &amp; Dyson, Ben. (2014). Cooperative learning in physical education : A research based approach (Routledge studies in physical education and youth sport ; 13). New York: Routledge.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Casey, A. (2016) ‘Models Based Practice’ In Ennis, C. D. (Ed.). (2016). </a:t>
            </a:r>
            <a:r>
              <a:rPr lang="en-US" sz="1600" i="1" dirty="0"/>
              <a:t>Routledge handbook of physical education Pedagogies</a:t>
            </a:r>
            <a:r>
              <a:rPr lang="en-US" sz="1600" dirty="0"/>
              <a:t>. Devon, United Kingdom: Routledge.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Kirk, D. (2009). </a:t>
            </a:r>
            <a:r>
              <a:rPr lang="en-US" sz="1600" i="1" dirty="0"/>
              <a:t>Physical education futures (international studies in physical education and youth sport)</a:t>
            </a:r>
            <a:r>
              <a:rPr lang="en-US" sz="1600" dirty="0"/>
              <a:t>. New York: Routledge.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Kirk, D. (2013). Educational value and models-based practice in physical education. </a:t>
            </a:r>
            <a:r>
              <a:rPr lang="en-US" sz="1600" i="1" dirty="0"/>
              <a:t>Educational Philosophy and Theory</a:t>
            </a:r>
            <a:r>
              <a:rPr lang="en-US" sz="1600" dirty="0"/>
              <a:t>, </a:t>
            </a:r>
            <a:r>
              <a:rPr lang="en-US" sz="1600" i="1" dirty="0"/>
              <a:t>45</a:t>
            </a:r>
            <a:r>
              <a:rPr lang="en-US" sz="1600" dirty="0"/>
              <a:t>(9), 973–986. doi:10.1080/00131857.2013.785352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Metzler, M. W. (2011). </a:t>
            </a:r>
            <a:r>
              <a:rPr lang="en-US" sz="1600" i="1" dirty="0"/>
              <a:t>Instructional models for physical education</a:t>
            </a:r>
            <a:r>
              <a:rPr lang="en-US" sz="1600" dirty="0"/>
              <a:t> (3rd ed.). Scottsdale, AZ: Holcomb Hathaway, Publishers.</a:t>
            </a:r>
          </a:p>
        </p:txBody>
      </p:sp>
    </p:spTree>
    <p:extLst>
      <p:ext uri="{BB962C8B-B14F-4D97-AF65-F5344CB8AC3E}">
        <p14:creationId xmlns:p14="http://schemas.microsoft.com/office/powerpoint/2010/main" val="16510029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88640"/>
            <a:ext cx="8229600" cy="4133055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US" sz="1800" dirty="0" err="1"/>
              <a:t>Beames</a:t>
            </a:r>
            <a:r>
              <a:rPr lang="en-US" sz="1800" dirty="0"/>
              <a:t>, S., Higgins, P., and Nicol, R. 2012. </a:t>
            </a:r>
            <a:r>
              <a:rPr lang="en-US" sz="1800" i="1" dirty="0"/>
              <a:t>Learning outside the classroom – theory and guidelines for practice</a:t>
            </a:r>
            <a:r>
              <a:rPr lang="en-US" sz="1800" dirty="0"/>
              <a:t>. London: Routledge.</a:t>
            </a:r>
            <a:endParaRPr lang="en-GB" sz="1800" dirty="0"/>
          </a:p>
          <a:p>
            <a:pPr>
              <a:defRPr/>
            </a:pPr>
            <a:endParaRPr lang="en-US" sz="1800" dirty="0"/>
          </a:p>
          <a:p>
            <a:pPr marL="0" indent="0">
              <a:buNone/>
              <a:defRPr/>
            </a:pPr>
            <a:r>
              <a:rPr lang="en-US" sz="1800" dirty="0" err="1"/>
              <a:t>Haerens</a:t>
            </a:r>
            <a:r>
              <a:rPr lang="en-US" sz="1800" dirty="0"/>
              <a:t>, L., Kirk, D., </a:t>
            </a:r>
            <a:r>
              <a:rPr lang="en-US" sz="1800" dirty="0" err="1"/>
              <a:t>Cardon</a:t>
            </a:r>
            <a:r>
              <a:rPr lang="en-US" sz="1800" dirty="0"/>
              <a:t>, G., and De </a:t>
            </a:r>
            <a:r>
              <a:rPr lang="en-US" sz="1800" dirty="0" err="1"/>
              <a:t>Bourdeaudhuij</a:t>
            </a:r>
            <a:r>
              <a:rPr lang="en-US" sz="1800" dirty="0"/>
              <a:t>, I. 2011. Toward the development of a pedagogical model for health-based physical education.  </a:t>
            </a:r>
            <a:r>
              <a:rPr lang="en-US" sz="1800" i="1" dirty="0"/>
              <a:t>Quest</a:t>
            </a:r>
            <a:r>
              <a:rPr lang="en-US" sz="1800" dirty="0"/>
              <a:t>, 63, 321-338. </a:t>
            </a:r>
            <a:endParaRPr lang="en-GB" sz="1800" dirty="0"/>
          </a:p>
          <a:p>
            <a:pPr marL="0" indent="0">
              <a:buNone/>
              <a:defRPr/>
            </a:pPr>
            <a:r>
              <a:rPr lang="en-US" sz="1800" dirty="0"/>
              <a:t> </a:t>
            </a:r>
            <a:endParaRPr lang="en-GB" sz="1800" dirty="0"/>
          </a:p>
          <a:p>
            <a:pPr marL="0" indent="0">
              <a:buNone/>
              <a:defRPr/>
            </a:pPr>
            <a:r>
              <a:rPr lang="en-US" sz="1800" dirty="0"/>
              <a:t>Hattie, J., Marsh, H.W., Neill, J. and Richards, G. E. 1997. Adventure education and outward Bound: Out-of-class experiences that make a lasting difference, </a:t>
            </a:r>
            <a:r>
              <a:rPr lang="en-US" sz="1800" i="1" dirty="0"/>
              <a:t>Review of Educational Research</a:t>
            </a:r>
            <a:r>
              <a:rPr lang="en-US" sz="1800" dirty="0"/>
              <a:t>, 67, 1, 43-87.</a:t>
            </a:r>
            <a:endParaRPr lang="en-GB" sz="1800" dirty="0"/>
          </a:p>
          <a:p>
            <a:pPr marL="0" indent="0">
              <a:buNone/>
              <a:defRPr/>
            </a:pPr>
            <a:endParaRPr lang="en-GB" sz="1800" b="1" dirty="0"/>
          </a:p>
          <a:p>
            <a:pPr marL="0" indent="0">
              <a:buNone/>
              <a:defRPr/>
            </a:pPr>
            <a:r>
              <a:rPr lang="en-GB" sz="1800" dirty="0"/>
              <a:t>Williams, A. and Wainwright, N. (2014) A new pedagogical model for adventure in the curriculum: Part 1 – advocating for the model. </a:t>
            </a:r>
            <a:r>
              <a:rPr lang="en-GB" sz="1800" i="1" dirty="0"/>
              <a:t>Journal of Physical Education and Sport Pedagogy </a:t>
            </a:r>
            <a:r>
              <a:rPr lang="en-GB" sz="1800" dirty="0"/>
              <a:t>, Vol 21 (5) 460-481. </a:t>
            </a:r>
          </a:p>
          <a:p>
            <a:pPr marL="0" indent="0">
              <a:buNone/>
              <a:defRPr/>
            </a:pPr>
            <a:r>
              <a:rPr lang="en-GB" sz="1800" dirty="0"/>
              <a:t> </a:t>
            </a:r>
          </a:p>
          <a:p>
            <a:pPr marL="0" indent="0">
              <a:buNone/>
              <a:defRPr/>
            </a:pPr>
            <a:r>
              <a:rPr lang="en-GB" sz="1800" dirty="0">
                <a:highlight>
                  <a:srgbClr val="FFFF00"/>
                </a:highlight>
              </a:rPr>
              <a:t>Williams, A. and Wainwright, N. (2014) A new pedagogical model for adventure in the curriculum: Part 2 – outlining the model. </a:t>
            </a:r>
            <a:r>
              <a:rPr lang="en-GB" sz="1800" i="1" dirty="0">
                <a:highlight>
                  <a:srgbClr val="FFFF00"/>
                </a:highlight>
              </a:rPr>
              <a:t>Journal of Physical Education and Sport Pedagogy </a:t>
            </a:r>
            <a:r>
              <a:rPr lang="en-GB" sz="1800" dirty="0">
                <a:highlight>
                  <a:srgbClr val="FFFF00"/>
                </a:highlight>
              </a:rPr>
              <a:t> Vol 21 (6) 589-602.</a:t>
            </a:r>
          </a:p>
        </p:txBody>
      </p:sp>
    </p:spTree>
    <p:extLst>
      <p:ext uri="{BB962C8B-B14F-4D97-AF65-F5344CB8AC3E}">
        <p14:creationId xmlns:p14="http://schemas.microsoft.com/office/powerpoint/2010/main" val="34388001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5112</TotalTime>
  <Words>1021</Words>
  <Application>Microsoft Macintosh PowerPoint</Application>
  <PresentationFormat>On-screen Show (4:3)</PresentationFormat>
  <Paragraphs>179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Models Based Approach  to Teaching PE</vt:lpstr>
      <vt:lpstr>Traditional PE… Multi activity approach</vt:lpstr>
      <vt:lpstr>What is a “Models Based Approach”</vt:lpstr>
      <vt:lpstr>What is a Model?</vt:lpstr>
      <vt:lpstr>Models Based Approach</vt:lpstr>
      <vt:lpstr>Examples of Models </vt:lpstr>
      <vt:lpstr>Domains of learning</vt:lpstr>
      <vt:lpstr>PowerPoint Presentation</vt:lpstr>
      <vt:lpstr>Examples of Models </vt:lpstr>
      <vt:lpstr>Cooperative Learning</vt:lpstr>
      <vt:lpstr>Cooperative Learning Major Theme </vt:lpstr>
      <vt:lpstr>Cooperative Learning  Critical Elements</vt:lpstr>
      <vt:lpstr>Cooperative Learning  Critical Elements</vt:lpstr>
      <vt:lpstr>Cooperative Learning  Critical Elements</vt:lpstr>
      <vt:lpstr>Cooperative Learning  Critical Elements</vt:lpstr>
      <vt:lpstr>Cooperative Learning  Critical Elements</vt:lpstr>
      <vt:lpstr>Cooperative Learning  Critical Elements</vt:lpstr>
      <vt:lpstr>Domains of learning</vt:lpstr>
      <vt:lpstr>Cooperative Learning Domains</vt:lpstr>
      <vt:lpstr>How does it work?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Heddwen Davies</cp:lastModifiedBy>
  <cp:revision>64</cp:revision>
  <dcterms:created xsi:type="dcterms:W3CDTF">2015-04-14T15:21:28Z</dcterms:created>
  <dcterms:modified xsi:type="dcterms:W3CDTF">2021-04-23T15:23:51Z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