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9"/>
  </p:notesMasterIdLst>
  <p:sldIdLst>
    <p:sldId id="298" r:id="rId5"/>
    <p:sldId id="317" r:id="rId6"/>
    <p:sldId id="326" r:id="rId7"/>
    <p:sldId id="301" r:id="rId8"/>
    <p:sldId id="304" r:id="rId9"/>
    <p:sldId id="306" r:id="rId10"/>
    <p:sldId id="308" r:id="rId11"/>
    <p:sldId id="305" r:id="rId12"/>
    <p:sldId id="307" r:id="rId13"/>
    <p:sldId id="312" r:id="rId14"/>
    <p:sldId id="313" r:id="rId15"/>
    <p:sldId id="314" r:id="rId16"/>
    <p:sldId id="315" r:id="rId17"/>
    <p:sldId id="302" r:id="rId18"/>
    <p:sldId id="303" r:id="rId19"/>
    <p:sldId id="327" r:id="rId20"/>
    <p:sldId id="330" r:id="rId21"/>
    <p:sldId id="309" r:id="rId22"/>
    <p:sldId id="329" r:id="rId23"/>
    <p:sldId id="332" r:id="rId24"/>
    <p:sldId id="331" r:id="rId25"/>
    <p:sldId id="310" r:id="rId26"/>
    <p:sldId id="318" r:id="rId27"/>
    <p:sldId id="31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102" d="100"/>
          <a:sy n="102" d="100"/>
        </p:scale>
        <p:origin x="144" y="288"/>
      </p:cViewPr>
      <p:guideLst/>
    </p:cSldViewPr>
  </p:slideViewPr>
  <p:notesTextViewPr>
    <p:cViewPr>
      <p:scale>
        <a:sx n="1" d="1"/>
        <a:sy n="1" d="1"/>
      </p:scale>
      <p:origin x="0" y="0"/>
    </p:cViewPr>
  </p:notesTextViewPr>
  <p:notesViewPr>
    <p:cSldViewPr snapToGrid="0">
      <p:cViewPr varScale="1">
        <p:scale>
          <a:sx n="84" d="100"/>
          <a:sy n="84" d="100"/>
        </p:scale>
        <p:origin x="2976"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511E3F-7103-4C80-B58A-8422EABAB63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4A8226C-F000-46B9-BC1D-12D4F21AA0BF}">
      <dgm:prSet/>
      <dgm:spPr/>
      <dgm:t>
        <a:bodyPr/>
        <a:lstStyle/>
        <a:p>
          <a:r>
            <a:rPr lang="en-GB"/>
            <a:t>We saw earlier on in this PowerPoint how Creswell (2013) compiled a list of the most important strengths and challenges of quantitative research.</a:t>
          </a:r>
          <a:endParaRPr lang="en-US"/>
        </a:p>
      </dgm:t>
    </dgm:pt>
    <dgm:pt modelId="{5F042779-182F-4B2E-9656-927C856F9B47}" type="parTrans" cxnId="{91B0032E-C79D-4B9C-8E3D-12F5BAD8DCE3}">
      <dgm:prSet/>
      <dgm:spPr/>
      <dgm:t>
        <a:bodyPr/>
        <a:lstStyle/>
        <a:p>
          <a:endParaRPr lang="en-US"/>
        </a:p>
      </dgm:t>
    </dgm:pt>
    <dgm:pt modelId="{9F72E732-D238-480D-B599-31432DD7F34B}" type="sibTrans" cxnId="{91B0032E-C79D-4B9C-8E3D-12F5BAD8DCE3}">
      <dgm:prSet/>
      <dgm:spPr/>
      <dgm:t>
        <a:bodyPr/>
        <a:lstStyle/>
        <a:p>
          <a:endParaRPr lang="en-US"/>
        </a:p>
      </dgm:t>
    </dgm:pt>
    <dgm:pt modelId="{4D6698A9-6B86-4129-AFCC-1D5A403E1A1B}">
      <dgm:prSet/>
      <dgm:spPr/>
      <dgm:t>
        <a:bodyPr/>
        <a:lstStyle/>
        <a:p>
          <a:r>
            <a:rPr lang="en-GB"/>
            <a:t>Can you find a similar critique of qualitative research?</a:t>
          </a:r>
          <a:endParaRPr lang="en-US"/>
        </a:p>
      </dgm:t>
    </dgm:pt>
    <dgm:pt modelId="{B5E51966-F391-4D1B-A8A6-F6474D2E1550}" type="parTrans" cxnId="{D2EFA3B9-E8C2-41C6-B919-1C466B8A6BCE}">
      <dgm:prSet/>
      <dgm:spPr/>
      <dgm:t>
        <a:bodyPr/>
        <a:lstStyle/>
        <a:p>
          <a:endParaRPr lang="en-US"/>
        </a:p>
      </dgm:t>
    </dgm:pt>
    <dgm:pt modelId="{B15ED0EA-4547-4BDF-95D8-0CAC1CA66832}" type="sibTrans" cxnId="{D2EFA3B9-E8C2-41C6-B919-1C466B8A6BCE}">
      <dgm:prSet/>
      <dgm:spPr/>
      <dgm:t>
        <a:bodyPr/>
        <a:lstStyle/>
        <a:p>
          <a:endParaRPr lang="en-US"/>
        </a:p>
      </dgm:t>
    </dgm:pt>
    <dgm:pt modelId="{E820F147-B270-4B19-83CF-FC953E3720B8}" type="pres">
      <dgm:prSet presAssocID="{C1511E3F-7103-4C80-B58A-8422EABAB63B}" presName="hierChild1" presStyleCnt="0">
        <dgm:presLayoutVars>
          <dgm:chPref val="1"/>
          <dgm:dir/>
          <dgm:animOne val="branch"/>
          <dgm:animLvl val="lvl"/>
          <dgm:resizeHandles/>
        </dgm:presLayoutVars>
      </dgm:prSet>
      <dgm:spPr/>
    </dgm:pt>
    <dgm:pt modelId="{B2563D64-3D1A-44FD-B501-EB89FD915C58}" type="pres">
      <dgm:prSet presAssocID="{34A8226C-F000-46B9-BC1D-12D4F21AA0BF}" presName="hierRoot1" presStyleCnt="0"/>
      <dgm:spPr/>
    </dgm:pt>
    <dgm:pt modelId="{3487EE9D-29BC-4C87-AC71-FE0C111C6536}" type="pres">
      <dgm:prSet presAssocID="{34A8226C-F000-46B9-BC1D-12D4F21AA0BF}" presName="composite" presStyleCnt="0"/>
      <dgm:spPr/>
    </dgm:pt>
    <dgm:pt modelId="{F3D8FDAB-0237-4D3C-AF4B-E24EB340B596}" type="pres">
      <dgm:prSet presAssocID="{34A8226C-F000-46B9-BC1D-12D4F21AA0BF}" presName="background" presStyleLbl="node0" presStyleIdx="0" presStyleCnt="2"/>
      <dgm:spPr>
        <a:solidFill>
          <a:schemeClr val="bg1">
            <a:lumMod val="85000"/>
          </a:schemeClr>
        </a:solidFill>
      </dgm:spPr>
    </dgm:pt>
    <dgm:pt modelId="{9D63A9D6-172F-4D52-BB31-3A586E7DE151}" type="pres">
      <dgm:prSet presAssocID="{34A8226C-F000-46B9-BC1D-12D4F21AA0BF}" presName="text" presStyleLbl="fgAcc0" presStyleIdx="0" presStyleCnt="2">
        <dgm:presLayoutVars>
          <dgm:chPref val="3"/>
        </dgm:presLayoutVars>
      </dgm:prSet>
      <dgm:spPr/>
    </dgm:pt>
    <dgm:pt modelId="{27F744BA-EB1D-494F-A41C-5A7AC2338339}" type="pres">
      <dgm:prSet presAssocID="{34A8226C-F000-46B9-BC1D-12D4F21AA0BF}" presName="hierChild2" presStyleCnt="0"/>
      <dgm:spPr/>
    </dgm:pt>
    <dgm:pt modelId="{67874F75-5593-4B5E-A2F7-C31EBAB93214}" type="pres">
      <dgm:prSet presAssocID="{4D6698A9-6B86-4129-AFCC-1D5A403E1A1B}" presName="hierRoot1" presStyleCnt="0"/>
      <dgm:spPr/>
    </dgm:pt>
    <dgm:pt modelId="{31831891-7659-4423-BD3A-674BB443C025}" type="pres">
      <dgm:prSet presAssocID="{4D6698A9-6B86-4129-AFCC-1D5A403E1A1B}" presName="composite" presStyleCnt="0"/>
      <dgm:spPr/>
    </dgm:pt>
    <dgm:pt modelId="{1417F13F-1D8A-4FE2-999A-D05D592AEA64}" type="pres">
      <dgm:prSet presAssocID="{4D6698A9-6B86-4129-AFCC-1D5A403E1A1B}" presName="background" presStyleLbl="node0" presStyleIdx="1" presStyleCnt="2"/>
      <dgm:spPr>
        <a:solidFill>
          <a:schemeClr val="bg1">
            <a:lumMod val="85000"/>
          </a:schemeClr>
        </a:solidFill>
      </dgm:spPr>
    </dgm:pt>
    <dgm:pt modelId="{3117407B-503D-47AF-88AE-7DF2294D650A}" type="pres">
      <dgm:prSet presAssocID="{4D6698A9-6B86-4129-AFCC-1D5A403E1A1B}" presName="text" presStyleLbl="fgAcc0" presStyleIdx="1" presStyleCnt="2">
        <dgm:presLayoutVars>
          <dgm:chPref val="3"/>
        </dgm:presLayoutVars>
      </dgm:prSet>
      <dgm:spPr/>
    </dgm:pt>
    <dgm:pt modelId="{18509E0A-9308-4389-9A50-13FED6F378C1}" type="pres">
      <dgm:prSet presAssocID="{4D6698A9-6B86-4129-AFCC-1D5A403E1A1B}" presName="hierChild2" presStyleCnt="0"/>
      <dgm:spPr/>
    </dgm:pt>
  </dgm:ptLst>
  <dgm:cxnLst>
    <dgm:cxn modelId="{19CC8F16-7ECF-4B5D-97C4-DF2550A2BB4F}" type="presOf" srcId="{4D6698A9-6B86-4129-AFCC-1D5A403E1A1B}" destId="{3117407B-503D-47AF-88AE-7DF2294D650A}" srcOrd="0" destOrd="0" presId="urn:microsoft.com/office/officeart/2005/8/layout/hierarchy1"/>
    <dgm:cxn modelId="{91B0032E-C79D-4B9C-8E3D-12F5BAD8DCE3}" srcId="{C1511E3F-7103-4C80-B58A-8422EABAB63B}" destId="{34A8226C-F000-46B9-BC1D-12D4F21AA0BF}" srcOrd="0" destOrd="0" parTransId="{5F042779-182F-4B2E-9656-927C856F9B47}" sibTransId="{9F72E732-D238-480D-B599-31432DD7F34B}"/>
    <dgm:cxn modelId="{3132C1A2-EDCB-4508-9577-CDD1B98DE2FB}" type="presOf" srcId="{34A8226C-F000-46B9-BC1D-12D4F21AA0BF}" destId="{9D63A9D6-172F-4D52-BB31-3A586E7DE151}" srcOrd="0" destOrd="0" presId="urn:microsoft.com/office/officeart/2005/8/layout/hierarchy1"/>
    <dgm:cxn modelId="{13B354AE-C1A6-46F4-A377-7F853EFCAA71}" type="presOf" srcId="{C1511E3F-7103-4C80-B58A-8422EABAB63B}" destId="{E820F147-B270-4B19-83CF-FC953E3720B8}" srcOrd="0" destOrd="0" presId="urn:microsoft.com/office/officeart/2005/8/layout/hierarchy1"/>
    <dgm:cxn modelId="{D2EFA3B9-E8C2-41C6-B919-1C466B8A6BCE}" srcId="{C1511E3F-7103-4C80-B58A-8422EABAB63B}" destId="{4D6698A9-6B86-4129-AFCC-1D5A403E1A1B}" srcOrd="1" destOrd="0" parTransId="{B5E51966-F391-4D1B-A8A6-F6474D2E1550}" sibTransId="{B15ED0EA-4547-4BDF-95D8-0CAC1CA66832}"/>
    <dgm:cxn modelId="{EA2B86CB-7731-44D0-B136-E5F5E249E971}" type="presParOf" srcId="{E820F147-B270-4B19-83CF-FC953E3720B8}" destId="{B2563D64-3D1A-44FD-B501-EB89FD915C58}" srcOrd="0" destOrd="0" presId="urn:microsoft.com/office/officeart/2005/8/layout/hierarchy1"/>
    <dgm:cxn modelId="{A7366249-8C38-4917-B4AA-2933D0A8BFFE}" type="presParOf" srcId="{B2563D64-3D1A-44FD-B501-EB89FD915C58}" destId="{3487EE9D-29BC-4C87-AC71-FE0C111C6536}" srcOrd="0" destOrd="0" presId="urn:microsoft.com/office/officeart/2005/8/layout/hierarchy1"/>
    <dgm:cxn modelId="{880BC0AF-D224-42CF-8194-73C1AFA4ABBF}" type="presParOf" srcId="{3487EE9D-29BC-4C87-AC71-FE0C111C6536}" destId="{F3D8FDAB-0237-4D3C-AF4B-E24EB340B596}" srcOrd="0" destOrd="0" presId="urn:microsoft.com/office/officeart/2005/8/layout/hierarchy1"/>
    <dgm:cxn modelId="{9945DAC9-3409-4CFC-BAC4-1768206A0A98}" type="presParOf" srcId="{3487EE9D-29BC-4C87-AC71-FE0C111C6536}" destId="{9D63A9D6-172F-4D52-BB31-3A586E7DE151}" srcOrd="1" destOrd="0" presId="urn:microsoft.com/office/officeart/2005/8/layout/hierarchy1"/>
    <dgm:cxn modelId="{6BE5ECBE-8DBD-48DB-9D51-5F47581C3CA8}" type="presParOf" srcId="{B2563D64-3D1A-44FD-B501-EB89FD915C58}" destId="{27F744BA-EB1D-494F-A41C-5A7AC2338339}" srcOrd="1" destOrd="0" presId="urn:microsoft.com/office/officeart/2005/8/layout/hierarchy1"/>
    <dgm:cxn modelId="{737DA3EA-B805-4CEF-9384-B886146FD73E}" type="presParOf" srcId="{E820F147-B270-4B19-83CF-FC953E3720B8}" destId="{67874F75-5593-4B5E-A2F7-C31EBAB93214}" srcOrd="1" destOrd="0" presId="urn:microsoft.com/office/officeart/2005/8/layout/hierarchy1"/>
    <dgm:cxn modelId="{F4AACE1C-BB27-49E4-8E5D-5FB886527D09}" type="presParOf" srcId="{67874F75-5593-4B5E-A2F7-C31EBAB93214}" destId="{31831891-7659-4423-BD3A-674BB443C025}" srcOrd="0" destOrd="0" presId="urn:microsoft.com/office/officeart/2005/8/layout/hierarchy1"/>
    <dgm:cxn modelId="{8DACAE31-23F9-4DC3-AE3A-CDA46E2C1465}" type="presParOf" srcId="{31831891-7659-4423-BD3A-674BB443C025}" destId="{1417F13F-1D8A-4FE2-999A-D05D592AEA64}" srcOrd="0" destOrd="0" presId="urn:microsoft.com/office/officeart/2005/8/layout/hierarchy1"/>
    <dgm:cxn modelId="{6525FE7A-4AC3-4ED6-8C99-8AEF5630E4E2}" type="presParOf" srcId="{31831891-7659-4423-BD3A-674BB443C025}" destId="{3117407B-503D-47AF-88AE-7DF2294D650A}" srcOrd="1" destOrd="0" presId="urn:microsoft.com/office/officeart/2005/8/layout/hierarchy1"/>
    <dgm:cxn modelId="{ACF3AE8E-A3ED-49FE-8409-DEE5B6189427}" type="presParOf" srcId="{67874F75-5593-4B5E-A2F7-C31EBAB93214}" destId="{18509E0A-9308-4389-9A50-13FED6F378C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8FDAB-0237-4D3C-AF4B-E24EB340B596}">
      <dsp:nvSpPr>
        <dsp:cNvPr id="0" name=""/>
        <dsp:cNvSpPr/>
      </dsp:nvSpPr>
      <dsp:spPr>
        <a:xfrm>
          <a:off x="1227" y="297257"/>
          <a:ext cx="4309690" cy="2736653"/>
        </a:xfrm>
        <a:prstGeom prst="roundRect">
          <a:avLst>
            <a:gd name="adj" fmla="val 10000"/>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63A9D6-172F-4D52-BB31-3A586E7DE151}">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We saw earlier on in this PowerPoint how Creswell (2013) compiled a list of the most important strengths and challenges of quantitative research.</a:t>
          </a:r>
          <a:endParaRPr lang="en-US" sz="2900" kern="1200"/>
        </a:p>
      </dsp:txBody>
      <dsp:txXfrm>
        <a:off x="560236" y="832323"/>
        <a:ext cx="4149382" cy="2576345"/>
      </dsp:txXfrm>
    </dsp:sp>
    <dsp:sp modelId="{1417F13F-1D8A-4FE2-999A-D05D592AEA64}">
      <dsp:nvSpPr>
        <dsp:cNvPr id="0" name=""/>
        <dsp:cNvSpPr/>
      </dsp:nvSpPr>
      <dsp:spPr>
        <a:xfrm>
          <a:off x="5268627" y="297257"/>
          <a:ext cx="4309690" cy="2736653"/>
        </a:xfrm>
        <a:prstGeom prst="roundRect">
          <a:avLst>
            <a:gd name="adj" fmla="val 10000"/>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17407B-503D-47AF-88AE-7DF2294D650A}">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Can you find a similar critique of qualitative research?</a:t>
          </a:r>
          <a:endParaRPr lang="en-US" sz="2900" kern="1200"/>
        </a:p>
      </dsp:txBody>
      <dsp:txXfrm>
        <a:off x="5827635" y="832323"/>
        <a:ext cx="4149382" cy="257634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41BE99-C131-4D08-A839-A3EC7D0534F3}" type="datetimeFigureOut">
              <a:rPr lang="en-GB" smtClean="0"/>
              <a:t>14/09/2021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FF0F9C-6279-4050-8252-90F18398311B}" type="slidenum">
              <a:rPr lang="en-GB" smtClean="0"/>
              <a:t>‹#›</a:t>
            </a:fld>
            <a:endParaRPr lang="en-GB"/>
          </a:p>
        </p:txBody>
      </p:sp>
    </p:spTree>
    <p:extLst>
      <p:ext uri="{BB962C8B-B14F-4D97-AF65-F5344CB8AC3E}">
        <p14:creationId xmlns:p14="http://schemas.microsoft.com/office/powerpoint/2010/main" val="426407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a:t>
            </a:fld>
            <a:endParaRPr lang="en-GB"/>
          </a:p>
        </p:txBody>
      </p:sp>
    </p:spTree>
    <p:extLst>
      <p:ext uri="{BB962C8B-B14F-4D97-AF65-F5344CB8AC3E}">
        <p14:creationId xmlns:p14="http://schemas.microsoft.com/office/powerpoint/2010/main" val="1105394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2</a:t>
            </a:fld>
            <a:endParaRPr lang="en-GB"/>
          </a:p>
        </p:txBody>
      </p:sp>
    </p:spTree>
    <p:extLst>
      <p:ext uri="{BB962C8B-B14F-4D97-AF65-F5344CB8AC3E}">
        <p14:creationId xmlns:p14="http://schemas.microsoft.com/office/powerpoint/2010/main" val="1372110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3</a:t>
            </a:fld>
            <a:endParaRPr lang="en-GB"/>
          </a:p>
        </p:txBody>
      </p:sp>
    </p:spTree>
    <p:extLst>
      <p:ext uri="{BB962C8B-B14F-4D97-AF65-F5344CB8AC3E}">
        <p14:creationId xmlns:p14="http://schemas.microsoft.com/office/powerpoint/2010/main" val="4033272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4</a:t>
            </a:fld>
            <a:endParaRPr lang="en-GB"/>
          </a:p>
        </p:txBody>
      </p:sp>
    </p:spTree>
    <p:extLst>
      <p:ext uri="{BB962C8B-B14F-4D97-AF65-F5344CB8AC3E}">
        <p14:creationId xmlns:p14="http://schemas.microsoft.com/office/powerpoint/2010/main" val="2640453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5</a:t>
            </a:fld>
            <a:endParaRPr lang="en-GB"/>
          </a:p>
        </p:txBody>
      </p:sp>
    </p:spTree>
    <p:extLst>
      <p:ext uri="{BB962C8B-B14F-4D97-AF65-F5344CB8AC3E}">
        <p14:creationId xmlns:p14="http://schemas.microsoft.com/office/powerpoint/2010/main" val="2091024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6</a:t>
            </a:fld>
            <a:endParaRPr lang="en-GB"/>
          </a:p>
        </p:txBody>
      </p:sp>
    </p:spTree>
    <p:extLst>
      <p:ext uri="{BB962C8B-B14F-4D97-AF65-F5344CB8AC3E}">
        <p14:creationId xmlns:p14="http://schemas.microsoft.com/office/powerpoint/2010/main" val="3321623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7</a:t>
            </a:fld>
            <a:endParaRPr lang="en-GB"/>
          </a:p>
        </p:txBody>
      </p:sp>
    </p:spTree>
    <p:extLst>
      <p:ext uri="{BB962C8B-B14F-4D97-AF65-F5344CB8AC3E}">
        <p14:creationId xmlns:p14="http://schemas.microsoft.com/office/powerpoint/2010/main" val="1657076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8</a:t>
            </a:fld>
            <a:endParaRPr lang="en-GB"/>
          </a:p>
        </p:txBody>
      </p:sp>
    </p:spTree>
    <p:extLst>
      <p:ext uri="{BB962C8B-B14F-4D97-AF65-F5344CB8AC3E}">
        <p14:creationId xmlns:p14="http://schemas.microsoft.com/office/powerpoint/2010/main" val="3728991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9</a:t>
            </a:fld>
            <a:endParaRPr lang="en-GB"/>
          </a:p>
        </p:txBody>
      </p:sp>
    </p:spTree>
    <p:extLst>
      <p:ext uri="{BB962C8B-B14F-4D97-AF65-F5344CB8AC3E}">
        <p14:creationId xmlns:p14="http://schemas.microsoft.com/office/powerpoint/2010/main" val="617558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10</a:t>
            </a:fld>
            <a:endParaRPr lang="en-GB"/>
          </a:p>
        </p:txBody>
      </p:sp>
    </p:spTree>
    <p:extLst>
      <p:ext uri="{BB962C8B-B14F-4D97-AF65-F5344CB8AC3E}">
        <p14:creationId xmlns:p14="http://schemas.microsoft.com/office/powerpoint/2010/main" val="1381661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11</a:t>
            </a:fld>
            <a:endParaRPr lang="en-GB"/>
          </a:p>
        </p:txBody>
      </p:sp>
    </p:spTree>
    <p:extLst>
      <p:ext uri="{BB962C8B-B14F-4D97-AF65-F5344CB8AC3E}">
        <p14:creationId xmlns:p14="http://schemas.microsoft.com/office/powerpoint/2010/main" val="1856590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12</a:t>
            </a:fld>
            <a:endParaRPr lang="en-GB"/>
          </a:p>
        </p:txBody>
      </p:sp>
    </p:spTree>
    <p:extLst>
      <p:ext uri="{BB962C8B-B14F-4D97-AF65-F5344CB8AC3E}">
        <p14:creationId xmlns:p14="http://schemas.microsoft.com/office/powerpoint/2010/main" val="1492199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13</a:t>
            </a:fld>
            <a:endParaRPr lang="en-GB"/>
          </a:p>
        </p:txBody>
      </p:sp>
    </p:spTree>
    <p:extLst>
      <p:ext uri="{BB962C8B-B14F-4D97-AF65-F5344CB8AC3E}">
        <p14:creationId xmlns:p14="http://schemas.microsoft.com/office/powerpoint/2010/main" val="535593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14</a:t>
            </a:fld>
            <a:endParaRPr lang="en-GB"/>
          </a:p>
        </p:txBody>
      </p:sp>
    </p:spTree>
    <p:extLst>
      <p:ext uri="{BB962C8B-B14F-4D97-AF65-F5344CB8AC3E}">
        <p14:creationId xmlns:p14="http://schemas.microsoft.com/office/powerpoint/2010/main" val="3666342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15</a:t>
            </a:fld>
            <a:endParaRPr lang="en-GB"/>
          </a:p>
        </p:txBody>
      </p:sp>
    </p:spTree>
    <p:extLst>
      <p:ext uri="{BB962C8B-B14F-4D97-AF65-F5344CB8AC3E}">
        <p14:creationId xmlns:p14="http://schemas.microsoft.com/office/powerpoint/2010/main" val="20461712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16</a:t>
            </a:fld>
            <a:endParaRPr lang="en-GB"/>
          </a:p>
        </p:txBody>
      </p:sp>
    </p:spTree>
    <p:extLst>
      <p:ext uri="{BB962C8B-B14F-4D97-AF65-F5344CB8AC3E}">
        <p14:creationId xmlns:p14="http://schemas.microsoft.com/office/powerpoint/2010/main" val="6852714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17</a:t>
            </a:fld>
            <a:endParaRPr lang="en-GB"/>
          </a:p>
        </p:txBody>
      </p:sp>
    </p:spTree>
    <p:extLst>
      <p:ext uri="{BB962C8B-B14F-4D97-AF65-F5344CB8AC3E}">
        <p14:creationId xmlns:p14="http://schemas.microsoft.com/office/powerpoint/2010/main" val="32560369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18</a:t>
            </a:fld>
            <a:endParaRPr lang="en-GB"/>
          </a:p>
        </p:txBody>
      </p:sp>
    </p:spTree>
    <p:extLst>
      <p:ext uri="{BB962C8B-B14F-4D97-AF65-F5344CB8AC3E}">
        <p14:creationId xmlns:p14="http://schemas.microsoft.com/office/powerpoint/2010/main" val="31016805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19</a:t>
            </a:fld>
            <a:endParaRPr lang="en-GB"/>
          </a:p>
        </p:txBody>
      </p:sp>
    </p:spTree>
    <p:extLst>
      <p:ext uri="{BB962C8B-B14F-4D97-AF65-F5344CB8AC3E}">
        <p14:creationId xmlns:p14="http://schemas.microsoft.com/office/powerpoint/2010/main" val="3963529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20</a:t>
            </a:fld>
            <a:endParaRPr lang="en-GB"/>
          </a:p>
        </p:txBody>
      </p:sp>
    </p:spTree>
    <p:extLst>
      <p:ext uri="{BB962C8B-B14F-4D97-AF65-F5344CB8AC3E}">
        <p14:creationId xmlns:p14="http://schemas.microsoft.com/office/powerpoint/2010/main" val="10582123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21</a:t>
            </a:fld>
            <a:endParaRPr lang="en-GB"/>
          </a:p>
        </p:txBody>
      </p:sp>
    </p:spTree>
    <p:extLst>
      <p:ext uri="{BB962C8B-B14F-4D97-AF65-F5344CB8AC3E}">
        <p14:creationId xmlns:p14="http://schemas.microsoft.com/office/powerpoint/2010/main" val="2596305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22</a:t>
            </a:fld>
            <a:endParaRPr lang="en-GB"/>
          </a:p>
        </p:txBody>
      </p:sp>
    </p:spTree>
    <p:extLst>
      <p:ext uri="{BB962C8B-B14F-4D97-AF65-F5344CB8AC3E}">
        <p14:creationId xmlns:p14="http://schemas.microsoft.com/office/powerpoint/2010/main" val="18015280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23</a:t>
            </a:fld>
            <a:endParaRPr lang="en-GB"/>
          </a:p>
        </p:txBody>
      </p:sp>
    </p:spTree>
    <p:extLst>
      <p:ext uri="{BB962C8B-B14F-4D97-AF65-F5344CB8AC3E}">
        <p14:creationId xmlns:p14="http://schemas.microsoft.com/office/powerpoint/2010/main" val="24812783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24</a:t>
            </a:fld>
            <a:endParaRPr lang="en-GB"/>
          </a:p>
        </p:txBody>
      </p:sp>
    </p:spTree>
    <p:extLst>
      <p:ext uri="{BB962C8B-B14F-4D97-AF65-F5344CB8AC3E}">
        <p14:creationId xmlns:p14="http://schemas.microsoft.com/office/powerpoint/2010/main" val="3389811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9/14/2021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9/14/2021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9/14/2021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9/14/2021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9/14/2021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9/14/2021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9/14/2021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9/14/2021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9/14/2021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9/14/2021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coggle.it/diagram/WgNsjDvR8gAB3N2a/t/strengths-and-weaknesses-of-qualitative-research"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creswellresearch./11445/source.co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4">
            <a:extLst>
              <a:ext uri="{28A0092B-C50C-407E-A947-70E740481C1C}">
                <a14:useLocalDpi xmlns:a14="http://schemas.microsoft.com/office/drawing/2010/main" val="0"/>
              </a:ext>
            </a:extLst>
          </a:blip>
          <a:srcRect t="14135" b="14196"/>
          <a:stretch/>
        </p:blipFill>
        <p:spPr>
          <a:xfrm>
            <a:off x="-32" y="10"/>
            <a:ext cx="12192031" cy="4915066"/>
          </a:xfrm>
          <a:prstGeom prst="rect">
            <a:avLst/>
          </a:prstGeom>
        </p:spPr>
      </p:pic>
      <p:sp>
        <p:nvSpPr>
          <p:cNvPr id="44" name="Rectangle 43">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28675" y="5120639"/>
            <a:ext cx="7137263" cy="1280161"/>
          </a:xfrm>
        </p:spPr>
        <p:txBody>
          <a:bodyPr anchor="ctr">
            <a:normAutofit fontScale="90000"/>
          </a:bodyPr>
          <a:lstStyle/>
          <a:p>
            <a:pPr algn="r"/>
            <a:r>
              <a:rPr lang="en-US" sz="2600" dirty="0">
                <a:solidFill>
                  <a:srgbClr val="FFFFFF"/>
                </a:solidFill>
              </a:rPr>
              <a:t>ADVANCED RESEARCH METHODS IN COUNSELING</a:t>
            </a:r>
            <a:br>
              <a:rPr lang="en-US" sz="2600" dirty="0">
                <a:solidFill>
                  <a:srgbClr val="FFFFFF"/>
                </a:solidFill>
              </a:rPr>
            </a:br>
            <a:r>
              <a:rPr lang="en-US" sz="2600" dirty="0">
                <a:solidFill>
                  <a:srgbClr val="FFFFFF"/>
                </a:solidFill>
              </a:rPr>
              <a:t>Strengths and Challenges of Quantitative and Qualitative research</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289580" y="5120639"/>
            <a:ext cx="3073745" cy="1280160"/>
          </a:xfrm>
        </p:spPr>
        <p:txBody>
          <a:bodyPr anchor="ctr">
            <a:normAutofit/>
          </a:bodyPr>
          <a:lstStyle/>
          <a:p>
            <a:r>
              <a:rPr lang="en-US" sz="1500" dirty="0">
                <a:solidFill>
                  <a:srgbClr val="FFFFFF"/>
                </a:solidFill>
              </a:rPr>
              <a:t>Dr Beverly Cole</a:t>
            </a:r>
          </a:p>
        </p:txBody>
      </p:sp>
      <p:cxnSp>
        <p:nvCxnSpPr>
          <p:cNvPr id="46" name="Straight Connector 45">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46AA4-5470-41BD-AAF5-F719CBB0DC54}"/>
              </a:ext>
            </a:extLst>
          </p:cNvPr>
          <p:cNvSpPr>
            <a:spLocks noGrp="1"/>
          </p:cNvSpPr>
          <p:nvPr>
            <p:ph type="title"/>
          </p:nvPr>
        </p:nvSpPr>
        <p:spPr>
          <a:xfrm>
            <a:off x="858749" y="963997"/>
            <a:ext cx="3787457" cy="4938361"/>
          </a:xfrm>
        </p:spPr>
        <p:txBody>
          <a:bodyPr anchor="ctr">
            <a:normAutofit/>
          </a:bodyPr>
          <a:lstStyle/>
          <a:p>
            <a:pPr algn="r"/>
            <a:r>
              <a:rPr lang="en-GB" dirty="0"/>
              <a:t>The aim of </a:t>
            </a:r>
            <a:r>
              <a:rPr lang="en-GB"/>
              <a:t>this lesson </a:t>
            </a:r>
            <a:r>
              <a:rPr lang="en-GB" dirty="0"/>
              <a:t>is to:</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625839-89B8-491A-BF50-EA3A6189C1C2}"/>
              </a:ext>
            </a:extLst>
          </p:cNvPr>
          <p:cNvSpPr>
            <a:spLocks noGrp="1"/>
          </p:cNvSpPr>
          <p:nvPr>
            <p:ph idx="1"/>
          </p:nvPr>
        </p:nvSpPr>
        <p:spPr>
          <a:xfrm>
            <a:off x="5301798" y="963507"/>
            <a:ext cx="5968181" cy="4938851"/>
          </a:xfrm>
        </p:spPr>
        <p:txBody>
          <a:bodyPr anchor="ctr">
            <a:normAutofit/>
          </a:bodyPr>
          <a:lstStyle/>
          <a:p>
            <a:endParaRPr lang="en-GB" dirty="0"/>
          </a:p>
          <a:p>
            <a:r>
              <a:rPr lang="en-GB" sz="3600" dirty="0"/>
              <a:t>Begin to critique strengths and challenges of quantitative and qualitative research</a:t>
            </a:r>
          </a:p>
        </p:txBody>
      </p:sp>
    </p:spTree>
    <p:extLst>
      <p:ext uri="{BB962C8B-B14F-4D97-AF65-F5344CB8AC3E}">
        <p14:creationId xmlns:p14="http://schemas.microsoft.com/office/powerpoint/2010/main" val="3785300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1E702-DC40-4749-8537-75E80904ECA6}"/>
              </a:ext>
            </a:extLst>
          </p:cNvPr>
          <p:cNvSpPr>
            <a:spLocks noGrp="1"/>
          </p:cNvSpPr>
          <p:nvPr>
            <p:ph type="title"/>
          </p:nvPr>
        </p:nvSpPr>
        <p:spPr>
          <a:xfrm>
            <a:off x="643468" y="643467"/>
            <a:ext cx="3073550" cy="5126203"/>
          </a:xfrm>
        </p:spPr>
        <p:txBody>
          <a:bodyPr anchor="ctr">
            <a:normAutofit/>
          </a:bodyPr>
          <a:lstStyle/>
          <a:p>
            <a:pPr algn="r"/>
            <a:r>
              <a:rPr lang="en-GB" sz="3600" dirty="0"/>
              <a:t>Background:</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5047C5-790A-48B6-A1EB-D3186EE26B93}"/>
              </a:ext>
            </a:extLst>
          </p:cNvPr>
          <p:cNvSpPr>
            <a:spLocks noGrp="1"/>
          </p:cNvSpPr>
          <p:nvPr>
            <p:ph idx="1"/>
          </p:nvPr>
        </p:nvSpPr>
        <p:spPr>
          <a:xfrm>
            <a:off x="4363786" y="621697"/>
            <a:ext cx="6791894" cy="5147973"/>
          </a:xfrm>
        </p:spPr>
        <p:txBody>
          <a:bodyPr anchor="ctr">
            <a:normAutofit lnSpcReduction="10000"/>
          </a:bodyPr>
          <a:lstStyle/>
          <a:p>
            <a:pPr marL="360363" indent="-360363">
              <a:buFont typeface="Wingdings" panose="05000000000000000000" pitchFamily="2" charset="2"/>
              <a:buChar char="Ø"/>
            </a:pPr>
            <a:r>
              <a:rPr lang="en-GB" b="0" i="0" dirty="0">
                <a:effectLst/>
                <a:latin typeface="+mj-lt"/>
              </a:rPr>
              <a:t>Qualitative methodology intends to understand a complex reality and the meaning of actions in a given context. </a:t>
            </a:r>
          </a:p>
          <a:p>
            <a:pPr marL="358775" indent="-358775">
              <a:buFont typeface="Wingdings" panose="05000000000000000000" pitchFamily="2" charset="2"/>
              <a:buChar char="Ø"/>
            </a:pPr>
            <a:r>
              <a:rPr lang="en-GB" dirty="0">
                <a:latin typeface="+mj-lt"/>
              </a:rPr>
              <a:t>Paradoxically,</a:t>
            </a:r>
            <a:r>
              <a:rPr lang="en-GB" b="0" i="0" dirty="0">
                <a:effectLst/>
                <a:latin typeface="+mj-lt"/>
              </a:rPr>
              <a:t> quantitative methodology seeks to obtain accurate and reliable measurements that allow a statistical analysis.</a:t>
            </a:r>
          </a:p>
          <a:p>
            <a:pPr marL="360363" indent="-360363">
              <a:buFont typeface="Wingdings" panose="05000000000000000000" pitchFamily="2" charset="2"/>
              <a:buChar char="Ø"/>
            </a:pPr>
            <a:r>
              <a:rPr lang="en-GB" b="0" i="0" dirty="0">
                <a:effectLst/>
                <a:latin typeface="+mj-lt"/>
              </a:rPr>
              <a:t>Both methodologies offer a set of methods, potentialities and limitations that must be explored and known by researchers.</a:t>
            </a:r>
          </a:p>
          <a:p>
            <a:pPr marL="360363" indent="-360363">
              <a:buFont typeface="Wingdings" panose="05000000000000000000" pitchFamily="2" charset="2"/>
              <a:buChar char="Ø"/>
            </a:pPr>
            <a:r>
              <a:rPr lang="en-GB" dirty="0">
                <a:latin typeface="+mj-lt"/>
              </a:rPr>
              <a:t>This PowerPoint intends to start you off in your consideration of the strengths and challenges of quantitative and qualitative research in preparation for Assessment 1. Read through these and consider which you think are accurate, misleading or apply equally to both qualitative and quantitative research</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98800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E75A1-7DE3-4D98-84DA-3F0353DBEA34}"/>
              </a:ext>
            </a:extLst>
          </p:cNvPr>
          <p:cNvSpPr>
            <a:spLocks noGrp="1"/>
          </p:cNvSpPr>
          <p:nvPr>
            <p:ph type="ctrTitle" idx="4294967295"/>
          </p:nvPr>
        </p:nvSpPr>
        <p:spPr>
          <a:xfrm>
            <a:off x="3836504" y="758951"/>
            <a:ext cx="7319175" cy="3374931"/>
          </a:xfrm>
        </p:spPr>
        <p:txBody>
          <a:bodyPr vert="horz" lIns="91440" tIns="45720" rIns="91440" bIns="45720" rtlCol="0" anchor="b">
            <a:normAutofit fontScale="90000"/>
          </a:bodyPr>
          <a:lstStyle/>
          <a:p>
            <a:r>
              <a:rPr lang="en-US" sz="5600" dirty="0">
                <a:solidFill>
                  <a:schemeClr val="tx1">
                    <a:lumMod val="85000"/>
                    <a:lumOff val="15000"/>
                  </a:schemeClr>
                </a:solidFill>
              </a:rPr>
              <a:t>Some strengths and challenges of Quantitative Research from the literature</a:t>
            </a:r>
          </a:p>
        </p:txBody>
      </p:sp>
      <p:pic>
        <p:nvPicPr>
          <p:cNvPr id="6" name="Graphic 5" descr="Head with Gears">
            <a:extLst>
              <a:ext uri="{FF2B5EF4-FFF2-40B4-BE49-F238E27FC236}">
                <a16:creationId xmlns:a16="http://schemas.microsoft.com/office/drawing/2014/main" id="{7C199119-8490-485E-A2B7-3466874960C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0973" y="1790485"/>
            <a:ext cx="2758331" cy="2758331"/>
          </a:xfrm>
          <a:prstGeom prst="rect">
            <a:avLst/>
          </a:prstGeom>
        </p:spPr>
      </p:pic>
      <p:cxnSp>
        <p:nvCxnSpPr>
          <p:cNvPr id="15" name="Straight Connector 14">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43123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39B14-2007-416B-9FC6-B3676080FCD0}"/>
              </a:ext>
            </a:extLst>
          </p:cNvPr>
          <p:cNvSpPr>
            <a:spLocks noGrp="1"/>
          </p:cNvSpPr>
          <p:nvPr>
            <p:ph type="title"/>
          </p:nvPr>
        </p:nvSpPr>
        <p:spPr/>
        <p:txBody>
          <a:bodyPr/>
          <a:lstStyle/>
          <a:p>
            <a:r>
              <a:rPr lang="en-GB" dirty="0"/>
              <a:t>Some strengths of Quantitative Research</a:t>
            </a:r>
          </a:p>
        </p:txBody>
      </p:sp>
      <p:sp>
        <p:nvSpPr>
          <p:cNvPr id="3" name="Content Placeholder 2">
            <a:extLst>
              <a:ext uri="{FF2B5EF4-FFF2-40B4-BE49-F238E27FC236}">
                <a16:creationId xmlns:a16="http://schemas.microsoft.com/office/drawing/2014/main" id="{D7C0204C-33BE-44F8-AA7D-1621A69C811B}"/>
              </a:ext>
            </a:extLst>
          </p:cNvPr>
          <p:cNvSpPr>
            <a:spLocks noGrp="1"/>
          </p:cNvSpPr>
          <p:nvPr>
            <p:ph idx="1"/>
          </p:nvPr>
        </p:nvSpPr>
        <p:spPr/>
        <p:txBody>
          <a:bodyPr>
            <a:normAutofit fontScale="85000" lnSpcReduction="10000"/>
          </a:bodyPr>
          <a:lstStyle/>
          <a:p>
            <a:pPr>
              <a:buFont typeface="Wingdings" panose="05000000000000000000" pitchFamily="2" charset="2"/>
              <a:buChar char="Ø"/>
            </a:pPr>
            <a:r>
              <a:rPr lang="en-GB" dirty="0">
                <a:solidFill>
                  <a:srgbClr val="454545"/>
                </a:solidFill>
                <a:latin typeface="+mj-lt"/>
              </a:rPr>
              <a:t>Appropriate</a:t>
            </a:r>
            <a:r>
              <a:rPr lang="en-GB" b="0" i="0" dirty="0">
                <a:solidFill>
                  <a:srgbClr val="454545"/>
                </a:solidFill>
                <a:effectLst/>
                <a:latin typeface="+mj-lt"/>
              </a:rPr>
              <a:t> when there is a need for systematic and standardised comparisons.</a:t>
            </a:r>
          </a:p>
          <a:p>
            <a:pPr>
              <a:buFont typeface="Wingdings" panose="05000000000000000000" pitchFamily="2" charset="2"/>
              <a:buChar char="Ø"/>
            </a:pPr>
            <a:r>
              <a:rPr lang="en-GB" i="0" dirty="0">
                <a:solidFill>
                  <a:srgbClr val="3A3A3A"/>
                </a:solidFill>
                <a:effectLst/>
                <a:latin typeface="+mj-lt"/>
              </a:rPr>
              <a:t>Allows a researcher to </a:t>
            </a:r>
            <a:r>
              <a:rPr lang="en-GB" dirty="0">
                <a:solidFill>
                  <a:srgbClr val="3A3A3A"/>
                </a:solidFill>
                <a:latin typeface="+mj-lt"/>
              </a:rPr>
              <a:t>work with</a:t>
            </a:r>
            <a:r>
              <a:rPr lang="en-GB" i="0" dirty="0">
                <a:solidFill>
                  <a:srgbClr val="3A3A3A"/>
                </a:solidFill>
                <a:effectLst/>
                <a:latin typeface="+mj-lt"/>
              </a:rPr>
              <a:t> a higher sample size</a:t>
            </a:r>
            <a:r>
              <a:rPr lang="en-GB" b="1" i="0" dirty="0">
                <a:solidFill>
                  <a:srgbClr val="3A3A3A"/>
                </a:solidFill>
                <a:effectLst/>
                <a:latin typeface="+mj-lt"/>
              </a:rPr>
              <a:t>. </a:t>
            </a:r>
          </a:p>
          <a:p>
            <a:pPr marL="179388" indent="-179388">
              <a:buFont typeface="Wingdings" panose="05000000000000000000" pitchFamily="2" charset="2"/>
              <a:buChar char="Ø"/>
            </a:pPr>
            <a:r>
              <a:rPr lang="en-GB" b="0" i="0" dirty="0">
                <a:solidFill>
                  <a:srgbClr val="454545"/>
                </a:solidFill>
                <a:effectLst/>
                <a:latin typeface="+mj-lt"/>
              </a:rPr>
              <a:t>Larger sample sizes enable conclusions to be generalized.</a:t>
            </a:r>
            <a:r>
              <a:rPr lang="en-GB" dirty="0">
                <a:latin typeface="+mj-lt"/>
              </a:rPr>
              <a:t> Research can usually be replicated or repeated, given its high reliability. Results can be used to generalize concepts more widely, predict future results. </a:t>
            </a:r>
            <a:endParaRPr lang="en-GB" b="0" i="0" dirty="0">
              <a:solidFill>
                <a:srgbClr val="454545"/>
              </a:solidFill>
              <a:effectLst/>
              <a:latin typeface="+mj-lt"/>
            </a:endParaRPr>
          </a:p>
          <a:p>
            <a:pPr marL="179388" indent="-179388">
              <a:buFont typeface="Wingdings" panose="05000000000000000000" pitchFamily="2" charset="2"/>
              <a:buChar char="Ø"/>
            </a:pPr>
            <a:r>
              <a:rPr lang="en-GB" i="0" dirty="0">
                <a:solidFill>
                  <a:srgbClr val="222222"/>
                </a:solidFill>
                <a:effectLst/>
                <a:latin typeface="+mj-lt"/>
              </a:rPr>
              <a:t>Can be tested and checked - </a:t>
            </a:r>
            <a:r>
              <a:rPr lang="en-GB" b="0" i="0" dirty="0">
                <a:solidFill>
                  <a:srgbClr val="222222"/>
                </a:solidFill>
                <a:effectLst/>
                <a:latin typeface="+mj-lt"/>
              </a:rPr>
              <a:t>Quantitative research requires careful experimental design and the ability for anyone to replicate both the test and the results. This makes data more reliable and less open to argument.</a:t>
            </a:r>
          </a:p>
          <a:p>
            <a:pPr marL="179388" indent="-179388">
              <a:buFont typeface="Wingdings" panose="05000000000000000000" pitchFamily="2" charset="2"/>
              <a:buChar char="Ø"/>
            </a:pPr>
            <a:r>
              <a:rPr lang="en-GB" i="0" dirty="0">
                <a:solidFill>
                  <a:srgbClr val="222222"/>
                </a:solidFill>
                <a:effectLst/>
                <a:latin typeface="+mj-lt"/>
              </a:rPr>
              <a:t>I</a:t>
            </a:r>
            <a:r>
              <a:rPr lang="en-GB" b="0" i="0" dirty="0">
                <a:solidFill>
                  <a:srgbClr val="222222"/>
                </a:solidFill>
                <a:effectLst/>
                <a:latin typeface="+mj-lt"/>
              </a:rPr>
              <a:t>nterpreting data and presenting findings is straightforward and less open to error and subjectivity.</a:t>
            </a:r>
          </a:p>
          <a:p>
            <a:pPr marL="179388" indent="-179388">
              <a:buFont typeface="Wingdings" panose="05000000000000000000" pitchFamily="2" charset="2"/>
              <a:buChar char="Ø"/>
            </a:pPr>
            <a:r>
              <a:rPr lang="en-GB" b="0" i="0" dirty="0">
                <a:solidFill>
                  <a:srgbClr val="222222"/>
                </a:solidFill>
                <a:effectLst/>
                <a:latin typeface="+mj-lt"/>
              </a:rPr>
              <a:t>Research that involves complex statistics and data analysis is considered valuable and impressive  </a:t>
            </a:r>
          </a:p>
          <a:p>
            <a:endParaRPr lang="en-GB" b="0" i="0" dirty="0">
              <a:solidFill>
                <a:srgbClr val="222222"/>
              </a:solidFill>
              <a:effectLst/>
              <a:latin typeface="+mj-lt"/>
            </a:endParaRPr>
          </a:p>
          <a:p>
            <a:endParaRPr lang="en-GB" b="0" i="0" dirty="0">
              <a:solidFill>
                <a:srgbClr val="454545"/>
              </a:solidFill>
              <a:effectLst/>
              <a:latin typeface="SansPro-Normal"/>
            </a:endParaRPr>
          </a:p>
          <a:p>
            <a:endParaRPr lang="en-GB" dirty="0"/>
          </a:p>
        </p:txBody>
      </p:sp>
    </p:spTree>
    <p:extLst>
      <p:ext uri="{BB962C8B-B14F-4D97-AF65-F5344CB8AC3E}">
        <p14:creationId xmlns:p14="http://schemas.microsoft.com/office/powerpoint/2010/main" val="3340349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AA9CE-033A-4915-B391-7BCF6761B493}"/>
              </a:ext>
            </a:extLst>
          </p:cNvPr>
          <p:cNvSpPr>
            <a:spLocks noGrp="1"/>
          </p:cNvSpPr>
          <p:nvPr>
            <p:ph type="title"/>
          </p:nvPr>
        </p:nvSpPr>
        <p:spPr/>
        <p:txBody>
          <a:bodyPr/>
          <a:lstStyle/>
          <a:p>
            <a:r>
              <a:rPr lang="en-GB" dirty="0"/>
              <a:t>Some strengths of Quantitative Research</a:t>
            </a:r>
          </a:p>
        </p:txBody>
      </p:sp>
      <p:sp>
        <p:nvSpPr>
          <p:cNvPr id="3" name="Content Placeholder 2">
            <a:extLst>
              <a:ext uri="{FF2B5EF4-FFF2-40B4-BE49-F238E27FC236}">
                <a16:creationId xmlns:a16="http://schemas.microsoft.com/office/drawing/2014/main" id="{672A105B-6073-4AF5-B9A4-EB003D061D7C}"/>
              </a:ext>
            </a:extLst>
          </p:cNvPr>
          <p:cNvSpPr>
            <a:spLocks noGrp="1"/>
          </p:cNvSpPr>
          <p:nvPr>
            <p:ph idx="1"/>
          </p:nvPr>
        </p:nvSpPr>
        <p:spPr/>
        <p:txBody>
          <a:bodyPr>
            <a:normAutofit/>
          </a:bodyPr>
          <a:lstStyle/>
          <a:p>
            <a:pPr marL="179388" indent="-179388">
              <a:buFont typeface="Wingdings" panose="05000000000000000000" pitchFamily="2" charset="2"/>
              <a:buChar char="Ø"/>
            </a:pPr>
            <a:r>
              <a:rPr lang="en-GB" sz="1800" b="0" i="0" dirty="0">
                <a:solidFill>
                  <a:srgbClr val="3A3A3A"/>
                </a:solidFill>
                <a:effectLst/>
                <a:latin typeface="+mj-lt"/>
              </a:rPr>
              <a:t>Researchers collect information for the quantitative research process in real-time scenarios so that statistical analysis can occur almost immediately.</a:t>
            </a:r>
          </a:p>
          <a:p>
            <a:pPr marL="179388" indent="-179388">
              <a:buFont typeface="Wingdings" panose="05000000000000000000" pitchFamily="2" charset="2"/>
              <a:buChar char="Ø"/>
            </a:pPr>
            <a:r>
              <a:rPr lang="en-GB" sz="1800" i="0" dirty="0">
                <a:solidFill>
                  <a:srgbClr val="3A3A3A"/>
                </a:solidFill>
                <a:effectLst/>
                <a:latin typeface="+mj-lt"/>
              </a:rPr>
              <a:t>Quantitative research </a:t>
            </a:r>
            <a:r>
              <a:rPr lang="en-GB" sz="1800" dirty="0">
                <a:solidFill>
                  <a:srgbClr val="3A3A3A"/>
                </a:solidFill>
                <a:latin typeface="+mj-lt"/>
              </a:rPr>
              <a:t>is easy to</a:t>
            </a:r>
            <a:r>
              <a:rPr lang="en-GB" sz="1800" i="0" dirty="0">
                <a:solidFill>
                  <a:srgbClr val="3A3A3A"/>
                </a:solidFill>
                <a:effectLst/>
                <a:latin typeface="+mj-lt"/>
              </a:rPr>
              <a:t> anonymise</a:t>
            </a:r>
            <a:r>
              <a:rPr lang="en-GB" sz="1800" b="1" i="0" dirty="0">
                <a:solidFill>
                  <a:srgbClr val="3A3A3A"/>
                </a:solidFill>
                <a:effectLst/>
                <a:latin typeface="+mj-lt"/>
              </a:rPr>
              <a:t>.  </a:t>
            </a:r>
            <a:r>
              <a:rPr lang="en-GB" sz="1800" i="0" dirty="0">
                <a:solidFill>
                  <a:srgbClr val="3A3A3A"/>
                </a:solidFill>
                <a:effectLst/>
                <a:latin typeface="+mj-lt"/>
              </a:rPr>
              <a:t>This </a:t>
            </a:r>
            <a:r>
              <a:rPr lang="en-GB" sz="1800" b="0" i="0" dirty="0">
                <a:solidFill>
                  <a:srgbClr val="3A3A3A"/>
                </a:solidFill>
                <a:effectLst/>
                <a:latin typeface="+mj-lt"/>
              </a:rPr>
              <a:t>makes it useful for data collection as people are more likely to share an honest perspective when there are guarantees that their feedback won’t come back to haunt them. Even when interviews or surveys are part of this work, the personal information is a screening tool instead of an identifying trademark.</a:t>
            </a:r>
          </a:p>
          <a:p>
            <a:pPr marL="179388" indent="-179388">
              <a:buFont typeface="Wingdings" panose="05000000000000000000" pitchFamily="2" charset="2"/>
              <a:buChar char="Ø"/>
            </a:pPr>
            <a:r>
              <a:rPr lang="en-GB" sz="1800" i="0" dirty="0">
                <a:solidFill>
                  <a:srgbClr val="222222"/>
                </a:solidFill>
                <a:effectLst/>
                <a:latin typeface="+mj-lt"/>
              </a:rPr>
              <a:t>Has a high level of objectivity</a:t>
            </a:r>
            <a:r>
              <a:rPr lang="en-GB" sz="1800" b="1" i="0" dirty="0">
                <a:solidFill>
                  <a:srgbClr val="222222"/>
                </a:solidFill>
                <a:effectLst/>
                <a:latin typeface="+mj-lt"/>
              </a:rPr>
              <a:t>:</a:t>
            </a:r>
            <a:r>
              <a:rPr lang="en-GB" sz="1800" b="0" i="0" dirty="0">
                <a:solidFill>
                  <a:srgbClr val="222222"/>
                </a:solidFill>
                <a:effectLst/>
                <a:latin typeface="+mj-lt"/>
              </a:rPr>
              <a:t> As quantitative research is numerical, there is less room for misinterpretation.  </a:t>
            </a:r>
            <a:endParaRPr lang="en-GB" sz="1800" dirty="0">
              <a:latin typeface="+mj-lt"/>
            </a:endParaRPr>
          </a:p>
        </p:txBody>
      </p:sp>
    </p:spTree>
    <p:extLst>
      <p:ext uri="{BB962C8B-B14F-4D97-AF65-F5344CB8AC3E}">
        <p14:creationId xmlns:p14="http://schemas.microsoft.com/office/powerpoint/2010/main" val="2301925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52B84-3CD2-4B17-AF99-F40893C3D875}"/>
              </a:ext>
            </a:extLst>
          </p:cNvPr>
          <p:cNvSpPr>
            <a:spLocks noGrp="1"/>
          </p:cNvSpPr>
          <p:nvPr>
            <p:ph type="title"/>
          </p:nvPr>
        </p:nvSpPr>
        <p:spPr/>
        <p:txBody>
          <a:bodyPr/>
          <a:lstStyle/>
          <a:p>
            <a:r>
              <a:rPr lang="en-GB" dirty="0"/>
              <a:t>Some strengths of Quantitative Research</a:t>
            </a:r>
          </a:p>
        </p:txBody>
      </p:sp>
      <p:sp>
        <p:nvSpPr>
          <p:cNvPr id="3" name="Content Placeholder 2">
            <a:extLst>
              <a:ext uri="{FF2B5EF4-FFF2-40B4-BE49-F238E27FC236}">
                <a16:creationId xmlns:a16="http://schemas.microsoft.com/office/drawing/2014/main" id="{5597284F-86A3-4CCD-8F8C-4EDB67B3BDFB}"/>
              </a:ext>
            </a:extLst>
          </p:cNvPr>
          <p:cNvSpPr>
            <a:spLocks noGrp="1"/>
          </p:cNvSpPr>
          <p:nvPr>
            <p:ph idx="1"/>
          </p:nvPr>
        </p:nvSpPr>
        <p:spPr/>
        <p:txBody>
          <a:bodyPr>
            <a:normAutofit/>
          </a:bodyPr>
          <a:lstStyle/>
          <a:p>
            <a:pPr marL="179388" indent="-179388">
              <a:buFont typeface="Wingdings" panose="05000000000000000000" pitchFamily="2" charset="2"/>
              <a:buChar char="Ø"/>
            </a:pPr>
            <a:r>
              <a:rPr lang="en-GB" sz="1800" i="0" dirty="0">
                <a:solidFill>
                  <a:srgbClr val="222222"/>
                </a:solidFill>
                <a:effectLst/>
                <a:latin typeface="+mj-lt"/>
              </a:rPr>
              <a:t>Statistical Method: Statistical data analysis leads to understanding a huge amount of essential characteristics of the data</a:t>
            </a:r>
          </a:p>
          <a:p>
            <a:pPr>
              <a:buFont typeface="Wingdings" panose="05000000000000000000" pitchFamily="2" charset="2"/>
              <a:buChar char="Ø"/>
            </a:pPr>
            <a:r>
              <a:rPr lang="en-GB" sz="1800" i="0" dirty="0">
                <a:solidFill>
                  <a:srgbClr val="222222"/>
                </a:solidFill>
                <a:effectLst/>
                <a:latin typeface="+mj-lt"/>
              </a:rPr>
              <a:t>Speed: Quantitative data can be analysed quickly and easily  </a:t>
            </a:r>
            <a:endParaRPr lang="en-GB" sz="1800" dirty="0">
              <a:solidFill>
                <a:srgbClr val="222222"/>
              </a:solidFill>
              <a:latin typeface="+mj-lt"/>
            </a:endParaRPr>
          </a:p>
          <a:p>
            <a:pPr>
              <a:buFont typeface="Wingdings" panose="05000000000000000000" pitchFamily="2" charset="2"/>
              <a:buChar char="Ø"/>
            </a:pPr>
            <a:r>
              <a:rPr lang="en-GB" sz="1800" i="0" dirty="0">
                <a:solidFill>
                  <a:srgbClr val="333333"/>
                </a:solidFill>
                <a:effectLst/>
                <a:latin typeface="+mj-lt"/>
              </a:rPr>
              <a:t>Data can be very consistent, precise and reliable</a:t>
            </a:r>
          </a:p>
        </p:txBody>
      </p:sp>
    </p:spTree>
    <p:extLst>
      <p:ext uri="{BB962C8B-B14F-4D97-AF65-F5344CB8AC3E}">
        <p14:creationId xmlns:p14="http://schemas.microsoft.com/office/powerpoint/2010/main" val="780530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39B14-2007-416B-9FC6-B3676080FCD0}"/>
              </a:ext>
            </a:extLst>
          </p:cNvPr>
          <p:cNvSpPr>
            <a:spLocks noGrp="1"/>
          </p:cNvSpPr>
          <p:nvPr>
            <p:ph type="title"/>
          </p:nvPr>
        </p:nvSpPr>
        <p:spPr/>
        <p:txBody>
          <a:bodyPr/>
          <a:lstStyle/>
          <a:p>
            <a:r>
              <a:rPr lang="en-GB" dirty="0"/>
              <a:t>Some challenges of Quantitative Research</a:t>
            </a:r>
          </a:p>
        </p:txBody>
      </p:sp>
      <p:sp>
        <p:nvSpPr>
          <p:cNvPr id="3" name="Content Placeholder 2">
            <a:extLst>
              <a:ext uri="{FF2B5EF4-FFF2-40B4-BE49-F238E27FC236}">
                <a16:creationId xmlns:a16="http://schemas.microsoft.com/office/drawing/2014/main" id="{D7C0204C-33BE-44F8-AA7D-1621A69C811B}"/>
              </a:ext>
            </a:extLst>
          </p:cNvPr>
          <p:cNvSpPr>
            <a:spLocks noGrp="1"/>
          </p:cNvSpPr>
          <p:nvPr>
            <p:ph idx="1"/>
          </p:nvPr>
        </p:nvSpPr>
        <p:spPr/>
        <p:txBody>
          <a:bodyPr/>
          <a:lstStyle/>
          <a:p>
            <a:pPr marL="179388" indent="-179388">
              <a:buFont typeface="Wingdings" panose="05000000000000000000" pitchFamily="2" charset="2"/>
              <a:buChar char="Ø"/>
            </a:pPr>
            <a:r>
              <a:rPr lang="en-GB" sz="1800" dirty="0">
                <a:latin typeface="+mj-lt"/>
              </a:rPr>
              <a:t>Quantitative research reveals ‘what’ and to ‘what extent’ but often fails to answer more on ‘why’ and ‘how’</a:t>
            </a:r>
          </a:p>
          <a:p>
            <a:pPr>
              <a:buFont typeface="Wingdings" panose="05000000000000000000" pitchFamily="2" charset="2"/>
              <a:buChar char="Ø"/>
            </a:pPr>
            <a:r>
              <a:rPr lang="en-GB" sz="1800" i="0" dirty="0">
                <a:solidFill>
                  <a:srgbClr val="222222"/>
                </a:solidFill>
                <a:effectLst/>
                <a:latin typeface="+mj-lt"/>
              </a:rPr>
              <a:t>The focus on numbers found in quantitative research can be limiting,</a:t>
            </a:r>
          </a:p>
          <a:p>
            <a:pPr>
              <a:buFont typeface="Wingdings" panose="05000000000000000000" pitchFamily="2" charset="2"/>
              <a:buChar char="Ø"/>
            </a:pPr>
            <a:r>
              <a:rPr lang="en-GB" sz="1800" i="0" dirty="0">
                <a:solidFill>
                  <a:srgbClr val="3A3A3A"/>
                </a:solidFill>
                <a:effectLst/>
                <a:latin typeface="+mj-lt"/>
              </a:rPr>
              <a:t>Doesn’t consider the meaning behind social phenomena.</a:t>
            </a:r>
          </a:p>
          <a:p>
            <a:pPr>
              <a:buFont typeface="Wingdings" panose="05000000000000000000" pitchFamily="2" charset="2"/>
              <a:buChar char="Ø"/>
            </a:pPr>
            <a:r>
              <a:rPr lang="en-GB" sz="1800" i="0" dirty="0">
                <a:solidFill>
                  <a:srgbClr val="3A3A3A"/>
                </a:solidFill>
                <a:effectLst/>
                <a:latin typeface="+mj-lt"/>
              </a:rPr>
              <a:t>Every answer provided must </a:t>
            </a:r>
            <a:r>
              <a:rPr lang="en-GB" sz="1800" dirty="0">
                <a:solidFill>
                  <a:srgbClr val="3A3A3A"/>
                </a:solidFill>
                <a:latin typeface="+mj-lt"/>
              </a:rPr>
              <a:t>st</a:t>
            </a:r>
            <a:r>
              <a:rPr lang="en-GB" sz="1800" i="0" dirty="0">
                <a:solidFill>
                  <a:srgbClr val="3A3A3A"/>
                </a:solidFill>
                <a:effectLst/>
                <a:latin typeface="+mj-lt"/>
              </a:rPr>
              <a:t>and on its own. </a:t>
            </a:r>
            <a:r>
              <a:rPr lang="en-GB" sz="1800" dirty="0">
                <a:solidFill>
                  <a:srgbClr val="3A3A3A"/>
                </a:solidFill>
                <a:latin typeface="+mj-lt"/>
              </a:rPr>
              <a:t>Q</a:t>
            </a:r>
            <a:r>
              <a:rPr lang="en-GB" sz="1800" i="0" dirty="0">
                <a:solidFill>
                  <a:srgbClr val="3A3A3A"/>
                </a:solidFill>
                <a:effectLst/>
                <a:latin typeface="+mj-lt"/>
              </a:rPr>
              <a:t>uantitative research has few opportunities to ask/check for clarity.</a:t>
            </a:r>
            <a:endParaRPr lang="en-GB" sz="1800" i="0" dirty="0">
              <a:solidFill>
                <a:srgbClr val="454545"/>
              </a:solidFill>
              <a:effectLst/>
              <a:latin typeface="+mj-lt"/>
            </a:endParaRPr>
          </a:p>
          <a:p>
            <a:endParaRPr lang="en-GB" dirty="0"/>
          </a:p>
        </p:txBody>
      </p:sp>
      <p:sp>
        <p:nvSpPr>
          <p:cNvPr id="7" name="TextBox 6">
            <a:extLst>
              <a:ext uri="{FF2B5EF4-FFF2-40B4-BE49-F238E27FC236}">
                <a16:creationId xmlns:a16="http://schemas.microsoft.com/office/drawing/2014/main" id="{D8A2C89F-B9A2-48FC-B07F-76625A8CBE2F}"/>
              </a:ext>
            </a:extLst>
          </p:cNvPr>
          <p:cNvSpPr txBox="1"/>
          <p:nvPr/>
        </p:nvSpPr>
        <p:spPr>
          <a:xfrm>
            <a:off x="3048000" y="3105835"/>
            <a:ext cx="6096000" cy="369332"/>
          </a:xfrm>
          <a:prstGeom prst="rect">
            <a:avLst/>
          </a:prstGeom>
          <a:noFill/>
        </p:spPr>
        <p:txBody>
          <a:bodyPr wrap="square">
            <a:spAutoFit/>
          </a:bodyPr>
          <a:lstStyle/>
          <a:p>
            <a:r>
              <a:rPr lang="en-GB" dirty="0"/>
              <a:t>.</a:t>
            </a:r>
          </a:p>
        </p:txBody>
      </p:sp>
    </p:spTree>
    <p:extLst>
      <p:ext uri="{BB962C8B-B14F-4D97-AF65-F5344CB8AC3E}">
        <p14:creationId xmlns:p14="http://schemas.microsoft.com/office/powerpoint/2010/main" val="3350216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4B79F-1278-43DF-BCA5-17BE6DA90F45}"/>
              </a:ext>
            </a:extLst>
          </p:cNvPr>
          <p:cNvSpPr>
            <a:spLocks noGrp="1"/>
          </p:cNvSpPr>
          <p:nvPr>
            <p:ph type="title"/>
          </p:nvPr>
        </p:nvSpPr>
        <p:spPr/>
        <p:txBody>
          <a:bodyPr/>
          <a:lstStyle/>
          <a:p>
            <a:r>
              <a:rPr lang="en-GB" dirty="0"/>
              <a:t>Some challenges of Quantitative Research</a:t>
            </a:r>
          </a:p>
        </p:txBody>
      </p:sp>
      <p:sp>
        <p:nvSpPr>
          <p:cNvPr id="3" name="Content Placeholder 2">
            <a:extLst>
              <a:ext uri="{FF2B5EF4-FFF2-40B4-BE49-F238E27FC236}">
                <a16:creationId xmlns:a16="http://schemas.microsoft.com/office/drawing/2014/main" id="{5EEFFE31-987E-4BD8-B3E4-FCDA91DC09ED}"/>
              </a:ext>
            </a:extLst>
          </p:cNvPr>
          <p:cNvSpPr>
            <a:spLocks noGrp="1"/>
          </p:cNvSpPr>
          <p:nvPr>
            <p:ph idx="1"/>
          </p:nvPr>
        </p:nvSpPr>
        <p:spPr/>
        <p:txBody>
          <a:bodyPr/>
          <a:lstStyle/>
          <a:p>
            <a:pPr>
              <a:buFont typeface="Wingdings" panose="05000000000000000000" pitchFamily="2" charset="2"/>
              <a:buChar char="Ø"/>
            </a:pPr>
            <a:r>
              <a:rPr lang="en-GB" sz="1800" i="0" dirty="0">
                <a:solidFill>
                  <a:srgbClr val="3A3A3A"/>
                </a:solidFill>
                <a:effectLst/>
                <a:latin typeface="+mj-lt"/>
              </a:rPr>
              <a:t>Participant can attempt to skew results by providing falsified answers</a:t>
            </a:r>
          </a:p>
          <a:p>
            <a:pPr>
              <a:buFont typeface="Wingdings" panose="05000000000000000000" pitchFamily="2" charset="2"/>
              <a:buChar char="Ø"/>
            </a:pPr>
            <a:r>
              <a:rPr lang="en-GB" sz="1800" i="0" dirty="0">
                <a:solidFill>
                  <a:srgbClr val="3A3A3A"/>
                </a:solidFill>
                <a:effectLst/>
                <a:latin typeface="+mj-lt"/>
              </a:rPr>
              <a:t>There is no access to specific feedback</a:t>
            </a:r>
          </a:p>
          <a:p>
            <a:pPr>
              <a:buFont typeface="Wingdings" panose="05000000000000000000" pitchFamily="2" charset="2"/>
              <a:buChar char="Ø"/>
            </a:pPr>
            <a:r>
              <a:rPr lang="en-GB" sz="1800" dirty="0">
                <a:solidFill>
                  <a:srgbClr val="3A3A3A"/>
                </a:solidFill>
                <a:latin typeface="+mj-lt"/>
              </a:rPr>
              <a:t>Large data sets can be problematic</a:t>
            </a:r>
          </a:p>
          <a:p>
            <a:pPr algn="l">
              <a:buFont typeface="Wingdings" panose="05000000000000000000" pitchFamily="2" charset="2"/>
              <a:buChar char="Ø"/>
            </a:pPr>
            <a:r>
              <a:rPr lang="en-GB" sz="1800" i="0" dirty="0">
                <a:solidFill>
                  <a:srgbClr val="000000"/>
                </a:solidFill>
                <a:effectLst/>
                <a:latin typeface="+mj-lt"/>
              </a:rPr>
              <a:t>The major challenge confronting the conduct of quantitative research in the helping professions is the need to have findings bedded within societal and humanistic elements and the non–quantitative preparatory background of </a:t>
            </a:r>
            <a:r>
              <a:rPr lang="en-GB" sz="1800" dirty="0">
                <a:solidFill>
                  <a:srgbClr val="000000"/>
                </a:solidFill>
                <a:latin typeface="+mj-lt"/>
              </a:rPr>
              <a:t>some researchers</a:t>
            </a:r>
            <a:endParaRPr lang="en-GB" sz="1800" i="0" dirty="0">
              <a:solidFill>
                <a:srgbClr val="000000"/>
              </a:solidFill>
              <a:effectLst/>
              <a:latin typeface="+mj-lt"/>
            </a:endParaRPr>
          </a:p>
          <a:p>
            <a:pPr>
              <a:buFont typeface="Wingdings" panose="05000000000000000000" pitchFamily="2" charset="2"/>
              <a:buChar char="Ø"/>
            </a:pPr>
            <a:r>
              <a:rPr lang="en-GB" sz="1800" i="0" dirty="0">
                <a:solidFill>
                  <a:srgbClr val="333333"/>
                </a:solidFill>
                <a:effectLst/>
                <a:latin typeface="+mj-lt"/>
              </a:rPr>
              <a:t>Difficult to understand </a:t>
            </a:r>
            <a:r>
              <a:rPr lang="en-GB" sz="1800" i="1" dirty="0">
                <a:solidFill>
                  <a:srgbClr val="333333"/>
                </a:solidFill>
                <a:effectLst/>
                <a:latin typeface="+mj-lt"/>
              </a:rPr>
              <a:t>context</a:t>
            </a:r>
            <a:r>
              <a:rPr lang="en-GB" sz="1800" i="0" dirty="0">
                <a:solidFill>
                  <a:srgbClr val="333333"/>
                </a:solidFill>
                <a:effectLst/>
                <a:latin typeface="+mj-lt"/>
              </a:rPr>
              <a:t> of a phenomenon</a:t>
            </a:r>
          </a:p>
          <a:p>
            <a:endParaRPr lang="en-GB" dirty="0"/>
          </a:p>
        </p:txBody>
      </p:sp>
    </p:spTree>
    <p:extLst>
      <p:ext uri="{BB962C8B-B14F-4D97-AF65-F5344CB8AC3E}">
        <p14:creationId xmlns:p14="http://schemas.microsoft.com/office/powerpoint/2010/main" val="2048274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3D26-C16F-418C-99EE-35340D1D4238}"/>
              </a:ext>
            </a:extLst>
          </p:cNvPr>
          <p:cNvSpPr>
            <a:spLocks noGrp="1"/>
          </p:cNvSpPr>
          <p:nvPr>
            <p:ph type="title"/>
          </p:nvPr>
        </p:nvSpPr>
        <p:spPr/>
        <p:txBody>
          <a:bodyPr>
            <a:normAutofit/>
          </a:bodyPr>
          <a:lstStyle/>
          <a:p>
            <a:r>
              <a:rPr lang="en-GB" sz="3200" dirty="0"/>
              <a:t>To sum up: Creswell (2013) compiled this list of the most important </a:t>
            </a:r>
            <a:r>
              <a:rPr lang="en-GB" sz="3200" dirty="0">
                <a:solidFill>
                  <a:schemeClr val="accent4"/>
                </a:solidFill>
              </a:rPr>
              <a:t>strengths</a:t>
            </a:r>
            <a:r>
              <a:rPr lang="en-GB" sz="3200" dirty="0"/>
              <a:t> and challenges of quantitative research</a:t>
            </a:r>
          </a:p>
        </p:txBody>
      </p:sp>
      <p:sp>
        <p:nvSpPr>
          <p:cNvPr id="3" name="Content Placeholder 2">
            <a:extLst>
              <a:ext uri="{FF2B5EF4-FFF2-40B4-BE49-F238E27FC236}">
                <a16:creationId xmlns:a16="http://schemas.microsoft.com/office/drawing/2014/main" id="{57011F4E-ECD0-4C03-A081-DDC498E8124A}"/>
              </a:ext>
            </a:extLst>
          </p:cNvPr>
          <p:cNvSpPr>
            <a:spLocks noGrp="1"/>
          </p:cNvSpPr>
          <p:nvPr>
            <p:ph idx="1"/>
          </p:nvPr>
        </p:nvSpPr>
        <p:spPr>
          <a:xfrm>
            <a:off x="792480" y="2108201"/>
            <a:ext cx="10988040" cy="3957319"/>
          </a:xfrm>
        </p:spPr>
        <p:txBody>
          <a:bodyPr>
            <a:noAutofit/>
          </a:bodyPr>
          <a:lstStyle/>
          <a:p>
            <a:pPr marL="434975" indent="-342900">
              <a:buFont typeface="Wingdings" panose="05000000000000000000" pitchFamily="2" charset="2"/>
              <a:buChar char="Ø"/>
            </a:pPr>
            <a:endParaRPr lang="en-GB" sz="1800" dirty="0">
              <a:solidFill>
                <a:schemeClr val="tx1"/>
              </a:solidFill>
              <a:latin typeface="+mj-lt"/>
            </a:endParaRPr>
          </a:p>
          <a:p>
            <a:pPr marL="434975" indent="-342900">
              <a:buFont typeface="Wingdings" panose="05000000000000000000" pitchFamily="2" charset="2"/>
              <a:buChar char="Ø"/>
            </a:pPr>
            <a:r>
              <a:rPr lang="en-GB" sz="1800" dirty="0">
                <a:solidFill>
                  <a:schemeClr val="tx1"/>
                </a:solidFill>
                <a:latin typeface="+mj-lt"/>
              </a:rPr>
              <a:t>Testing and validating already constructed theories about how and why phenomena occur</a:t>
            </a:r>
          </a:p>
          <a:p>
            <a:pPr marL="434975" indent="-342900">
              <a:buFont typeface="Wingdings" panose="05000000000000000000" pitchFamily="2" charset="2"/>
              <a:buChar char="Ø"/>
            </a:pPr>
            <a:r>
              <a:rPr lang="en-GB" sz="1800" dirty="0">
                <a:solidFill>
                  <a:schemeClr val="tx1"/>
                </a:solidFill>
                <a:latin typeface="+mj-lt"/>
              </a:rPr>
              <a:t>Testing hypotheses that are constructed before the data are collected.</a:t>
            </a:r>
          </a:p>
          <a:p>
            <a:pPr marL="434975" indent="-342900">
              <a:buFont typeface="Wingdings" panose="05000000000000000000" pitchFamily="2" charset="2"/>
              <a:buChar char="Ø"/>
            </a:pPr>
            <a:r>
              <a:rPr lang="en-GB" sz="1800" dirty="0">
                <a:solidFill>
                  <a:schemeClr val="tx1"/>
                </a:solidFill>
                <a:latin typeface="+mj-lt"/>
              </a:rPr>
              <a:t>Can generalize research findings when the data are based on random samples of sufficient size.</a:t>
            </a:r>
          </a:p>
          <a:p>
            <a:pPr marL="434975" indent="-342900">
              <a:buFont typeface="Wingdings" panose="05000000000000000000" pitchFamily="2" charset="2"/>
              <a:buChar char="Ø"/>
            </a:pPr>
            <a:r>
              <a:rPr lang="en-GB" sz="1800" dirty="0">
                <a:solidFill>
                  <a:schemeClr val="tx1"/>
                </a:solidFill>
                <a:latin typeface="+mj-lt"/>
              </a:rPr>
              <a:t>Can generalize a research finding when it has been replicated on many different populations and subpopulations. </a:t>
            </a:r>
          </a:p>
          <a:p>
            <a:pPr marL="433388" indent="-342900">
              <a:buFont typeface="Wingdings" panose="05000000000000000000" pitchFamily="2" charset="2"/>
              <a:buChar char="Ø"/>
            </a:pPr>
            <a:r>
              <a:rPr lang="en-GB" sz="1800" dirty="0">
                <a:solidFill>
                  <a:schemeClr val="tx1"/>
                </a:solidFill>
                <a:latin typeface="+mj-lt"/>
              </a:rPr>
              <a:t>Useful for obtaining data that allow quantitative predictions to be made</a:t>
            </a:r>
            <a:r>
              <a:rPr lang="en-GB" sz="1800" dirty="0">
                <a:latin typeface="+mj-lt"/>
              </a:rPr>
              <a:t>.</a:t>
            </a:r>
          </a:p>
        </p:txBody>
      </p:sp>
    </p:spTree>
    <p:extLst>
      <p:ext uri="{BB962C8B-B14F-4D97-AF65-F5344CB8AC3E}">
        <p14:creationId xmlns:p14="http://schemas.microsoft.com/office/powerpoint/2010/main" val="2486896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B3E7F-48A2-4746-BE06-666626394748}"/>
              </a:ext>
            </a:extLst>
          </p:cNvPr>
          <p:cNvSpPr>
            <a:spLocks noGrp="1"/>
          </p:cNvSpPr>
          <p:nvPr>
            <p:ph type="title"/>
          </p:nvPr>
        </p:nvSpPr>
        <p:spPr/>
        <p:txBody>
          <a:bodyPr>
            <a:normAutofit/>
          </a:bodyPr>
          <a:lstStyle/>
          <a:p>
            <a:r>
              <a:rPr lang="en-GB" dirty="0"/>
              <a:t> </a:t>
            </a:r>
          </a:p>
        </p:txBody>
      </p:sp>
      <p:sp>
        <p:nvSpPr>
          <p:cNvPr id="3" name="Content Placeholder 2">
            <a:extLst>
              <a:ext uri="{FF2B5EF4-FFF2-40B4-BE49-F238E27FC236}">
                <a16:creationId xmlns:a16="http://schemas.microsoft.com/office/drawing/2014/main" id="{596D0BCE-BBB8-4F60-A056-CCB7A5F93DC4}"/>
              </a:ext>
            </a:extLst>
          </p:cNvPr>
          <p:cNvSpPr>
            <a:spLocks noGrp="1"/>
          </p:cNvSpPr>
          <p:nvPr>
            <p:ph idx="1"/>
          </p:nvPr>
        </p:nvSpPr>
        <p:spPr>
          <a:xfrm>
            <a:off x="365760" y="2108201"/>
            <a:ext cx="11475720" cy="3760891"/>
          </a:xfrm>
        </p:spPr>
        <p:txBody>
          <a:bodyPr>
            <a:normAutofit/>
          </a:bodyPr>
          <a:lstStyle/>
          <a:p>
            <a:pPr marL="441325" indent="-441325">
              <a:buFont typeface="Wingdings" panose="05000000000000000000" pitchFamily="2" charset="2"/>
              <a:buChar char="Ø"/>
              <a:tabLst>
                <a:tab pos="441325" algn="l"/>
              </a:tabLst>
            </a:pPr>
            <a:endParaRPr lang="en-GB" dirty="0">
              <a:latin typeface="+mj-lt"/>
            </a:endParaRPr>
          </a:p>
          <a:p>
            <a:pPr marL="441325" indent="-441325">
              <a:buFont typeface="Wingdings" panose="05000000000000000000" pitchFamily="2" charset="2"/>
              <a:buChar char="Ø"/>
              <a:tabLst>
                <a:tab pos="441325" algn="l"/>
              </a:tabLst>
            </a:pPr>
            <a:r>
              <a:rPr lang="en-GB" sz="1800" dirty="0">
                <a:latin typeface="+mj-lt"/>
              </a:rPr>
              <a:t>The researcher may construct a situation that eliminates the confounding influence of many variables, allowing one to more credibly establish cause-and-effect relationships.</a:t>
            </a:r>
          </a:p>
          <a:p>
            <a:pPr marL="441325" indent="-441325">
              <a:buFont typeface="Wingdings" panose="05000000000000000000" pitchFamily="2" charset="2"/>
              <a:buChar char="Ø"/>
            </a:pPr>
            <a:r>
              <a:rPr lang="en-GB" sz="1800" dirty="0">
                <a:latin typeface="+mj-lt"/>
              </a:rPr>
              <a:t>Data collection using some quantitative methods is relatively quick (e.g., telephone interviews). </a:t>
            </a:r>
          </a:p>
          <a:p>
            <a:pPr>
              <a:buFont typeface="Wingdings" panose="05000000000000000000" pitchFamily="2" charset="2"/>
              <a:buChar char="Ø"/>
            </a:pPr>
            <a:r>
              <a:rPr lang="en-GB" sz="1800" dirty="0">
                <a:latin typeface="+mj-lt"/>
              </a:rPr>
              <a:t>    Provides precise, quantitative, numerical data </a:t>
            </a:r>
          </a:p>
          <a:p>
            <a:pPr>
              <a:buFont typeface="Wingdings" panose="05000000000000000000" pitchFamily="2" charset="2"/>
              <a:buChar char="Ø"/>
            </a:pPr>
            <a:r>
              <a:rPr lang="en-GB" sz="1800" dirty="0">
                <a:latin typeface="+mj-lt"/>
              </a:rPr>
              <a:t>    Data analysis is relatively less time consuming (using statistical software). </a:t>
            </a:r>
          </a:p>
          <a:p>
            <a:pPr>
              <a:buFont typeface="Wingdings" panose="05000000000000000000" pitchFamily="2" charset="2"/>
              <a:buChar char="Ø"/>
            </a:pPr>
            <a:endParaRPr lang="en-GB" dirty="0"/>
          </a:p>
        </p:txBody>
      </p:sp>
      <p:sp>
        <p:nvSpPr>
          <p:cNvPr id="7" name="TextBox 6">
            <a:extLst>
              <a:ext uri="{FF2B5EF4-FFF2-40B4-BE49-F238E27FC236}">
                <a16:creationId xmlns:a16="http://schemas.microsoft.com/office/drawing/2014/main" id="{45250B7B-9A04-40F1-B651-3CC66B0417B7}"/>
              </a:ext>
            </a:extLst>
          </p:cNvPr>
          <p:cNvSpPr txBox="1"/>
          <p:nvPr/>
        </p:nvSpPr>
        <p:spPr>
          <a:xfrm>
            <a:off x="868680" y="286603"/>
            <a:ext cx="10576560" cy="1569660"/>
          </a:xfrm>
          <a:prstGeom prst="rect">
            <a:avLst/>
          </a:prstGeom>
          <a:noFill/>
        </p:spPr>
        <p:txBody>
          <a:bodyPr wrap="square">
            <a:spAutoFit/>
          </a:bodyPr>
          <a:lstStyle/>
          <a:p>
            <a:r>
              <a:rPr kumimoji="0" lang="en-GB" sz="3200" b="0" i="0" u="none" strike="noStrike" kern="1200" cap="none" spc="-50" normalizeH="0" baseline="0" noProof="0" dirty="0">
                <a:ln>
                  <a:noFill/>
                </a:ln>
                <a:solidFill>
                  <a:prstClr val="black">
                    <a:lumMod val="75000"/>
                    <a:lumOff val="25000"/>
                  </a:prstClr>
                </a:solidFill>
                <a:effectLst/>
                <a:uLnTx/>
                <a:uFillTx/>
                <a:latin typeface="Bookman Old Style" panose="020F0302020204030204"/>
                <a:ea typeface="+mj-ea"/>
                <a:cs typeface="+mj-cs"/>
              </a:rPr>
              <a:t>To sum up [Cont’d]: Creswell (2013) compiled this list of the most important </a:t>
            </a:r>
            <a:r>
              <a:rPr kumimoji="0" lang="en-GB" sz="3200" b="0" i="0" u="none" strike="noStrike" kern="1200" cap="none" spc="-50" normalizeH="0" baseline="0" noProof="0" dirty="0">
                <a:ln>
                  <a:noFill/>
                </a:ln>
                <a:solidFill>
                  <a:schemeClr val="accent4"/>
                </a:solidFill>
                <a:effectLst/>
                <a:uLnTx/>
                <a:uFillTx/>
                <a:latin typeface="Bookman Old Style" panose="020F0302020204030204"/>
                <a:ea typeface="+mj-ea"/>
                <a:cs typeface="+mj-cs"/>
              </a:rPr>
              <a:t>strengths</a:t>
            </a:r>
            <a:r>
              <a:rPr kumimoji="0" lang="en-GB" sz="3200" b="0" i="0" u="none" strike="noStrike" kern="1200" cap="none" spc="-50" normalizeH="0" baseline="0" noProof="0" dirty="0">
                <a:ln>
                  <a:noFill/>
                </a:ln>
                <a:solidFill>
                  <a:prstClr val="black">
                    <a:lumMod val="75000"/>
                    <a:lumOff val="25000"/>
                  </a:prstClr>
                </a:solidFill>
                <a:effectLst/>
                <a:uLnTx/>
                <a:uFillTx/>
                <a:latin typeface="Bookman Old Style" panose="020F0302020204030204"/>
                <a:ea typeface="+mj-ea"/>
                <a:cs typeface="+mj-cs"/>
              </a:rPr>
              <a:t> and challenges of quantitative research</a:t>
            </a:r>
            <a:endParaRPr lang="en-GB" dirty="0"/>
          </a:p>
        </p:txBody>
      </p:sp>
    </p:spTree>
    <p:extLst>
      <p:ext uri="{BB962C8B-B14F-4D97-AF65-F5344CB8AC3E}">
        <p14:creationId xmlns:p14="http://schemas.microsoft.com/office/powerpoint/2010/main" val="2485916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92106-8B9E-4CDB-BBAF-719233D07CD7}"/>
              </a:ext>
            </a:extLst>
          </p:cNvPr>
          <p:cNvSpPr>
            <a:spLocks noGrp="1"/>
          </p:cNvSpPr>
          <p:nvPr>
            <p:ph type="title"/>
          </p:nvPr>
        </p:nvSpPr>
        <p:spPr/>
        <p:txBody>
          <a:bodyPr>
            <a:noAutofit/>
          </a:bodyPr>
          <a:lstStyle/>
          <a:p>
            <a:br>
              <a:rPr lang="en-GB" sz="3200" dirty="0"/>
            </a:br>
            <a:r>
              <a:rPr kumimoji="0" lang="en-GB" sz="3200" b="0" i="0" u="none" strike="noStrike" kern="1200" cap="none" spc="-50" normalizeH="0" baseline="0" noProof="0" dirty="0">
                <a:ln>
                  <a:noFill/>
                </a:ln>
                <a:solidFill>
                  <a:prstClr val="black">
                    <a:lumMod val="75000"/>
                    <a:lumOff val="25000"/>
                  </a:prstClr>
                </a:solidFill>
                <a:effectLst/>
                <a:uLnTx/>
                <a:uFillTx/>
                <a:latin typeface="Bookman Old Style" panose="020F0302020204030204"/>
                <a:ea typeface="+mj-ea"/>
                <a:cs typeface="+mj-cs"/>
              </a:rPr>
              <a:t>To sum up [Cont’d]: Creswell (2013) compiled this list of the most important </a:t>
            </a:r>
            <a:r>
              <a:rPr kumimoji="0" lang="en-GB" sz="3200" b="0" i="0" u="none" strike="noStrike" kern="1200" cap="none" spc="-50" normalizeH="0" baseline="0" noProof="0" dirty="0">
                <a:ln>
                  <a:noFill/>
                </a:ln>
                <a:solidFill>
                  <a:schemeClr val="accent4"/>
                </a:solidFill>
                <a:effectLst/>
                <a:uLnTx/>
                <a:uFillTx/>
                <a:latin typeface="Bookman Old Style" panose="020F0302020204030204"/>
                <a:ea typeface="+mj-ea"/>
                <a:cs typeface="+mj-cs"/>
              </a:rPr>
              <a:t>strengths</a:t>
            </a:r>
            <a:r>
              <a:rPr kumimoji="0" lang="en-GB" sz="3200" b="0" i="0" u="none" strike="noStrike" kern="1200" cap="none" spc="-50" normalizeH="0" baseline="0" noProof="0" dirty="0">
                <a:ln>
                  <a:noFill/>
                </a:ln>
                <a:solidFill>
                  <a:prstClr val="black">
                    <a:lumMod val="75000"/>
                    <a:lumOff val="25000"/>
                  </a:prstClr>
                </a:solidFill>
                <a:effectLst/>
                <a:uLnTx/>
                <a:uFillTx/>
                <a:latin typeface="Bookman Old Style" panose="020F0302020204030204"/>
                <a:ea typeface="+mj-ea"/>
                <a:cs typeface="+mj-cs"/>
              </a:rPr>
              <a:t> and challenges of quantitative research</a:t>
            </a:r>
            <a:endParaRPr lang="en-GB" sz="3200" dirty="0"/>
          </a:p>
        </p:txBody>
      </p:sp>
      <p:sp>
        <p:nvSpPr>
          <p:cNvPr id="3" name="Content Placeholder 2">
            <a:extLst>
              <a:ext uri="{FF2B5EF4-FFF2-40B4-BE49-F238E27FC236}">
                <a16:creationId xmlns:a16="http://schemas.microsoft.com/office/drawing/2014/main" id="{0146AF8A-E10C-41B3-AD88-CAEBE0BB85B9}"/>
              </a:ext>
            </a:extLst>
          </p:cNvPr>
          <p:cNvSpPr>
            <a:spLocks noGrp="1"/>
          </p:cNvSpPr>
          <p:nvPr>
            <p:ph idx="1"/>
          </p:nvPr>
        </p:nvSpPr>
        <p:spPr/>
        <p:txBody>
          <a:bodyPr/>
          <a:lstStyle/>
          <a:p>
            <a:pPr marL="365125" indent="-365125">
              <a:buFont typeface="Wingdings" panose="05000000000000000000" pitchFamily="2" charset="2"/>
              <a:buChar char="Ø"/>
            </a:pPr>
            <a:r>
              <a:rPr lang="en-GB" sz="1800" dirty="0">
                <a:latin typeface="+mj-lt"/>
              </a:rPr>
              <a:t>The research results are relatively independent of the researcher (e.g. statistical  significance). </a:t>
            </a:r>
          </a:p>
          <a:p>
            <a:pPr marL="358775" indent="-358775">
              <a:buFont typeface="Wingdings" panose="05000000000000000000" pitchFamily="2" charset="2"/>
              <a:buChar char="Ø"/>
            </a:pPr>
            <a:r>
              <a:rPr lang="en-GB" sz="1800" dirty="0">
                <a:latin typeface="+mj-lt"/>
              </a:rPr>
              <a:t>It may have higher credibility with many people in power (e.g. administrators, politicians, people who fund programs)</a:t>
            </a:r>
          </a:p>
          <a:p>
            <a:pPr>
              <a:buFont typeface="Wingdings" panose="05000000000000000000" pitchFamily="2" charset="2"/>
              <a:buChar char="Ø"/>
            </a:pPr>
            <a:r>
              <a:rPr lang="en-GB" sz="1800" dirty="0">
                <a:latin typeface="+mj-lt"/>
              </a:rPr>
              <a:t>   It is useful for studying large numbers of people.</a:t>
            </a:r>
          </a:p>
          <a:p>
            <a:endParaRPr lang="en-GB" dirty="0"/>
          </a:p>
        </p:txBody>
      </p:sp>
    </p:spTree>
    <p:extLst>
      <p:ext uri="{BB962C8B-B14F-4D97-AF65-F5344CB8AC3E}">
        <p14:creationId xmlns:p14="http://schemas.microsoft.com/office/powerpoint/2010/main" val="2159153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E27D-0C8C-4A54-9CB6-E87C2311FBBB}"/>
              </a:ext>
            </a:extLst>
          </p:cNvPr>
          <p:cNvSpPr>
            <a:spLocks noGrp="1"/>
          </p:cNvSpPr>
          <p:nvPr>
            <p:ph type="title"/>
          </p:nvPr>
        </p:nvSpPr>
        <p:spPr/>
        <p:txBody>
          <a:bodyPr>
            <a:noAutofit/>
          </a:bodyPr>
          <a:lstStyle/>
          <a:p>
            <a:r>
              <a:rPr lang="en-GB" sz="4000" dirty="0"/>
              <a:t>To sum up: Creswell (2013) compiled this list of the most important </a:t>
            </a:r>
            <a:r>
              <a:rPr lang="en-GB" sz="4000" dirty="0">
                <a:solidFill>
                  <a:schemeClr val="tx1"/>
                </a:solidFill>
              </a:rPr>
              <a:t>strengths </a:t>
            </a:r>
            <a:r>
              <a:rPr lang="en-GB" sz="4000" dirty="0"/>
              <a:t>and </a:t>
            </a:r>
            <a:r>
              <a:rPr lang="en-GB" sz="4000" dirty="0">
                <a:solidFill>
                  <a:schemeClr val="accent4"/>
                </a:solidFill>
              </a:rPr>
              <a:t>challenges</a:t>
            </a:r>
            <a:r>
              <a:rPr lang="en-GB" sz="4000" dirty="0"/>
              <a:t> of quantitative research</a:t>
            </a:r>
          </a:p>
        </p:txBody>
      </p:sp>
      <p:sp>
        <p:nvSpPr>
          <p:cNvPr id="3" name="Content Placeholder 2">
            <a:extLst>
              <a:ext uri="{FF2B5EF4-FFF2-40B4-BE49-F238E27FC236}">
                <a16:creationId xmlns:a16="http://schemas.microsoft.com/office/drawing/2014/main" id="{AB15136A-0537-4689-B7FA-EEAA9E85FC75}"/>
              </a:ext>
            </a:extLst>
          </p:cNvPr>
          <p:cNvSpPr>
            <a:spLocks noGrp="1"/>
          </p:cNvSpPr>
          <p:nvPr>
            <p:ph idx="1"/>
          </p:nvPr>
        </p:nvSpPr>
        <p:spPr>
          <a:xfrm>
            <a:off x="0" y="2077721"/>
            <a:ext cx="12192000" cy="4262119"/>
          </a:xfrm>
        </p:spPr>
        <p:txBody>
          <a:bodyPr>
            <a:noAutofit/>
          </a:bodyPr>
          <a:lstStyle/>
          <a:p>
            <a:pPr marL="274638" indent="-274638">
              <a:buFont typeface="Wingdings" panose="05000000000000000000" pitchFamily="2" charset="2"/>
              <a:buChar char="Ø"/>
            </a:pPr>
            <a:endParaRPr lang="en-GB" sz="1800" dirty="0">
              <a:solidFill>
                <a:schemeClr val="tx1"/>
              </a:solidFill>
            </a:endParaRPr>
          </a:p>
          <a:p>
            <a:pPr marL="274638" indent="-274638">
              <a:buFont typeface="Wingdings" panose="05000000000000000000" pitchFamily="2" charset="2"/>
              <a:buChar char="Ø"/>
            </a:pPr>
            <a:r>
              <a:rPr lang="en-GB" sz="1800" dirty="0">
                <a:solidFill>
                  <a:schemeClr val="tx1"/>
                </a:solidFill>
                <a:latin typeface="+mj-lt"/>
              </a:rPr>
              <a:t>The researcher’s categories that are used might not reflect local constituencies’ understandings.</a:t>
            </a:r>
          </a:p>
          <a:p>
            <a:pPr marL="274638" indent="-274638">
              <a:buFont typeface="Wingdings" panose="05000000000000000000" pitchFamily="2" charset="2"/>
              <a:buChar char="Ø"/>
            </a:pPr>
            <a:r>
              <a:rPr lang="en-GB" sz="1800" dirty="0">
                <a:solidFill>
                  <a:schemeClr val="tx1"/>
                </a:solidFill>
                <a:latin typeface="+mj-lt"/>
              </a:rPr>
              <a:t>The researcher’s theories that are used might not reflect local constituencies’ understandings.</a:t>
            </a:r>
          </a:p>
          <a:p>
            <a:pPr marL="274638" indent="-274638">
              <a:buFont typeface="Wingdings" panose="05000000000000000000" pitchFamily="2" charset="2"/>
              <a:buChar char="Ø"/>
              <a:tabLst>
                <a:tab pos="274638" algn="l"/>
              </a:tabLst>
            </a:pPr>
            <a:r>
              <a:rPr lang="en-GB" sz="1800" dirty="0">
                <a:solidFill>
                  <a:schemeClr val="tx1"/>
                </a:solidFill>
                <a:latin typeface="+mj-lt"/>
              </a:rPr>
              <a:t>The researcher might miss out on phenomena occurring because of the focus on theory or  hypothesis testing rather than on theory or hypothesis generation (called the confirmation bias). </a:t>
            </a:r>
          </a:p>
          <a:p>
            <a:pPr marL="274638" indent="-274638">
              <a:buFont typeface="Wingdings" panose="05000000000000000000" pitchFamily="2" charset="2"/>
              <a:buChar char="Ø"/>
            </a:pPr>
            <a:r>
              <a:rPr lang="en-GB" sz="1800" dirty="0">
                <a:solidFill>
                  <a:schemeClr val="tx1"/>
                </a:solidFill>
                <a:latin typeface="+mj-lt"/>
              </a:rPr>
              <a:t>Knowledge produced might be too abstract and general for direct application to specific local situations, contexts, and individuals</a:t>
            </a:r>
          </a:p>
        </p:txBody>
      </p:sp>
    </p:spTree>
    <p:extLst>
      <p:ext uri="{BB962C8B-B14F-4D97-AF65-F5344CB8AC3E}">
        <p14:creationId xmlns:p14="http://schemas.microsoft.com/office/powerpoint/2010/main" val="1308019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79D47-7B36-4CBB-B73A-70B40A99BBD4}"/>
              </a:ext>
            </a:extLst>
          </p:cNvPr>
          <p:cNvSpPr>
            <a:spLocks noGrp="1"/>
          </p:cNvSpPr>
          <p:nvPr>
            <p:ph type="title" idx="4294967295"/>
          </p:nvPr>
        </p:nvSpPr>
        <p:spPr>
          <a:xfrm>
            <a:off x="3836504" y="758951"/>
            <a:ext cx="7319175" cy="3374931"/>
          </a:xfrm>
        </p:spPr>
        <p:txBody>
          <a:bodyPr vert="horz" lIns="91440" tIns="45720" rIns="91440" bIns="45720" rtlCol="0" anchor="b">
            <a:normAutofit/>
          </a:bodyPr>
          <a:lstStyle/>
          <a:p>
            <a:r>
              <a:rPr lang="en-US" sz="5600" dirty="0">
                <a:solidFill>
                  <a:schemeClr val="tx1">
                    <a:lumMod val="85000"/>
                    <a:lumOff val="15000"/>
                  </a:schemeClr>
                </a:solidFill>
              </a:rPr>
              <a:t>Some strengths and challenges of Qualitative Research from the literature</a:t>
            </a:r>
          </a:p>
        </p:txBody>
      </p:sp>
      <p:pic>
        <p:nvPicPr>
          <p:cNvPr id="6" name="Graphic 5" descr="Bar chart">
            <a:extLst>
              <a:ext uri="{FF2B5EF4-FFF2-40B4-BE49-F238E27FC236}">
                <a16:creationId xmlns:a16="http://schemas.microsoft.com/office/drawing/2014/main" id="{0D23585A-F943-4744-ACED-F3450BA2A7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0973" y="1790485"/>
            <a:ext cx="2758331" cy="2758331"/>
          </a:xfrm>
          <a:prstGeom prst="rect">
            <a:avLst/>
          </a:prstGeom>
        </p:spPr>
      </p:pic>
      <p:cxnSp>
        <p:nvCxnSpPr>
          <p:cNvPr id="15" name="Straight Connector 14">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0840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6D520-FD66-4738-94D1-40367261C7B0}"/>
              </a:ext>
            </a:extLst>
          </p:cNvPr>
          <p:cNvSpPr>
            <a:spLocks noGrp="1"/>
          </p:cNvSpPr>
          <p:nvPr>
            <p:ph type="title"/>
          </p:nvPr>
        </p:nvSpPr>
        <p:spPr/>
        <p:txBody>
          <a:bodyPr/>
          <a:lstStyle/>
          <a:p>
            <a:r>
              <a:rPr lang="en-US" sz="4800" dirty="0">
                <a:solidFill>
                  <a:schemeClr val="tx1">
                    <a:lumMod val="85000"/>
                    <a:lumOff val="15000"/>
                  </a:schemeClr>
                </a:solidFill>
              </a:rPr>
              <a:t>Some strengths of Qualitative Research</a:t>
            </a:r>
            <a:endParaRPr lang="en-GB" dirty="0"/>
          </a:p>
        </p:txBody>
      </p:sp>
      <p:sp>
        <p:nvSpPr>
          <p:cNvPr id="3" name="Content Placeholder 2">
            <a:extLst>
              <a:ext uri="{FF2B5EF4-FFF2-40B4-BE49-F238E27FC236}">
                <a16:creationId xmlns:a16="http://schemas.microsoft.com/office/drawing/2014/main" id="{6511E290-EB1A-4836-9B5F-E864FCC5A0F4}"/>
              </a:ext>
            </a:extLst>
          </p:cNvPr>
          <p:cNvSpPr>
            <a:spLocks noGrp="1"/>
          </p:cNvSpPr>
          <p:nvPr>
            <p:ph idx="1"/>
          </p:nvPr>
        </p:nvSpPr>
        <p:spPr/>
        <p:txBody>
          <a:bodyPr/>
          <a:lstStyle/>
          <a:p>
            <a:pPr marL="180975" indent="-180975">
              <a:buFont typeface="Wingdings" panose="05000000000000000000" pitchFamily="2" charset="2"/>
              <a:buChar char="Ø"/>
            </a:pPr>
            <a:r>
              <a:rPr lang="en-GB" sz="1800" b="0" i="0" dirty="0">
                <a:solidFill>
                  <a:srgbClr val="333333"/>
                </a:solidFill>
                <a:effectLst/>
                <a:latin typeface="+mj-lt"/>
              </a:rPr>
              <a:t>Provides more detailed information to explain complex issues. </a:t>
            </a:r>
            <a:r>
              <a:rPr lang="en-GB" sz="1800" b="0" i="0" dirty="0">
                <a:solidFill>
                  <a:srgbClr val="1A1A1A"/>
                </a:solidFill>
                <a:effectLst/>
                <a:latin typeface="+mj-lt"/>
              </a:rPr>
              <a:t>Can collect more in-depth data.</a:t>
            </a:r>
            <a:endParaRPr lang="en-GB" sz="1800" b="0" i="0" dirty="0">
              <a:solidFill>
                <a:srgbClr val="333333"/>
              </a:solidFill>
              <a:effectLst/>
              <a:latin typeface="+mj-lt"/>
            </a:endParaRPr>
          </a:p>
          <a:p>
            <a:pPr>
              <a:buFont typeface="Wingdings" panose="05000000000000000000" pitchFamily="2" charset="2"/>
              <a:buChar char="Ø"/>
            </a:pPr>
            <a:r>
              <a:rPr lang="en-GB" sz="1800" b="0" i="0" dirty="0">
                <a:solidFill>
                  <a:srgbClr val="333333"/>
                </a:solidFill>
                <a:effectLst/>
                <a:latin typeface="+mj-lt"/>
              </a:rPr>
              <a:t>Multiple methods for gathering data on sensitive subjects.</a:t>
            </a:r>
          </a:p>
          <a:p>
            <a:pPr algn="l">
              <a:buFont typeface="Wingdings" panose="05000000000000000000" pitchFamily="2" charset="2"/>
              <a:buChar char="Ø"/>
            </a:pPr>
            <a:r>
              <a:rPr lang="en-GB" sz="1800" b="0" i="0" dirty="0">
                <a:solidFill>
                  <a:srgbClr val="1A1A1A"/>
                </a:solidFill>
                <a:effectLst/>
                <a:latin typeface="+mj-lt"/>
              </a:rPr>
              <a:t>Offers greater insight. </a:t>
            </a:r>
          </a:p>
          <a:p>
            <a:pPr algn="l">
              <a:buFont typeface="Wingdings" panose="05000000000000000000" pitchFamily="2" charset="2"/>
              <a:buChar char="Ø"/>
            </a:pPr>
            <a:r>
              <a:rPr lang="en-GB" sz="1800" b="0" i="0" dirty="0">
                <a:solidFill>
                  <a:srgbClr val="1A1A1A"/>
                </a:solidFill>
                <a:effectLst/>
                <a:latin typeface="+mj-lt"/>
              </a:rPr>
              <a:t>More participant-led. </a:t>
            </a:r>
          </a:p>
          <a:p>
            <a:pPr algn="l">
              <a:buFont typeface="Wingdings" panose="05000000000000000000" pitchFamily="2" charset="2"/>
              <a:buChar char="Ø"/>
            </a:pPr>
            <a:r>
              <a:rPr lang="en-GB" sz="1800" b="0" i="0" dirty="0">
                <a:solidFill>
                  <a:srgbClr val="1A1A1A"/>
                </a:solidFill>
                <a:effectLst/>
                <a:latin typeface="+mj-lt"/>
              </a:rPr>
              <a:t>Good for exploring issues the researcher knows little about.</a:t>
            </a:r>
          </a:p>
          <a:p>
            <a:pPr algn="l">
              <a:buFont typeface="Wingdings" panose="05000000000000000000" pitchFamily="2" charset="2"/>
              <a:buChar char="Ø"/>
            </a:pPr>
            <a:r>
              <a:rPr lang="en-GB" sz="1800" b="0" i="0" dirty="0">
                <a:solidFill>
                  <a:srgbClr val="1A1A1A"/>
                </a:solidFill>
                <a:effectLst/>
                <a:latin typeface="+mj-lt"/>
              </a:rPr>
              <a:t>Useful way of accessing groups who don’t like formal methods/authority.</a:t>
            </a:r>
          </a:p>
          <a:p>
            <a:pPr algn="l">
              <a:buFont typeface="Wingdings" panose="05000000000000000000" pitchFamily="2" charset="2"/>
              <a:buChar char="Ø"/>
            </a:pPr>
            <a:r>
              <a:rPr lang="en-GB" sz="1800" b="0" i="0" dirty="0">
                <a:solidFill>
                  <a:srgbClr val="1A1A1A"/>
                </a:solidFill>
                <a:effectLst/>
                <a:latin typeface="+mj-lt"/>
              </a:rPr>
              <a:t>Useful for sensitive topics.</a:t>
            </a:r>
          </a:p>
          <a:p>
            <a:endParaRPr lang="en-GB" dirty="0"/>
          </a:p>
        </p:txBody>
      </p:sp>
    </p:spTree>
    <p:extLst>
      <p:ext uri="{BB962C8B-B14F-4D97-AF65-F5344CB8AC3E}">
        <p14:creationId xmlns:p14="http://schemas.microsoft.com/office/powerpoint/2010/main" val="1576330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CFEE1-3457-4BF4-B2CE-599B13DA1CE0}"/>
              </a:ext>
            </a:extLst>
          </p:cNvPr>
          <p:cNvSpPr>
            <a:spLocks noGrp="1"/>
          </p:cNvSpPr>
          <p:nvPr>
            <p:ph type="title"/>
          </p:nvPr>
        </p:nvSpPr>
        <p:spPr/>
        <p:txBody>
          <a:bodyPr/>
          <a:lstStyle/>
          <a:p>
            <a:r>
              <a:rPr lang="en-US" sz="4400" dirty="0">
                <a:solidFill>
                  <a:schemeClr val="tx1">
                    <a:lumMod val="85000"/>
                    <a:lumOff val="15000"/>
                  </a:schemeClr>
                </a:solidFill>
              </a:rPr>
              <a:t>Some strengths of Qualitative Research</a:t>
            </a:r>
            <a:endParaRPr lang="en-GB" dirty="0"/>
          </a:p>
        </p:txBody>
      </p:sp>
      <p:sp>
        <p:nvSpPr>
          <p:cNvPr id="3" name="Content Placeholder 2">
            <a:extLst>
              <a:ext uri="{FF2B5EF4-FFF2-40B4-BE49-F238E27FC236}">
                <a16:creationId xmlns:a16="http://schemas.microsoft.com/office/drawing/2014/main" id="{39E459AD-CBF0-49A3-88BB-9103CD352712}"/>
              </a:ext>
            </a:extLst>
          </p:cNvPr>
          <p:cNvSpPr>
            <a:spLocks noGrp="1"/>
          </p:cNvSpPr>
          <p:nvPr>
            <p:ph idx="1"/>
          </p:nvPr>
        </p:nvSpPr>
        <p:spPr>
          <a:xfrm>
            <a:off x="-179110" y="2108201"/>
            <a:ext cx="12283125" cy="3868393"/>
          </a:xfrm>
        </p:spPr>
        <p:txBody>
          <a:bodyPr>
            <a:noAutofit/>
          </a:bodyPr>
          <a:lstStyle/>
          <a:p>
            <a:pPr marL="549275" indent="-285750" algn="l">
              <a:buFont typeface="Wingdings" panose="05000000000000000000" pitchFamily="2" charset="2"/>
              <a:buChar char="Ø"/>
            </a:pPr>
            <a:r>
              <a:rPr lang="en-GB" sz="1800" b="0" i="0" dirty="0">
                <a:solidFill>
                  <a:srgbClr val="1A1A1A"/>
                </a:solidFill>
                <a:effectLst/>
                <a:latin typeface="+mj-lt"/>
              </a:rPr>
              <a:t>Allows respondents to ‘speak for themselves’. Gives participants a voice.</a:t>
            </a:r>
            <a:endParaRPr lang="en-GB" sz="1800" dirty="0">
              <a:solidFill>
                <a:srgbClr val="1A1A1A"/>
              </a:solidFill>
              <a:latin typeface="+mj-lt"/>
            </a:endParaRPr>
          </a:p>
          <a:p>
            <a:pPr marL="549275" indent="-285750" algn="l">
              <a:buFont typeface="Wingdings" panose="05000000000000000000" pitchFamily="2" charset="2"/>
              <a:buChar char="Ø"/>
            </a:pPr>
            <a:r>
              <a:rPr lang="en-GB" sz="1800" b="0" i="0" dirty="0">
                <a:solidFill>
                  <a:srgbClr val="1A1A1A"/>
                </a:solidFill>
                <a:effectLst/>
                <a:latin typeface="+mj-lt"/>
              </a:rPr>
              <a:t>Treats participants as equals.</a:t>
            </a:r>
            <a:endParaRPr lang="en-GB" sz="1800" i="0" dirty="0">
              <a:solidFill>
                <a:srgbClr val="1A1A1A"/>
              </a:solidFill>
              <a:effectLst/>
              <a:latin typeface="+mj-lt"/>
            </a:endParaRPr>
          </a:p>
          <a:p>
            <a:pPr marL="549275" indent="-285750" algn="l">
              <a:buFont typeface="Wingdings" panose="05000000000000000000" pitchFamily="2" charset="2"/>
              <a:buChar char="Ø"/>
            </a:pPr>
            <a:r>
              <a:rPr lang="en-GB" sz="1800" i="0" dirty="0">
                <a:solidFill>
                  <a:srgbClr val="3A3A3A"/>
                </a:solidFill>
                <a:effectLst/>
                <a:latin typeface="+mj-lt"/>
              </a:rPr>
              <a:t>Encourages participant disclosure, allowing people to express themselves with authenticity.  </a:t>
            </a:r>
            <a:endParaRPr lang="en-GB" sz="1800" dirty="0">
              <a:latin typeface="+mj-lt"/>
            </a:endParaRPr>
          </a:p>
          <a:p>
            <a:pPr marL="552450" indent="-285750">
              <a:buFont typeface="Wingdings" panose="05000000000000000000" pitchFamily="2" charset="2"/>
              <a:buChar char="Ø"/>
            </a:pPr>
            <a:r>
              <a:rPr lang="en-GB" sz="1800" dirty="0">
                <a:solidFill>
                  <a:srgbClr val="3A3A3A"/>
                </a:solidFill>
                <a:latin typeface="+mj-lt"/>
              </a:rPr>
              <a:t>Makes</a:t>
            </a:r>
            <a:r>
              <a:rPr lang="en-GB" sz="1800" i="0" dirty="0">
                <a:solidFill>
                  <a:srgbClr val="3A3A3A"/>
                </a:solidFill>
                <a:effectLst/>
                <a:latin typeface="+mj-lt"/>
              </a:rPr>
              <a:t> it possible to get underneath superficial responses and rational thoughts to gather information from emotional responses.  Qualitative researchers believe that it is an emotional response which often drives a person’s decisions or influences their behaviour.</a:t>
            </a:r>
          </a:p>
          <a:p>
            <a:pPr marL="542925" indent="-285750">
              <a:buFont typeface="Wingdings" panose="05000000000000000000" pitchFamily="2" charset="2"/>
              <a:buChar char="Ø"/>
              <a:tabLst>
                <a:tab pos="266700" algn="l"/>
                <a:tab pos="542925" algn="l"/>
              </a:tabLst>
            </a:pPr>
            <a:r>
              <a:rPr lang="en-GB" sz="1800" dirty="0">
                <a:solidFill>
                  <a:srgbClr val="3A3A3A"/>
                </a:solidFill>
                <a:latin typeface="+mj-lt"/>
              </a:rPr>
              <a:t>I</a:t>
            </a:r>
            <a:r>
              <a:rPr lang="en-GB" sz="1800" b="0" i="0" dirty="0">
                <a:solidFill>
                  <a:srgbClr val="3A3A3A"/>
                </a:solidFill>
                <a:effectLst/>
                <a:latin typeface="+mj-lt"/>
              </a:rPr>
              <a:t>s flexible. Can adapt to the quality of information being gathered. Can shift gear and move in a new direction. T</a:t>
            </a:r>
            <a:r>
              <a:rPr lang="en-GB" sz="1800" b="0" i="0" dirty="0">
                <a:solidFill>
                  <a:schemeClr val="tx1"/>
                </a:solidFill>
                <a:effectLst/>
                <a:latin typeface="+mj-lt"/>
              </a:rPr>
              <a:t>olerates shifts in focus. </a:t>
            </a:r>
            <a:r>
              <a:rPr lang="en-GB" sz="1800" b="0" i="0" dirty="0">
                <a:solidFill>
                  <a:srgbClr val="3A3A3A"/>
                </a:solidFill>
                <a:effectLst/>
                <a:latin typeface="+mj-lt"/>
              </a:rPr>
              <a:t>This offers more opportunities to gather important clues instead of being restricted</a:t>
            </a:r>
            <a:endParaRPr lang="en-GB" sz="1800" dirty="0">
              <a:latin typeface="+mj-lt"/>
            </a:endParaRPr>
          </a:p>
          <a:p>
            <a:pPr algn="l">
              <a:buFont typeface="Wingdings" panose="05000000000000000000" pitchFamily="2" charset="2"/>
              <a:buChar char="Ø"/>
            </a:pPr>
            <a:endParaRPr lang="en-GB" sz="1800" b="0" i="0" dirty="0">
              <a:solidFill>
                <a:srgbClr val="1A1A1A"/>
              </a:solidFill>
              <a:effectLst/>
              <a:latin typeface="+mj-lt"/>
            </a:endParaRPr>
          </a:p>
          <a:p>
            <a:endParaRPr lang="en-GB" sz="1800" dirty="0"/>
          </a:p>
        </p:txBody>
      </p:sp>
    </p:spTree>
    <p:extLst>
      <p:ext uri="{BB962C8B-B14F-4D97-AF65-F5344CB8AC3E}">
        <p14:creationId xmlns:p14="http://schemas.microsoft.com/office/powerpoint/2010/main" val="1398965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77CCE-0860-4033-B13D-62D5417A88B4}"/>
              </a:ext>
            </a:extLst>
          </p:cNvPr>
          <p:cNvSpPr>
            <a:spLocks noGrp="1"/>
          </p:cNvSpPr>
          <p:nvPr>
            <p:ph type="title"/>
          </p:nvPr>
        </p:nvSpPr>
        <p:spPr/>
        <p:txBody>
          <a:bodyPr/>
          <a:lstStyle/>
          <a:p>
            <a:r>
              <a:rPr lang="en-US" sz="4400" dirty="0">
                <a:solidFill>
                  <a:schemeClr val="tx1">
                    <a:lumMod val="85000"/>
                    <a:lumOff val="15000"/>
                  </a:schemeClr>
                </a:solidFill>
              </a:rPr>
              <a:t>Some strengths of Qualitative Research</a:t>
            </a:r>
            <a:endParaRPr lang="en-GB" dirty="0"/>
          </a:p>
        </p:txBody>
      </p:sp>
      <p:sp>
        <p:nvSpPr>
          <p:cNvPr id="3" name="Content Placeholder 2">
            <a:extLst>
              <a:ext uri="{FF2B5EF4-FFF2-40B4-BE49-F238E27FC236}">
                <a16:creationId xmlns:a16="http://schemas.microsoft.com/office/drawing/2014/main" id="{0764D780-A847-4C20-97DD-3561C85EF71F}"/>
              </a:ext>
            </a:extLst>
          </p:cNvPr>
          <p:cNvSpPr>
            <a:spLocks noGrp="1"/>
          </p:cNvSpPr>
          <p:nvPr>
            <p:ph idx="1"/>
          </p:nvPr>
        </p:nvSpPr>
        <p:spPr/>
        <p:txBody>
          <a:bodyPr>
            <a:normAutofit/>
          </a:bodyPr>
          <a:lstStyle/>
          <a:p>
            <a:pPr marL="180975" indent="-180975">
              <a:buFont typeface="Wingdings" panose="05000000000000000000" pitchFamily="2" charset="2"/>
              <a:buChar char="Ø"/>
            </a:pPr>
            <a:r>
              <a:rPr lang="en-GB" sz="1800" dirty="0">
                <a:latin typeface="+mj-lt"/>
              </a:rPr>
              <a:t>Qualitative research data is based on human experiences and observations.  It doesn’t ignore the gut instinct, intuition and feelings. It embraces these concepts and data is often better for it.</a:t>
            </a:r>
            <a:endParaRPr lang="en-GB" sz="1800" dirty="0">
              <a:solidFill>
                <a:schemeClr val="tx1"/>
              </a:solidFill>
              <a:latin typeface="+mj-lt"/>
            </a:endParaRPr>
          </a:p>
          <a:p>
            <a:pPr algn="l" fontAlgn="base">
              <a:buFont typeface="Wingdings" panose="05000000000000000000" pitchFamily="2" charset="2"/>
              <a:buChar char="Ø"/>
            </a:pPr>
            <a:r>
              <a:rPr lang="en-GB" sz="1800" b="0" i="0" dirty="0">
                <a:solidFill>
                  <a:schemeClr val="tx1"/>
                </a:solidFill>
                <a:effectLst/>
                <a:latin typeface="+mj-lt"/>
              </a:rPr>
              <a:t>Qualitative </a:t>
            </a:r>
            <a:r>
              <a:rPr lang="en-GB" sz="1800" dirty="0">
                <a:solidFill>
                  <a:schemeClr val="tx1"/>
                </a:solidFill>
                <a:latin typeface="+mj-lt"/>
              </a:rPr>
              <a:t>research </a:t>
            </a:r>
            <a:r>
              <a:rPr lang="en-GB" sz="1800" b="0" i="0" dirty="0">
                <a:solidFill>
                  <a:schemeClr val="tx1"/>
                </a:solidFill>
                <a:effectLst/>
                <a:latin typeface="+mj-lt"/>
              </a:rPr>
              <a:t>provides in-depth information on individual cases.</a:t>
            </a:r>
          </a:p>
          <a:p>
            <a:pPr algn="l" fontAlgn="base">
              <a:buFont typeface="Wingdings" panose="05000000000000000000" pitchFamily="2" charset="2"/>
              <a:buChar char="Ø"/>
            </a:pPr>
            <a:r>
              <a:rPr lang="en-GB" sz="1800" b="0" i="0" dirty="0">
                <a:solidFill>
                  <a:schemeClr val="tx1"/>
                </a:solidFill>
                <a:effectLst/>
                <a:latin typeface="+mj-lt"/>
              </a:rPr>
              <a:t>Qualitative </a:t>
            </a:r>
            <a:r>
              <a:rPr lang="en-GB" sz="1800" dirty="0">
                <a:solidFill>
                  <a:schemeClr val="tx1"/>
                </a:solidFill>
                <a:latin typeface="+mj-lt"/>
              </a:rPr>
              <a:t>research u</a:t>
            </a:r>
            <a:r>
              <a:rPr lang="en-GB" sz="1800" b="0" i="0" dirty="0">
                <a:solidFill>
                  <a:schemeClr val="tx1"/>
                </a:solidFill>
                <a:effectLst/>
                <a:latin typeface="+mj-lt"/>
              </a:rPr>
              <a:t>nravels complex and rich phenomena embedded in local context.</a:t>
            </a:r>
          </a:p>
          <a:p>
            <a:pPr marL="179388" indent="-179388" algn="l" fontAlgn="base">
              <a:buFont typeface="Wingdings" panose="05000000000000000000" pitchFamily="2" charset="2"/>
              <a:buChar char="Ø"/>
              <a:tabLst>
                <a:tab pos="179388" algn="l"/>
              </a:tabLst>
            </a:pPr>
            <a:r>
              <a:rPr lang="en-GB" sz="1800" b="0" i="0" dirty="0">
                <a:solidFill>
                  <a:schemeClr val="tx1"/>
                </a:solidFill>
                <a:effectLst/>
                <a:latin typeface="+mj-lt"/>
              </a:rPr>
              <a:t>Qualitative </a:t>
            </a:r>
            <a:r>
              <a:rPr lang="en-GB" sz="1800" dirty="0">
                <a:solidFill>
                  <a:schemeClr val="tx1"/>
                </a:solidFill>
                <a:latin typeface="+mj-lt"/>
              </a:rPr>
              <a:t>research </a:t>
            </a:r>
            <a:r>
              <a:rPr lang="en-GB" sz="1800" b="0" i="0" dirty="0">
                <a:solidFill>
                  <a:schemeClr val="tx1"/>
                </a:solidFill>
                <a:effectLst/>
                <a:latin typeface="+mj-lt"/>
              </a:rPr>
              <a:t>conveys ‘setting’ factors related to the situation of interest. </a:t>
            </a:r>
          </a:p>
          <a:p>
            <a:pPr marL="179388" indent="-179388" algn="l" fontAlgn="base">
              <a:buFont typeface="Wingdings" panose="05000000000000000000" pitchFamily="2" charset="2"/>
              <a:buChar char="Ø"/>
              <a:tabLst>
                <a:tab pos="179388" algn="l"/>
              </a:tabLst>
            </a:pPr>
            <a:r>
              <a:rPr lang="en-GB" sz="1800" dirty="0">
                <a:solidFill>
                  <a:schemeClr val="tx1"/>
                </a:solidFill>
                <a:latin typeface="+mj-lt"/>
              </a:rPr>
              <a:t>E</a:t>
            </a:r>
            <a:r>
              <a:rPr lang="en-GB" sz="1800" b="0" i="0" dirty="0">
                <a:solidFill>
                  <a:schemeClr val="tx1"/>
                </a:solidFill>
                <a:effectLst/>
                <a:latin typeface="+mj-lt"/>
              </a:rPr>
              <a:t>nables data to be collected in natural setting; permits approaches that are responsive to local conditions and stakeholders’ needs.</a:t>
            </a:r>
          </a:p>
          <a:p>
            <a:endParaRPr lang="en-GB" dirty="0"/>
          </a:p>
        </p:txBody>
      </p:sp>
    </p:spTree>
    <p:extLst>
      <p:ext uri="{BB962C8B-B14F-4D97-AF65-F5344CB8AC3E}">
        <p14:creationId xmlns:p14="http://schemas.microsoft.com/office/powerpoint/2010/main" val="4287954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0AD8E-9D1F-4DF7-88D4-F12006DFF852}"/>
              </a:ext>
            </a:extLst>
          </p:cNvPr>
          <p:cNvSpPr>
            <a:spLocks noGrp="1"/>
          </p:cNvSpPr>
          <p:nvPr>
            <p:ph type="title"/>
          </p:nvPr>
        </p:nvSpPr>
        <p:spPr/>
        <p:txBody>
          <a:bodyPr/>
          <a:lstStyle/>
          <a:p>
            <a:r>
              <a:rPr lang="en-US" sz="4800" dirty="0">
                <a:solidFill>
                  <a:schemeClr val="tx1">
                    <a:lumMod val="85000"/>
                    <a:lumOff val="15000"/>
                  </a:schemeClr>
                </a:solidFill>
              </a:rPr>
              <a:t>Some challenges of Qualitative Research</a:t>
            </a:r>
            <a:endParaRPr lang="en-GB" dirty="0"/>
          </a:p>
        </p:txBody>
      </p:sp>
      <p:sp>
        <p:nvSpPr>
          <p:cNvPr id="3" name="Content Placeholder 2">
            <a:extLst>
              <a:ext uri="{FF2B5EF4-FFF2-40B4-BE49-F238E27FC236}">
                <a16:creationId xmlns:a16="http://schemas.microsoft.com/office/drawing/2014/main" id="{3B405F31-F7D2-49E7-86E8-902364795E38}"/>
              </a:ext>
            </a:extLst>
          </p:cNvPr>
          <p:cNvSpPr>
            <a:spLocks noGrp="1"/>
          </p:cNvSpPr>
          <p:nvPr>
            <p:ph idx="1"/>
          </p:nvPr>
        </p:nvSpPr>
        <p:spPr/>
        <p:txBody>
          <a:bodyPr>
            <a:normAutofit fontScale="25000" lnSpcReduction="20000"/>
          </a:bodyPr>
          <a:lstStyle/>
          <a:p>
            <a:pPr marL="180975" indent="-180975">
              <a:buFont typeface="Wingdings" panose="05000000000000000000" pitchFamily="2" charset="2"/>
              <a:buChar char="Ø"/>
            </a:pPr>
            <a:r>
              <a:rPr lang="en-GB" sz="7200" b="0" i="0" dirty="0">
                <a:solidFill>
                  <a:srgbClr val="333333"/>
                </a:solidFill>
                <a:effectLst/>
                <a:latin typeface="+mj-lt"/>
              </a:rPr>
              <a:t>Data collection is usually time consuming. Can be e</a:t>
            </a:r>
            <a:r>
              <a:rPr lang="en-GB" sz="7200" b="0" i="0" dirty="0">
                <a:solidFill>
                  <a:srgbClr val="1A1A1A"/>
                </a:solidFill>
                <a:effectLst/>
                <a:latin typeface="+mj-lt"/>
              </a:rPr>
              <a:t>xpensive per person researched compared to quantitative data</a:t>
            </a:r>
            <a:endParaRPr lang="en-GB" sz="7200" b="0" i="0" dirty="0">
              <a:solidFill>
                <a:srgbClr val="333333"/>
              </a:solidFill>
              <a:effectLst/>
              <a:latin typeface="+mj-lt"/>
            </a:endParaRPr>
          </a:p>
          <a:p>
            <a:pPr>
              <a:buFont typeface="Wingdings" panose="05000000000000000000" pitchFamily="2" charset="2"/>
              <a:buChar char="Ø"/>
            </a:pPr>
            <a:r>
              <a:rPr lang="en-GB" sz="7200" b="0" i="0" dirty="0">
                <a:solidFill>
                  <a:srgbClr val="333333"/>
                </a:solidFill>
                <a:effectLst/>
                <a:latin typeface="+mj-lt"/>
              </a:rPr>
              <a:t>More difficult to analyse; doesn't fit neatly in standard categories</a:t>
            </a:r>
          </a:p>
          <a:p>
            <a:pPr>
              <a:buFont typeface="Wingdings" panose="05000000000000000000" pitchFamily="2" charset="2"/>
              <a:buChar char="Ø"/>
            </a:pPr>
            <a:r>
              <a:rPr lang="en-GB" sz="7200" dirty="0">
                <a:solidFill>
                  <a:srgbClr val="333333"/>
                </a:solidFill>
                <a:latin typeface="+mj-lt"/>
              </a:rPr>
              <a:t>Can </a:t>
            </a:r>
            <a:r>
              <a:rPr lang="en-GB" sz="7200" b="0" i="0" dirty="0">
                <a:solidFill>
                  <a:srgbClr val="333333"/>
                </a:solidFill>
                <a:effectLst/>
                <a:latin typeface="+mj-lt"/>
              </a:rPr>
              <a:t>be more difficult to generalise research than quantitative research</a:t>
            </a:r>
          </a:p>
          <a:p>
            <a:pPr>
              <a:buFont typeface="Wingdings" panose="05000000000000000000" pitchFamily="2" charset="2"/>
              <a:buChar char="Ø"/>
            </a:pPr>
            <a:r>
              <a:rPr lang="en-GB" sz="7200" b="0" i="0" dirty="0">
                <a:solidFill>
                  <a:srgbClr val="1A1A1A"/>
                </a:solidFill>
                <a:effectLst/>
                <a:latin typeface="+mj-lt"/>
              </a:rPr>
              <a:t>Can be difficult to gain access to participants, often ‘gatekeepers’ involved </a:t>
            </a:r>
          </a:p>
          <a:p>
            <a:pPr>
              <a:buFont typeface="Wingdings" panose="05000000000000000000" pitchFamily="2" charset="2"/>
              <a:buChar char="Ø"/>
            </a:pPr>
            <a:r>
              <a:rPr lang="en-GB" sz="7200" b="0" i="0" dirty="0">
                <a:solidFill>
                  <a:srgbClr val="1A1A1A"/>
                </a:solidFill>
                <a:effectLst/>
                <a:latin typeface="+mj-lt"/>
              </a:rPr>
              <a:t>Analysing data can be difficult and stressful and take place over a long period of </a:t>
            </a:r>
            <a:r>
              <a:rPr lang="en-GB" sz="7200" dirty="0">
                <a:solidFill>
                  <a:srgbClr val="1A1A1A"/>
                </a:solidFill>
                <a:latin typeface="+mj-lt"/>
              </a:rPr>
              <a:t>time</a:t>
            </a:r>
          </a:p>
          <a:p>
            <a:pPr marL="180975" indent="-180975" algn="l">
              <a:buFont typeface="Wingdings" panose="05000000000000000000" pitchFamily="2" charset="2"/>
              <a:buChar char="Ø"/>
            </a:pPr>
            <a:r>
              <a:rPr lang="en-GB" sz="7200" b="0" i="0" dirty="0">
                <a:solidFill>
                  <a:srgbClr val="1A1A1A"/>
                </a:solidFill>
                <a:effectLst/>
                <a:latin typeface="+mj-lt"/>
              </a:rPr>
              <a:t>Close contact means more potential for collusion or harm and can make it more  difficult to guarantee anonymity and confidentiality</a:t>
            </a:r>
          </a:p>
          <a:p>
            <a:pPr algn="l">
              <a:buFont typeface="Wingdings" panose="05000000000000000000" pitchFamily="2" charset="2"/>
              <a:buChar char="Ø"/>
            </a:pPr>
            <a:r>
              <a:rPr lang="en-GB" sz="7200" b="0" i="0" dirty="0">
                <a:solidFill>
                  <a:srgbClr val="1A1A1A"/>
                </a:solidFill>
                <a:effectLst/>
                <a:latin typeface="+mj-lt"/>
              </a:rPr>
              <a:t>Informed consent can be an issue  </a:t>
            </a:r>
          </a:p>
          <a:p>
            <a:pPr>
              <a:buFont typeface="Wingdings" panose="05000000000000000000" pitchFamily="2" charset="2"/>
              <a:buChar char="Ø"/>
            </a:pPr>
            <a:endParaRPr lang="en-GB" b="0" i="0" dirty="0">
              <a:solidFill>
                <a:srgbClr val="1A1A1A"/>
              </a:solidFill>
              <a:effectLst/>
              <a:latin typeface="+mj-lt"/>
            </a:endParaRPr>
          </a:p>
          <a:p>
            <a:pPr>
              <a:buFont typeface="Wingdings" panose="05000000000000000000" pitchFamily="2" charset="2"/>
              <a:buChar char="Ø"/>
            </a:pPr>
            <a:endParaRPr lang="en-GB" b="0" i="0" dirty="0">
              <a:solidFill>
                <a:srgbClr val="1A1A1A"/>
              </a:solidFill>
              <a:effectLst/>
              <a:latin typeface="+mj-lt"/>
            </a:endParaRPr>
          </a:p>
          <a:p>
            <a:pPr>
              <a:buFont typeface="Wingdings" panose="05000000000000000000" pitchFamily="2" charset="2"/>
              <a:buChar char="Ø"/>
            </a:pPr>
            <a:endParaRPr lang="en-GB" dirty="0">
              <a:solidFill>
                <a:srgbClr val="333333"/>
              </a:solidFill>
              <a:latin typeface="+mj-lt"/>
            </a:endParaRPr>
          </a:p>
          <a:p>
            <a:pPr>
              <a:buFont typeface="Wingdings" panose="05000000000000000000" pitchFamily="2" charset="2"/>
              <a:buChar char="Ø"/>
            </a:pPr>
            <a:r>
              <a:rPr lang="en-GB" b="0" i="0" dirty="0">
                <a:solidFill>
                  <a:srgbClr val="464E56"/>
                </a:solidFill>
                <a:effectLst/>
                <a:latin typeface="+mj-lt"/>
              </a:rPr>
              <a:t> </a:t>
            </a:r>
            <a:endParaRPr lang="en-GB" dirty="0">
              <a:latin typeface="+mj-lt"/>
            </a:endParaRPr>
          </a:p>
        </p:txBody>
      </p:sp>
    </p:spTree>
    <p:extLst>
      <p:ext uri="{BB962C8B-B14F-4D97-AF65-F5344CB8AC3E}">
        <p14:creationId xmlns:p14="http://schemas.microsoft.com/office/powerpoint/2010/main" val="2959448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0EB33-99FF-4726-B715-AAF0E3E0FF1B}"/>
              </a:ext>
            </a:extLst>
          </p:cNvPr>
          <p:cNvSpPr>
            <a:spLocks noGrp="1"/>
          </p:cNvSpPr>
          <p:nvPr>
            <p:ph type="title"/>
          </p:nvPr>
        </p:nvSpPr>
        <p:spPr/>
        <p:txBody>
          <a:bodyPr/>
          <a:lstStyle/>
          <a:p>
            <a:r>
              <a:rPr lang="en-US" sz="4400" dirty="0">
                <a:solidFill>
                  <a:schemeClr val="tx1">
                    <a:lumMod val="85000"/>
                    <a:lumOff val="15000"/>
                  </a:schemeClr>
                </a:solidFill>
              </a:rPr>
              <a:t>Some challenges of Qualitative Research</a:t>
            </a:r>
            <a:endParaRPr lang="en-GB" dirty="0"/>
          </a:p>
        </p:txBody>
      </p:sp>
      <p:sp>
        <p:nvSpPr>
          <p:cNvPr id="3" name="Content Placeholder 2">
            <a:extLst>
              <a:ext uri="{FF2B5EF4-FFF2-40B4-BE49-F238E27FC236}">
                <a16:creationId xmlns:a16="http://schemas.microsoft.com/office/drawing/2014/main" id="{C5EB7C32-307B-4932-839A-908FA4241D5A}"/>
              </a:ext>
            </a:extLst>
          </p:cNvPr>
          <p:cNvSpPr>
            <a:spLocks noGrp="1"/>
          </p:cNvSpPr>
          <p:nvPr>
            <p:ph idx="1"/>
          </p:nvPr>
        </p:nvSpPr>
        <p:spPr/>
        <p:txBody>
          <a:bodyPr>
            <a:normAutofit/>
          </a:bodyPr>
          <a:lstStyle/>
          <a:p>
            <a:pPr marL="179388" indent="-179388">
              <a:buFont typeface="Wingdings" panose="05000000000000000000" pitchFamily="2" charset="2"/>
              <a:buChar char="Ø"/>
            </a:pPr>
            <a:r>
              <a:rPr lang="en-GB" sz="1800" i="0" dirty="0">
                <a:solidFill>
                  <a:srgbClr val="3A3A3A"/>
                </a:solidFill>
                <a:effectLst/>
                <a:latin typeface="+mj-lt"/>
              </a:rPr>
              <a:t>The quality of the qualitative research data is seen by some as highly subjective. </a:t>
            </a:r>
            <a:r>
              <a:rPr lang="en-GB" sz="1800" dirty="0">
                <a:solidFill>
                  <a:srgbClr val="3A3A3A"/>
                </a:solidFill>
                <a:latin typeface="+mj-lt"/>
              </a:rPr>
              <a:t>C</a:t>
            </a:r>
            <a:r>
              <a:rPr lang="en-GB" sz="1800" i="0" dirty="0">
                <a:solidFill>
                  <a:srgbClr val="3A3A3A"/>
                </a:solidFill>
                <a:effectLst/>
                <a:latin typeface="+mj-lt"/>
              </a:rPr>
              <a:t>an lead to data that is over generalized or even inaccurate because of its reliance on researcher subjectivisms</a:t>
            </a:r>
          </a:p>
          <a:p>
            <a:pPr marL="179388" indent="-179388">
              <a:buFont typeface="Wingdings" panose="05000000000000000000" pitchFamily="2" charset="2"/>
              <a:buChar char="Ø"/>
            </a:pPr>
            <a:r>
              <a:rPr lang="en-GB" sz="1800" i="0" dirty="0">
                <a:solidFill>
                  <a:srgbClr val="3A3A3A"/>
                </a:solidFill>
                <a:effectLst/>
                <a:latin typeface="+mj-lt"/>
              </a:rPr>
              <a:t>Sorting through the mass of data to explore key points can not only be time-consuming, it is also a subjective effort because what one researcher feels is important may not be recognised by another researcher</a:t>
            </a:r>
          </a:p>
          <a:p>
            <a:pPr marL="179388" indent="-179388">
              <a:buFont typeface="Wingdings" panose="05000000000000000000" pitchFamily="2" charset="2"/>
              <a:buChar char="Ø"/>
            </a:pPr>
            <a:r>
              <a:rPr lang="en-GB" sz="1800" b="0" i="0" dirty="0">
                <a:solidFill>
                  <a:srgbClr val="3A3A3A"/>
                </a:solidFill>
                <a:effectLst/>
                <a:latin typeface="+mj-lt"/>
              </a:rPr>
              <a:t>The quality of the research is dependent upon the skill of the researcher being able to ‘connect all the dots’</a:t>
            </a:r>
            <a:br>
              <a:rPr lang="en-GB" sz="1800" i="0" dirty="0">
                <a:solidFill>
                  <a:srgbClr val="3A3A3A"/>
                </a:solidFill>
                <a:effectLst/>
                <a:latin typeface="+mj-lt"/>
              </a:rPr>
            </a:br>
            <a:endParaRPr lang="en-GB" sz="1800" dirty="0">
              <a:latin typeface="+mj-lt"/>
            </a:endParaRPr>
          </a:p>
        </p:txBody>
      </p:sp>
    </p:spTree>
    <p:extLst>
      <p:ext uri="{BB962C8B-B14F-4D97-AF65-F5344CB8AC3E}">
        <p14:creationId xmlns:p14="http://schemas.microsoft.com/office/powerpoint/2010/main" val="1950716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4FC64-09DA-4E33-B6D5-4F3C2D09C8A3}"/>
              </a:ext>
            </a:extLst>
          </p:cNvPr>
          <p:cNvSpPr>
            <a:spLocks noGrp="1"/>
          </p:cNvSpPr>
          <p:nvPr>
            <p:ph type="title"/>
          </p:nvPr>
        </p:nvSpPr>
        <p:spPr>
          <a:xfrm>
            <a:off x="1097280" y="286603"/>
            <a:ext cx="10058400" cy="1450757"/>
          </a:xfrm>
        </p:spPr>
        <p:txBody>
          <a:bodyPr>
            <a:normAutofit/>
          </a:bodyPr>
          <a:lstStyle/>
          <a:p>
            <a:r>
              <a:rPr lang="en-GB" dirty="0"/>
              <a:t>Furthering your understanding:</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1FF4AD6-4DEC-497F-8E3E-F80C91062186}"/>
              </a:ext>
            </a:extLst>
          </p:cNvPr>
          <p:cNvGraphicFramePr>
            <a:graphicFrameLocks noGrp="1"/>
          </p:cNvGraphicFramePr>
          <p:nvPr>
            <p:ph idx="1"/>
            <p:extLst>
              <p:ext uri="{D42A27DB-BD31-4B8C-83A1-F6EECF244321}">
                <p14:modId xmlns:p14="http://schemas.microsoft.com/office/powerpoint/2010/main" val="109251998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8408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F15C1-FF09-4B9D-AF6F-3F003E4DCA83}"/>
              </a:ext>
            </a:extLst>
          </p:cNvPr>
          <p:cNvSpPr>
            <a:spLocks noGrp="1"/>
          </p:cNvSpPr>
          <p:nvPr>
            <p:ph type="title"/>
          </p:nvPr>
        </p:nvSpPr>
        <p:spPr>
          <a:xfrm>
            <a:off x="5172074" y="286603"/>
            <a:ext cx="5983605" cy="1450757"/>
          </a:xfrm>
        </p:spPr>
        <p:txBody>
          <a:bodyPr>
            <a:normAutofit/>
          </a:bodyPr>
          <a:lstStyle/>
          <a:p>
            <a:r>
              <a:rPr lang="en-GB" sz="2900" dirty="0">
                <a:latin typeface="+mn-lt"/>
              </a:rPr>
              <a:t>To sum up:  Here are some more ideas in diagram form on the strengths and challenges of qualitative research:</a:t>
            </a:r>
          </a:p>
        </p:txBody>
      </p:sp>
      <p:pic>
        <p:nvPicPr>
          <p:cNvPr id="6" name="Picture 4" descr="White bulbs with a yellow one standing out">
            <a:extLst>
              <a:ext uri="{FF2B5EF4-FFF2-40B4-BE49-F238E27FC236}">
                <a16:creationId xmlns:a16="http://schemas.microsoft.com/office/drawing/2014/main" id="{BA406C52-764E-4792-B3FE-2A091E75C8E7}"/>
              </a:ext>
            </a:extLst>
          </p:cNvPr>
          <p:cNvPicPr>
            <a:picLocks noChangeAspect="1"/>
          </p:cNvPicPr>
          <p:nvPr/>
        </p:nvPicPr>
        <p:blipFill rotWithShape="1">
          <a:blip r:embed="rId3"/>
          <a:srcRect l="37497" r="14740"/>
          <a:stretch/>
        </p:blipFill>
        <p:spPr>
          <a:xfrm>
            <a:off x="20" y="10"/>
            <a:ext cx="4580077" cy="6400784"/>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AB3E55-A2ED-421C-BB0F-0BE811BB3406}"/>
              </a:ext>
            </a:extLst>
          </p:cNvPr>
          <p:cNvSpPr>
            <a:spLocks noGrp="1"/>
          </p:cNvSpPr>
          <p:nvPr>
            <p:ph idx="1"/>
          </p:nvPr>
        </p:nvSpPr>
        <p:spPr>
          <a:xfrm>
            <a:off x="5172074" y="2108201"/>
            <a:ext cx="5983606" cy="3760891"/>
          </a:xfrm>
        </p:spPr>
        <p:txBody>
          <a:bodyPr>
            <a:normAutofit/>
          </a:bodyPr>
          <a:lstStyle/>
          <a:p>
            <a:r>
              <a:rPr lang="en-GB" b="1" i="0" dirty="0">
                <a:effectLst/>
                <a:latin typeface="Merriweather"/>
              </a:rPr>
              <a:t> </a:t>
            </a:r>
          </a:p>
          <a:p>
            <a:r>
              <a:rPr lang="en-GB" dirty="0">
                <a:latin typeface="Merriweather"/>
                <a:hlinkClick r:id="rId4"/>
              </a:rPr>
              <a:t>Click on this link</a:t>
            </a:r>
            <a:r>
              <a:rPr lang="en-GB" b="1" dirty="0">
                <a:latin typeface="Merriweather"/>
                <a:hlinkClick r:id="rId4"/>
              </a:rPr>
              <a:t>:</a:t>
            </a:r>
          </a:p>
          <a:p>
            <a:r>
              <a:rPr lang="en-GB" i="0" dirty="0">
                <a:effectLst/>
                <a:latin typeface="Merriweather"/>
                <a:hlinkClick r:id="rId4"/>
              </a:rPr>
              <a:t>Strengths and challenges of qualitative research</a:t>
            </a:r>
            <a:endParaRPr lang="en-GB" i="0" dirty="0">
              <a:effectLst/>
              <a:latin typeface="Merriweather"/>
            </a:endParaRPr>
          </a:p>
          <a:p>
            <a:r>
              <a:rPr lang="en-GB" dirty="0"/>
              <a:t>How do these points sit with your own understanding?</a:t>
            </a:r>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208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7ECE468-800E-4CC9-8660-1913103443BD}"/>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 </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287B4A-59C0-4D70-88CE-F3E58B3C41FE}"/>
              </a:ext>
            </a:extLst>
          </p:cNvPr>
          <p:cNvSpPr>
            <a:spLocks noGrp="1"/>
          </p:cNvSpPr>
          <p:nvPr>
            <p:ph idx="1"/>
          </p:nvPr>
        </p:nvSpPr>
        <p:spPr>
          <a:xfrm>
            <a:off x="643467" y="2546224"/>
            <a:ext cx="3448259" cy="3342747"/>
          </a:xfrm>
        </p:spPr>
        <p:txBody>
          <a:bodyPr>
            <a:normAutofit/>
          </a:bodyPr>
          <a:lstStyle/>
          <a:p>
            <a:r>
              <a:rPr lang="en-GB" sz="1800">
                <a:solidFill>
                  <a:srgbClr val="FFFFFF"/>
                </a:solidFill>
              </a:rPr>
              <a:t>We will be looking in greater detail at the strengths and challenges of the six qualitative research approaches we will be working with as we engage with each one</a:t>
            </a:r>
          </a:p>
        </p:txBody>
      </p:sp>
      <p:pic>
        <p:nvPicPr>
          <p:cNvPr id="4" name="Picture 4" descr="Thoughtful student using laptop at table with many different books">
            <a:extLst>
              <a:ext uri="{FF2B5EF4-FFF2-40B4-BE49-F238E27FC236}">
                <a16:creationId xmlns:a16="http://schemas.microsoft.com/office/drawing/2014/main" id="{79AC59A1-710A-40A0-9E13-7F2007D69D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54" r="1379" b="-1"/>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DF80D5B-84F6-44E4-9F0C-AF5C35FE2E74}"/>
              </a:ext>
            </a:extLst>
          </p:cNvPr>
          <p:cNvSpPr txBox="1"/>
          <p:nvPr/>
        </p:nvSpPr>
        <p:spPr>
          <a:xfrm>
            <a:off x="1036320" y="591721"/>
            <a:ext cx="8793480" cy="707886"/>
          </a:xfrm>
          <a:prstGeom prst="rect">
            <a:avLst/>
          </a:prstGeom>
          <a:noFill/>
        </p:spPr>
        <p:txBody>
          <a:bodyPr wrap="square">
            <a:spAutoFit/>
          </a:bodyPr>
          <a:lstStyle/>
          <a:p>
            <a:pPr>
              <a:spcAft>
                <a:spcPts val="600"/>
              </a:spcAft>
            </a:pPr>
            <a:r>
              <a:rPr lang="en-US" sz="4000">
                <a:solidFill>
                  <a:schemeClr val="tx1">
                    <a:lumMod val="85000"/>
                    <a:lumOff val="15000"/>
                  </a:schemeClr>
                </a:solidFill>
              </a:rPr>
              <a:t>Strengths and challenges of Research</a:t>
            </a:r>
            <a:endParaRPr lang="en-GB" sz="4000"/>
          </a:p>
        </p:txBody>
      </p:sp>
    </p:spTree>
    <p:extLst>
      <p:ext uri="{BB962C8B-B14F-4D97-AF65-F5344CB8AC3E}">
        <p14:creationId xmlns:p14="http://schemas.microsoft.com/office/powerpoint/2010/main" val="2754219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AA4-5470-41BD-AAF5-F719CBB0DC54}"/>
              </a:ext>
            </a:extLst>
          </p:cNvPr>
          <p:cNvSpPr>
            <a:spLocks noGrp="1"/>
          </p:cNvSpPr>
          <p:nvPr>
            <p:ph type="title"/>
          </p:nvPr>
        </p:nvSpPr>
        <p:spPr>
          <a:xfrm>
            <a:off x="858749" y="963997"/>
            <a:ext cx="3787457" cy="4938361"/>
          </a:xfrm>
        </p:spPr>
        <p:txBody>
          <a:bodyPr anchor="ctr">
            <a:normAutofit/>
          </a:bodyPr>
          <a:lstStyle/>
          <a:p>
            <a:pPr algn="r"/>
            <a:r>
              <a:rPr lang="en-GB" dirty="0"/>
              <a:t>The aim of this lesson was to:</a:t>
            </a:r>
          </a:p>
        </p:txBody>
      </p:sp>
      <p:sp>
        <p:nvSpPr>
          <p:cNvPr id="3" name="Content Placeholder 2">
            <a:extLst>
              <a:ext uri="{FF2B5EF4-FFF2-40B4-BE49-F238E27FC236}">
                <a16:creationId xmlns:a16="http://schemas.microsoft.com/office/drawing/2014/main" id="{F4625839-89B8-491A-BF50-EA3A6189C1C2}"/>
              </a:ext>
            </a:extLst>
          </p:cNvPr>
          <p:cNvSpPr>
            <a:spLocks noGrp="1"/>
          </p:cNvSpPr>
          <p:nvPr>
            <p:ph idx="1"/>
          </p:nvPr>
        </p:nvSpPr>
        <p:spPr>
          <a:xfrm>
            <a:off x="5301798" y="963507"/>
            <a:ext cx="5968181" cy="4938851"/>
          </a:xfrm>
        </p:spPr>
        <p:txBody>
          <a:bodyPr anchor="ctr">
            <a:normAutofit fontScale="92500"/>
          </a:bodyPr>
          <a:lstStyle/>
          <a:p>
            <a:endParaRPr lang="en-GB" dirty="0"/>
          </a:p>
          <a:p>
            <a:pPr marL="365125" indent="-365125">
              <a:buFont typeface="Wingdings" panose="05000000000000000000" pitchFamily="2" charset="2"/>
              <a:buChar char="Ø"/>
            </a:pPr>
            <a:endParaRPr lang="en-GB" sz="3600" dirty="0"/>
          </a:p>
          <a:p>
            <a:pPr marL="365125" indent="-365125">
              <a:buFont typeface="Wingdings" panose="05000000000000000000" pitchFamily="2" charset="2"/>
              <a:buChar char="Ø"/>
            </a:pPr>
            <a:r>
              <a:rPr lang="en-GB" sz="3600" dirty="0"/>
              <a:t>Begin to critique strengths and challenges of quantitative and qualitative research</a:t>
            </a:r>
          </a:p>
          <a:p>
            <a:pPr marL="365125" indent="-365125">
              <a:buFont typeface="Wingdings" panose="05000000000000000000" pitchFamily="2" charset="2"/>
              <a:buChar char="Ø"/>
            </a:pPr>
            <a:r>
              <a:rPr lang="en-GB" sz="3600" dirty="0">
                <a:effectLst/>
                <a:ea typeface="Calibri" panose="020F0502020204030204" pitchFamily="34" charset="0"/>
                <a:cs typeface="Times New Roman" panose="02020603050405020304" pitchFamily="18" charset="0"/>
              </a:rPr>
              <a:t>Write a short reflection regarding your critique and learning. </a:t>
            </a:r>
            <a:endParaRPr lang="en-GB" sz="3600" dirty="0"/>
          </a:p>
          <a:p>
            <a:endParaRPr lang="en-GB" sz="3600" dirty="0"/>
          </a:p>
        </p:txBody>
      </p:sp>
    </p:spTree>
    <p:extLst>
      <p:ext uri="{BB962C8B-B14F-4D97-AF65-F5344CB8AC3E}">
        <p14:creationId xmlns:p14="http://schemas.microsoft.com/office/powerpoint/2010/main" val="1033740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A998C-199C-4AC8-B1EE-CCB963E3E53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6D5B6E-9016-4A73-8E1C-E3B172A65FEF}"/>
              </a:ext>
            </a:extLst>
          </p:cNvPr>
          <p:cNvSpPr>
            <a:spLocks noGrp="1"/>
          </p:cNvSpPr>
          <p:nvPr>
            <p:ph idx="1"/>
          </p:nvPr>
        </p:nvSpPr>
        <p:spPr/>
        <p:txBody>
          <a:bodyPr>
            <a:normAutofit/>
          </a:bodyPr>
          <a:lstStyle/>
          <a:p>
            <a:r>
              <a:rPr lang="en-GB" sz="2400" dirty="0">
                <a:solidFill>
                  <a:schemeClr val="tx1"/>
                </a:solidFill>
              </a:rPr>
              <a:t>Creswell, J. 2013. Quantitative research. Retrieved from </a:t>
            </a:r>
            <a:r>
              <a:rPr lang="en-GB" sz="2400" u="sng" dirty="0">
                <a:solidFill>
                  <a:schemeClr val="tx1"/>
                </a:solidFill>
                <a:hlinkClick r:id="rId3">
                  <a:extLst>
                    <a:ext uri="{A12FA001-AC4F-418D-AE19-62706E023703}">
                      <ahyp:hlinkClr xmlns:ahyp="http://schemas.microsoft.com/office/drawing/2018/hyperlinkcolor" val="tx"/>
                    </a:ext>
                  </a:extLst>
                </a:hlinkClick>
              </a:rPr>
              <a:t>www.creswellresearch./11445/source.com</a:t>
            </a:r>
            <a:endParaRPr lang="en-GB" sz="2400" u="sng" dirty="0">
              <a:solidFill>
                <a:schemeClr val="tx1"/>
              </a:solidFill>
            </a:endParaRPr>
          </a:p>
          <a:p>
            <a:r>
              <a:rPr lang="en-GB" sz="2400" dirty="0" err="1">
                <a:solidFill>
                  <a:schemeClr val="tx1"/>
                </a:solidFill>
              </a:rPr>
              <a:t>Zaini</a:t>
            </a:r>
            <a:r>
              <a:rPr lang="en-GB" sz="2400" dirty="0">
                <a:solidFill>
                  <a:schemeClr val="tx1"/>
                </a:solidFill>
              </a:rPr>
              <a:t>, A. 2015. Strengths and weaknesses of quantitative research. Retrieved from https://www.scribd.com/document/169253183/Strengthsand-Weaknesses-of-Quantitative-Research</a:t>
            </a:r>
          </a:p>
        </p:txBody>
      </p:sp>
    </p:spTree>
    <p:extLst>
      <p:ext uri="{BB962C8B-B14F-4D97-AF65-F5344CB8AC3E}">
        <p14:creationId xmlns:p14="http://schemas.microsoft.com/office/powerpoint/2010/main" val="2126526168"/>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{BE15A1A5-B5F7-4C43-B978-9876962ECCA0}tf22712842_win32</Template>
  <TotalTime>284</TotalTime>
  <Words>1621</Words>
  <Application>Microsoft Office PowerPoint</Application>
  <PresentationFormat>Widescreen</PresentationFormat>
  <Paragraphs>143</Paragraphs>
  <Slides>24</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Bookman Old Style</vt:lpstr>
      <vt:lpstr>Calibri</vt:lpstr>
      <vt:lpstr>Franklin Gothic Book</vt:lpstr>
      <vt:lpstr>Merriweather</vt:lpstr>
      <vt:lpstr>SansPro-Normal</vt:lpstr>
      <vt:lpstr>Wingdings</vt:lpstr>
      <vt:lpstr>1_RetrospectVTI</vt:lpstr>
      <vt:lpstr>ADVANCED RESEARCH METHODS IN COUNSELING Strengths and Challenges of Quantitative and Qualitative research</vt:lpstr>
      <vt:lpstr>The aim of this lesson is to:</vt:lpstr>
      <vt:lpstr>Background:</vt:lpstr>
      <vt:lpstr>Some strengths and challenges of Quantitative Research from the literature</vt:lpstr>
      <vt:lpstr>Some strengths of Quantitative Research</vt:lpstr>
      <vt:lpstr>Some strengths of Quantitative Research</vt:lpstr>
      <vt:lpstr>Some strengths of Quantitative Research</vt:lpstr>
      <vt:lpstr>Some challenges of Quantitative Research</vt:lpstr>
      <vt:lpstr>Some challenges of Quantitative Research</vt:lpstr>
      <vt:lpstr>To sum up: Creswell (2013) compiled this list of the most important strengths and challenges of quantitative research</vt:lpstr>
      <vt:lpstr> </vt:lpstr>
      <vt:lpstr> To sum up [Cont’d]: Creswell (2013) compiled this list of the most important strengths and challenges of quantitative research</vt:lpstr>
      <vt:lpstr>To sum up: Creswell (2013) compiled this list of the most important strengths and challenges of quantitative research</vt:lpstr>
      <vt:lpstr>Some strengths and challenges of Qualitative Research from the literature</vt:lpstr>
      <vt:lpstr>Some strengths of Qualitative Research</vt:lpstr>
      <vt:lpstr>Some strengths of Qualitative Research</vt:lpstr>
      <vt:lpstr>Some strengths of Qualitative Research</vt:lpstr>
      <vt:lpstr>Some challenges of Qualitative Research</vt:lpstr>
      <vt:lpstr>Some challenges of Qualitative Research</vt:lpstr>
      <vt:lpstr>Furthering your understanding:</vt:lpstr>
      <vt:lpstr>To sum up:  Here are some more ideas in diagram form on the strengths and challenges of qualitative research:</vt:lpstr>
      <vt:lpstr> </vt:lpstr>
      <vt:lpstr>The aim of this lesson was to: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METHODS Strengths and Challenges of Quantitative and Qualitative research</dc:title>
  <dc:creator>Beverly Cole</dc:creator>
  <cp:lastModifiedBy>Beverly Cole</cp:lastModifiedBy>
  <cp:revision>14</cp:revision>
  <dcterms:created xsi:type="dcterms:W3CDTF">2021-08-24T18:40:04Z</dcterms:created>
  <dcterms:modified xsi:type="dcterms:W3CDTF">2021-09-14T18:05:16Z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