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257" r:id="rId2"/>
    <p:sldId id="428" r:id="rId3"/>
    <p:sldId id="316" r:id="rId4"/>
    <p:sldId id="284" r:id="rId5"/>
    <p:sldId id="430" r:id="rId6"/>
    <p:sldId id="432" r:id="rId7"/>
    <p:sldId id="429" r:id="rId8"/>
    <p:sldId id="433" r:id="rId9"/>
    <p:sldId id="417" r:id="rId10"/>
    <p:sldId id="419" r:id="rId11"/>
    <p:sldId id="434" r:id="rId12"/>
    <p:sldId id="303" r:id="rId13"/>
    <p:sldId id="416" r:id="rId14"/>
    <p:sldId id="418" r:id="rId15"/>
    <p:sldId id="285" r:id="rId16"/>
    <p:sldId id="385" r:id="rId17"/>
    <p:sldId id="286" r:id="rId18"/>
    <p:sldId id="405" r:id="rId19"/>
    <p:sldId id="406" r:id="rId20"/>
    <p:sldId id="380" r:id="rId21"/>
    <p:sldId id="302" r:id="rId22"/>
    <p:sldId id="322" r:id="rId23"/>
    <p:sldId id="308" r:id="rId24"/>
    <p:sldId id="365" r:id="rId25"/>
    <p:sldId id="332" r:id="rId26"/>
    <p:sldId id="295" r:id="rId27"/>
    <p:sldId id="296" r:id="rId28"/>
    <p:sldId id="379" r:id="rId29"/>
    <p:sldId id="287" r:id="rId30"/>
    <p:sldId id="409" r:id="rId31"/>
    <p:sldId id="421" r:id="rId32"/>
    <p:sldId id="408" r:id="rId33"/>
    <p:sldId id="422" r:id="rId34"/>
    <p:sldId id="423" r:id="rId35"/>
    <p:sldId id="425" r:id="rId36"/>
    <p:sldId id="426" r:id="rId37"/>
    <p:sldId id="424" r:id="rId38"/>
    <p:sldId id="427" r:id="rId39"/>
    <p:sldId id="411" r:id="rId40"/>
    <p:sldId id="382" r:id="rId41"/>
    <p:sldId id="412" r:id="rId42"/>
    <p:sldId id="384" r:id="rId43"/>
    <p:sldId id="368" r:id="rId44"/>
    <p:sldId id="345" r:id="rId45"/>
    <p:sldId id="431" r:id="rId46"/>
    <p:sldId id="38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5" autoAdjust="0"/>
    <p:restoredTop sz="94660"/>
  </p:normalViewPr>
  <p:slideViewPr>
    <p:cSldViewPr snapToGrid="0">
      <p:cViewPr varScale="1">
        <p:scale>
          <a:sx n="85" d="100"/>
          <a:sy n="85" d="100"/>
        </p:scale>
        <p:origin x="499"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F18EAC-106D-4CAF-8781-46DBAA2FA05C}"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5C468409-8560-4012-A76E-797EA908F134}">
      <dgm:prSet phldrT="[Text]" custT="1"/>
      <dgm:spPr/>
      <dgm:t>
        <a:bodyPr/>
        <a:lstStyle/>
        <a:p>
          <a:r>
            <a:rPr lang="en-GB" sz="4000" b="1" dirty="0"/>
            <a:t>TIME</a:t>
          </a:r>
        </a:p>
      </dgm:t>
    </dgm:pt>
    <dgm:pt modelId="{1C9FF235-25D5-4A77-AE9A-1E9D61AAE80F}" type="parTrans" cxnId="{5537BB0A-1727-486B-A787-22D177A8A972}">
      <dgm:prSet/>
      <dgm:spPr/>
      <dgm:t>
        <a:bodyPr/>
        <a:lstStyle/>
        <a:p>
          <a:endParaRPr lang="en-GB"/>
        </a:p>
      </dgm:t>
    </dgm:pt>
    <dgm:pt modelId="{A0201CBB-B9C8-4B59-AF40-4F94800A77EB}" type="sibTrans" cxnId="{5537BB0A-1727-486B-A787-22D177A8A972}">
      <dgm:prSet/>
      <dgm:spPr/>
      <dgm:t>
        <a:bodyPr/>
        <a:lstStyle/>
        <a:p>
          <a:endParaRPr lang="en-GB"/>
        </a:p>
      </dgm:t>
    </dgm:pt>
    <dgm:pt modelId="{E8EEAC53-3F67-4E26-9673-7CB40389EE47}">
      <dgm:prSet phldrT="[Text]" custT="1"/>
      <dgm:spPr/>
      <dgm:t>
        <a:bodyPr/>
        <a:lstStyle/>
        <a:p>
          <a:r>
            <a:rPr lang="en-GB" sz="4400" b="1" dirty="0"/>
            <a:t>COST</a:t>
          </a:r>
        </a:p>
      </dgm:t>
    </dgm:pt>
    <dgm:pt modelId="{9CFDA859-ECBC-4933-8EE2-48881B1EFA01}" type="parTrans" cxnId="{ED0130E3-E4EC-42B0-8D5B-26B196F9F4F2}">
      <dgm:prSet/>
      <dgm:spPr/>
      <dgm:t>
        <a:bodyPr/>
        <a:lstStyle/>
        <a:p>
          <a:endParaRPr lang="en-GB"/>
        </a:p>
      </dgm:t>
    </dgm:pt>
    <dgm:pt modelId="{3CA51737-5F22-4700-8054-69B70011BA00}" type="sibTrans" cxnId="{ED0130E3-E4EC-42B0-8D5B-26B196F9F4F2}">
      <dgm:prSet/>
      <dgm:spPr/>
      <dgm:t>
        <a:bodyPr/>
        <a:lstStyle/>
        <a:p>
          <a:endParaRPr lang="en-GB"/>
        </a:p>
      </dgm:t>
    </dgm:pt>
    <dgm:pt modelId="{7872A790-813C-4BD0-A5F9-7559352C9DBE}">
      <dgm:prSet phldrT="[Text]" custT="1"/>
      <dgm:spPr/>
      <dgm:t>
        <a:bodyPr/>
        <a:lstStyle/>
        <a:p>
          <a:r>
            <a:rPr lang="en-GB" sz="2800" b="1" dirty="0"/>
            <a:t>PERFORMANCE OR FUNCTIONALITY</a:t>
          </a:r>
        </a:p>
      </dgm:t>
    </dgm:pt>
    <dgm:pt modelId="{3714EDAA-D27C-4BF3-A113-8376D8114542}" type="parTrans" cxnId="{B963B770-5FB8-4317-8C93-97565D8CD372}">
      <dgm:prSet/>
      <dgm:spPr/>
      <dgm:t>
        <a:bodyPr/>
        <a:lstStyle/>
        <a:p>
          <a:endParaRPr lang="en-GB"/>
        </a:p>
      </dgm:t>
    </dgm:pt>
    <dgm:pt modelId="{AA084D36-DC6E-4B90-8814-49C8C4593D3E}" type="sibTrans" cxnId="{B963B770-5FB8-4317-8C93-97565D8CD372}">
      <dgm:prSet/>
      <dgm:spPr/>
      <dgm:t>
        <a:bodyPr/>
        <a:lstStyle/>
        <a:p>
          <a:endParaRPr lang="en-GB"/>
        </a:p>
      </dgm:t>
    </dgm:pt>
    <dgm:pt modelId="{61FD883B-946D-49C4-95B1-264B369036AE}" type="pres">
      <dgm:prSet presAssocID="{5FF18EAC-106D-4CAF-8781-46DBAA2FA05C}" presName="Name0" presStyleCnt="0">
        <dgm:presLayoutVars>
          <dgm:chMax val="11"/>
          <dgm:chPref val="11"/>
          <dgm:dir/>
          <dgm:resizeHandles/>
        </dgm:presLayoutVars>
      </dgm:prSet>
      <dgm:spPr/>
    </dgm:pt>
    <dgm:pt modelId="{09296EAF-FDD2-457B-A8CC-4C3E72040D7C}" type="pres">
      <dgm:prSet presAssocID="{7872A790-813C-4BD0-A5F9-7559352C9DBE}" presName="Accent3" presStyleCnt="0"/>
      <dgm:spPr/>
    </dgm:pt>
    <dgm:pt modelId="{C7F8BFA1-0807-4E15-8BA4-035E8BD35A3E}" type="pres">
      <dgm:prSet presAssocID="{7872A790-813C-4BD0-A5F9-7559352C9DBE}" presName="Accent" presStyleLbl="node1" presStyleIdx="0" presStyleCnt="3" custScaleX="142004" custScaleY="121292" custLinFactNeighborX="10929" custLinFactNeighborY="3391"/>
      <dgm:spPr/>
    </dgm:pt>
    <dgm:pt modelId="{6625E842-5AE8-4AD1-88FD-9DCA76D8992E}" type="pres">
      <dgm:prSet presAssocID="{7872A790-813C-4BD0-A5F9-7559352C9DBE}" presName="ParentBackground3" presStyleCnt="0"/>
      <dgm:spPr/>
    </dgm:pt>
    <dgm:pt modelId="{13B98CBE-A688-40D7-A7F7-6831A4B77E79}" type="pres">
      <dgm:prSet presAssocID="{7872A790-813C-4BD0-A5F9-7559352C9DBE}" presName="ParentBackground" presStyleLbl="fgAcc1" presStyleIdx="0" presStyleCnt="3" custScaleX="171129" custScaleY="115424" custLinFactNeighborX="19322"/>
      <dgm:spPr/>
    </dgm:pt>
    <dgm:pt modelId="{17594524-1C91-4745-B65F-8EA1FC71CDAA}" type="pres">
      <dgm:prSet presAssocID="{7872A790-813C-4BD0-A5F9-7559352C9DBE}" presName="Parent3" presStyleLbl="revTx" presStyleIdx="0" presStyleCnt="0">
        <dgm:presLayoutVars>
          <dgm:chMax val="1"/>
          <dgm:chPref val="1"/>
          <dgm:bulletEnabled val="1"/>
        </dgm:presLayoutVars>
      </dgm:prSet>
      <dgm:spPr/>
    </dgm:pt>
    <dgm:pt modelId="{E3F17900-114C-4F90-9C30-CF032EF025D2}" type="pres">
      <dgm:prSet presAssocID="{E8EEAC53-3F67-4E26-9673-7CB40389EE47}" presName="Accent2" presStyleCnt="0"/>
      <dgm:spPr/>
    </dgm:pt>
    <dgm:pt modelId="{C90D60CA-BF41-4F00-8796-E5989AB066AB}" type="pres">
      <dgm:prSet presAssocID="{E8EEAC53-3F67-4E26-9673-7CB40389EE47}" presName="Accent" presStyleLbl="node1" presStyleIdx="1" presStyleCnt="3"/>
      <dgm:spPr/>
    </dgm:pt>
    <dgm:pt modelId="{95FE9BB1-C733-4521-91F1-C1863592BA05}" type="pres">
      <dgm:prSet presAssocID="{E8EEAC53-3F67-4E26-9673-7CB40389EE47}" presName="ParentBackground2" presStyleCnt="0"/>
      <dgm:spPr/>
    </dgm:pt>
    <dgm:pt modelId="{A5E9F112-6FBC-4BB0-9C11-78B78BAD3E35}" type="pres">
      <dgm:prSet presAssocID="{E8EEAC53-3F67-4E26-9673-7CB40389EE47}" presName="ParentBackground" presStyleLbl="fgAcc1" presStyleIdx="1" presStyleCnt="3" custLinFactNeighborX="1205" custLinFactNeighborY="-3614"/>
      <dgm:spPr/>
    </dgm:pt>
    <dgm:pt modelId="{A11BFCE0-51D0-4DC1-A4AD-D1AF47F5B0C6}" type="pres">
      <dgm:prSet presAssocID="{E8EEAC53-3F67-4E26-9673-7CB40389EE47}" presName="Parent2" presStyleLbl="revTx" presStyleIdx="0" presStyleCnt="0">
        <dgm:presLayoutVars>
          <dgm:chMax val="1"/>
          <dgm:chPref val="1"/>
          <dgm:bulletEnabled val="1"/>
        </dgm:presLayoutVars>
      </dgm:prSet>
      <dgm:spPr/>
    </dgm:pt>
    <dgm:pt modelId="{1259CF68-1CA4-4786-932A-67EF3CC53A00}" type="pres">
      <dgm:prSet presAssocID="{5C468409-8560-4012-A76E-797EA908F134}" presName="Accent1" presStyleCnt="0"/>
      <dgm:spPr/>
    </dgm:pt>
    <dgm:pt modelId="{D10A3FC5-CFB8-4C58-AD2B-07F51FD1C815}" type="pres">
      <dgm:prSet presAssocID="{5C468409-8560-4012-A76E-797EA908F134}" presName="Accent" presStyleLbl="node1" presStyleIdx="2" presStyleCnt="3" custLinFactNeighborX="5" custLinFactNeighborY="814"/>
      <dgm:spPr/>
    </dgm:pt>
    <dgm:pt modelId="{F54A4759-3B17-4202-AA7F-9057EFDC41C0}" type="pres">
      <dgm:prSet presAssocID="{5C468409-8560-4012-A76E-797EA908F134}" presName="ParentBackground1" presStyleCnt="0"/>
      <dgm:spPr/>
    </dgm:pt>
    <dgm:pt modelId="{DAD9F065-746D-4801-9F53-CB2A5AF6D2E4}" type="pres">
      <dgm:prSet presAssocID="{5C468409-8560-4012-A76E-797EA908F134}" presName="ParentBackground" presStyleLbl="fgAcc1" presStyleIdx="2" presStyleCnt="3" custScaleX="122712" custScaleY="90721"/>
      <dgm:spPr/>
    </dgm:pt>
    <dgm:pt modelId="{F757621C-F655-4799-8E12-0649605A75ED}" type="pres">
      <dgm:prSet presAssocID="{5C468409-8560-4012-A76E-797EA908F134}" presName="Parent1" presStyleLbl="revTx" presStyleIdx="0" presStyleCnt="0">
        <dgm:presLayoutVars>
          <dgm:chMax val="1"/>
          <dgm:chPref val="1"/>
          <dgm:bulletEnabled val="1"/>
        </dgm:presLayoutVars>
      </dgm:prSet>
      <dgm:spPr/>
    </dgm:pt>
  </dgm:ptLst>
  <dgm:cxnLst>
    <dgm:cxn modelId="{1F3D5B01-C13C-467D-B21B-2C2601661542}" type="presOf" srcId="{E8EEAC53-3F67-4E26-9673-7CB40389EE47}" destId="{A11BFCE0-51D0-4DC1-A4AD-D1AF47F5B0C6}" srcOrd="1" destOrd="0" presId="urn:microsoft.com/office/officeart/2011/layout/CircleProcess"/>
    <dgm:cxn modelId="{5537BB0A-1727-486B-A787-22D177A8A972}" srcId="{5FF18EAC-106D-4CAF-8781-46DBAA2FA05C}" destId="{5C468409-8560-4012-A76E-797EA908F134}" srcOrd="0" destOrd="0" parTransId="{1C9FF235-25D5-4A77-AE9A-1E9D61AAE80F}" sibTransId="{A0201CBB-B9C8-4B59-AF40-4F94800A77EB}"/>
    <dgm:cxn modelId="{A063FF0B-6EBD-45BF-95DB-A640FB442E28}" type="presOf" srcId="{7872A790-813C-4BD0-A5F9-7559352C9DBE}" destId="{17594524-1C91-4745-B65F-8EA1FC71CDAA}" srcOrd="1" destOrd="0" presId="urn:microsoft.com/office/officeart/2011/layout/CircleProcess"/>
    <dgm:cxn modelId="{A0E47712-D0A2-49FB-AB68-BDBFEAA217D3}" type="presOf" srcId="{7872A790-813C-4BD0-A5F9-7559352C9DBE}" destId="{13B98CBE-A688-40D7-A7F7-6831A4B77E79}" srcOrd="0" destOrd="0" presId="urn:microsoft.com/office/officeart/2011/layout/CircleProcess"/>
    <dgm:cxn modelId="{C98B3A6B-D26A-4BE1-997C-B9E2662F36FB}" type="presOf" srcId="{E8EEAC53-3F67-4E26-9673-7CB40389EE47}" destId="{A5E9F112-6FBC-4BB0-9C11-78B78BAD3E35}" srcOrd="0" destOrd="0" presId="urn:microsoft.com/office/officeart/2011/layout/CircleProcess"/>
    <dgm:cxn modelId="{B963B770-5FB8-4317-8C93-97565D8CD372}" srcId="{5FF18EAC-106D-4CAF-8781-46DBAA2FA05C}" destId="{7872A790-813C-4BD0-A5F9-7559352C9DBE}" srcOrd="2" destOrd="0" parTransId="{3714EDAA-D27C-4BF3-A113-8376D8114542}" sibTransId="{AA084D36-DC6E-4B90-8814-49C8C4593D3E}"/>
    <dgm:cxn modelId="{5AAB159C-8AC3-4EC2-93EB-8F62F0F07088}" type="presOf" srcId="{5FF18EAC-106D-4CAF-8781-46DBAA2FA05C}" destId="{61FD883B-946D-49C4-95B1-264B369036AE}" srcOrd="0" destOrd="0" presId="urn:microsoft.com/office/officeart/2011/layout/CircleProcess"/>
    <dgm:cxn modelId="{28AD50C7-0E12-4F69-A544-16F037A57665}" type="presOf" srcId="{5C468409-8560-4012-A76E-797EA908F134}" destId="{DAD9F065-746D-4801-9F53-CB2A5AF6D2E4}" srcOrd="0" destOrd="0" presId="urn:microsoft.com/office/officeart/2011/layout/CircleProcess"/>
    <dgm:cxn modelId="{B5AC20D7-F8EE-4C7F-856A-A3BC36CE615D}" type="presOf" srcId="{5C468409-8560-4012-A76E-797EA908F134}" destId="{F757621C-F655-4799-8E12-0649605A75ED}" srcOrd="1" destOrd="0" presId="urn:microsoft.com/office/officeart/2011/layout/CircleProcess"/>
    <dgm:cxn modelId="{ED0130E3-E4EC-42B0-8D5B-26B196F9F4F2}" srcId="{5FF18EAC-106D-4CAF-8781-46DBAA2FA05C}" destId="{E8EEAC53-3F67-4E26-9673-7CB40389EE47}" srcOrd="1" destOrd="0" parTransId="{9CFDA859-ECBC-4933-8EE2-48881B1EFA01}" sibTransId="{3CA51737-5F22-4700-8054-69B70011BA00}"/>
    <dgm:cxn modelId="{4F2C72AA-ECBC-4C44-8299-759EBA0078AB}" type="presParOf" srcId="{61FD883B-946D-49C4-95B1-264B369036AE}" destId="{09296EAF-FDD2-457B-A8CC-4C3E72040D7C}" srcOrd="0" destOrd="0" presId="urn:microsoft.com/office/officeart/2011/layout/CircleProcess"/>
    <dgm:cxn modelId="{0CCC8662-7333-4AA6-9B9A-2219391701E7}" type="presParOf" srcId="{09296EAF-FDD2-457B-A8CC-4C3E72040D7C}" destId="{C7F8BFA1-0807-4E15-8BA4-035E8BD35A3E}" srcOrd="0" destOrd="0" presId="urn:microsoft.com/office/officeart/2011/layout/CircleProcess"/>
    <dgm:cxn modelId="{642D6106-D541-4740-96AC-D929EEDB9430}" type="presParOf" srcId="{61FD883B-946D-49C4-95B1-264B369036AE}" destId="{6625E842-5AE8-4AD1-88FD-9DCA76D8992E}" srcOrd="1" destOrd="0" presId="urn:microsoft.com/office/officeart/2011/layout/CircleProcess"/>
    <dgm:cxn modelId="{1A6E4671-4721-4B78-AF35-CFD9A3737A6C}" type="presParOf" srcId="{6625E842-5AE8-4AD1-88FD-9DCA76D8992E}" destId="{13B98CBE-A688-40D7-A7F7-6831A4B77E79}" srcOrd="0" destOrd="0" presId="urn:microsoft.com/office/officeart/2011/layout/CircleProcess"/>
    <dgm:cxn modelId="{D06113D1-CC6D-43FE-8415-A61451D0F670}" type="presParOf" srcId="{61FD883B-946D-49C4-95B1-264B369036AE}" destId="{17594524-1C91-4745-B65F-8EA1FC71CDAA}" srcOrd="2" destOrd="0" presId="urn:microsoft.com/office/officeart/2011/layout/CircleProcess"/>
    <dgm:cxn modelId="{2635DC93-A45E-4650-82A2-309A0DF3E31A}" type="presParOf" srcId="{61FD883B-946D-49C4-95B1-264B369036AE}" destId="{E3F17900-114C-4F90-9C30-CF032EF025D2}" srcOrd="3" destOrd="0" presId="urn:microsoft.com/office/officeart/2011/layout/CircleProcess"/>
    <dgm:cxn modelId="{00FB7441-0B75-40C0-B119-152251A6CC01}" type="presParOf" srcId="{E3F17900-114C-4F90-9C30-CF032EF025D2}" destId="{C90D60CA-BF41-4F00-8796-E5989AB066AB}" srcOrd="0" destOrd="0" presId="urn:microsoft.com/office/officeart/2011/layout/CircleProcess"/>
    <dgm:cxn modelId="{4A63466F-0509-434C-8447-11BC9E935716}" type="presParOf" srcId="{61FD883B-946D-49C4-95B1-264B369036AE}" destId="{95FE9BB1-C733-4521-91F1-C1863592BA05}" srcOrd="4" destOrd="0" presId="urn:microsoft.com/office/officeart/2011/layout/CircleProcess"/>
    <dgm:cxn modelId="{2D40C34F-6F81-4CEF-83E1-C6CDE55F1540}" type="presParOf" srcId="{95FE9BB1-C733-4521-91F1-C1863592BA05}" destId="{A5E9F112-6FBC-4BB0-9C11-78B78BAD3E35}" srcOrd="0" destOrd="0" presId="urn:microsoft.com/office/officeart/2011/layout/CircleProcess"/>
    <dgm:cxn modelId="{B069747D-9390-4184-844F-B94481A302FE}" type="presParOf" srcId="{61FD883B-946D-49C4-95B1-264B369036AE}" destId="{A11BFCE0-51D0-4DC1-A4AD-D1AF47F5B0C6}" srcOrd="5" destOrd="0" presId="urn:microsoft.com/office/officeart/2011/layout/CircleProcess"/>
    <dgm:cxn modelId="{9FB1EA8A-12FE-4BD8-AFEA-AA9A13B98288}" type="presParOf" srcId="{61FD883B-946D-49C4-95B1-264B369036AE}" destId="{1259CF68-1CA4-4786-932A-67EF3CC53A00}" srcOrd="6" destOrd="0" presId="urn:microsoft.com/office/officeart/2011/layout/CircleProcess"/>
    <dgm:cxn modelId="{2EEBAE6B-3B4D-40A7-91CA-AEE39BA8FFD0}" type="presParOf" srcId="{1259CF68-1CA4-4786-932A-67EF3CC53A00}" destId="{D10A3FC5-CFB8-4C58-AD2B-07F51FD1C815}" srcOrd="0" destOrd="0" presId="urn:microsoft.com/office/officeart/2011/layout/CircleProcess"/>
    <dgm:cxn modelId="{C6D69A61-0521-418C-B21E-14EC370F33B9}" type="presParOf" srcId="{61FD883B-946D-49C4-95B1-264B369036AE}" destId="{F54A4759-3B17-4202-AA7F-9057EFDC41C0}" srcOrd="7" destOrd="0" presId="urn:microsoft.com/office/officeart/2011/layout/CircleProcess"/>
    <dgm:cxn modelId="{BA951B02-06D9-479F-8BE4-AB1714D3DE9E}" type="presParOf" srcId="{F54A4759-3B17-4202-AA7F-9057EFDC41C0}" destId="{DAD9F065-746D-4801-9F53-CB2A5AF6D2E4}" srcOrd="0" destOrd="0" presId="urn:microsoft.com/office/officeart/2011/layout/CircleProcess"/>
    <dgm:cxn modelId="{02D83C2E-2878-4243-AA42-52D8E3D191FF}" type="presParOf" srcId="{61FD883B-946D-49C4-95B1-264B369036AE}" destId="{F757621C-F655-4799-8E12-0649605A75ED}"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5453E1-ACE7-411A-A5EE-70E8F73DC4A3}"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25A2646-D54D-49EC-839A-2C8B6781CBA8}">
      <dgm:prSet phldrT="[Text]"/>
      <dgm:spPr/>
      <dgm:t>
        <a:bodyPr/>
        <a:lstStyle/>
        <a:p>
          <a:r>
            <a:rPr lang="en-GB" dirty="0"/>
            <a:t>WATERFALL</a:t>
          </a:r>
        </a:p>
      </dgm:t>
    </dgm:pt>
    <dgm:pt modelId="{933FB247-9727-4DD4-BDDA-7D17F826AEC7}" type="parTrans" cxnId="{45D46E45-DBFB-4840-B651-D1C0BC66E1DB}">
      <dgm:prSet/>
      <dgm:spPr/>
      <dgm:t>
        <a:bodyPr/>
        <a:lstStyle/>
        <a:p>
          <a:endParaRPr lang="en-GB"/>
        </a:p>
      </dgm:t>
    </dgm:pt>
    <dgm:pt modelId="{B73C2ED6-B12F-4FD2-BDCC-C264722ECED4}" type="sibTrans" cxnId="{45D46E45-DBFB-4840-B651-D1C0BC66E1DB}">
      <dgm:prSet/>
      <dgm:spPr/>
      <dgm:t>
        <a:bodyPr/>
        <a:lstStyle/>
        <a:p>
          <a:endParaRPr lang="en-GB"/>
        </a:p>
      </dgm:t>
    </dgm:pt>
    <dgm:pt modelId="{DBA05007-93A8-4383-BE00-479CDAB457D5}">
      <dgm:prSet phldrT="[Text]"/>
      <dgm:spPr/>
      <dgm:t>
        <a:bodyPr/>
        <a:lstStyle/>
        <a:p>
          <a:r>
            <a:rPr lang="en-GB" dirty="0"/>
            <a:t>High degree of certainty</a:t>
          </a:r>
        </a:p>
      </dgm:t>
    </dgm:pt>
    <dgm:pt modelId="{9A72F2F8-8542-494E-8F79-3E680C2015E8}" type="parTrans" cxnId="{3D157554-0045-47D7-929A-A4D19EB2DB99}">
      <dgm:prSet/>
      <dgm:spPr/>
      <dgm:t>
        <a:bodyPr/>
        <a:lstStyle/>
        <a:p>
          <a:endParaRPr lang="en-GB"/>
        </a:p>
      </dgm:t>
    </dgm:pt>
    <dgm:pt modelId="{D49069D7-21B8-4726-8B16-3C35078F3AE9}" type="sibTrans" cxnId="{3D157554-0045-47D7-929A-A4D19EB2DB99}">
      <dgm:prSet/>
      <dgm:spPr/>
      <dgm:t>
        <a:bodyPr/>
        <a:lstStyle/>
        <a:p>
          <a:endParaRPr lang="en-GB"/>
        </a:p>
      </dgm:t>
    </dgm:pt>
    <dgm:pt modelId="{8A3E876B-1246-4317-A811-3B38D5FE0554}">
      <dgm:prSet phldrT="[Text]"/>
      <dgm:spPr/>
      <dgm:t>
        <a:bodyPr/>
        <a:lstStyle/>
        <a:p>
          <a:r>
            <a:rPr lang="en-GB" dirty="0"/>
            <a:t>Perhaps previous experience (house)</a:t>
          </a:r>
        </a:p>
      </dgm:t>
    </dgm:pt>
    <dgm:pt modelId="{208ADE18-3921-4E97-89F7-7659C3A9BAC7}" type="parTrans" cxnId="{6798A19F-D8D8-4446-AD15-122E36B39EC2}">
      <dgm:prSet/>
      <dgm:spPr/>
      <dgm:t>
        <a:bodyPr/>
        <a:lstStyle/>
        <a:p>
          <a:endParaRPr lang="en-GB"/>
        </a:p>
      </dgm:t>
    </dgm:pt>
    <dgm:pt modelId="{AB1CE3A8-2D52-4628-B79A-DB7B206E7697}" type="sibTrans" cxnId="{6798A19F-D8D8-4446-AD15-122E36B39EC2}">
      <dgm:prSet/>
      <dgm:spPr/>
      <dgm:t>
        <a:bodyPr/>
        <a:lstStyle/>
        <a:p>
          <a:endParaRPr lang="en-GB"/>
        </a:p>
      </dgm:t>
    </dgm:pt>
    <dgm:pt modelId="{03589BCA-927F-47F7-BAB0-CC61F5CF9244}">
      <dgm:prSet phldrT="[Text]"/>
      <dgm:spPr/>
      <dgm:t>
        <a:bodyPr/>
        <a:lstStyle/>
        <a:p>
          <a:r>
            <a:rPr lang="en-GB" dirty="0"/>
            <a:t>HYBRID</a:t>
          </a:r>
        </a:p>
      </dgm:t>
    </dgm:pt>
    <dgm:pt modelId="{4116518D-E78D-4907-A1F3-0DC6AA490944}" type="parTrans" cxnId="{4DE02765-0D8E-4D0B-B12B-D2F063102473}">
      <dgm:prSet/>
      <dgm:spPr/>
      <dgm:t>
        <a:bodyPr/>
        <a:lstStyle/>
        <a:p>
          <a:endParaRPr lang="en-GB"/>
        </a:p>
      </dgm:t>
    </dgm:pt>
    <dgm:pt modelId="{8B4601CF-EE7A-4B0A-8377-C1E68473E80E}" type="sibTrans" cxnId="{4DE02765-0D8E-4D0B-B12B-D2F063102473}">
      <dgm:prSet/>
      <dgm:spPr/>
      <dgm:t>
        <a:bodyPr/>
        <a:lstStyle/>
        <a:p>
          <a:endParaRPr lang="en-GB"/>
        </a:p>
      </dgm:t>
    </dgm:pt>
    <dgm:pt modelId="{289C1CF9-AB66-4948-A312-911091CB2FF3}">
      <dgm:prSet phldrT="[Text]"/>
      <dgm:spPr/>
      <dgm:t>
        <a:bodyPr/>
        <a:lstStyle/>
        <a:p>
          <a:r>
            <a:rPr lang="en-GB" dirty="0"/>
            <a:t>Predictive planning (flexible in some parts)</a:t>
          </a:r>
        </a:p>
      </dgm:t>
    </dgm:pt>
    <dgm:pt modelId="{CF0056DC-CF35-4833-B74D-14CB2108FF67}" type="parTrans" cxnId="{BA49B56E-649F-4DF4-B12E-7457C23460AA}">
      <dgm:prSet/>
      <dgm:spPr/>
      <dgm:t>
        <a:bodyPr/>
        <a:lstStyle/>
        <a:p>
          <a:endParaRPr lang="en-GB"/>
        </a:p>
      </dgm:t>
    </dgm:pt>
    <dgm:pt modelId="{49175701-1877-482C-9D8E-BAE2EBC857B3}" type="sibTrans" cxnId="{BA49B56E-649F-4DF4-B12E-7457C23460AA}">
      <dgm:prSet/>
      <dgm:spPr/>
      <dgm:t>
        <a:bodyPr/>
        <a:lstStyle/>
        <a:p>
          <a:endParaRPr lang="en-GB"/>
        </a:p>
      </dgm:t>
    </dgm:pt>
    <dgm:pt modelId="{AA024169-6529-4B9F-B4AA-31D5F50EEB66}">
      <dgm:prSet phldrT="[Text]"/>
      <dgm:spPr/>
      <dgm:t>
        <a:bodyPr/>
        <a:lstStyle/>
        <a:p>
          <a:r>
            <a:rPr lang="en-GB" dirty="0"/>
            <a:t>Adaptive planning (flexible in other parts)</a:t>
          </a:r>
        </a:p>
      </dgm:t>
    </dgm:pt>
    <dgm:pt modelId="{D4F937EE-213B-403C-AC29-5A28D3F44ECD}" type="parTrans" cxnId="{47178C38-F6D3-4CC5-A222-A6D41DCAA1A3}">
      <dgm:prSet/>
      <dgm:spPr/>
      <dgm:t>
        <a:bodyPr/>
        <a:lstStyle/>
        <a:p>
          <a:endParaRPr lang="en-GB"/>
        </a:p>
      </dgm:t>
    </dgm:pt>
    <dgm:pt modelId="{4C413086-1ABC-49A6-BE81-C5F12EE51C2B}" type="sibTrans" cxnId="{47178C38-F6D3-4CC5-A222-A6D41DCAA1A3}">
      <dgm:prSet/>
      <dgm:spPr/>
      <dgm:t>
        <a:bodyPr/>
        <a:lstStyle/>
        <a:p>
          <a:endParaRPr lang="en-GB"/>
        </a:p>
      </dgm:t>
    </dgm:pt>
    <dgm:pt modelId="{47CBC0D2-F941-4142-8715-C699FCC75C21}">
      <dgm:prSet phldrT="[Text]"/>
      <dgm:spPr/>
      <dgm:t>
        <a:bodyPr/>
        <a:lstStyle/>
        <a:p>
          <a:r>
            <a:rPr lang="en-GB" dirty="0"/>
            <a:t>AGILE</a:t>
          </a:r>
        </a:p>
      </dgm:t>
    </dgm:pt>
    <dgm:pt modelId="{081CE3D4-CB4C-482A-B6C4-66A34B992F35}" type="parTrans" cxnId="{ED60C38D-DF25-4E57-BDAD-0208A33EED78}">
      <dgm:prSet/>
      <dgm:spPr/>
      <dgm:t>
        <a:bodyPr/>
        <a:lstStyle/>
        <a:p>
          <a:endParaRPr lang="en-GB"/>
        </a:p>
      </dgm:t>
    </dgm:pt>
    <dgm:pt modelId="{9580B2E4-E9D9-4244-AB2D-90D4D1552278}" type="sibTrans" cxnId="{ED60C38D-DF25-4E57-BDAD-0208A33EED78}">
      <dgm:prSet/>
      <dgm:spPr/>
      <dgm:t>
        <a:bodyPr/>
        <a:lstStyle/>
        <a:p>
          <a:endParaRPr lang="en-GB"/>
        </a:p>
      </dgm:t>
    </dgm:pt>
    <dgm:pt modelId="{B6BEDD6C-A6BB-4C51-BA67-75B6AB98D5D1}">
      <dgm:prSet/>
      <dgm:spPr/>
      <dgm:t>
        <a:bodyPr/>
        <a:lstStyle/>
        <a:p>
          <a:r>
            <a:rPr lang="en-GB"/>
            <a:t>Low degree of certainty</a:t>
          </a:r>
        </a:p>
      </dgm:t>
    </dgm:pt>
    <dgm:pt modelId="{C3739746-9D2E-4578-AD8C-56BB9D7C80C0}" type="parTrans" cxnId="{08429302-BCD0-49BD-99B1-9CAE13B8BFD5}">
      <dgm:prSet/>
      <dgm:spPr/>
      <dgm:t>
        <a:bodyPr/>
        <a:lstStyle/>
        <a:p>
          <a:endParaRPr lang="en-GB"/>
        </a:p>
      </dgm:t>
    </dgm:pt>
    <dgm:pt modelId="{49FB5AB0-12CA-4A38-A82F-0547D13D8781}" type="sibTrans" cxnId="{08429302-BCD0-49BD-99B1-9CAE13B8BFD5}">
      <dgm:prSet/>
      <dgm:spPr/>
      <dgm:t>
        <a:bodyPr/>
        <a:lstStyle/>
        <a:p>
          <a:endParaRPr lang="en-GB"/>
        </a:p>
      </dgm:t>
    </dgm:pt>
    <dgm:pt modelId="{6D9DB601-26A7-45A4-95E2-AAF6C66DFB8F}">
      <dgm:prSet/>
      <dgm:spPr/>
      <dgm:t>
        <a:bodyPr/>
        <a:lstStyle/>
        <a:p>
          <a:r>
            <a:rPr lang="en-GB"/>
            <a:t>Flexible planning (covid-19 vaccine)</a:t>
          </a:r>
          <a:endParaRPr lang="en-GB" dirty="0"/>
        </a:p>
      </dgm:t>
    </dgm:pt>
    <dgm:pt modelId="{9C240454-E69A-433B-8140-624FA785CC20}" type="parTrans" cxnId="{911002E8-2B4A-466D-8C27-7BF4A8D432ED}">
      <dgm:prSet/>
      <dgm:spPr/>
      <dgm:t>
        <a:bodyPr/>
        <a:lstStyle/>
        <a:p>
          <a:endParaRPr lang="en-GB"/>
        </a:p>
      </dgm:t>
    </dgm:pt>
    <dgm:pt modelId="{C7DF4EB8-A1A9-42F1-9D52-D044BC43E902}" type="sibTrans" cxnId="{911002E8-2B4A-466D-8C27-7BF4A8D432ED}">
      <dgm:prSet/>
      <dgm:spPr/>
      <dgm:t>
        <a:bodyPr/>
        <a:lstStyle/>
        <a:p>
          <a:endParaRPr lang="en-GB"/>
        </a:p>
      </dgm:t>
    </dgm:pt>
    <dgm:pt modelId="{B2BCD86A-ABA4-4C7F-98A4-775E5E1B6642}" type="pres">
      <dgm:prSet presAssocID="{A45453E1-ACE7-411A-A5EE-70E8F73DC4A3}" presName="Name0" presStyleCnt="0">
        <dgm:presLayoutVars>
          <dgm:dir/>
          <dgm:animLvl val="lvl"/>
          <dgm:resizeHandles/>
        </dgm:presLayoutVars>
      </dgm:prSet>
      <dgm:spPr/>
    </dgm:pt>
    <dgm:pt modelId="{EB0C31CE-91AA-44CF-8BC7-1877ECB498E5}" type="pres">
      <dgm:prSet presAssocID="{425A2646-D54D-49EC-839A-2C8B6781CBA8}" presName="linNode" presStyleCnt="0"/>
      <dgm:spPr/>
    </dgm:pt>
    <dgm:pt modelId="{1FA0BAE3-B3BA-4ADD-819B-5F579C673600}" type="pres">
      <dgm:prSet presAssocID="{425A2646-D54D-49EC-839A-2C8B6781CBA8}" presName="parentShp" presStyleLbl="node1" presStyleIdx="0" presStyleCnt="3">
        <dgm:presLayoutVars>
          <dgm:bulletEnabled val="1"/>
        </dgm:presLayoutVars>
      </dgm:prSet>
      <dgm:spPr/>
    </dgm:pt>
    <dgm:pt modelId="{24FDB387-DD32-4D3B-9512-70D1D0888FB0}" type="pres">
      <dgm:prSet presAssocID="{425A2646-D54D-49EC-839A-2C8B6781CBA8}" presName="childShp" presStyleLbl="bgAccFollowNode1" presStyleIdx="0" presStyleCnt="3">
        <dgm:presLayoutVars>
          <dgm:bulletEnabled val="1"/>
        </dgm:presLayoutVars>
      </dgm:prSet>
      <dgm:spPr/>
    </dgm:pt>
    <dgm:pt modelId="{FBDE5C74-5D91-4F49-B568-684189B66C3F}" type="pres">
      <dgm:prSet presAssocID="{B73C2ED6-B12F-4FD2-BDCC-C264722ECED4}" presName="spacing" presStyleCnt="0"/>
      <dgm:spPr/>
    </dgm:pt>
    <dgm:pt modelId="{CC518858-9951-4FF5-BF4C-DA5909614809}" type="pres">
      <dgm:prSet presAssocID="{03589BCA-927F-47F7-BAB0-CC61F5CF9244}" presName="linNode" presStyleCnt="0"/>
      <dgm:spPr/>
    </dgm:pt>
    <dgm:pt modelId="{9E380BB9-32E0-4035-B5B8-062EFB054D95}" type="pres">
      <dgm:prSet presAssocID="{03589BCA-927F-47F7-BAB0-CC61F5CF9244}" presName="parentShp" presStyleLbl="node1" presStyleIdx="1" presStyleCnt="3">
        <dgm:presLayoutVars>
          <dgm:bulletEnabled val="1"/>
        </dgm:presLayoutVars>
      </dgm:prSet>
      <dgm:spPr/>
    </dgm:pt>
    <dgm:pt modelId="{7796825D-3285-421F-8601-0039300D72D2}" type="pres">
      <dgm:prSet presAssocID="{03589BCA-927F-47F7-BAB0-CC61F5CF9244}" presName="childShp" presStyleLbl="bgAccFollowNode1" presStyleIdx="1" presStyleCnt="3">
        <dgm:presLayoutVars>
          <dgm:bulletEnabled val="1"/>
        </dgm:presLayoutVars>
      </dgm:prSet>
      <dgm:spPr/>
    </dgm:pt>
    <dgm:pt modelId="{2F3519DC-CA4F-453E-8EAA-BC255DFF9C0D}" type="pres">
      <dgm:prSet presAssocID="{8B4601CF-EE7A-4B0A-8377-C1E68473E80E}" presName="spacing" presStyleCnt="0"/>
      <dgm:spPr/>
    </dgm:pt>
    <dgm:pt modelId="{CB923B91-DE94-4E87-A2A1-C8B48EBF0C59}" type="pres">
      <dgm:prSet presAssocID="{47CBC0D2-F941-4142-8715-C699FCC75C21}" presName="linNode" presStyleCnt="0"/>
      <dgm:spPr/>
    </dgm:pt>
    <dgm:pt modelId="{EA3E2BC4-5E96-48EA-ABFE-E9EF8DC302A4}" type="pres">
      <dgm:prSet presAssocID="{47CBC0D2-F941-4142-8715-C699FCC75C21}" presName="parentShp" presStyleLbl="node1" presStyleIdx="2" presStyleCnt="3">
        <dgm:presLayoutVars>
          <dgm:bulletEnabled val="1"/>
        </dgm:presLayoutVars>
      </dgm:prSet>
      <dgm:spPr/>
    </dgm:pt>
    <dgm:pt modelId="{D939E0ED-F410-47EB-94F8-E4471445A04D}" type="pres">
      <dgm:prSet presAssocID="{47CBC0D2-F941-4142-8715-C699FCC75C21}" presName="childShp" presStyleLbl="bgAccFollowNode1" presStyleIdx="2" presStyleCnt="3">
        <dgm:presLayoutVars>
          <dgm:bulletEnabled val="1"/>
        </dgm:presLayoutVars>
      </dgm:prSet>
      <dgm:spPr/>
    </dgm:pt>
  </dgm:ptLst>
  <dgm:cxnLst>
    <dgm:cxn modelId="{08429302-BCD0-49BD-99B1-9CAE13B8BFD5}" srcId="{47CBC0D2-F941-4142-8715-C699FCC75C21}" destId="{B6BEDD6C-A6BB-4C51-BA67-75B6AB98D5D1}" srcOrd="0" destOrd="0" parTransId="{C3739746-9D2E-4578-AD8C-56BB9D7C80C0}" sibTransId="{49FB5AB0-12CA-4A38-A82F-0547D13D8781}"/>
    <dgm:cxn modelId="{025C4614-6847-4475-BA3C-B42453D848F7}" type="presOf" srcId="{8A3E876B-1246-4317-A811-3B38D5FE0554}" destId="{24FDB387-DD32-4D3B-9512-70D1D0888FB0}" srcOrd="0" destOrd="1" presId="urn:microsoft.com/office/officeart/2005/8/layout/vList6"/>
    <dgm:cxn modelId="{47178C38-F6D3-4CC5-A222-A6D41DCAA1A3}" srcId="{03589BCA-927F-47F7-BAB0-CC61F5CF9244}" destId="{AA024169-6529-4B9F-B4AA-31D5F50EEB66}" srcOrd="1" destOrd="0" parTransId="{D4F937EE-213B-403C-AC29-5A28D3F44ECD}" sibTransId="{4C413086-1ABC-49A6-BE81-C5F12EE51C2B}"/>
    <dgm:cxn modelId="{4DE02765-0D8E-4D0B-B12B-D2F063102473}" srcId="{A45453E1-ACE7-411A-A5EE-70E8F73DC4A3}" destId="{03589BCA-927F-47F7-BAB0-CC61F5CF9244}" srcOrd="1" destOrd="0" parTransId="{4116518D-E78D-4907-A1F3-0DC6AA490944}" sibTransId="{8B4601CF-EE7A-4B0A-8377-C1E68473E80E}"/>
    <dgm:cxn modelId="{45D46E45-DBFB-4840-B651-D1C0BC66E1DB}" srcId="{A45453E1-ACE7-411A-A5EE-70E8F73DC4A3}" destId="{425A2646-D54D-49EC-839A-2C8B6781CBA8}" srcOrd="0" destOrd="0" parTransId="{933FB247-9727-4DD4-BDDA-7D17F826AEC7}" sibTransId="{B73C2ED6-B12F-4FD2-BDCC-C264722ECED4}"/>
    <dgm:cxn modelId="{7B888F68-0F49-4749-9369-CD2D7205D711}" type="presOf" srcId="{DBA05007-93A8-4383-BE00-479CDAB457D5}" destId="{24FDB387-DD32-4D3B-9512-70D1D0888FB0}" srcOrd="0" destOrd="0" presId="urn:microsoft.com/office/officeart/2005/8/layout/vList6"/>
    <dgm:cxn modelId="{BA49B56E-649F-4DF4-B12E-7457C23460AA}" srcId="{03589BCA-927F-47F7-BAB0-CC61F5CF9244}" destId="{289C1CF9-AB66-4948-A312-911091CB2FF3}" srcOrd="0" destOrd="0" parTransId="{CF0056DC-CF35-4833-B74D-14CB2108FF67}" sibTransId="{49175701-1877-482C-9D8E-BAE2EBC857B3}"/>
    <dgm:cxn modelId="{5C79B551-3C65-4F7C-B3CA-71A16909D03D}" type="presOf" srcId="{A45453E1-ACE7-411A-A5EE-70E8F73DC4A3}" destId="{B2BCD86A-ABA4-4C7F-98A4-775E5E1B6642}" srcOrd="0" destOrd="0" presId="urn:microsoft.com/office/officeart/2005/8/layout/vList6"/>
    <dgm:cxn modelId="{58A5C173-1D41-4AEB-BE4E-64402D2218DC}" type="presOf" srcId="{6D9DB601-26A7-45A4-95E2-AAF6C66DFB8F}" destId="{D939E0ED-F410-47EB-94F8-E4471445A04D}" srcOrd="0" destOrd="1" presId="urn:microsoft.com/office/officeart/2005/8/layout/vList6"/>
    <dgm:cxn modelId="{3D157554-0045-47D7-929A-A4D19EB2DB99}" srcId="{425A2646-D54D-49EC-839A-2C8B6781CBA8}" destId="{DBA05007-93A8-4383-BE00-479CDAB457D5}" srcOrd="0" destOrd="0" parTransId="{9A72F2F8-8542-494E-8F79-3E680C2015E8}" sibTransId="{D49069D7-21B8-4726-8B16-3C35078F3AE9}"/>
    <dgm:cxn modelId="{3A526F7E-1245-4F67-9C50-70D589F444B6}" type="presOf" srcId="{AA024169-6529-4B9F-B4AA-31D5F50EEB66}" destId="{7796825D-3285-421F-8601-0039300D72D2}" srcOrd="0" destOrd="1" presId="urn:microsoft.com/office/officeart/2005/8/layout/vList6"/>
    <dgm:cxn modelId="{ED60C38D-DF25-4E57-BDAD-0208A33EED78}" srcId="{A45453E1-ACE7-411A-A5EE-70E8F73DC4A3}" destId="{47CBC0D2-F941-4142-8715-C699FCC75C21}" srcOrd="2" destOrd="0" parTransId="{081CE3D4-CB4C-482A-B6C4-66A34B992F35}" sibTransId="{9580B2E4-E9D9-4244-AB2D-90D4D1552278}"/>
    <dgm:cxn modelId="{A743B48F-097A-4C0B-9F2D-381A8BF52EFF}" type="presOf" srcId="{03589BCA-927F-47F7-BAB0-CC61F5CF9244}" destId="{9E380BB9-32E0-4035-B5B8-062EFB054D95}" srcOrd="0" destOrd="0" presId="urn:microsoft.com/office/officeart/2005/8/layout/vList6"/>
    <dgm:cxn modelId="{6798A19F-D8D8-4446-AD15-122E36B39EC2}" srcId="{425A2646-D54D-49EC-839A-2C8B6781CBA8}" destId="{8A3E876B-1246-4317-A811-3B38D5FE0554}" srcOrd="1" destOrd="0" parTransId="{208ADE18-3921-4E97-89F7-7659C3A9BAC7}" sibTransId="{AB1CE3A8-2D52-4628-B79A-DB7B206E7697}"/>
    <dgm:cxn modelId="{171A05B8-426E-4F2C-BEB2-4B2C91045B4F}" type="presOf" srcId="{47CBC0D2-F941-4142-8715-C699FCC75C21}" destId="{EA3E2BC4-5E96-48EA-ABFE-E9EF8DC302A4}" srcOrd="0" destOrd="0" presId="urn:microsoft.com/office/officeart/2005/8/layout/vList6"/>
    <dgm:cxn modelId="{4A61B7D6-D300-4F0F-A1C6-E227862C00CB}" type="presOf" srcId="{B6BEDD6C-A6BB-4C51-BA67-75B6AB98D5D1}" destId="{D939E0ED-F410-47EB-94F8-E4471445A04D}" srcOrd="0" destOrd="0" presId="urn:microsoft.com/office/officeart/2005/8/layout/vList6"/>
    <dgm:cxn modelId="{0B8928DF-D7E4-4888-8B36-D7AE8388FE8B}" type="presOf" srcId="{289C1CF9-AB66-4948-A312-911091CB2FF3}" destId="{7796825D-3285-421F-8601-0039300D72D2}" srcOrd="0" destOrd="0" presId="urn:microsoft.com/office/officeart/2005/8/layout/vList6"/>
    <dgm:cxn modelId="{25DFE6E7-903E-4BAC-AEC2-932A55F7A112}" type="presOf" srcId="{425A2646-D54D-49EC-839A-2C8B6781CBA8}" destId="{1FA0BAE3-B3BA-4ADD-819B-5F579C673600}" srcOrd="0" destOrd="0" presId="urn:microsoft.com/office/officeart/2005/8/layout/vList6"/>
    <dgm:cxn modelId="{911002E8-2B4A-466D-8C27-7BF4A8D432ED}" srcId="{47CBC0D2-F941-4142-8715-C699FCC75C21}" destId="{6D9DB601-26A7-45A4-95E2-AAF6C66DFB8F}" srcOrd="1" destOrd="0" parTransId="{9C240454-E69A-433B-8140-624FA785CC20}" sibTransId="{C7DF4EB8-A1A9-42F1-9D52-D044BC43E902}"/>
    <dgm:cxn modelId="{690CC73B-63CB-4CA0-8CE2-609986BA6620}" type="presParOf" srcId="{B2BCD86A-ABA4-4C7F-98A4-775E5E1B6642}" destId="{EB0C31CE-91AA-44CF-8BC7-1877ECB498E5}" srcOrd="0" destOrd="0" presId="urn:microsoft.com/office/officeart/2005/8/layout/vList6"/>
    <dgm:cxn modelId="{EFD7BB16-F51C-4E78-A079-AE6A62689377}" type="presParOf" srcId="{EB0C31CE-91AA-44CF-8BC7-1877ECB498E5}" destId="{1FA0BAE3-B3BA-4ADD-819B-5F579C673600}" srcOrd="0" destOrd="0" presId="urn:microsoft.com/office/officeart/2005/8/layout/vList6"/>
    <dgm:cxn modelId="{5BA2715A-D458-43B4-A0D4-11543E2420F9}" type="presParOf" srcId="{EB0C31CE-91AA-44CF-8BC7-1877ECB498E5}" destId="{24FDB387-DD32-4D3B-9512-70D1D0888FB0}" srcOrd="1" destOrd="0" presId="urn:microsoft.com/office/officeart/2005/8/layout/vList6"/>
    <dgm:cxn modelId="{2A96AD50-5749-4326-80B4-CB32D12F6D09}" type="presParOf" srcId="{B2BCD86A-ABA4-4C7F-98A4-775E5E1B6642}" destId="{FBDE5C74-5D91-4F49-B568-684189B66C3F}" srcOrd="1" destOrd="0" presId="urn:microsoft.com/office/officeart/2005/8/layout/vList6"/>
    <dgm:cxn modelId="{7B140267-8B2F-4699-8603-75441BC31F1C}" type="presParOf" srcId="{B2BCD86A-ABA4-4C7F-98A4-775E5E1B6642}" destId="{CC518858-9951-4FF5-BF4C-DA5909614809}" srcOrd="2" destOrd="0" presId="urn:microsoft.com/office/officeart/2005/8/layout/vList6"/>
    <dgm:cxn modelId="{7ECB105B-507E-4759-9A84-94A22F1955C0}" type="presParOf" srcId="{CC518858-9951-4FF5-BF4C-DA5909614809}" destId="{9E380BB9-32E0-4035-B5B8-062EFB054D95}" srcOrd="0" destOrd="0" presId="urn:microsoft.com/office/officeart/2005/8/layout/vList6"/>
    <dgm:cxn modelId="{0CF02DB9-C872-481E-8D9F-39576047A893}" type="presParOf" srcId="{CC518858-9951-4FF5-BF4C-DA5909614809}" destId="{7796825D-3285-421F-8601-0039300D72D2}" srcOrd="1" destOrd="0" presId="urn:microsoft.com/office/officeart/2005/8/layout/vList6"/>
    <dgm:cxn modelId="{A83CA7ED-F8A8-4D3F-B713-21AD467DA036}" type="presParOf" srcId="{B2BCD86A-ABA4-4C7F-98A4-775E5E1B6642}" destId="{2F3519DC-CA4F-453E-8EAA-BC255DFF9C0D}" srcOrd="3" destOrd="0" presId="urn:microsoft.com/office/officeart/2005/8/layout/vList6"/>
    <dgm:cxn modelId="{989DBB85-3EC3-4189-9C6D-F3E2E275BF90}" type="presParOf" srcId="{B2BCD86A-ABA4-4C7F-98A4-775E5E1B6642}" destId="{CB923B91-DE94-4E87-A2A1-C8B48EBF0C59}" srcOrd="4" destOrd="0" presId="urn:microsoft.com/office/officeart/2005/8/layout/vList6"/>
    <dgm:cxn modelId="{9AA05140-2814-4B46-82D5-41BE4B228C76}" type="presParOf" srcId="{CB923B91-DE94-4E87-A2A1-C8B48EBF0C59}" destId="{EA3E2BC4-5E96-48EA-ABFE-E9EF8DC302A4}" srcOrd="0" destOrd="0" presId="urn:microsoft.com/office/officeart/2005/8/layout/vList6"/>
    <dgm:cxn modelId="{B2A7FC0B-7C76-4D2D-9F85-0AB59278C433}" type="presParOf" srcId="{CB923B91-DE94-4E87-A2A1-C8B48EBF0C59}" destId="{D939E0ED-F410-47EB-94F8-E4471445A04D}"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F8BFA1-0807-4E15-8BA4-035E8BD35A3E}">
      <dsp:nvSpPr>
        <dsp:cNvPr id="0" name=""/>
        <dsp:cNvSpPr/>
      </dsp:nvSpPr>
      <dsp:spPr>
        <a:xfrm>
          <a:off x="7131100" y="913217"/>
          <a:ext cx="4188759" cy="357846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B98CBE-A688-40D7-A7F7-6831A4B77E79}">
      <dsp:nvSpPr>
        <dsp:cNvPr id="0" name=""/>
        <dsp:cNvSpPr/>
      </dsp:nvSpPr>
      <dsp:spPr>
        <a:xfrm>
          <a:off x="7078873" y="1013266"/>
          <a:ext cx="4712663" cy="3178283"/>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b="1" kern="1200" dirty="0"/>
            <a:t>PERFORMANCE OR FUNCTIONALITY</a:t>
          </a:r>
        </a:p>
      </dsp:txBody>
      <dsp:txXfrm>
        <a:off x="7752580" y="1467392"/>
        <a:ext cx="3365249" cy="2270031"/>
      </dsp:txXfrm>
    </dsp:sp>
    <dsp:sp modelId="{C90D60CA-BF41-4F00-8796-E5989AB066AB}">
      <dsp:nvSpPr>
        <dsp:cNvPr id="0" name=""/>
        <dsp:cNvSpPr/>
      </dsp:nvSpPr>
      <dsp:spPr>
        <a:xfrm rot="2700000">
          <a:off x="4383132" y="1130828"/>
          <a:ext cx="2942642" cy="2942642"/>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E9F112-6FBC-4BB0-9C11-78B78BAD3E35}">
      <dsp:nvSpPr>
        <dsp:cNvPr id="0" name=""/>
        <dsp:cNvSpPr/>
      </dsp:nvSpPr>
      <dsp:spPr>
        <a:xfrm>
          <a:off x="4510705" y="1126107"/>
          <a:ext cx="2753865" cy="2753572"/>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r>
            <a:rPr lang="en-GB" sz="4400" b="1" kern="1200" dirty="0"/>
            <a:t>COST</a:t>
          </a:r>
        </a:p>
      </dsp:txBody>
      <dsp:txXfrm>
        <a:off x="4904388" y="1519549"/>
        <a:ext cx="1966498" cy="1966689"/>
      </dsp:txXfrm>
    </dsp:sp>
    <dsp:sp modelId="{D10A3FC5-CFB8-4C58-AD2B-07F51FD1C815}">
      <dsp:nvSpPr>
        <dsp:cNvPr id="0" name=""/>
        <dsp:cNvSpPr/>
      </dsp:nvSpPr>
      <dsp:spPr>
        <a:xfrm rot="2700000">
          <a:off x="1334692" y="1164792"/>
          <a:ext cx="2942642" cy="2942642"/>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D9F065-746D-4801-9F53-CB2A5AF6D2E4}">
      <dsp:nvSpPr>
        <dsp:cNvPr id="0" name=""/>
        <dsp:cNvSpPr/>
      </dsp:nvSpPr>
      <dsp:spPr>
        <a:xfrm>
          <a:off x="1116143" y="1353373"/>
          <a:ext cx="3379323" cy="2498068"/>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b="1" kern="1200" dirty="0"/>
            <a:t>TIME</a:t>
          </a:r>
        </a:p>
      </dsp:txBody>
      <dsp:txXfrm>
        <a:off x="1599240" y="1710308"/>
        <a:ext cx="2413129" cy="17842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DB387-DD32-4D3B-9512-70D1D0888FB0}">
      <dsp:nvSpPr>
        <dsp:cNvPr id="0" name=""/>
        <dsp:cNvSpPr/>
      </dsp:nvSpPr>
      <dsp:spPr>
        <a:xfrm>
          <a:off x="4792979" y="0"/>
          <a:ext cx="7189469" cy="1285875"/>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7145" rIns="17145" bIns="17145" numCol="1" spcCol="1270" anchor="t" anchorCtr="0">
          <a:noAutofit/>
        </a:bodyPr>
        <a:lstStyle/>
        <a:p>
          <a:pPr marL="228600" lvl="1" indent="-228600" algn="l" defTabSz="1200150">
            <a:lnSpc>
              <a:spcPct val="90000"/>
            </a:lnSpc>
            <a:spcBef>
              <a:spcPct val="0"/>
            </a:spcBef>
            <a:spcAft>
              <a:spcPct val="15000"/>
            </a:spcAft>
            <a:buChar char="•"/>
          </a:pPr>
          <a:r>
            <a:rPr lang="en-GB" sz="2700" kern="1200" dirty="0"/>
            <a:t>High degree of certainty</a:t>
          </a:r>
        </a:p>
        <a:p>
          <a:pPr marL="228600" lvl="1" indent="-228600" algn="l" defTabSz="1200150">
            <a:lnSpc>
              <a:spcPct val="90000"/>
            </a:lnSpc>
            <a:spcBef>
              <a:spcPct val="0"/>
            </a:spcBef>
            <a:spcAft>
              <a:spcPct val="15000"/>
            </a:spcAft>
            <a:buChar char="•"/>
          </a:pPr>
          <a:r>
            <a:rPr lang="en-GB" sz="2700" kern="1200" dirty="0"/>
            <a:t>Perhaps previous experience (house)</a:t>
          </a:r>
        </a:p>
      </dsp:txBody>
      <dsp:txXfrm>
        <a:off x="4792979" y="160734"/>
        <a:ext cx="6707266" cy="964407"/>
      </dsp:txXfrm>
    </dsp:sp>
    <dsp:sp modelId="{1FA0BAE3-B3BA-4ADD-819B-5F579C673600}">
      <dsp:nvSpPr>
        <dsp:cNvPr id="0" name=""/>
        <dsp:cNvSpPr/>
      </dsp:nvSpPr>
      <dsp:spPr>
        <a:xfrm>
          <a:off x="0" y="0"/>
          <a:ext cx="4792979" cy="128587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114300" rIns="228600" bIns="114300" numCol="1" spcCol="1270" anchor="ctr" anchorCtr="0">
          <a:noAutofit/>
        </a:bodyPr>
        <a:lstStyle/>
        <a:p>
          <a:pPr marL="0" lvl="0" indent="0" algn="ctr" defTabSz="2667000">
            <a:lnSpc>
              <a:spcPct val="90000"/>
            </a:lnSpc>
            <a:spcBef>
              <a:spcPct val="0"/>
            </a:spcBef>
            <a:spcAft>
              <a:spcPct val="35000"/>
            </a:spcAft>
            <a:buNone/>
          </a:pPr>
          <a:r>
            <a:rPr lang="en-GB" sz="6000" kern="1200" dirty="0"/>
            <a:t>WATERFALL</a:t>
          </a:r>
        </a:p>
      </dsp:txBody>
      <dsp:txXfrm>
        <a:off x="62771" y="62771"/>
        <a:ext cx="4667437" cy="1160333"/>
      </dsp:txXfrm>
    </dsp:sp>
    <dsp:sp modelId="{7796825D-3285-421F-8601-0039300D72D2}">
      <dsp:nvSpPr>
        <dsp:cNvPr id="0" name=""/>
        <dsp:cNvSpPr/>
      </dsp:nvSpPr>
      <dsp:spPr>
        <a:xfrm>
          <a:off x="4792979" y="1414462"/>
          <a:ext cx="7189469" cy="1285875"/>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7145" rIns="17145" bIns="17145" numCol="1" spcCol="1270" anchor="t" anchorCtr="0">
          <a:noAutofit/>
        </a:bodyPr>
        <a:lstStyle/>
        <a:p>
          <a:pPr marL="228600" lvl="1" indent="-228600" algn="l" defTabSz="1200150">
            <a:lnSpc>
              <a:spcPct val="90000"/>
            </a:lnSpc>
            <a:spcBef>
              <a:spcPct val="0"/>
            </a:spcBef>
            <a:spcAft>
              <a:spcPct val="15000"/>
            </a:spcAft>
            <a:buChar char="•"/>
          </a:pPr>
          <a:r>
            <a:rPr lang="en-GB" sz="2700" kern="1200" dirty="0"/>
            <a:t>Predictive planning (flexible in some parts)</a:t>
          </a:r>
        </a:p>
        <a:p>
          <a:pPr marL="228600" lvl="1" indent="-228600" algn="l" defTabSz="1200150">
            <a:lnSpc>
              <a:spcPct val="90000"/>
            </a:lnSpc>
            <a:spcBef>
              <a:spcPct val="0"/>
            </a:spcBef>
            <a:spcAft>
              <a:spcPct val="15000"/>
            </a:spcAft>
            <a:buChar char="•"/>
          </a:pPr>
          <a:r>
            <a:rPr lang="en-GB" sz="2700" kern="1200" dirty="0"/>
            <a:t>Adaptive planning (flexible in other parts)</a:t>
          </a:r>
        </a:p>
      </dsp:txBody>
      <dsp:txXfrm>
        <a:off x="4792979" y="1575196"/>
        <a:ext cx="6707266" cy="964407"/>
      </dsp:txXfrm>
    </dsp:sp>
    <dsp:sp modelId="{9E380BB9-32E0-4035-B5B8-062EFB054D95}">
      <dsp:nvSpPr>
        <dsp:cNvPr id="0" name=""/>
        <dsp:cNvSpPr/>
      </dsp:nvSpPr>
      <dsp:spPr>
        <a:xfrm>
          <a:off x="0" y="1414462"/>
          <a:ext cx="4792979" cy="128587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114300" rIns="228600" bIns="114300" numCol="1" spcCol="1270" anchor="ctr" anchorCtr="0">
          <a:noAutofit/>
        </a:bodyPr>
        <a:lstStyle/>
        <a:p>
          <a:pPr marL="0" lvl="0" indent="0" algn="ctr" defTabSz="2667000">
            <a:lnSpc>
              <a:spcPct val="90000"/>
            </a:lnSpc>
            <a:spcBef>
              <a:spcPct val="0"/>
            </a:spcBef>
            <a:spcAft>
              <a:spcPct val="35000"/>
            </a:spcAft>
            <a:buNone/>
          </a:pPr>
          <a:r>
            <a:rPr lang="en-GB" sz="6000" kern="1200" dirty="0"/>
            <a:t>HYBRID</a:t>
          </a:r>
        </a:p>
      </dsp:txBody>
      <dsp:txXfrm>
        <a:off x="62771" y="1477233"/>
        <a:ext cx="4667437" cy="1160333"/>
      </dsp:txXfrm>
    </dsp:sp>
    <dsp:sp modelId="{D939E0ED-F410-47EB-94F8-E4471445A04D}">
      <dsp:nvSpPr>
        <dsp:cNvPr id="0" name=""/>
        <dsp:cNvSpPr/>
      </dsp:nvSpPr>
      <dsp:spPr>
        <a:xfrm>
          <a:off x="4792979" y="2828925"/>
          <a:ext cx="7189469" cy="1285875"/>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 tIns="17145" rIns="17145" bIns="17145" numCol="1" spcCol="1270" anchor="t" anchorCtr="0">
          <a:noAutofit/>
        </a:bodyPr>
        <a:lstStyle/>
        <a:p>
          <a:pPr marL="228600" lvl="1" indent="-228600" algn="l" defTabSz="1200150">
            <a:lnSpc>
              <a:spcPct val="90000"/>
            </a:lnSpc>
            <a:spcBef>
              <a:spcPct val="0"/>
            </a:spcBef>
            <a:spcAft>
              <a:spcPct val="15000"/>
            </a:spcAft>
            <a:buChar char="•"/>
          </a:pPr>
          <a:r>
            <a:rPr lang="en-GB" sz="2700" kern="1200"/>
            <a:t>Low degree of certainty</a:t>
          </a:r>
        </a:p>
        <a:p>
          <a:pPr marL="228600" lvl="1" indent="-228600" algn="l" defTabSz="1200150">
            <a:lnSpc>
              <a:spcPct val="90000"/>
            </a:lnSpc>
            <a:spcBef>
              <a:spcPct val="0"/>
            </a:spcBef>
            <a:spcAft>
              <a:spcPct val="15000"/>
            </a:spcAft>
            <a:buChar char="•"/>
          </a:pPr>
          <a:r>
            <a:rPr lang="en-GB" sz="2700" kern="1200"/>
            <a:t>Flexible planning (covid-19 vaccine)</a:t>
          </a:r>
          <a:endParaRPr lang="en-GB" sz="2700" kern="1200" dirty="0"/>
        </a:p>
      </dsp:txBody>
      <dsp:txXfrm>
        <a:off x="4792979" y="2989659"/>
        <a:ext cx="6707266" cy="964407"/>
      </dsp:txXfrm>
    </dsp:sp>
    <dsp:sp modelId="{EA3E2BC4-5E96-48EA-ABFE-E9EF8DC302A4}">
      <dsp:nvSpPr>
        <dsp:cNvPr id="0" name=""/>
        <dsp:cNvSpPr/>
      </dsp:nvSpPr>
      <dsp:spPr>
        <a:xfrm>
          <a:off x="0" y="2828925"/>
          <a:ext cx="4792979" cy="128587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114300" rIns="228600" bIns="114300" numCol="1" spcCol="1270" anchor="ctr" anchorCtr="0">
          <a:noAutofit/>
        </a:bodyPr>
        <a:lstStyle/>
        <a:p>
          <a:pPr marL="0" lvl="0" indent="0" algn="ctr" defTabSz="2667000">
            <a:lnSpc>
              <a:spcPct val="90000"/>
            </a:lnSpc>
            <a:spcBef>
              <a:spcPct val="0"/>
            </a:spcBef>
            <a:spcAft>
              <a:spcPct val="35000"/>
            </a:spcAft>
            <a:buNone/>
          </a:pPr>
          <a:r>
            <a:rPr lang="en-GB" sz="6000" kern="1200" dirty="0"/>
            <a:t>AGILE</a:t>
          </a:r>
        </a:p>
      </dsp:txBody>
      <dsp:txXfrm>
        <a:off x="62771" y="2891696"/>
        <a:ext cx="4667437" cy="1160333"/>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6E60F9-69D1-4B49-A70C-5FC298533634}" type="datetimeFigureOut">
              <a:rPr lang="en-GB" smtClean="0"/>
              <a:t>14/09/2024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00DFAE-69F3-4174-A78B-C979559F00C5}" type="slidenum">
              <a:rPr lang="en-GB" smtClean="0"/>
              <a:t>‹#›</a:t>
            </a:fld>
            <a:endParaRPr lang="en-GB"/>
          </a:p>
        </p:txBody>
      </p:sp>
    </p:spTree>
    <p:extLst>
      <p:ext uri="{BB962C8B-B14F-4D97-AF65-F5344CB8AC3E}">
        <p14:creationId xmlns:p14="http://schemas.microsoft.com/office/powerpoint/2010/main" val="3638823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www.belbin.com/meredith.htm"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www.belbin.com/meredith.htm"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2F7859B5-EEAC-4C29-91E4-2D1E17D7229A}"/>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66D4207C-186F-4A48-BFDF-14ED02F63C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6084" name="Slide Number Placeholder 3">
            <a:extLst>
              <a:ext uri="{FF2B5EF4-FFF2-40B4-BE49-F238E27FC236}">
                <a16:creationId xmlns:a16="http://schemas.microsoft.com/office/drawing/2014/main" id="{F9A59B27-9B80-4B78-8D96-8E79F7B070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D9D25DE8-C7B5-4888-8A62-B7901F077AA7}" type="slidenum">
              <a:rPr lang="en-GB" altLang="en-US" sz="1200">
                <a:latin typeface="Times New Roman" panose="02020603050405020304" pitchFamily="18" charset="0"/>
              </a:rPr>
              <a:pPr/>
              <a:t>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743335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2F7859B5-EEAC-4C29-91E4-2D1E17D7229A}"/>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66D4207C-186F-4A48-BFDF-14ED02F63C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6084" name="Slide Number Placeholder 3">
            <a:extLst>
              <a:ext uri="{FF2B5EF4-FFF2-40B4-BE49-F238E27FC236}">
                <a16:creationId xmlns:a16="http://schemas.microsoft.com/office/drawing/2014/main" id="{F9A59B27-9B80-4B78-8D96-8E79F7B070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D9D25DE8-C7B5-4888-8A62-B7901F077AA7}" type="slidenum">
              <a:rPr lang="en-GB" altLang="en-US" sz="1200">
                <a:latin typeface="Times New Roman" panose="02020603050405020304" pitchFamily="18" charset="0"/>
              </a:rPr>
              <a:pPr/>
              <a:t>3</a:t>
            </a:fld>
            <a:endParaRPr lang="en-GB" altLang="en-US" sz="1200">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4</a:t>
            </a:fld>
            <a:endParaRPr lang="en-GB" altLang="en-US" sz="1200">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5</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501744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7</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940380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8</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43243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9</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22463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10</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261780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11</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189436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C72822E5-1B75-446F-AF2A-174C2C1B4584}"/>
              </a:ext>
            </a:extLst>
          </p:cNvPr>
          <p:cNvSpPr>
            <a:spLocks noGrp="1" noRot="1" noChangeAspect="1" noTextEdit="1"/>
          </p:cNvSpPr>
          <p:nvPr>
            <p:ph type="sldImg"/>
          </p:nvPr>
        </p:nvSpPr>
        <p:spPr>
          <a:ln/>
        </p:spPr>
      </p:sp>
      <p:sp>
        <p:nvSpPr>
          <p:cNvPr id="66563" name="Notes Placeholder 2">
            <a:extLst>
              <a:ext uri="{FF2B5EF4-FFF2-40B4-BE49-F238E27FC236}">
                <a16:creationId xmlns:a16="http://schemas.microsoft.com/office/drawing/2014/main" id="{2D09D45A-9A5B-4AAF-93B4-3FC6FDE7CD0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6564" name="Slide Number Placeholder 3">
            <a:extLst>
              <a:ext uri="{FF2B5EF4-FFF2-40B4-BE49-F238E27FC236}">
                <a16:creationId xmlns:a16="http://schemas.microsoft.com/office/drawing/2014/main" id="{E9EFBF19-EDEF-4AC5-B281-B50AC3D72E5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5B74BE2-F903-4984-8057-A1257F7A755C}" type="slidenum">
              <a:rPr lang="en-GB" altLang="en-US" sz="1200">
                <a:latin typeface="Times New Roman" panose="02020603050405020304" pitchFamily="18" charset="0"/>
              </a:rPr>
              <a:pPr/>
              <a:t>12</a:t>
            </a:fld>
            <a:endParaRPr lang="en-GB" altLang="en-US" sz="1200">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13</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4454200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DD058AED-69B6-4D2E-8696-5C5EA3F09303}"/>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61490E02-ADA1-4C24-86D3-14A70DE9314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a:extLst>
              <a:ext uri="{FF2B5EF4-FFF2-40B4-BE49-F238E27FC236}">
                <a16:creationId xmlns:a16="http://schemas.microsoft.com/office/drawing/2014/main" id="{E57B5BDA-2505-46CB-825B-C53371B74F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C943176-6307-4D44-89B1-ECCA87F2C58F}" type="slidenum">
              <a:rPr lang="en-GB" altLang="en-US" sz="1200">
                <a:latin typeface="Times New Roman" panose="02020603050405020304" pitchFamily="18" charset="0"/>
              </a:rPr>
              <a:pPr/>
              <a:t>14</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5584585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E57FC34-58CE-4F4E-B950-036A4EFBD274}"/>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2DE9FF41-1E2E-478E-A7BD-CFAC60E405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0180" name="Slide Number Placeholder 3">
            <a:extLst>
              <a:ext uri="{FF2B5EF4-FFF2-40B4-BE49-F238E27FC236}">
                <a16:creationId xmlns:a16="http://schemas.microsoft.com/office/drawing/2014/main" id="{1982673F-33CF-460F-AFE3-2D4A9BD3D1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84A60B32-7BC8-4F34-A959-2F733267E042}" type="slidenum">
              <a:rPr lang="en-GB" altLang="en-US" sz="1200">
                <a:latin typeface="Times New Roman" panose="02020603050405020304" pitchFamily="18" charset="0"/>
              </a:rPr>
              <a:pPr/>
              <a:t>15</a:t>
            </a:fld>
            <a:endParaRPr lang="en-GB" altLang="en-US" sz="1200">
              <a:latin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E77B5F77-E216-401E-AE9E-BF52BC5EB633}"/>
              </a:ext>
            </a:extLst>
          </p:cNvPr>
          <p:cNvSpPr>
            <a:spLocks noGrp="1" noRot="1" noChangeAspect="1" noTextEdit="1"/>
          </p:cNvSpPr>
          <p:nvPr>
            <p:ph type="sldImg"/>
          </p:nvPr>
        </p:nvSpPr>
        <p:spPr>
          <a:ln/>
        </p:spPr>
      </p:sp>
      <p:sp>
        <p:nvSpPr>
          <p:cNvPr id="52227" name="Notes Placeholder 2">
            <a:extLst>
              <a:ext uri="{FF2B5EF4-FFF2-40B4-BE49-F238E27FC236}">
                <a16:creationId xmlns:a16="http://schemas.microsoft.com/office/drawing/2014/main" id="{5FD19563-BBF7-4777-9EFA-F44C6D0077C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2228" name="Slide Number Placeholder 3">
            <a:extLst>
              <a:ext uri="{FF2B5EF4-FFF2-40B4-BE49-F238E27FC236}">
                <a16:creationId xmlns:a16="http://schemas.microsoft.com/office/drawing/2014/main" id="{3D13B8BF-3A53-4718-A105-DA14816AF7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551AF34-F46B-4956-90BE-88AA2EEA1C4E}" type="slidenum">
              <a:rPr lang="en-GB" altLang="en-US" sz="1200">
                <a:latin typeface="Times New Roman" panose="02020603050405020304" pitchFamily="18" charset="0"/>
              </a:rPr>
              <a:pPr/>
              <a:t>16</a:t>
            </a:fld>
            <a:endParaRPr lang="en-GB" altLang="en-US" sz="1200">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AFFB402E-279A-4E7A-B264-D137636541C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A36845E3-3E08-446A-AEED-3A12DFC9AAB3}" type="slidenum">
              <a:rPr lang="en-GB" altLang="en-US" sz="1200">
                <a:latin typeface="Times New Roman" panose="02020603050405020304" pitchFamily="18" charset="0"/>
              </a:rPr>
              <a:pPr/>
              <a:t>17</a:t>
            </a:fld>
            <a:endParaRPr lang="en-GB" altLang="en-US" sz="1200">
              <a:latin typeface="Times New Roman" panose="02020603050405020304" pitchFamily="18" charset="0"/>
            </a:endParaRPr>
          </a:p>
        </p:txBody>
      </p:sp>
      <p:sp>
        <p:nvSpPr>
          <p:cNvPr id="54275" name="Rectangle 2">
            <a:extLst>
              <a:ext uri="{FF2B5EF4-FFF2-40B4-BE49-F238E27FC236}">
                <a16:creationId xmlns:a16="http://schemas.microsoft.com/office/drawing/2014/main" id="{3EE4DAE3-FB60-4C44-B065-21045C5B42DB}"/>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7ADE6EBC-F9D9-4A08-97D1-83A1D019FEB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31D16A70-E30A-4306-A8C7-D412C249191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7ADA177-2CFD-4A45-99FD-DB56485D147F}" type="slidenum">
              <a:rPr lang="en-GB" altLang="en-US" sz="1200">
                <a:latin typeface="Times New Roman" panose="02020603050405020304" pitchFamily="18" charset="0"/>
              </a:rPr>
              <a:pPr/>
              <a:t>18</a:t>
            </a:fld>
            <a:endParaRPr lang="en-GB" altLang="en-US" sz="1200">
              <a:latin typeface="Times New Roman" panose="02020603050405020304" pitchFamily="18" charset="0"/>
            </a:endParaRPr>
          </a:p>
        </p:txBody>
      </p:sp>
      <p:sp>
        <p:nvSpPr>
          <p:cNvPr id="56323" name="Rectangle 2">
            <a:extLst>
              <a:ext uri="{FF2B5EF4-FFF2-40B4-BE49-F238E27FC236}">
                <a16:creationId xmlns:a16="http://schemas.microsoft.com/office/drawing/2014/main" id="{C09E13CB-C0F4-428C-A49D-C942FF5AAF4E}"/>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82BFC87E-9307-44DF-BF00-73CA855B035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Breadth – the Body Of Knowledge</a:t>
            </a:r>
          </a:p>
          <a:p>
            <a:r>
              <a:rPr lang="en-US" altLang="en-US"/>
              <a:t>Depth – Competencies</a:t>
            </a:r>
          </a:p>
          <a:p>
            <a:r>
              <a:rPr lang="en-US" altLang="en-US"/>
              <a:t>Achievement – Portfolio of Success / Qualifications</a:t>
            </a:r>
          </a:p>
          <a:p>
            <a:r>
              <a:rPr lang="en-US" altLang="en-US"/>
              <a:t>Commitment – CPD</a:t>
            </a:r>
          </a:p>
          <a:p>
            <a:r>
              <a:rPr lang="en-US" altLang="en-US"/>
              <a:t>Accountability - Membership</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61ED39F8-667E-4307-BA8D-3DC9F54169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78FB2E81-5C1C-4EEF-9E53-4E584FC75512}" type="slidenum">
              <a:rPr lang="en-GB" altLang="en-US" sz="1200">
                <a:latin typeface="Times New Roman" panose="02020603050405020304" pitchFamily="18" charset="0"/>
              </a:rPr>
              <a:pPr/>
              <a:t>19</a:t>
            </a:fld>
            <a:endParaRPr lang="en-GB" altLang="en-US" sz="1200">
              <a:latin typeface="Times New Roman" panose="02020603050405020304" pitchFamily="18" charset="0"/>
            </a:endParaRPr>
          </a:p>
        </p:txBody>
      </p:sp>
      <p:sp>
        <p:nvSpPr>
          <p:cNvPr id="58371" name="Rectangle 2">
            <a:extLst>
              <a:ext uri="{FF2B5EF4-FFF2-40B4-BE49-F238E27FC236}">
                <a16:creationId xmlns:a16="http://schemas.microsoft.com/office/drawing/2014/main" id="{B3EEF499-5F98-4B1E-BF0C-4FCF37802E52}"/>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7E61585D-489B-4472-9893-6CC8B12C5A2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Breadth – the Body Of Knowledge</a:t>
            </a:r>
          </a:p>
          <a:p>
            <a:r>
              <a:rPr lang="en-US" altLang="en-US"/>
              <a:t>Depth – Competencies</a:t>
            </a:r>
          </a:p>
          <a:p>
            <a:r>
              <a:rPr lang="en-US" altLang="en-US"/>
              <a:t>Achievement – Portfolio of Success / Qualifications</a:t>
            </a:r>
          </a:p>
          <a:p>
            <a:r>
              <a:rPr lang="en-US" altLang="en-US"/>
              <a:t>Commitment – CPD</a:t>
            </a:r>
          </a:p>
          <a:p>
            <a:r>
              <a:rPr lang="en-US" altLang="en-US"/>
              <a:t>Accountability - Membership</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C8E926DE-5940-4A04-BE0C-78BA707F9F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5A9D4D86-F61A-4FA9-B61C-D074124D38D6}" type="slidenum">
              <a:rPr lang="en-GB" altLang="en-US" sz="1200">
                <a:latin typeface="Times New Roman" panose="02020603050405020304" pitchFamily="18" charset="0"/>
              </a:rPr>
              <a:pPr/>
              <a:t>20</a:t>
            </a:fld>
            <a:endParaRPr lang="en-GB" altLang="en-US" sz="1200">
              <a:latin typeface="Times New Roman" panose="02020603050405020304" pitchFamily="18" charset="0"/>
            </a:endParaRPr>
          </a:p>
        </p:txBody>
      </p:sp>
      <p:sp>
        <p:nvSpPr>
          <p:cNvPr id="60419" name="Rectangle 2">
            <a:extLst>
              <a:ext uri="{FF2B5EF4-FFF2-40B4-BE49-F238E27FC236}">
                <a16:creationId xmlns:a16="http://schemas.microsoft.com/office/drawing/2014/main" id="{6CBB9D43-D45E-42A7-84ED-8D1A0079FD99}"/>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1DB53FB7-E301-4BB3-9264-7ACEAD0DF71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BA9F4935-1221-43AE-BC5A-D16910E5139F}"/>
              </a:ext>
            </a:extLst>
          </p:cNvPr>
          <p:cNvSpPr>
            <a:spLocks noGrp="1" noRot="1" noChangeAspect="1" noTextEdit="1"/>
          </p:cNvSpPr>
          <p:nvPr>
            <p:ph type="sldImg"/>
          </p:nvPr>
        </p:nvSpPr>
        <p:spPr>
          <a:ln/>
        </p:spPr>
      </p:sp>
      <p:sp>
        <p:nvSpPr>
          <p:cNvPr id="62467" name="Notes Placeholder 2">
            <a:extLst>
              <a:ext uri="{FF2B5EF4-FFF2-40B4-BE49-F238E27FC236}">
                <a16:creationId xmlns:a16="http://schemas.microsoft.com/office/drawing/2014/main" id="{01F4E2F6-EB57-4B10-9B0F-1F757A8A6F0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2468" name="Slide Number Placeholder 3">
            <a:extLst>
              <a:ext uri="{FF2B5EF4-FFF2-40B4-BE49-F238E27FC236}">
                <a16:creationId xmlns:a16="http://schemas.microsoft.com/office/drawing/2014/main" id="{35C7C10F-90C0-42A9-9411-850584288DD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AC83C70-4303-4581-88B5-1AA4BEDE7D55}" type="slidenum">
              <a:rPr lang="en-GB" altLang="en-US" sz="1200">
                <a:latin typeface="Times New Roman" panose="02020603050405020304" pitchFamily="18" charset="0"/>
              </a:rPr>
              <a:pPr/>
              <a:t>21</a:t>
            </a:fld>
            <a:endParaRPr lang="en-GB" altLang="en-US" sz="1200">
              <a:latin typeface="Times New Roman" panose="02020603050405020304"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0273DAF6-CB42-4A7F-87BB-1B6D8D1A3F65}"/>
              </a:ext>
            </a:extLst>
          </p:cNvPr>
          <p:cNvSpPr>
            <a:spLocks noGrp="1" noRot="1" noChangeAspect="1" noTextEdit="1"/>
          </p:cNvSpPr>
          <p:nvPr>
            <p:ph type="sldImg"/>
          </p:nvPr>
        </p:nvSpPr>
        <p:spPr>
          <a:ln/>
        </p:spPr>
      </p:sp>
      <p:sp>
        <p:nvSpPr>
          <p:cNvPr id="64515" name="Notes Placeholder 2">
            <a:extLst>
              <a:ext uri="{FF2B5EF4-FFF2-40B4-BE49-F238E27FC236}">
                <a16:creationId xmlns:a16="http://schemas.microsoft.com/office/drawing/2014/main" id="{7107A744-CBE7-434E-AB40-0181AC1E7AF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4516" name="Slide Number Placeholder 3">
            <a:extLst>
              <a:ext uri="{FF2B5EF4-FFF2-40B4-BE49-F238E27FC236}">
                <a16:creationId xmlns:a16="http://schemas.microsoft.com/office/drawing/2014/main" id="{45FB187A-D41E-459E-ADD9-1C92E00DEBA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CD031103-E49E-4C5B-B068-79754A5B9F82}" type="slidenum">
              <a:rPr lang="en-GB" altLang="en-US" sz="1200">
                <a:latin typeface="Times New Roman" panose="02020603050405020304" pitchFamily="18" charset="0"/>
              </a:rPr>
              <a:pPr/>
              <a:t>22</a:t>
            </a:fld>
            <a:endParaRPr lang="en-GB" altLang="en-US" sz="1200">
              <a:latin typeface="Times New Roman" panose="02020603050405020304"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C32812F5-8754-4C41-8961-093A28B292B8}"/>
              </a:ext>
            </a:extLst>
          </p:cNvPr>
          <p:cNvSpPr>
            <a:spLocks noGrp="1" noRot="1" noChangeAspect="1" noTextEdit="1"/>
          </p:cNvSpPr>
          <p:nvPr>
            <p:ph type="sldImg"/>
          </p:nvPr>
        </p:nvSpPr>
        <p:spPr>
          <a:ln/>
        </p:spPr>
      </p:sp>
      <p:sp>
        <p:nvSpPr>
          <p:cNvPr id="68611" name="Notes Placeholder 2">
            <a:extLst>
              <a:ext uri="{FF2B5EF4-FFF2-40B4-BE49-F238E27FC236}">
                <a16:creationId xmlns:a16="http://schemas.microsoft.com/office/drawing/2014/main" id="{36DBB823-79D6-4C35-8E23-E55832B6E41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8612" name="Slide Number Placeholder 3">
            <a:extLst>
              <a:ext uri="{FF2B5EF4-FFF2-40B4-BE49-F238E27FC236}">
                <a16:creationId xmlns:a16="http://schemas.microsoft.com/office/drawing/2014/main" id="{88EE80DB-8327-4E8B-8579-E06FD7C944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8A3C0E96-A402-4232-BFB0-8C9DFEB46BDA}" type="slidenum">
              <a:rPr lang="en-GB" altLang="en-US" sz="1200">
                <a:latin typeface="Times New Roman" panose="02020603050405020304" pitchFamily="18" charset="0"/>
              </a:rPr>
              <a:pPr/>
              <a:t>23</a:t>
            </a:fld>
            <a:endParaRPr lang="en-GB" altLang="en-US" sz="1200">
              <a:latin typeface="Times New Roman" panose="02020603050405020304"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194C50E3-52B7-4680-B960-C62E6B8FA013}"/>
              </a:ext>
            </a:extLst>
          </p:cNvPr>
          <p:cNvSpPr>
            <a:spLocks noGrp="1" noRot="1" noChangeAspect="1" noTextEdit="1"/>
          </p:cNvSpPr>
          <p:nvPr>
            <p:ph type="sldImg"/>
          </p:nvPr>
        </p:nvSpPr>
        <p:spPr>
          <a:ln/>
        </p:spPr>
      </p:sp>
      <p:sp>
        <p:nvSpPr>
          <p:cNvPr id="74755" name="Notes Placeholder 2">
            <a:extLst>
              <a:ext uri="{FF2B5EF4-FFF2-40B4-BE49-F238E27FC236}">
                <a16:creationId xmlns:a16="http://schemas.microsoft.com/office/drawing/2014/main" id="{97C6E566-C491-477F-BAD9-7C4C272BF85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4756" name="Slide Number Placeholder 3">
            <a:extLst>
              <a:ext uri="{FF2B5EF4-FFF2-40B4-BE49-F238E27FC236}">
                <a16:creationId xmlns:a16="http://schemas.microsoft.com/office/drawing/2014/main" id="{0A1DDD53-470E-4C85-A8EF-53A53ABA184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7E2BDE4C-8D9E-4204-8FEC-6A56FD84179E}" type="slidenum">
              <a:rPr lang="en-GB" altLang="en-US" sz="1200">
                <a:latin typeface="Times New Roman" panose="02020603050405020304" pitchFamily="18" charset="0"/>
              </a:rPr>
              <a:pPr/>
              <a:t>24</a:t>
            </a:fld>
            <a:endParaRPr lang="en-GB" altLang="en-US" sz="1200">
              <a:latin typeface="Times New Roman" panose="02020603050405020304"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97118CD9-EBBD-40BF-97F6-1EEC3A9D5E70}"/>
              </a:ext>
            </a:extLst>
          </p:cNvPr>
          <p:cNvSpPr>
            <a:spLocks noGrp="1" noRot="1" noChangeAspect="1" noTextEdit="1"/>
          </p:cNvSpPr>
          <p:nvPr>
            <p:ph type="sldImg"/>
          </p:nvPr>
        </p:nvSpPr>
        <p:spPr>
          <a:ln/>
        </p:spPr>
      </p:sp>
      <p:sp>
        <p:nvSpPr>
          <p:cNvPr id="82947" name="Notes Placeholder 2">
            <a:extLst>
              <a:ext uri="{FF2B5EF4-FFF2-40B4-BE49-F238E27FC236}">
                <a16:creationId xmlns:a16="http://schemas.microsoft.com/office/drawing/2014/main" id="{4C5B6307-63E1-45E5-BD81-DB99BF18D8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2948" name="Slide Number Placeholder 3">
            <a:extLst>
              <a:ext uri="{FF2B5EF4-FFF2-40B4-BE49-F238E27FC236}">
                <a16:creationId xmlns:a16="http://schemas.microsoft.com/office/drawing/2014/main" id="{5825B7A6-34B8-4083-96F3-9F5361A035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AD992306-A80D-4CF1-9711-3FDCDC34A797}" type="slidenum">
              <a:rPr lang="en-GB" altLang="en-US" sz="1200">
                <a:latin typeface="Times New Roman" panose="02020603050405020304" pitchFamily="18" charset="0"/>
              </a:rPr>
              <a:pPr/>
              <a:t>25</a:t>
            </a:fld>
            <a:endParaRPr lang="en-GB" altLang="en-US" sz="1200">
              <a:latin typeface="Times New Roman" panose="02020603050405020304" pitchFamily="18"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37D5E779-37E9-4C2C-94B3-B83750BC4D39}"/>
              </a:ext>
            </a:extLst>
          </p:cNvPr>
          <p:cNvSpPr>
            <a:spLocks noGrp="1" noRot="1" noChangeAspect="1" noTextEdit="1"/>
          </p:cNvSpPr>
          <p:nvPr>
            <p:ph type="sldImg"/>
          </p:nvPr>
        </p:nvSpPr>
        <p:spPr>
          <a:ln/>
        </p:spPr>
      </p:sp>
      <p:sp>
        <p:nvSpPr>
          <p:cNvPr id="84995" name="Notes Placeholder 2">
            <a:extLst>
              <a:ext uri="{FF2B5EF4-FFF2-40B4-BE49-F238E27FC236}">
                <a16:creationId xmlns:a16="http://schemas.microsoft.com/office/drawing/2014/main" id="{2D1FFAE3-FFD3-460D-863B-184EB20CC5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4996" name="Slide Number Placeholder 3">
            <a:extLst>
              <a:ext uri="{FF2B5EF4-FFF2-40B4-BE49-F238E27FC236}">
                <a16:creationId xmlns:a16="http://schemas.microsoft.com/office/drawing/2014/main" id="{AA3D2F67-955E-455F-8F7A-3A745A886CA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550FF74A-E339-4A34-A45C-A1986F102E2B}" type="slidenum">
              <a:rPr lang="en-GB" altLang="en-US" sz="1200">
                <a:latin typeface="Times New Roman" panose="02020603050405020304" pitchFamily="18" charset="0"/>
              </a:rPr>
              <a:pPr/>
              <a:t>26</a:t>
            </a:fld>
            <a:endParaRPr lang="en-GB" altLang="en-US" sz="1200">
              <a:latin typeface="Times New Roman" panose="02020603050405020304"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AD98A459-8A50-4F45-84F3-7C790FC49D28}"/>
              </a:ext>
            </a:extLst>
          </p:cNvPr>
          <p:cNvSpPr>
            <a:spLocks noGrp="1" noRot="1" noChangeAspect="1" noTextEdit="1"/>
          </p:cNvSpPr>
          <p:nvPr>
            <p:ph type="sldImg"/>
          </p:nvPr>
        </p:nvSpPr>
        <p:spPr>
          <a:ln/>
        </p:spPr>
      </p:sp>
      <p:sp>
        <p:nvSpPr>
          <p:cNvPr id="87043" name="Notes Placeholder 2">
            <a:extLst>
              <a:ext uri="{FF2B5EF4-FFF2-40B4-BE49-F238E27FC236}">
                <a16:creationId xmlns:a16="http://schemas.microsoft.com/office/drawing/2014/main" id="{C20C9098-40DE-4B84-AF7F-66A3DED45B5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7044" name="Slide Number Placeholder 3">
            <a:extLst>
              <a:ext uri="{FF2B5EF4-FFF2-40B4-BE49-F238E27FC236}">
                <a16:creationId xmlns:a16="http://schemas.microsoft.com/office/drawing/2014/main" id="{B13A06E0-8F18-4F75-9C94-1735C4CB2A0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1F5D4D06-B292-4103-A448-648B11E46AC5}" type="slidenum">
              <a:rPr lang="en-GB" altLang="en-US" sz="1200">
                <a:latin typeface="Times New Roman" panose="02020603050405020304" pitchFamily="18" charset="0"/>
              </a:rPr>
              <a:pPr/>
              <a:t>27</a:t>
            </a:fld>
            <a:endParaRPr lang="en-GB" altLang="en-US" sz="1200">
              <a:latin typeface="Times New Roman" panose="02020603050405020304" pitchFamily="1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915DF15B-D83F-4035-AEFC-776333B785D1}"/>
              </a:ext>
            </a:extLst>
          </p:cNvPr>
          <p:cNvSpPr>
            <a:spLocks noGrp="1" noRot="1" noChangeAspect="1" noTextEdit="1"/>
          </p:cNvSpPr>
          <p:nvPr>
            <p:ph type="sldImg"/>
          </p:nvPr>
        </p:nvSpPr>
        <p:spPr>
          <a:ln/>
        </p:spPr>
      </p:sp>
      <p:sp>
        <p:nvSpPr>
          <p:cNvPr id="89091" name="Notes Placeholder 2">
            <a:extLst>
              <a:ext uri="{FF2B5EF4-FFF2-40B4-BE49-F238E27FC236}">
                <a16:creationId xmlns:a16="http://schemas.microsoft.com/office/drawing/2014/main" id="{08F06FF9-EA3E-430A-A243-1381C9EEE66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9092" name="Slide Number Placeholder 3">
            <a:extLst>
              <a:ext uri="{FF2B5EF4-FFF2-40B4-BE49-F238E27FC236}">
                <a16:creationId xmlns:a16="http://schemas.microsoft.com/office/drawing/2014/main" id="{D485075E-DDCE-4F94-9340-49E99ED2413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54E7B76F-33A6-4EB3-A305-F7746FB0B565}" type="slidenum">
              <a:rPr lang="en-GB" altLang="en-US" sz="1200">
                <a:latin typeface="Times New Roman" panose="02020603050405020304" pitchFamily="18" charset="0"/>
              </a:rPr>
              <a:pPr/>
              <a:t>28</a:t>
            </a:fld>
            <a:endParaRPr lang="en-GB" altLang="en-US" sz="1200">
              <a:latin typeface="Times New Roman" panose="02020603050405020304" pitchFamily="18"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58F48119-CF1D-4965-BBCD-14B7E1AECB76}"/>
              </a:ext>
            </a:extLst>
          </p:cNvPr>
          <p:cNvSpPr>
            <a:spLocks noGrp="1" noRot="1" noChangeAspect="1" noTextEdit="1"/>
          </p:cNvSpPr>
          <p:nvPr>
            <p:ph type="sldImg"/>
          </p:nvPr>
        </p:nvSpPr>
        <p:spPr>
          <a:ln/>
        </p:spPr>
      </p:sp>
      <p:sp>
        <p:nvSpPr>
          <p:cNvPr id="93187" name="Notes Placeholder 2">
            <a:extLst>
              <a:ext uri="{FF2B5EF4-FFF2-40B4-BE49-F238E27FC236}">
                <a16:creationId xmlns:a16="http://schemas.microsoft.com/office/drawing/2014/main" id="{EE28C583-472E-4D3C-8E61-3557C8FBEAA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3188" name="Slide Number Placeholder 3">
            <a:extLst>
              <a:ext uri="{FF2B5EF4-FFF2-40B4-BE49-F238E27FC236}">
                <a16:creationId xmlns:a16="http://schemas.microsoft.com/office/drawing/2014/main" id="{FD8F2962-B357-484E-B2B1-E7650D42954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F771EFB3-777A-4DB7-83FA-140D712DEAEF}" type="slidenum">
              <a:rPr lang="en-GB" altLang="en-US" sz="1200">
                <a:latin typeface="Times New Roman" panose="02020603050405020304" pitchFamily="18" charset="0"/>
              </a:rPr>
              <a:pPr/>
              <a:t>29</a:t>
            </a:fld>
            <a:endParaRPr lang="en-GB" altLang="en-US" sz="1200">
              <a:latin typeface="Times New Roman" panose="02020603050405020304" pitchFamily="18"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EB66E00C-BA8C-4B5F-85AE-911E46AD54AC}"/>
              </a:ext>
            </a:extLst>
          </p:cNvPr>
          <p:cNvSpPr>
            <a:spLocks noGrp="1" noRot="1" noChangeAspect="1" noTextEdit="1"/>
          </p:cNvSpPr>
          <p:nvPr>
            <p:ph type="sldImg"/>
          </p:nvPr>
        </p:nvSpPr>
        <p:spPr>
          <a:ln/>
        </p:spPr>
      </p:sp>
      <p:sp>
        <p:nvSpPr>
          <p:cNvPr id="95235" name="Notes Placeholder 2">
            <a:extLst>
              <a:ext uri="{FF2B5EF4-FFF2-40B4-BE49-F238E27FC236}">
                <a16:creationId xmlns:a16="http://schemas.microsoft.com/office/drawing/2014/main" id="{1EFD7D6B-48B8-4ED2-B389-F11FAB3909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5236" name="Slide Number Placeholder 3">
            <a:extLst>
              <a:ext uri="{FF2B5EF4-FFF2-40B4-BE49-F238E27FC236}">
                <a16:creationId xmlns:a16="http://schemas.microsoft.com/office/drawing/2014/main" id="{6C7D6B90-9B8D-4AA1-AF0C-F8929A4DFB8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D8A30184-36D4-40F4-945B-C19B6083AAD9}" type="slidenum">
              <a:rPr lang="en-GB" altLang="en-US" sz="1200">
                <a:latin typeface="Times New Roman" panose="02020603050405020304" pitchFamily="18" charset="0"/>
              </a:rPr>
              <a:pPr/>
              <a:t>30</a:t>
            </a:fld>
            <a:endParaRPr lang="en-GB" altLang="en-US" sz="1200">
              <a:latin typeface="Times New Roman" panose="02020603050405020304" pitchFamily="18"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EB66E00C-BA8C-4B5F-85AE-911E46AD54AC}"/>
              </a:ext>
            </a:extLst>
          </p:cNvPr>
          <p:cNvSpPr>
            <a:spLocks noGrp="1" noRot="1" noChangeAspect="1" noTextEdit="1"/>
          </p:cNvSpPr>
          <p:nvPr>
            <p:ph type="sldImg"/>
          </p:nvPr>
        </p:nvSpPr>
        <p:spPr>
          <a:ln/>
        </p:spPr>
      </p:sp>
      <p:sp>
        <p:nvSpPr>
          <p:cNvPr id="95235" name="Notes Placeholder 2">
            <a:extLst>
              <a:ext uri="{FF2B5EF4-FFF2-40B4-BE49-F238E27FC236}">
                <a16:creationId xmlns:a16="http://schemas.microsoft.com/office/drawing/2014/main" id="{1EFD7D6B-48B8-4ED2-B389-F11FAB3909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5236" name="Slide Number Placeholder 3">
            <a:extLst>
              <a:ext uri="{FF2B5EF4-FFF2-40B4-BE49-F238E27FC236}">
                <a16:creationId xmlns:a16="http://schemas.microsoft.com/office/drawing/2014/main" id="{6C7D6B90-9B8D-4AA1-AF0C-F8929A4DFB8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D8A30184-36D4-40F4-945B-C19B6083AAD9}" type="slidenum">
              <a:rPr lang="en-GB" altLang="en-US" sz="1200">
                <a:latin typeface="Times New Roman" panose="02020603050405020304" pitchFamily="18" charset="0"/>
              </a:rPr>
              <a:pPr/>
              <a:t>31</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1526544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BD0D07D1-B52F-409F-AE67-02A5D245E6FA}"/>
              </a:ext>
            </a:extLst>
          </p:cNvPr>
          <p:cNvSpPr>
            <a:spLocks noGrp="1" noRot="1" noChangeAspect="1" noTextEdit="1"/>
          </p:cNvSpPr>
          <p:nvPr>
            <p:ph type="sldImg"/>
          </p:nvPr>
        </p:nvSpPr>
        <p:spPr>
          <a:ln/>
        </p:spPr>
      </p:sp>
      <p:sp>
        <p:nvSpPr>
          <p:cNvPr id="97283" name="Notes Placeholder 2">
            <a:extLst>
              <a:ext uri="{FF2B5EF4-FFF2-40B4-BE49-F238E27FC236}">
                <a16:creationId xmlns:a16="http://schemas.microsoft.com/office/drawing/2014/main" id="{11FFD28D-20FD-40FD-B9FE-507B6CBC7C2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7284" name="Slide Number Placeholder 3">
            <a:extLst>
              <a:ext uri="{FF2B5EF4-FFF2-40B4-BE49-F238E27FC236}">
                <a16:creationId xmlns:a16="http://schemas.microsoft.com/office/drawing/2014/main" id="{31CB994E-0FA8-4F50-8418-79BF6B811F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4B98B82F-F59E-4492-B564-3BD306A53B55}" type="slidenum">
              <a:rPr lang="en-GB" altLang="en-US" sz="1200">
                <a:latin typeface="Times New Roman" panose="02020603050405020304" pitchFamily="18" charset="0"/>
              </a:rPr>
              <a:pPr/>
              <a:t>32</a:t>
            </a:fld>
            <a:endParaRPr lang="en-GB" altLang="en-US" sz="1200">
              <a:latin typeface="Times New Roman" panose="02020603050405020304" pitchFamily="18"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33</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2580594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34</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0331517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35</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4923069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36</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446828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37</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6714525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A049636C-4CFF-4807-B305-05136B0E2A0F}"/>
              </a:ext>
            </a:extLst>
          </p:cNvPr>
          <p:cNvSpPr>
            <a:spLocks noGrp="1" noRot="1" noChangeAspect="1" noTextEdit="1"/>
          </p:cNvSpPr>
          <p:nvPr>
            <p:ph type="sldImg"/>
          </p:nvPr>
        </p:nvSpPr>
        <p:spPr>
          <a:ln/>
        </p:spPr>
      </p:sp>
      <p:sp>
        <p:nvSpPr>
          <p:cNvPr id="99331" name="Notes Placeholder 2">
            <a:extLst>
              <a:ext uri="{FF2B5EF4-FFF2-40B4-BE49-F238E27FC236}">
                <a16:creationId xmlns:a16="http://schemas.microsoft.com/office/drawing/2014/main" id="{1AD9C8CD-9D5A-468F-ABB9-243C166BF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99332" name="Slide Number Placeholder 3">
            <a:extLst>
              <a:ext uri="{FF2B5EF4-FFF2-40B4-BE49-F238E27FC236}">
                <a16:creationId xmlns:a16="http://schemas.microsoft.com/office/drawing/2014/main" id="{4AB9E0D4-0B43-4BC2-BCC2-2EA6A2876F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2E1ABE3F-9908-4009-8C53-27D098CFC35D}" type="slidenum">
              <a:rPr lang="en-GB" altLang="en-US" sz="1200">
                <a:latin typeface="Times New Roman" panose="02020603050405020304" pitchFamily="18" charset="0"/>
              </a:rPr>
              <a:pPr/>
              <a:t>38</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40320156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6C8EA0CA-A921-4AD8-9E16-124206402E3A}"/>
              </a:ext>
            </a:extLst>
          </p:cNvPr>
          <p:cNvSpPr>
            <a:spLocks noGrp="1" noRot="1" noChangeAspect="1" noTextEdit="1"/>
          </p:cNvSpPr>
          <p:nvPr>
            <p:ph type="sldImg"/>
          </p:nvPr>
        </p:nvSpPr>
        <p:spPr>
          <a:ln/>
        </p:spPr>
      </p:sp>
      <p:sp>
        <p:nvSpPr>
          <p:cNvPr id="101379" name="Notes Placeholder 2">
            <a:extLst>
              <a:ext uri="{FF2B5EF4-FFF2-40B4-BE49-F238E27FC236}">
                <a16:creationId xmlns:a16="http://schemas.microsoft.com/office/drawing/2014/main" id="{115C7330-656A-4D1E-86C6-121B4E40D2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1380" name="Slide Number Placeholder 3">
            <a:extLst>
              <a:ext uri="{FF2B5EF4-FFF2-40B4-BE49-F238E27FC236}">
                <a16:creationId xmlns:a16="http://schemas.microsoft.com/office/drawing/2014/main" id="{4820B519-FD19-429D-9663-7CA9C6F913C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E47A35AD-F015-4A8B-BB40-C1E4095CC4F8}" type="slidenum">
              <a:rPr lang="en-GB" altLang="en-US" sz="1200">
                <a:latin typeface="Times New Roman" panose="02020603050405020304" pitchFamily="18" charset="0"/>
              </a:rPr>
              <a:pPr/>
              <a:t>39</a:t>
            </a:fld>
            <a:endParaRPr lang="en-GB" altLang="en-US" sz="1200">
              <a:latin typeface="Times New Roman" panose="02020603050405020304" pitchFamily="18"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84EAD4B4-A699-4985-92DD-6159C5B366C3}" type="slidenum">
              <a:rPr lang="en-GB" smtClean="0"/>
              <a:pPr>
                <a:defRPr/>
              </a:pPr>
              <a:t>40</a:t>
            </a:fld>
            <a:endParaRPr lang="en-GB"/>
          </a:p>
        </p:txBody>
      </p:sp>
    </p:spTree>
    <p:extLst>
      <p:ext uri="{BB962C8B-B14F-4D97-AF65-F5344CB8AC3E}">
        <p14:creationId xmlns:p14="http://schemas.microsoft.com/office/powerpoint/2010/main" val="7896949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a:p>
            <a:endParaRPr lang="en-US" dirty="0"/>
          </a:p>
        </p:txBody>
      </p:sp>
      <p:sp>
        <p:nvSpPr>
          <p:cNvPr id="4" name="Slide Number Placeholder 3"/>
          <p:cNvSpPr>
            <a:spLocks noGrp="1"/>
          </p:cNvSpPr>
          <p:nvPr>
            <p:ph type="sldNum" sz="quarter" idx="10"/>
          </p:nvPr>
        </p:nvSpPr>
        <p:spPr/>
        <p:txBody>
          <a:bodyPr/>
          <a:lstStyle/>
          <a:p>
            <a:pPr>
              <a:defRPr/>
            </a:pPr>
            <a:fld id="{84EAD4B4-A699-4985-92DD-6159C5B366C3}" type="slidenum">
              <a:rPr lang="en-GB" smtClean="0"/>
              <a:pPr>
                <a:defRPr/>
              </a:pPr>
              <a:t>41</a:t>
            </a:fld>
            <a:endParaRPr lang="en-GB"/>
          </a:p>
        </p:txBody>
      </p:sp>
    </p:spTree>
    <p:extLst>
      <p:ext uri="{BB962C8B-B14F-4D97-AF65-F5344CB8AC3E}">
        <p14:creationId xmlns:p14="http://schemas.microsoft.com/office/powerpoint/2010/main" val="35215730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4EAD4B4-A699-4985-92DD-6159C5B366C3}" type="slidenum">
              <a:rPr lang="en-GB" smtClean="0"/>
              <a:pPr>
                <a:defRPr/>
              </a:pPr>
              <a:t>42</a:t>
            </a:fld>
            <a:endParaRPr lang="en-GB"/>
          </a:p>
        </p:txBody>
      </p:sp>
    </p:spTree>
    <p:extLst>
      <p:ext uri="{BB962C8B-B14F-4D97-AF65-F5344CB8AC3E}">
        <p14:creationId xmlns:p14="http://schemas.microsoft.com/office/powerpoint/2010/main" val="27875025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a:t>
            </a:r>
            <a:endParaRPr lang="en-US" dirty="0"/>
          </a:p>
        </p:txBody>
      </p:sp>
      <p:sp>
        <p:nvSpPr>
          <p:cNvPr id="4" name="Slide Number Placeholder 3"/>
          <p:cNvSpPr>
            <a:spLocks noGrp="1"/>
          </p:cNvSpPr>
          <p:nvPr>
            <p:ph type="sldNum" sz="quarter" idx="10"/>
          </p:nvPr>
        </p:nvSpPr>
        <p:spPr/>
        <p:txBody>
          <a:bodyPr/>
          <a:lstStyle/>
          <a:p>
            <a:pPr>
              <a:defRPr/>
            </a:pPr>
            <a:fld id="{84EAD4B4-A699-4985-92DD-6159C5B366C3}" type="slidenum">
              <a:rPr lang="en-GB" smtClean="0"/>
              <a:pPr>
                <a:defRPr/>
              </a:pPr>
              <a:t>43</a:t>
            </a:fld>
            <a:endParaRPr lang="en-GB"/>
          </a:p>
        </p:txBody>
      </p:sp>
    </p:spTree>
    <p:extLst>
      <p:ext uri="{BB962C8B-B14F-4D97-AF65-F5344CB8AC3E}">
        <p14:creationId xmlns:p14="http://schemas.microsoft.com/office/powerpoint/2010/main" val="221885817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5B4529E2-6D7A-48B0-8130-BEBB55D41481}" type="slidenum">
              <a:rPr lang="en-GB" altLang="en-US" smtClean="0"/>
              <a:pPr/>
              <a:t>44</a:t>
            </a:fld>
            <a:endParaRPr lang="en-GB" altLang="en-US"/>
          </a:p>
        </p:txBody>
      </p:sp>
      <p:sp>
        <p:nvSpPr>
          <p:cNvPr id="26627" name="Rectangle 2"/>
          <p:cNvSpPr>
            <a:spLocks noGrp="1" noRot="1" noChangeAspect="1" noChangeArrowheads="1" noTextEdit="1"/>
          </p:cNvSpPr>
          <p:nvPr>
            <p:ph type="sldImg"/>
          </p:nvPr>
        </p:nvSpPr>
        <p:spPr>
          <a:ln/>
        </p:spPr>
      </p:sp>
      <p:sp>
        <p:nvSpPr>
          <p:cNvPr id="2" name="Notes Placeholder 1"/>
          <p:cNvSpPr>
            <a:spLocks noGrp="1"/>
          </p:cNvSpPr>
          <p:nvPr>
            <p:ph type="body" idx="1"/>
          </p:nvPr>
        </p:nvSpPr>
        <p:spPr/>
        <p:txBody>
          <a:bodyPr/>
          <a:lstStyle/>
          <a:p>
            <a:r>
              <a:rPr lang="en-GB" sz="1200" b="0" i="0" kern="1200" dirty="0">
                <a:solidFill>
                  <a:schemeClr val="tx1"/>
                </a:solidFill>
                <a:effectLst/>
                <a:latin typeface="Times New Roman" pitchFamily="18" charset="0"/>
                <a:ea typeface="+mn-ea"/>
                <a:cs typeface="+mn-cs"/>
              </a:rPr>
              <a:t>Over a period of over nine years, </a:t>
            </a:r>
            <a:r>
              <a:rPr lang="en-GB" sz="1200" b="1" i="0" u="none" strike="noStrike" kern="1200" dirty="0">
                <a:solidFill>
                  <a:schemeClr val="tx1"/>
                </a:solidFill>
                <a:effectLst/>
                <a:latin typeface="Times New Roman" pitchFamily="18" charset="0"/>
                <a:ea typeface="+mn-ea"/>
                <a:cs typeface="+mn-cs"/>
                <a:hlinkClick r:id="rId3"/>
              </a:rPr>
              <a:t>Meredith Belbin </a:t>
            </a:r>
            <a:r>
              <a:rPr lang="en-GB" sz="1200" b="0" i="0" kern="1200" dirty="0">
                <a:solidFill>
                  <a:schemeClr val="tx1"/>
                </a:solidFill>
                <a:effectLst/>
                <a:latin typeface="Times New Roman" pitchFamily="18" charset="0"/>
                <a:ea typeface="+mn-ea"/>
                <a:cs typeface="+mn-cs"/>
              </a:rPr>
              <a:t>and his team of researchers based at Henley Management College, England, studied the behaviour of managers from all over the world. Managers taking part in the study were given a battery of psychometric tests and put into teams of varying composition, in which they engaged in a complex management exercise. </a:t>
            </a:r>
            <a:endParaRPr lang="en-GB" dirty="0"/>
          </a:p>
        </p:txBody>
      </p:sp>
    </p:spTree>
    <p:extLst>
      <p:ext uri="{BB962C8B-B14F-4D97-AF65-F5344CB8AC3E}">
        <p14:creationId xmlns:p14="http://schemas.microsoft.com/office/powerpoint/2010/main" val="405899816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5B4529E2-6D7A-48B0-8130-BEBB55D41481}" type="slidenum">
              <a:rPr lang="en-GB" altLang="en-US" smtClean="0"/>
              <a:pPr/>
              <a:t>45</a:t>
            </a:fld>
            <a:endParaRPr lang="en-GB" altLang="en-US"/>
          </a:p>
        </p:txBody>
      </p:sp>
      <p:sp>
        <p:nvSpPr>
          <p:cNvPr id="26627" name="Rectangle 2"/>
          <p:cNvSpPr>
            <a:spLocks noGrp="1" noRot="1" noChangeAspect="1" noChangeArrowheads="1" noTextEdit="1"/>
          </p:cNvSpPr>
          <p:nvPr>
            <p:ph type="sldImg"/>
          </p:nvPr>
        </p:nvSpPr>
        <p:spPr>
          <a:ln/>
        </p:spPr>
      </p:sp>
      <p:sp>
        <p:nvSpPr>
          <p:cNvPr id="2" name="Notes Placeholder 1"/>
          <p:cNvSpPr>
            <a:spLocks noGrp="1"/>
          </p:cNvSpPr>
          <p:nvPr>
            <p:ph type="body" idx="1"/>
          </p:nvPr>
        </p:nvSpPr>
        <p:spPr/>
        <p:txBody>
          <a:bodyPr/>
          <a:lstStyle/>
          <a:p>
            <a:r>
              <a:rPr lang="en-GB" sz="1200" b="0" i="0" kern="1200" dirty="0">
                <a:solidFill>
                  <a:schemeClr val="tx1"/>
                </a:solidFill>
                <a:effectLst/>
                <a:latin typeface="Times New Roman" pitchFamily="18" charset="0"/>
                <a:ea typeface="+mn-ea"/>
                <a:cs typeface="+mn-cs"/>
              </a:rPr>
              <a:t>Over a period of over nine years, </a:t>
            </a:r>
            <a:r>
              <a:rPr lang="en-GB" sz="1200" b="1" i="0" u="none" strike="noStrike" kern="1200" dirty="0">
                <a:solidFill>
                  <a:schemeClr val="tx1"/>
                </a:solidFill>
                <a:effectLst/>
                <a:latin typeface="Times New Roman" pitchFamily="18" charset="0"/>
                <a:ea typeface="+mn-ea"/>
                <a:cs typeface="+mn-cs"/>
                <a:hlinkClick r:id="rId3"/>
              </a:rPr>
              <a:t>Meredith Belbin </a:t>
            </a:r>
            <a:r>
              <a:rPr lang="en-GB" sz="1200" b="0" i="0" kern="1200" dirty="0">
                <a:solidFill>
                  <a:schemeClr val="tx1"/>
                </a:solidFill>
                <a:effectLst/>
                <a:latin typeface="Times New Roman" pitchFamily="18" charset="0"/>
                <a:ea typeface="+mn-ea"/>
                <a:cs typeface="+mn-cs"/>
              </a:rPr>
              <a:t>and his team of researchers based at Henley Management College, England, studied the behaviour of managers from all over the world. Managers taking part in the study were given a battery of psychometric tests and put into teams of varying composition, in which they engaged in a complex management exercise. </a:t>
            </a:r>
            <a:endParaRPr lang="en-GB" dirty="0"/>
          </a:p>
        </p:txBody>
      </p:sp>
    </p:spTree>
    <p:extLst>
      <p:ext uri="{BB962C8B-B14F-4D97-AF65-F5344CB8AC3E}">
        <p14:creationId xmlns:p14="http://schemas.microsoft.com/office/powerpoint/2010/main" val="2046110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5254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49209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844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12464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0971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9699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953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59114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0288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5357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9575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285490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apm.org.uk/"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www.pmi.org/" TargetMode="External"/><Relationship Id="rId4" Type="http://schemas.openxmlformats.org/officeDocument/2006/relationships/hyperlink" Target="http://www.pmi.org.u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ipma.ch/"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ipma.ch/membership/member-associations/europe/"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belbin.com/"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9213" y="394160"/>
            <a:ext cx="9873574" cy="5413251"/>
          </a:xfrm>
        </p:spPr>
        <p:txBody>
          <a:bodyPr>
            <a:normAutofit fontScale="90000"/>
          </a:bodyPr>
          <a:lstStyle/>
          <a:p>
            <a:br>
              <a:rPr lang="en-GB" altLang="en-US" sz="2400" dirty="0"/>
            </a:br>
            <a:br>
              <a:rPr lang="en-GB" altLang="en-US" b="1" dirty="0"/>
            </a:br>
            <a:r>
              <a:rPr lang="en-GB" sz="5600" b="1" dirty="0"/>
              <a:t>Project Management LCBB5005 </a:t>
            </a:r>
            <a:br>
              <a:rPr lang="en-GB" sz="5600" b="1" dirty="0">
                <a:solidFill>
                  <a:schemeClr val="accent2">
                    <a:lumMod val="20000"/>
                    <a:lumOff val="80000"/>
                  </a:schemeClr>
                </a:solidFill>
              </a:rPr>
            </a:br>
            <a:br>
              <a:rPr lang="en-GB" sz="5600" b="1" dirty="0">
                <a:solidFill>
                  <a:schemeClr val="accent2">
                    <a:lumMod val="20000"/>
                    <a:lumOff val="80000"/>
                  </a:schemeClr>
                </a:solidFill>
              </a:rPr>
            </a:br>
            <a:r>
              <a:rPr lang="en-GB" sz="5600" b="1" dirty="0">
                <a:solidFill>
                  <a:srgbClr val="FF0000"/>
                </a:solidFill>
              </a:rPr>
              <a:t>WEEK 1</a:t>
            </a:r>
            <a:br>
              <a:rPr lang="en-GB" sz="5600" b="1" dirty="0">
                <a:solidFill>
                  <a:schemeClr val="accent2">
                    <a:lumMod val="20000"/>
                    <a:lumOff val="80000"/>
                  </a:schemeClr>
                </a:solidFill>
              </a:rPr>
            </a:br>
            <a:r>
              <a:rPr lang="en-GB" sz="5600" b="1" dirty="0">
                <a:solidFill>
                  <a:schemeClr val="accent2">
                    <a:lumMod val="20000"/>
                    <a:lumOff val="80000"/>
                  </a:schemeClr>
                </a:solidFill>
              </a:rPr>
              <a:t>Introduction To Project Management</a:t>
            </a:r>
            <a:endParaRPr lang="en-GB" altLang="en-US" sz="5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D2DC4E8-3E42-42BD-AF14-2FADBCF55903}"/>
              </a:ext>
            </a:extLst>
          </p:cNvPr>
          <p:cNvSpPr>
            <a:spLocks noGrp="1" noChangeArrowheads="1"/>
          </p:cNvSpPr>
          <p:nvPr>
            <p:ph type="title"/>
          </p:nvPr>
        </p:nvSpPr>
        <p:spPr>
          <a:xfrm>
            <a:off x="399875" y="81692"/>
            <a:ext cx="10972800" cy="677066"/>
          </a:xfrm>
        </p:spPr>
        <p:txBody>
          <a:bodyPr>
            <a:normAutofit fontScale="90000"/>
          </a:bodyPr>
          <a:lstStyle/>
          <a:p>
            <a:r>
              <a:rPr lang="en-GB" altLang="en-US" b="1" dirty="0">
                <a:latin typeface="Verdana" panose="020B0604030504040204" pitchFamily="34" charset="0"/>
              </a:rPr>
              <a:t>Module Outline </a:t>
            </a:r>
          </a:p>
        </p:txBody>
      </p:sp>
      <p:sp>
        <p:nvSpPr>
          <p:cNvPr id="45059" name="Rectangle 3">
            <a:extLst>
              <a:ext uri="{FF2B5EF4-FFF2-40B4-BE49-F238E27FC236}">
                <a16:creationId xmlns:a16="http://schemas.microsoft.com/office/drawing/2014/main" id="{0B4A028F-0379-40AC-B964-073B926468CA}"/>
              </a:ext>
            </a:extLst>
          </p:cNvPr>
          <p:cNvSpPr>
            <a:spLocks noGrp="1" noChangeArrowheads="1"/>
          </p:cNvSpPr>
          <p:nvPr>
            <p:ph type="body" idx="1"/>
          </p:nvPr>
        </p:nvSpPr>
        <p:spPr>
          <a:xfrm>
            <a:off x="268447" y="964733"/>
            <a:ext cx="11778143" cy="4655891"/>
          </a:xfrm>
        </p:spPr>
        <p:txBody>
          <a:bodyPr>
            <a:normAutofit/>
          </a:bodyPr>
          <a:lstStyle/>
          <a:p>
            <a:pPr marL="0" indent="0">
              <a:buNone/>
            </a:pPr>
            <a:endParaRPr lang="en-GB" altLang="en-US" dirty="0">
              <a:latin typeface="Verdana" panose="020B0604030504040204" pitchFamily="34" charset="0"/>
            </a:endParaRPr>
          </a:p>
          <a:p>
            <a:endParaRPr lang="en-GB" altLang="en-US" dirty="0">
              <a:latin typeface="Verdana" panose="020B0604030504040204" pitchFamily="34" charset="0"/>
            </a:endParaRPr>
          </a:p>
        </p:txBody>
      </p:sp>
      <p:graphicFrame>
        <p:nvGraphicFramePr>
          <p:cNvPr id="2" name="Table 1">
            <a:extLst>
              <a:ext uri="{FF2B5EF4-FFF2-40B4-BE49-F238E27FC236}">
                <a16:creationId xmlns:a16="http://schemas.microsoft.com/office/drawing/2014/main" id="{01AC05EA-807C-95BF-B280-627F0F3FCB88}"/>
              </a:ext>
            </a:extLst>
          </p:cNvPr>
          <p:cNvGraphicFramePr>
            <a:graphicFrameLocks noGrp="1"/>
          </p:cNvGraphicFramePr>
          <p:nvPr>
            <p:extLst>
              <p:ext uri="{D42A27DB-BD31-4B8C-83A1-F6EECF244321}">
                <p14:modId xmlns:p14="http://schemas.microsoft.com/office/powerpoint/2010/main" val="321438715"/>
              </p:ext>
            </p:extLst>
          </p:nvPr>
        </p:nvGraphicFramePr>
        <p:xfrm>
          <a:off x="145410" y="686663"/>
          <a:ext cx="11901179" cy="5484333"/>
        </p:xfrm>
        <a:graphic>
          <a:graphicData uri="http://schemas.openxmlformats.org/drawingml/2006/table">
            <a:tbl>
              <a:tblPr>
                <a:tableStyleId>{5C22544A-7EE6-4342-B048-85BDC9FD1C3A}</a:tableStyleId>
              </a:tblPr>
              <a:tblGrid>
                <a:gridCol w="535526">
                  <a:extLst>
                    <a:ext uri="{9D8B030D-6E8A-4147-A177-3AD203B41FA5}">
                      <a16:colId xmlns:a16="http://schemas.microsoft.com/office/drawing/2014/main" val="3563993133"/>
                    </a:ext>
                  </a:extLst>
                </a:gridCol>
                <a:gridCol w="1799617">
                  <a:extLst>
                    <a:ext uri="{9D8B030D-6E8A-4147-A177-3AD203B41FA5}">
                      <a16:colId xmlns:a16="http://schemas.microsoft.com/office/drawing/2014/main" val="1355495594"/>
                    </a:ext>
                  </a:extLst>
                </a:gridCol>
                <a:gridCol w="9566036">
                  <a:extLst>
                    <a:ext uri="{9D8B030D-6E8A-4147-A177-3AD203B41FA5}">
                      <a16:colId xmlns:a16="http://schemas.microsoft.com/office/drawing/2014/main" val="2260676719"/>
                    </a:ext>
                  </a:extLst>
                </a:gridCol>
              </a:tblGrid>
              <a:tr h="466927">
                <a:tc>
                  <a:txBody>
                    <a:bodyPr/>
                    <a:lstStyle/>
                    <a:p>
                      <a:pPr algn="l" fontAlgn="b"/>
                      <a:r>
                        <a:rPr lang="en-GB" sz="2400" b="1" u="none" strike="noStrike" dirty="0">
                          <a:solidFill>
                            <a:srgbClr val="C00000"/>
                          </a:solidFill>
                          <a:effectLst/>
                          <a:latin typeface="Arial" panose="020B0604020202020204" pitchFamily="34" charset="0"/>
                          <a:cs typeface="Arial" panose="020B0604020202020204" pitchFamily="34" charset="0"/>
                        </a:rPr>
                        <a:t>   </a:t>
                      </a:r>
                      <a:endParaRPr lang="en-GB" sz="2400" b="1" i="0" u="none" strike="noStrike" dirty="0">
                        <a:solidFill>
                          <a:srgbClr val="C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rtl="0" fontAlgn="ctr"/>
                      <a:r>
                        <a:rPr lang="en-GB" sz="2600" b="1" i="0" u="none" strike="noStrike" dirty="0">
                          <a:solidFill>
                            <a:srgbClr val="C00000"/>
                          </a:solidFill>
                          <a:effectLst/>
                          <a:latin typeface="Arial" panose="020B0604020202020204" pitchFamily="34" charset="0"/>
                          <a:cs typeface="Arial" panose="020B0604020202020204" pitchFamily="34" charset="0"/>
                        </a:rPr>
                        <a:t>WEEKS</a:t>
                      </a:r>
                    </a:p>
                  </a:txBody>
                  <a:tcPr marL="274320" marR="7620" marT="7620" marB="0" anchor="ctr"/>
                </a:tc>
                <a:tc>
                  <a:txBody>
                    <a:bodyPr/>
                    <a:lstStyle/>
                    <a:p>
                      <a:pPr algn="l" fontAlgn="b"/>
                      <a:r>
                        <a:rPr lang="en-GB" sz="2600" b="1" u="none" strike="noStrike" dirty="0">
                          <a:solidFill>
                            <a:srgbClr val="C00000"/>
                          </a:solidFill>
                          <a:effectLst/>
                          <a:latin typeface="Arial" panose="020B0604020202020204" pitchFamily="34" charset="0"/>
                          <a:cs typeface="Arial" panose="020B0604020202020204" pitchFamily="34" charset="0"/>
                        </a:rPr>
                        <a:t> TOPICS</a:t>
                      </a:r>
                      <a:endParaRPr lang="en-GB" sz="2600" b="1" i="0" u="none" strike="noStrike" dirty="0">
                        <a:solidFill>
                          <a:srgbClr val="C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3218764167"/>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1</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Introduction to Project Management</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721184611"/>
                  </a:ext>
                </a:extLst>
              </a:tr>
              <a:tr h="544011">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2</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Making a Business Case for a project or projects</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789793811"/>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3</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Stakeholder Analysis in Project Management</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1815992432"/>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4</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Introduction to Project Planning</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3462322423"/>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5</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Assignment workshop</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321193575"/>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6</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Contracts in Project Management</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4216094772"/>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7</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Project Appraisals </a:t>
                      </a:r>
                      <a:r>
                        <a:rPr lang="en-GB" sz="2600" b="0" u="none" strike="noStrike">
                          <a:effectLst/>
                          <a:latin typeface="Arial" panose="020B0604020202020204" pitchFamily="34" charset="0"/>
                          <a:cs typeface="Arial" panose="020B0604020202020204" pitchFamily="34" charset="0"/>
                        </a:rPr>
                        <a:t>and Financing</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058586512"/>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8</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Assignment Support</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478620689"/>
                  </a:ext>
                </a:extLst>
              </a:tr>
              <a:tr h="390240">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9</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Risk Management and Evaluation</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299785333"/>
                  </a:ext>
                </a:extLst>
              </a:tr>
              <a:tr h="544011">
                <a:tc>
                  <a:txBody>
                    <a:bodyPr/>
                    <a:lstStyle/>
                    <a:p>
                      <a:pPr algn="r" fontAlgn="b">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ctr" fontAlgn="b">
                        <a:lnSpc>
                          <a:spcPct val="150000"/>
                        </a:lnSpc>
                      </a:pPr>
                      <a:r>
                        <a:rPr lang="en-GB" sz="2600" b="1" u="none" strike="noStrike" dirty="0">
                          <a:effectLst/>
                          <a:latin typeface="Arial" panose="020B0604020202020204" pitchFamily="34" charset="0"/>
                          <a:cs typeface="Arial" panose="020B0604020202020204" pitchFamily="34" charset="0"/>
                        </a:rPr>
                        <a:t>10</a:t>
                      </a:r>
                      <a:endParaRPr lang="en-GB" sz="2600" b="1"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tc>
                  <a:txBody>
                    <a:bodyPr/>
                    <a:lstStyle/>
                    <a:p>
                      <a:pPr algn="l" fontAlgn="b">
                        <a:lnSpc>
                          <a:spcPct val="150000"/>
                        </a:lnSpc>
                      </a:pPr>
                      <a:r>
                        <a:rPr lang="en-GB" sz="2600" b="0" u="none" strike="noStrike" dirty="0">
                          <a:effectLst/>
                          <a:latin typeface="Arial" panose="020B0604020202020204" pitchFamily="34" charset="0"/>
                          <a:cs typeface="Arial" panose="020B0604020202020204" pitchFamily="34" charset="0"/>
                        </a:rPr>
                        <a:t> Project Closure or Evaluating the end of a project</a:t>
                      </a:r>
                      <a:endParaRPr lang="en-GB" sz="2600" b="0" i="0" u="none" strike="noStrike" dirty="0">
                        <a:solidFill>
                          <a:srgbClr val="000000"/>
                        </a:solidFill>
                        <a:effectLst/>
                        <a:latin typeface="Arial" panose="020B0604020202020204" pitchFamily="34" charset="0"/>
                        <a:cs typeface="Arial" panose="020B0604020202020204" pitchFamily="34" charset="0"/>
                      </a:endParaRPr>
                    </a:p>
                  </a:txBody>
                  <a:tcPr marL="7620" marR="7620" marT="7620" marB="0" anchor="b"/>
                </a:tc>
                <a:extLst>
                  <a:ext uri="{0D108BD9-81ED-4DB2-BD59-A6C34878D82A}">
                    <a16:rowId xmlns:a16="http://schemas.microsoft.com/office/drawing/2014/main" val="1500398245"/>
                  </a:ext>
                </a:extLst>
              </a:tr>
            </a:tbl>
          </a:graphicData>
        </a:graphic>
      </p:graphicFrame>
    </p:spTree>
    <p:extLst>
      <p:ext uri="{BB962C8B-B14F-4D97-AF65-F5344CB8AC3E}">
        <p14:creationId xmlns:p14="http://schemas.microsoft.com/office/powerpoint/2010/main" val="1471236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D2DC4E8-3E42-42BD-AF14-2FADBCF55903}"/>
              </a:ext>
            </a:extLst>
          </p:cNvPr>
          <p:cNvSpPr>
            <a:spLocks noGrp="1" noChangeArrowheads="1"/>
          </p:cNvSpPr>
          <p:nvPr>
            <p:ph type="title"/>
          </p:nvPr>
        </p:nvSpPr>
        <p:spPr/>
        <p:txBody>
          <a:bodyPr/>
          <a:lstStyle/>
          <a:p>
            <a:r>
              <a:rPr lang="en-GB" altLang="en-US" b="1" dirty="0">
                <a:latin typeface="Verdana" panose="020B0604030504040204" pitchFamily="34" charset="0"/>
              </a:rPr>
              <a:t>Learning Objectives</a:t>
            </a:r>
          </a:p>
        </p:txBody>
      </p:sp>
      <p:sp>
        <p:nvSpPr>
          <p:cNvPr id="45059" name="Rectangle 3">
            <a:extLst>
              <a:ext uri="{FF2B5EF4-FFF2-40B4-BE49-F238E27FC236}">
                <a16:creationId xmlns:a16="http://schemas.microsoft.com/office/drawing/2014/main" id="{0B4A028F-0379-40AC-B964-073B926468CA}"/>
              </a:ext>
            </a:extLst>
          </p:cNvPr>
          <p:cNvSpPr>
            <a:spLocks noGrp="1" noChangeArrowheads="1"/>
          </p:cNvSpPr>
          <p:nvPr>
            <p:ph type="body" idx="1"/>
          </p:nvPr>
        </p:nvSpPr>
        <p:spPr>
          <a:xfrm>
            <a:off x="609600" y="1800497"/>
            <a:ext cx="11120846" cy="3257005"/>
          </a:xfrm>
        </p:spPr>
        <p:txBody>
          <a:bodyPr>
            <a:normAutofit fontScale="85000" lnSpcReduction="10000"/>
          </a:bodyPr>
          <a:lstStyle/>
          <a:p>
            <a:r>
              <a:rPr lang="en-GB" altLang="en-US" dirty="0">
                <a:latin typeface="Verdana" panose="020B0604030504040204" pitchFamily="34" charset="0"/>
              </a:rPr>
              <a:t>To introduce students to the world of Project Management</a:t>
            </a:r>
          </a:p>
          <a:p>
            <a:pPr marL="0" indent="0">
              <a:buNone/>
            </a:pPr>
            <a:endParaRPr lang="en-GB" altLang="en-US" dirty="0">
              <a:latin typeface="Verdana" panose="020B0604030504040204" pitchFamily="34" charset="0"/>
            </a:endParaRPr>
          </a:p>
          <a:p>
            <a:r>
              <a:rPr lang="en-GB" altLang="en-US" dirty="0">
                <a:latin typeface="Verdana" panose="020B0604030504040204" pitchFamily="34" charset="0"/>
              </a:rPr>
              <a:t>To establish what a project is and those who deliver projects(team)</a:t>
            </a:r>
          </a:p>
          <a:p>
            <a:pPr marL="0" indent="0">
              <a:buNone/>
            </a:pPr>
            <a:endParaRPr lang="en-GB" altLang="en-US" dirty="0">
              <a:latin typeface="Verdana" panose="020B0604030504040204" pitchFamily="34" charset="0"/>
            </a:endParaRPr>
          </a:p>
          <a:p>
            <a:r>
              <a:rPr lang="en-GB" altLang="en-US" dirty="0">
                <a:latin typeface="Verdana" panose="020B0604030504040204" pitchFamily="34" charset="0"/>
              </a:rPr>
              <a:t>To understand various project management approaches </a:t>
            </a: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80288" y="93426"/>
            <a:ext cx="10972800" cy="996814"/>
          </a:xfrm>
        </p:spPr>
        <p:txBody>
          <a:bodyPr>
            <a:normAutofit/>
          </a:bodyPr>
          <a:lstStyle/>
          <a:p>
            <a:r>
              <a:rPr lang="en-GB" altLang="en-US" sz="4000" b="1" dirty="0">
                <a:latin typeface="Verdana" panose="020B0604030504040204" pitchFamily="34" charset="0"/>
              </a:rPr>
              <a:t>What is a Project?</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106355" y="915142"/>
            <a:ext cx="11546733" cy="4746356"/>
          </a:xfrm>
        </p:spPr>
        <p:txBody>
          <a:bodyPr>
            <a:noAutofit/>
          </a:bodyPr>
          <a:lstStyle/>
          <a:p>
            <a:pPr algn="just">
              <a:lnSpc>
                <a:spcPct val="90000"/>
              </a:lnSpc>
              <a:buFont typeface="Wingdings" panose="05000000000000000000" pitchFamily="2" charset="2"/>
              <a:buChar char="§"/>
            </a:pPr>
            <a:r>
              <a:rPr lang="en-US" sz="2400" b="0" i="0" dirty="0">
                <a:solidFill>
                  <a:srgbClr val="222222"/>
                </a:solidFill>
                <a:effectLst/>
                <a:latin typeface="Arial" panose="020B0604020202020204" pitchFamily="34" charset="0"/>
                <a:ea typeface="Verdana" panose="020B0604030504040204" pitchFamily="34" charset="0"/>
                <a:cs typeface="Arial" panose="020B0604020202020204" pitchFamily="34" charset="0"/>
              </a:rPr>
              <a:t>A 'project' is a set of agreed activities with a definite start, middle and </a:t>
            </a:r>
            <a:r>
              <a:rPr lang="en-US" sz="2400" dirty="0">
                <a:solidFill>
                  <a:srgbClr val="222222"/>
                </a:solidFill>
                <a:latin typeface="Arial" panose="020B0604020202020204" pitchFamily="34" charset="0"/>
                <a:ea typeface="Verdana" panose="020B0604030504040204" pitchFamily="34" charset="0"/>
                <a:cs typeface="Arial" panose="020B0604020202020204" pitchFamily="34" charset="0"/>
              </a:rPr>
              <a:t>finish time, OR</a:t>
            </a:r>
          </a:p>
          <a:p>
            <a:pPr algn="just">
              <a:lnSpc>
                <a:spcPct val="90000"/>
              </a:lnSpc>
              <a:buFont typeface="Wingdings" panose="05000000000000000000" pitchFamily="2" charset="2"/>
              <a:buChar char="§"/>
            </a:pPr>
            <a:endParaRPr lang="en-US" sz="2400" b="0" i="0" dirty="0">
              <a:solidFill>
                <a:srgbClr val="222222"/>
              </a:solidFill>
              <a:effectLst/>
              <a:latin typeface="Arial" panose="020B0604020202020204" pitchFamily="34" charset="0"/>
              <a:ea typeface="Verdana" panose="020B0604030504040204" pitchFamily="34" charset="0"/>
              <a:cs typeface="Arial" panose="020B0604020202020204" pitchFamily="34" charset="0"/>
            </a:endParaRPr>
          </a:p>
          <a:p>
            <a:pPr algn="just">
              <a:lnSpc>
                <a:spcPct val="90000"/>
              </a:lnSpc>
              <a:buFont typeface="Wingdings" panose="05000000000000000000" pitchFamily="2" charset="2"/>
              <a:buChar char="§"/>
            </a:pPr>
            <a:r>
              <a:rPr lang="en-US" sz="2400" dirty="0">
                <a:solidFill>
                  <a:srgbClr val="222222"/>
                </a:solidFill>
                <a:latin typeface="Arial" panose="020B0604020202020204" pitchFamily="34" charset="0"/>
                <a:ea typeface="Verdana" panose="020B0604030504040204" pitchFamily="34" charset="0"/>
                <a:cs typeface="Arial" panose="020B0604020202020204" pitchFamily="34" charset="0"/>
              </a:rPr>
              <a:t>A set of related activities within an organization created to deliver something with agreed set of conditions</a:t>
            </a:r>
          </a:p>
          <a:p>
            <a:pPr algn="just">
              <a:lnSpc>
                <a:spcPct val="90000"/>
              </a:lnSpc>
              <a:buFont typeface="Wingdings" panose="05000000000000000000" pitchFamily="2" charset="2"/>
              <a:buChar char="§"/>
            </a:pPr>
            <a:r>
              <a:rPr lang="en-US" sz="2400" b="0" i="0" dirty="0">
                <a:solidFill>
                  <a:srgbClr val="222222"/>
                </a:solidFill>
                <a:effectLst/>
                <a:latin typeface="Arial" panose="020B0604020202020204" pitchFamily="34" charset="0"/>
                <a:ea typeface="Verdana" panose="020B0604030504040204" pitchFamily="34" charset="0"/>
                <a:cs typeface="Arial" panose="020B0604020202020204" pitchFamily="34" charset="0"/>
              </a:rPr>
              <a:t>Hence, the end of a project would be expected to create or deliver;</a:t>
            </a:r>
            <a:endParaRPr lang="en-US" sz="2400" dirty="0">
              <a:solidFill>
                <a:srgbClr val="222222"/>
              </a:solidFill>
              <a:latin typeface="Arial" panose="020B0604020202020204" pitchFamily="34" charset="0"/>
              <a:ea typeface="Verdana" panose="020B0604030504040204" pitchFamily="34" charset="0"/>
              <a:cs typeface="Arial" panose="020B0604020202020204" pitchFamily="34" charset="0"/>
            </a:endParaRPr>
          </a:p>
          <a:p>
            <a:pPr marL="719138" indent="-358775" algn="just">
              <a:lnSpc>
                <a:spcPct val="90000"/>
              </a:lnSpc>
              <a:buFont typeface="Wingdings" panose="05000000000000000000" pitchFamily="2" charset="2"/>
              <a:buChar char="§"/>
            </a:pPr>
            <a:r>
              <a:rPr lang="en-US" sz="2400" dirty="0">
                <a:solidFill>
                  <a:srgbClr val="222222"/>
                </a:solidFill>
                <a:latin typeface="Arial" panose="020B0604020202020204" pitchFamily="34" charset="0"/>
                <a:ea typeface="Verdana" panose="020B0604030504040204" pitchFamily="34" charset="0"/>
                <a:cs typeface="Arial" panose="020B0604020202020204" pitchFamily="34" charset="0"/>
              </a:rPr>
              <a:t>A</a:t>
            </a:r>
            <a:r>
              <a:rPr lang="en-US" sz="2400" b="0" i="0" dirty="0">
                <a:solidFill>
                  <a:srgbClr val="222222"/>
                </a:solidFill>
                <a:effectLst/>
                <a:latin typeface="Arial" panose="020B0604020202020204" pitchFamily="34" charset="0"/>
                <a:ea typeface="Verdana" panose="020B0604030504040204" pitchFamily="34" charset="0"/>
                <a:cs typeface="Arial" panose="020B0604020202020204" pitchFamily="34" charset="0"/>
              </a:rPr>
              <a:t> new product or upgrade an existing one,</a:t>
            </a:r>
          </a:p>
          <a:p>
            <a:pPr marL="719138" indent="-358775" algn="just">
              <a:lnSpc>
                <a:spcPct val="90000"/>
              </a:lnSpc>
              <a:buFont typeface="Wingdings" panose="05000000000000000000" pitchFamily="2" charset="2"/>
              <a:buChar char="§"/>
            </a:pPr>
            <a:r>
              <a:rPr lang="en-US" sz="2400" dirty="0">
                <a:solidFill>
                  <a:srgbClr val="222222"/>
                </a:solidFill>
                <a:latin typeface="Arial" panose="020B0604020202020204" pitchFamily="34" charset="0"/>
                <a:ea typeface="Verdana" panose="020B0604030504040204" pitchFamily="34" charset="0"/>
                <a:cs typeface="Arial" panose="020B0604020202020204" pitchFamily="34" charset="0"/>
              </a:rPr>
              <a:t>A new way of doing things like installing new IT system or</a:t>
            </a:r>
          </a:p>
          <a:p>
            <a:pPr marL="719138" indent="-358775" algn="just">
              <a:lnSpc>
                <a:spcPct val="90000"/>
              </a:lnSpc>
              <a:buFont typeface="Wingdings" panose="05000000000000000000" pitchFamily="2" charset="2"/>
              <a:buChar char="§"/>
            </a:pPr>
            <a:r>
              <a:rPr lang="en-US" sz="2400" dirty="0">
                <a:solidFill>
                  <a:srgbClr val="222222"/>
                </a:solidFill>
                <a:latin typeface="Arial" panose="020B0604020202020204" pitchFamily="34" charset="0"/>
                <a:ea typeface="Verdana" panose="020B0604030504040204" pitchFamily="34" charset="0"/>
                <a:cs typeface="Arial" panose="020B0604020202020204" pitchFamily="34" charset="0"/>
              </a:rPr>
              <a:t>A</a:t>
            </a:r>
            <a:r>
              <a:rPr lang="en-US" sz="2400" b="0" i="0" dirty="0">
                <a:solidFill>
                  <a:srgbClr val="222222"/>
                </a:solidFill>
                <a:effectLst/>
                <a:latin typeface="Arial" panose="020B0604020202020204" pitchFamily="34" charset="0"/>
                <a:ea typeface="Verdana" panose="020B0604030504040204" pitchFamily="34" charset="0"/>
                <a:cs typeface="Arial" panose="020B0604020202020204" pitchFamily="34" charset="0"/>
              </a:rPr>
              <a:t> new event </a:t>
            </a:r>
          </a:p>
          <a:p>
            <a:pPr marL="0" indent="0" algn="just">
              <a:lnSpc>
                <a:spcPct val="90000"/>
              </a:lnSpc>
              <a:buNone/>
            </a:pPr>
            <a:endParaRPr lang="en-US" sz="2400" dirty="0">
              <a:solidFill>
                <a:srgbClr val="222222"/>
              </a:solidFill>
              <a:latin typeface="Arial" panose="020B0604020202020204" pitchFamily="34" charset="0"/>
              <a:ea typeface="Verdana" panose="020B0604030504040204" pitchFamily="34" charset="0"/>
              <a:cs typeface="Arial" panose="020B0604020202020204" pitchFamily="34" charset="0"/>
            </a:endParaRPr>
          </a:p>
          <a:p>
            <a:pPr algn="just">
              <a:lnSpc>
                <a:spcPct val="90000"/>
              </a:lnSpc>
              <a:buFont typeface="Wingdings" panose="05000000000000000000" pitchFamily="2" charset="2"/>
              <a:buChar char="§"/>
            </a:pPr>
            <a:r>
              <a:rPr lang="en-US" sz="2400" b="0" i="0" dirty="0">
                <a:solidFill>
                  <a:srgbClr val="222222"/>
                </a:solidFill>
                <a:effectLst/>
                <a:latin typeface="Arial" panose="020B0604020202020204" pitchFamily="34" charset="0"/>
                <a:ea typeface="Verdana" panose="020B0604030504040204" pitchFamily="34" charset="0"/>
                <a:cs typeface="Arial" panose="020B0604020202020204" pitchFamily="34" charset="0"/>
              </a:rPr>
              <a:t>The project would be in line with an approved business case </a:t>
            </a:r>
            <a:r>
              <a:rPr lang="en-US" sz="2400" dirty="0">
                <a:solidFill>
                  <a:srgbClr val="222222"/>
                </a:solidFill>
                <a:latin typeface="Arial" panose="020B0604020202020204" pitchFamily="34" charset="0"/>
                <a:ea typeface="Verdana" panose="020B0604030504040204" pitchFamily="34" charset="0"/>
                <a:cs typeface="Arial" panose="020B0604020202020204" pitchFamily="34" charset="0"/>
              </a:rPr>
              <a:t>underpinned by the vision and objectives of a business</a:t>
            </a:r>
            <a:endParaRPr lang="en-US" sz="2400" dirty="0">
              <a:solidFill>
                <a:srgbClr val="202124"/>
              </a:solidFill>
              <a:latin typeface="Arial" panose="020B0604020202020204" pitchFamily="34" charset="0"/>
              <a:cs typeface="Arial" panose="020B0604020202020204" pitchFamily="34" charset="0"/>
            </a:endParaRPr>
          </a:p>
          <a:p>
            <a:pPr marL="0" indent="0" algn="just">
              <a:lnSpc>
                <a:spcPct val="90000"/>
              </a:lnSpc>
              <a:buNone/>
            </a:pPr>
            <a:endParaRPr lang="en-US" altLang="en-US" sz="2000" dirty="0">
              <a:solidFill>
                <a:srgbClr val="202124"/>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p:cTn id="7" dur="500" fill="hold"/>
                                        <p:tgtEl>
                                          <p:spTgt spid="47106"/>
                                        </p:tgtEl>
                                        <p:attrNameLst>
                                          <p:attrName>ppt_w</p:attrName>
                                        </p:attrNameLst>
                                      </p:cBhvr>
                                      <p:tavLst>
                                        <p:tav tm="0">
                                          <p:val>
                                            <p:fltVal val="0"/>
                                          </p:val>
                                        </p:tav>
                                        <p:tav tm="100000">
                                          <p:val>
                                            <p:strVal val="#ppt_w"/>
                                          </p:val>
                                        </p:tav>
                                      </p:tavLst>
                                    </p:anim>
                                    <p:anim calcmode="lin" valueType="num">
                                      <p:cBhvr>
                                        <p:cTn id="8" dur="500" fill="hold"/>
                                        <p:tgtEl>
                                          <p:spTgt spid="47106"/>
                                        </p:tgtEl>
                                        <p:attrNameLst>
                                          <p:attrName>ppt_h</p:attrName>
                                        </p:attrNameLst>
                                      </p:cBhvr>
                                      <p:tavLst>
                                        <p:tav tm="0">
                                          <p:val>
                                            <p:fltVal val="0"/>
                                          </p:val>
                                        </p:tav>
                                        <p:tav tm="100000">
                                          <p:val>
                                            <p:strVal val="#ppt_h"/>
                                          </p:val>
                                        </p:tav>
                                      </p:tavLst>
                                    </p:anim>
                                    <p:animEffect transition="in" filter="fade">
                                      <p:cBhvr>
                                        <p:cTn id="9" dur="500"/>
                                        <p:tgtEl>
                                          <p:spTgt spid="4710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7107">
                                            <p:txEl>
                                              <p:pRg st="0" end="0"/>
                                            </p:txEl>
                                          </p:spTgt>
                                        </p:tgtEl>
                                        <p:attrNameLst>
                                          <p:attrName>style.visibility</p:attrName>
                                        </p:attrNameLst>
                                      </p:cBhvr>
                                      <p:to>
                                        <p:strVal val="visible"/>
                                      </p:to>
                                    </p:set>
                                    <p:anim calcmode="lin" valueType="num">
                                      <p:cBhvr>
                                        <p:cTn id="14" dur="500" fill="hold"/>
                                        <p:tgtEl>
                                          <p:spTgt spid="47107">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7107">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7107">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7107">
                                            <p:txEl>
                                              <p:pRg st="2" end="2"/>
                                            </p:txEl>
                                          </p:spTgt>
                                        </p:tgtEl>
                                        <p:attrNameLst>
                                          <p:attrName>style.visibility</p:attrName>
                                        </p:attrNameLst>
                                      </p:cBhvr>
                                      <p:to>
                                        <p:strVal val="visible"/>
                                      </p:to>
                                    </p:set>
                                    <p:anim calcmode="lin" valueType="num">
                                      <p:cBhvr>
                                        <p:cTn id="21" dur="500" fill="hold"/>
                                        <p:tgtEl>
                                          <p:spTgt spid="47107">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47107">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47107">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7107">
                                            <p:txEl>
                                              <p:pRg st="3" end="3"/>
                                            </p:txEl>
                                          </p:spTgt>
                                        </p:tgtEl>
                                        <p:attrNameLst>
                                          <p:attrName>style.visibility</p:attrName>
                                        </p:attrNameLst>
                                      </p:cBhvr>
                                      <p:to>
                                        <p:strVal val="visible"/>
                                      </p:to>
                                    </p:set>
                                    <p:anim calcmode="lin" valueType="num">
                                      <p:cBhvr>
                                        <p:cTn id="28" dur="500" fill="hold"/>
                                        <p:tgtEl>
                                          <p:spTgt spid="47107">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47107">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47107">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7107">
                                            <p:txEl>
                                              <p:pRg st="4" end="4"/>
                                            </p:txEl>
                                          </p:spTgt>
                                        </p:tgtEl>
                                        <p:attrNameLst>
                                          <p:attrName>style.visibility</p:attrName>
                                        </p:attrNameLst>
                                      </p:cBhvr>
                                      <p:to>
                                        <p:strVal val="visible"/>
                                      </p:to>
                                    </p:set>
                                    <p:anim calcmode="lin" valueType="num">
                                      <p:cBhvr>
                                        <p:cTn id="35" dur="500" fill="hold"/>
                                        <p:tgtEl>
                                          <p:spTgt spid="47107">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47107">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47107">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47107">
                                            <p:txEl>
                                              <p:pRg st="5" end="5"/>
                                            </p:txEl>
                                          </p:spTgt>
                                        </p:tgtEl>
                                        <p:attrNameLst>
                                          <p:attrName>style.visibility</p:attrName>
                                        </p:attrNameLst>
                                      </p:cBhvr>
                                      <p:to>
                                        <p:strVal val="visible"/>
                                      </p:to>
                                    </p:set>
                                    <p:anim calcmode="lin" valueType="num">
                                      <p:cBhvr>
                                        <p:cTn id="42" dur="500" fill="hold"/>
                                        <p:tgtEl>
                                          <p:spTgt spid="47107">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47107">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47107">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47107">
                                            <p:txEl>
                                              <p:pRg st="6" end="6"/>
                                            </p:txEl>
                                          </p:spTgt>
                                        </p:tgtEl>
                                        <p:attrNameLst>
                                          <p:attrName>style.visibility</p:attrName>
                                        </p:attrNameLst>
                                      </p:cBhvr>
                                      <p:to>
                                        <p:strVal val="visible"/>
                                      </p:to>
                                    </p:set>
                                    <p:anim calcmode="lin" valueType="num">
                                      <p:cBhvr>
                                        <p:cTn id="49" dur="500" fill="hold"/>
                                        <p:tgtEl>
                                          <p:spTgt spid="47107">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47107">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47107">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47107">
                                            <p:txEl>
                                              <p:pRg st="8" end="8"/>
                                            </p:txEl>
                                          </p:spTgt>
                                        </p:tgtEl>
                                        <p:attrNameLst>
                                          <p:attrName>style.visibility</p:attrName>
                                        </p:attrNameLst>
                                      </p:cBhvr>
                                      <p:to>
                                        <p:strVal val="visible"/>
                                      </p:to>
                                    </p:set>
                                    <p:anim calcmode="lin" valueType="num">
                                      <p:cBhvr>
                                        <p:cTn id="56" dur="500" fill="hold"/>
                                        <p:tgtEl>
                                          <p:spTgt spid="47107">
                                            <p:txEl>
                                              <p:pRg st="8" end="8"/>
                                            </p:txEl>
                                          </p:spTgt>
                                        </p:tgtEl>
                                        <p:attrNameLst>
                                          <p:attrName>ppt_w</p:attrName>
                                        </p:attrNameLst>
                                      </p:cBhvr>
                                      <p:tavLst>
                                        <p:tav tm="0">
                                          <p:val>
                                            <p:fltVal val="0"/>
                                          </p:val>
                                        </p:tav>
                                        <p:tav tm="100000">
                                          <p:val>
                                            <p:strVal val="#ppt_w"/>
                                          </p:val>
                                        </p:tav>
                                      </p:tavLst>
                                    </p:anim>
                                    <p:anim calcmode="lin" valueType="num">
                                      <p:cBhvr>
                                        <p:cTn id="57" dur="500" fill="hold"/>
                                        <p:tgtEl>
                                          <p:spTgt spid="47107">
                                            <p:txEl>
                                              <p:pRg st="8" end="8"/>
                                            </p:txEl>
                                          </p:spTgt>
                                        </p:tgtEl>
                                        <p:attrNameLst>
                                          <p:attrName>ppt_h</p:attrName>
                                        </p:attrNameLst>
                                      </p:cBhvr>
                                      <p:tavLst>
                                        <p:tav tm="0">
                                          <p:val>
                                            <p:fltVal val="0"/>
                                          </p:val>
                                        </p:tav>
                                        <p:tav tm="100000">
                                          <p:val>
                                            <p:strVal val="#ppt_h"/>
                                          </p:val>
                                        </p:tav>
                                      </p:tavLst>
                                    </p:anim>
                                    <p:animEffect transition="in" filter="fade">
                                      <p:cBhvr>
                                        <p:cTn id="58" dur="500"/>
                                        <p:tgtEl>
                                          <p:spTgt spid="4710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09600" y="79239"/>
            <a:ext cx="10972800" cy="996814"/>
          </a:xfrm>
        </p:spPr>
        <p:txBody>
          <a:bodyPr>
            <a:normAutofit/>
          </a:bodyPr>
          <a:lstStyle/>
          <a:p>
            <a:r>
              <a:rPr lang="en-GB" altLang="en-US" sz="4000" b="1" dirty="0">
                <a:latin typeface="Verdana" panose="020B0604030504040204" pitchFamily="34" charset="0"/>
              </a:rPr>
              <a:t>Importance of Projects?</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105245" y="1004988"/>
            <a:ext cx="12086755" cy="4527641"/>
          </a:xfrm>
        </p:spPr>
        <p:txBody>
          <a:bodyPr>
            <a:noAutofit/>
          </a:bodyPr>
          <a:lstStyle/>
          <a:p>
            <a:pPr>
              <a:lnSpc>
                <a:spcPct val="90000"/>
              </a:lnSpc>
            </a:pPr>
            <a:r>
              <a:rPr lang="en-US" sz="2400" dirty="0">
                <a:solidFill>
                  <a:srgbClr val="222222"/>
                </a:solidFill>
                <a:latin typeface="Verdana" panose="020B0604030504040204" pitchFamily="34" charset="0"/>
                <a:ea typeface="Verdana" panose="020B0604030504040204" pitchFamily="34" charset="0"/>
              </a:rPr>
              <a:t>Projects are created either because the firm wants to introduce a </a:t>
            </a:r>
            <a:r>
              <a:rPr lang="en-US" sz="2400" b="1" dirty="0">
                <a:solidFill>
                  <a:srgbClr val="222222"/>
                </a:solidFill>
                <a:latin typeface="Verdana" panose="020B0604030504040204" pitchFamily="34" charset="0"/>
                <a:ea typeface="Verdana" panose="020B0604030504040204" pitchFamily="34" charset="0"/>
              </a:rPr>
              <a:t>new product/service</a:t>
            </a:r>
            <a:r>
              <a:rPr lang="en-US" sz="2400" dirty="0">
                <a:solidFill>
                  <a:srgbClr val="222222"/>
                </a:solidFill>
                <a:latin typeface="Verdana" panose="020B0604030504040204" pitchFamily="34" charset="0"/>
                <a:ea typeface="Verdana" panose="020B0604030504040204" pitchFamily="34" charset="0"/>
              </a:rPr>
              <a:t> or </a:t>
            </a:r>
            <a:r>
              <a:rPr lang="en-US" sz="2400" b="1" dirty="0">
                <a:solidFill>
                  <a:srgbClr val="222222"/>
                </a:solidFill>
                <a:latin typeface="Verdana" panose="020B0604030504040204" pitchFamily="34" charset="0"/>
                <a:ea typeface="Verdana" panose="020B0604030504040204" pitchFamily="34" charset="0"/>
              </a:rPr>
              <a:t>CHANGE</a:t>
            </a:r>
            <a:r>
              <a:rPr lang="en-US" sz="2400" dirty="0">
                <a:solidFill>
                  <a:srgbClr val="222222"/>
                </a:solidFill>
                <a:latin typeface="Verdana" panose="020B0604030504040204" pitchFamily="34" charset="0"/>
                <a:ea typeface="Verdana" panose="020B0604030504040204" pitchFamily="34" charset="0"/>
              </a:rPr>
              <a:t> some operations/structures</a:t>
            </a:r>
          </a:p>
          <a:p>
            <a:pPr>
              <a:lnSpc>
                <a:spcPct val="90000"/>
              </a:lnSpc>
            </a:pPr>
            <a:r>
              <a:rPr lang="en-US" sz="2400" dirty="0">
                <a:solidFill>
                  <a:srgbClr val="222222"/>
                </a:solidFill>
                <a:latin typeface="Verdana" panose="020B0604030504040204" pitchFamily="34" charset="0"/>
                <a:ea typeface="Verdana" panose="020B0604030504040204" pitchFamily="34" charset="0"/>
              </a:rPr>
              <a:t>A project would be needed since;</a:t>
            </a:r>
          </a:p>
          <a:p>
            <a:pPr marL="0" indent="0">
              <a:lnSpc>
                <a:spcPct val="90000"/>
              </a:lnSpc>
              <a:buNone/>
            </a:pPr>
            <a:endParaRPr lang="en-US" sz="2400" dirty="0">
              <a:solidFill>
                <a:srgbClr val="222222"/>
              </a:solidFill>
              <a:latin typeface="Verdana" panose="020B0604030504040204" pitchFamily="34" charset="0"/>
              <a:ea typeface="Verdana" panose="020B0604030504040204" pitchFamily="34" charset="0"/>
            </a:endParaRPr>
          </a:p>
          <a:p>
            <a:pPr>
              <a:lnSpc>
                <a:spcPct val="90000"/>
              </a:lnSpc>
            </a:pPr>
            <a:r>
              <a:rPr lang="en-US" sz="2400" dirty="0">
                <a:solidFill>
                  <a:srgbClr val="222222"/>
                </a:solidFill>
                <a:latin typeface="Verdana" panose="020B0604030504040204" pitchFamily="34" charset="0"/>
                <a:ea typeface="Verdana" panose="020B0604030504040204" pitchFamily="34" charset="0"/>
              </a:rPr>
              <a:t>The existing business operations and working patterns may not be suitable to bring about the change or new product</a:t>
            </a:r>
          </a:p>
          <a:p>
            <a:pPr marL="0" indent="0">
              <a:lnSpc>
                <a:spcPct val="90000"/>
              </a:lnSpc>
              <a:buNone/>
            </a:pPr>
            <a:endParaRPr lang="en-US" sz="2400" dirty="0">
              <a:solidFill>
                <a:srgbClr val="222222"/>
              </a:solidFill>
              <a:latin typeface="Verdana" panose="020B0604030504040204" pitchFamily="34" charset="0"/>
              <a:ea typeface="Verdana" panose="020B0604030504040204" pitchFamily="34" charset="0"/>
            </a:endParaRPr>
          </a:p>
          <a:p>
            <a:pPr>
              <a:lnSpc>
                <a:spcPct val="90000"/>
              </a:lnSpc>
            </a:pPr>
            <a:r>
              <a:rPr lang="en-US" sz="2400" dirty="0">
                <a:solidFill>
                  <a:srgbClr val="222222"/>
                </a:solidFill>
                <a:latin typeface="Verdana" panose="020B0604030504040204" pitchFamily="34" charset="0"/>
                <a:ea typeface="Verdana" panose="020B0604030504040204" pitchFamily="34" charset="0"/>
              </a:rPr>
              <a:t>Sometimes, the existing firm may not have the expertise to deliver a project, hence the need to outsource</a:t>
            </a:r>
          </a:p>
          <a:p>
            <a:pPr marL="0" indent="0">
              <a:lnSpc>
                <a:spcPct val="90000"/>
              </a:lnSpc>
              <a:buNone/>
            </a:pPr>
            <a:endParaRPr lang="en-US" sz="2400" dirty="0">
              <a:solidFill>
                <a:srgbClr val="222222"/>
              </a:solidFill>
              <a:latin typeface="Verdana" panose="020B0604030504040204" pitchFamily="34" charset="0"/>
              <a:ea typeface="Verdana" panose="020B0604030504040204" pitchFamily="34" charset="0"/>
            </a:endParaRPr>
          </a:p>
          <a:p>
            <a:pPr>
              <a:lnSpc>
                <a:spcPct val="90000"/>
              </a:lnSpc>
            </a:pPr>
            <a:r>
              <a:rPr lang="en-US" sz="2400" dirty="0">
                <a:solidFill>
                  <a:srgbClr val="222222"/>
                </a:solidFill>
                <a:latin typeface="Verdana" panose="020B0604030504040204" pitchFamily="34" charset="0"/>
                <a:ea typeface="Verdana" panose="020B0604030504040204" pitchFamily="34" charset="0"/>
              </a:rPr>
              <a:t>Change may be difficult to initiate within. Hence, a team involving people from different units and some external units can help</a:t>
            </a:r>
            <a:endParaRPr lang="en-US" sz="2400" dirty="0">
              <a:solidFill>
                <a:srgbClr val="202124"/>
              </a:solidFill>
              <a:latin typeface="Verdana" panose="020B0604030504040204" pitchFamily="34" charset="0"/>
              <a:ea typeface="Verdana" panose="020B0604030504040204" pitchFamily="34" charset="0"/>
            </a:endParaRPr>
          </a:p>
          <a:p>
            <a:pPr marL="0" indent="0" algn="just">
              <a:lnSpc>
                <a:spcPct val="90000"/>
              </a:lnSpc>
              <a:buNone/>
            </a:pPr>
            <a:endParaRPr lang="en-US" altLang="en-US" sz="2000" dirty="0">
              <a:solidFill>
                <a:srgbClr val="202124"/>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9628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heel(1)">
                                      <p:cBhvr>
                                        <p:cTn id="7" dur="20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 calcmode="lin" valueType="num">
                                      <p:cBhvr>
                                        <p:cTn id="12" dur="500" fill="hold"/>
                                        <p:tgtEl>
                                          <p:spTgt spid="47107">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47107">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47107">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47107">
                                            <p:txEl>
                                              <p:pRg st="1" end="1"/>
                                            </p:txEl>
                                          </p:spTgt>
                                        </p:tgtEl>
                                        <p:attrNameLst>
                                          <p:attrName>style.visibility</p:attrName>
                                        </p:attrNameLst>
                                      </p:cBhvr>
                                      <p:to>
                                        <p:strVal val="visible"/>
                                      </p:to>
                                    </p:set>
                                    <p:anim calcmode="lin" valueType="num">
                                      <p:cBhvr>
                                        <p:cTn id="19" dur="500" fill="hold"/>
                                        <p:tgtEl>
                                          <p:spTgt spid="47107">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47107">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47107">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47107">
                                            <p:txEl>
                                              <p:pRg st="3" end="3"/>
                                            </p:txEl>
                                          </p:spTgt>
                                        </p:tgtEl>
                                        <p:attrNameLst>
                                          <p:attrName>style.visibility</p:attrName>
                                        </p:attrNameLst>
                                      </p:cBhvr>
                                      <p:to>
                                        <p:strVal val="visible"/>
                                      </p:to>
                                    </p:set>
                                    <p:anim calcmode="lin" valueType="num">
                                      <p:cBhvr>
                                        <p:cTn id="26" dur="500" fill="hold"/>
                                        <p:tgtEl>
                                          <p:spTgt spid="47107">
                                            <p:txEl>
                                              <p:pRg st="3" end="3"/>
                                            </p:txEl>
                                          </p:spTgt>
                                        </p:tgtEl>
                                        <p:attrNameLst>
                                          <p:attrName>ppt_w</p:attrName>
                                        </p:attrNameLst>
                                      </p:cBhvr>
                                      <p:tavLst>
                                        <p:tav tm="0">
                                          <p:val>
                                            <p:fltVal val="0"/>
                                          </p:val>
                                        </p:tav>
                                        <p:tav tm="100000">
                                          <p:val>
                                            <p:strVal val="#ppt_w"/>
                                          </p:val>
                                        </p:tav>
                                      </p:tavLst>
                                    </p:anim>
                                    <p:anim calcmode="lin" valueType="num">
                                      <p:cBhvr>
                                        <p:cTn id="27" dur="500" fill="hold"/>
                                        <p:tgtEl>
                                          <p:spTgt spid="47107">
                                            <p:txEl>
                                              <p:pRg st="3" end="3"/>
                                            </p:txEl>
                                          </p:spTgt>
                                        </p:tgtEl>
                                        <p:attrNameLst>
                                          <p:attrName>ppt_h</p:attrName>
                                        </p:attrNameLst>
                                      </p:cBhvr>
                                      <p:tavLst>
                                        <p:tav tm="0">
                                          <p:val>
                                            <p:fltVal val="0"/>
                                          </p:val>
                                        </p:tav>
                                        <p:tav tm="100000">
                                          <p:val>
                                            <p:strVal val="#ppt_h"/>
                                          </p:val>
                                        </p:tav>
                                      </p:tavLst>
                                    </p:anim>
                                    <p:animEffect transition="in" filter="fade">
                                      <p:cBhvr>
                                        <p:cTn id="28" dur="500"/>
                                        <p:tgtEl>
                                          <p:spTgt spid="47107">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47107">
                                            <p:txEl>
                                              <p:pRg st="5" end="5"/>
                                            </p:txEl>
                                          </p:spTgt>
                                        </p:tgtEl>
                                        <p:attrNameLst>
                                          <p:attrName>style.visibility</p:attrName>
                                        </p:attrNameLst>
                                      </p:cBhvr>
                                      <p:to>
                                        <p:strVal val="visible"/>
                                      </p:to>
                                    </p:set>
                                    <p:anim calcmode="lin" valueType="num">
                                      <p:cBhvr>
                                        <p:cTn id="33" dur="500" fill="hold"/>
                                        <p:tgtEl>
                                          <p:spTgt spid="47107">
                                            <p:txEl>
                                              <p:pRg st="5" end="5"/>
                                            </p:txEl>
                                          </p:spTgt>
                                        </p:tgtEl>
                                        <p:attrNameLst>
                                          <p:attrName>ppt_w</p:attrName>
                                        </p:attrNameLst>
                                      </p:cBhvr>
                                      <p:tavLst>
                                        <p:tav tm="0">
                                          <p:val>
                                            <p:fltVal val="0"/>
                                          </p:val>
                                        </p:tav>
                                        <p:tav tm="100000">
                                          <p:val>
                                            <p:strVal val="#ppt_w"/>
                                          </p:val>
                                        </p:tav>
                                      </p:tavLst>
                                    </p:anim>
                                    <p:anim calcmode="lin" valueType="num">
                                      <p:cBhvr>
                                        <p:cTn id="34" dur="500" fill="hold"/>
                                        <p:tgtEl>
                                          <p:spTgt spid="47107">
                                            <p:txEl>
                                              <p:pRg st="5" end="5"/>
                                            </p:txEl>
                                          </p:spTgt>
                                        </p:tgtEl>
                                        <p:attrNameLst>
                                          <p:attrName>ppt_h</p:attrName>
                                        </p:attrNameLst>
                                      </p:cBhvr>
                                      <p:tavLst>
                                        <p:tav tm="0">
                                          <p:val>
                                            <p:fltVal val="0"/>
                                          </p:val>
                                        </p:tav>
                                        <p:tav tm="100000">
                                          <p:val>
                                            <p:strVal val="#ppt_h"/>
                                          </p:val>
                                        </p:tav>
                                      </p:tavLst>
                                    </p:anim>
                                    <p:animEffect transition="in" filter="fade">
                                      <p:cBhvr>
                                        <p:cTn id="35" dur="500"/>
                                        <p:tgtEl>
                                          <p:spTgt spid="47107">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47107">
                                            <p:txEl>
                                              <p:pRg st="7" end="7"/>
                                            </p:txEl>
                                          </p:spTgt>
                                        </p:tgtEl>
                                        <p:attrNameLst>
                                          <p:attrName>style.visibility</p:attrName>
                                        </p:attrNameLst>
                                      </p:cBhvr>
                                      <p:to>
                                        <p:strVal val="visible"/>
                                      </p:to>
                                    </p:set>
                                    <p:anim calcmode="lin" valueType="num">
                                      <p:cBhvr>
                                        <p:cTn id="40" dur="500" fill="hold"/>
                                        <p:tgtEl>
                                          <p:spTgt spid="47107">
                                            <p:txEl>
                                              <p:pRg st="7" end="7"/>
                                            </p:txEl>
                                          </p:spTgt>
                                        </p:tgtEl>
                                        <p:attrNameLst>
                                          <p:attrName>ppt_w</p:attrName>
                                        </p:attrNameLst>
                                      </p:cBhvr>
                                      <p:tavLst>
                                        <p:tav tm="0">
                                          <p:val>
                                            <p:fltVal val="0"/>
                                          </p:val>
                                        </p:tav>
                                        <p:tav tm="100000">
                                          <p:val>
                                            <p:strVal val="#ppt_w"/>
                                          </p:val>
                                        </p:tav>
                                      </p:tavLst>
                                    </p:anim>
                                    <p:anim calcmode="lin" valueType="num">
                                      <p:cBhvr>
                                        <p:cTn id="41" dur="500" fill="hold"/>
                                        <p:tgtEl>
                                          <p:spTgt spid="47107">
                                            <p:txEl>
                                              <p:pRg st="7" end="7"/>
                                            </p:txEl>
                                          </p:spTgt>
                                        </p:tgtEl>
                                        <p:attrNameLst>
                                          <p:attrName>ppt_h</p:attrName>
                                        </p:attrNameLst>
                                      </p:cBhvr>
                                      <p:tavLst>
                                        <p:tav tm="0">
                                          <p:val>
                                            <p:fltVal val="0"/>
                                          </p:val>
                                        </p:tav>
                                        <p:tav tm="100000">
                                          <p:val>
                                            <p:strVal val="#ppt_h"/>
                                          </p:val>
                                        </p:tav>
                                      </p:tavLst>
                                    </p:anim>
                                    <p:animEffect transition="in" filter="fade">
                                      <p:cBhvr>
                                        <p:cTn id="42" dur="500"/>
                                        <p:tgtEl>
                                          <p:spTgt spid="471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F0D3-6C8F-2632-2F35-C3783137D2E3}"/>
              </a:ext>
            </a:extLst>
          </p:cNvPr>
          <p:cNvSpPr>
            <a:spLocks noGrp="1"/>
          </p:cNvSpPr>
          <p:nvPr>
            <p:ph type="title"/>
          </p:nvPr>
        </p:nvSpPr>
        <p:spPr>
          <a:xfrm>
            <a:off x="609600" y="109268"/>
            <a:ext cx="10972800" cy="766222"/>
          </a:xfrm>
        </p:spPr>
        <p:txBody>
          <a:bodyPr/>
          <a:lstStyle/>
          <a:p>
            <a:r>
              <a:rPr lang="en-GB" dirty="0">
                <a:latin typeface="Georgia" panose="02040502050405020303" pitchFamily="18" charset="0"/>
              </a:rPr>
              <a:t>Project Success Important</a:t>
            </a:r>
          </a:p>
        </p:txBody>
      </p:sp>
      <p:sp>
        <p:nvSpPr>
          <p:cNvPr id="3" name="Content Placeholder 2">
            <a:extLst>
              <a:ext uri="{FF2B5EF4-FFF2-40B4-BE49-F238E27FC236}">
                <a16:creationId xmlns:a16="http://schemas.microsoft.com/office/drawing/2014/main" id="{1E864BEC-8BC8-6F8E-F52D-F08E3E8E4D90}"/>
              </a:ext>
            </a:extLst>
          </p:cNvPr>
          <p:cNvSpPr>
            <a:spLocks noGrp="1"/>
          </p:cNvSpPr>
          <p:nvPr>
            <p:ph idx="1"/>
          </p:nvPr>
        </p:nvSpPr>
        <p:spPr>
          <a:xfrm>
            <a:off x="145915" y="963038"/>
            <a:ext cx="11984477" cy="4554195"/>
          </a:xfrm>
        </p:spPr>
        <p:txBody>
          <a:bodyPr/>
          <a:lstStyle/>
          <a:p>
            <a:r>
              <a:rPr lang="en-GB" dirty="0"/>
              <a:t> 3 dimension about Meeting the Agreement (MTA) is important for project SUCCESS </a:t>
            </a:r>
          </a:p>
          <a:p>
            <a:endParaRPr lang="en-GB" dirty="0"/>
          </a:p>
          <a:p>
            <a:endParaRPr lang="en-GB" dirty="0"/>
          </a:p>
        </p:txBody>
      </p:sp>
      <p:graphicFrame>
        <p:nvGraphicFramePr>
          <p:cNvPr id="4" name="Diagram 3">
            <a:extLst>
              <a:ext uri="{FF2B5EF4-FFF2-40B4-BE49-F238E27FC236}">
                <a16:creationId xmlns:a16="http://schemas.microsoft.com/office/drawing/2014/main" id="{87203771-B9F2-8ABA-B25D-FB3AAA3ACCDE}"/>
              </a:ext>
            </a:extLst>
          </p:cNvPr>
          <p:cNvGraphicFramePr/>
          <p:nvPr>
            <p:extLst>
              <p:ext uri="{D42A27DB-BD31-4B8C-83A1-F6EECF244321}">
                <p14:modId xmlns:p14="http://schemas.microsoft.com/office/powerpoint/2010/main" val="660931034"/>
              </p:ext>
            </p:extLst>
          </p:nvPr>
        </p:nvGraphicFramePr>
        <p:xfrm>
          <a:off x="103761" y="1070042"/>
          <a:ext cx="11984477" cy="5204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8004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09600" y="100466"/>
            <a:ext cx="10972800" cy="779099"/>
          </a:xfrm>
        </p:spPr>
        <p:txBody>
          <a:bodyPr>
            <a:normAutofit/>
          </a:bodyPr>
          <a:lstStyle/>
          <a:p>
            <a:r>
              <a:rPr lang="en-GB" altLang="en-US" sz="4000" b="1" dirty="0">
                <a:latin typeface="Verdana" panose="020B0604030504040204" pitchFamily="34" charset="0"/>
              </a:rPr>
              <a:t>Many Criteria to Measure Success</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1" y="100467"/>
            <a:ext cx="11906250" cy="5449070"/>
          </a:xfrm>
        </p:spPr>
        <p:txBody>
          <a:bodyPr>
            <a:noAutofit/>
          </a:bodyPr>
          <a:lstStyle/>
          <a:p>
            <a:pPr marL="0" indent="0" algn="just">
              <a:lnSpc>
                <a:spcPct val="90000"/>
              </a:lnSpc>
              <a:buNone/>
            </a:pPr>
            <a:r>
              <a:rPr lang="en-US" altLang="en-US" sz="2000" dirty="0">
                <a:solidFill>
                  <a:srgbClr val="202124"/>
                </a:solidFill>
                <a:latin typeface="arial" panose="020B0604020202020204" pitchFamily="34" charset="0"/>
                <a:cs typeface="Arial" panose="020B0604020202020204" pitchFamily="34" charset="0"/>
              </a:rPr>
              <a:t>.</a:t>
            </a:r>
          </a:p>
        </p:txBody>
      </p:sp>
      <p:graphicFrame>
        <p:nvGraphicFramePr>
          <p:cNvPr id="2" name="Table 1">
            <a:extLst>
              <a:ext uri="{FF2B5EF4-FFF2-40B4-BE49-F238E27FC236}">
                <a16:creationId xmlns:a16="http://schemas.microsoft.com/office/drawing/2014/main" id="{26C047A6-C327-CB3F-617F-CED1CDB61019}"/>
              </a:ext>
            </a:extLst>
          </p:cNvPr>
          <p:cNvGraphicFramePr>
            <a:graphicFrameLocks noGrp="1"/>
          </p:cNvGraphicFramePr>
          <p:nvPr>
            <p:extLst>
              <p:ext uri="{D42A27DB-BD31-4B8C-83A1-F6EECF244321}">
                <p14:modId xmlns:p14="http://schemas.microsoft.com/office/powerpoint/2010/main" val="646602824"/>
              </p:ext>
            </p:extLst>
          </p:nvPr>
        </p:nvGraphicFramePr>
        <p:xfrm>
          <a:off x="116530" y="792016"/>
          <a:ext cx="11673191" cy="5059192"/>
        </p:xfrm>
        <a:graphic>
          <a:graphicData uri="http://schemas.openxmlformats.org/drawingml/2006/table">
            <a:tbl>
              <a:tblPr firstRow="1" bandRow="1">
                <a:tableStyleId>{5940675A-B579-460E-94D1-54222C63F5DA}</a:tableStyleId>
              </a:tblPr>
              <a:tblGrid>
                <a:gridCol w="4795737">
                  <a:extLst>
                    <a:ext uri="{9D8B030D-6E8A-4147-A177-3AD203B41FA5}">
                      <a16:colId xmlns:a16="http://schemas.microsoft.com/office/drawing/2014/main" val="3514954987"/>
                    </a:ext>
                  </a:extLst>
                </a:gridCol>
                <a:gridCol w="2013625">
                  <a:extLst>
                    <a:ext uri="{9D8B030D-6E8A-4147-A177-3AD203B41FA5}">
                      <a16:colId xmlns:a16="http://schemas.microsoft.com/office/drawing/2014/main" val="21041692"/>
                    </a:ext>
                  </a:extLst>
                </a:gridCol>
                <a:gridCol w="2562418">
                  <a:extLst>
                    <a:ext uri="{9D8B030D-6E8A-4147-A177-3AD203B41FA5}">
                      <a16:colId xmlns:a16="http://schemas.microsoft.com/office/drawing/2014/main" val="1746126866"/>
                    </a:ext>
                  </a:extLst>
                </a:gridCol>
                <a:gridCol w="2301411">
                  <a:extLst>
                    <a:ext uri="{9D8B030D-6E8A-4147-A177-3AD203B41FA5}">
                      <a16:colId xmlns:a16="http://schemas.microsoft.com/office/drawing/2014/main" val="459493398"/>
                    </a:ext>
                  </a:extLst>
                </a:gridCol>
              </a:tblGrid>
              <a:tr h="563758">
                <a:tc>
                  <a:txBody>
                    <a:bodyPr/>
                    <a:lstStyle/>
                    <a:p>
                      <a:r>
                        <a:rPr lang="en-GB" sz="2000" b="1" dirty="0">
                          <a:latin typeface="Arial" panose="020B0604020202020204" pitchFamily="34" charset="0"/>
                          <a:cs typeface="Arial" panose="020B0604020202020204" pitchFamily="34" charset="0"/>
                        </a:rPr>
                        <a:t>Success Measures</a:t>
                      </a:r>
                    </a:p>
                  </a:txBody>
                  <a:tcPr/>
                </a:tc>
                <a:tc>
                  <a:txBody>
                    <a:bodyPr/>
                    <a:lstStyle/>
                    <a:p>
                      <a:r>
                        <a:rPr lang="en-GB" sz="2000" b="1" dirty="0">
                          <a:latin typeface="Arial" panose="020B0604020202020204" pitchFamily="34" charset="0"/>
                          <a:cs typeface="Arial" panose="020B0604020202020204" pitchFamily="34" charset="0"/>
                        </a:rPr>
                        <a:t>Importance of the Success</a:t>
                      </a:r>
                    </a:p>
                  </a:txBody>
                  <a:tcPr/>
                </a:tc>
                <a:tc>
                  <a:txBody>
                    <a:bodyPr/>
                    <a:lstStyle/>
                    <a:p>
                      <a:r>
                        <a:rPr lang="en-GB" sz="2000" b="1" dirty="0">
                          <a:latin typeface="Arial" panose="020B0604020202020204" pitchFamily="34" charset="0"/>
                          <a:cs typeface="Arial" panose="020B0604020202020204" pitchFamily="34" charset="0"/>
                        </a:rPr>
                        <a:t>How to Measure the Success</a:t>
                      </a:r>
                    </a:p>
                  </a:txBody>
                  <a:tcPr/>
                </a:tc>
                <a:tc>
                  <a:txBody>
                    <a:bodyPr/>
                    <a:lstStyle/>
                    <a:p>
                      <a:r>
                        <a:rPr lang="en-GB" sz="2000" b="1" dirty="0">
                          <a:latin typeface="Arial" panose="020B0604020202020204" pitchFamily="34" charset="0"/>
                          <a:cs typeface="Arial" panose="020B0604020202020204" pitchFamily="34" charset="0"/>
                        </a:rPr>
                        <a:t>When to Measure the Success</a:t>
                      </a:r>
                    </a:p>
                  </a:txBody>
                  <a:tcPr/>
                </a:tc>
                <a:extLst>
                  <a:ext uri="{0D108BD9-81ED-4DB2-BD59-A6C34878D82A}">
                    <a16:rowId xmlns:a16="http://schemas.microsoft.com/office/drawing/2014/main" val="1069991978"/>
                  </a:ext>
                </a:extLst>
              </a:tr>
              <a:tr h="563758">
                <a:tc>
                  <a:txBody>
                    <a:bodyPr/>
                    <a:lstStyle/>
                    <a:p>
                      <a:r>
                        <a:rPr lang="en-GB" sz="2400" b="1" dirty="0">
                          <a:solidFill>
                            <a:srgbClr val="C00000"/>
                          </a:solidFill>
                          <a:latin typeface="Arial" panose="020B0604020202020204" pitchFamily="34" charset="0"/>
                          <a:cs typeface="Arial" panose="020B0604020202020204" pitchFamily="34" charset="0"/>
                        </a:rPr>
                        <a:t>1. Customer Success measure</a:t>
                      </a:r>
                    </a:p>
                  </a:txBody>
                  <a:tcPr/>
                </a:tc>
                <a:tc>
                  <a:txBody>
                    <a:bodyPr/>
                    <a:lstStyle/>
                    <a:p>
                      <a:endParaRPr lang="en-GB" sz="2000">
                        <a:latin typeface="Arial" panose="020B0604020202020204" pitchFamily="34" charset="0"/>
                        <a:cs typeface="Arial" panose="020B0604020202020204" pitchFamily="34" charset="0"/>
                      </a:endParaRPr>
                    </a:p>
                  </a:txBody>
                  <a:tcPr/>
                </a:tc>
                <a:tc>
                  <a:txBody>
                    <a:bodyPr/>
                    <a:lstStyle/>
                    <a:p>
                      <a:endParaRPr lang="en-GB" sz="2000">
                        <a:latin typeface="Arial" panose="020B0604020202020204" pitchFamily="34" charset="0"/>
                        <a:cs typeface="Arial" panose="020B0604020202020204" pitchFamily="34" charset="0"/>
                      </a:endParaRPr>
                    </a:p>
                  </a:txBody>
                  <a:tcPr/>
                </a:tc>
                <a:tc>
                  <a:txBody>
                    <a:bodyPr/>
                    <a:lstStyle/>
                    <a:p>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65409735"/>
                  </a:ext>
                </a:extLst>
              </a:tr>
              <a:tr h="563758">
                <a:tc>
                  <a:txBody>
                    <a:bodyPr/>
                    <a:lstStyle/>
                    <a:p>
                      <a:pPr marL="342900" indent="-342900">
                        <a:buFont typeface="Wingdings" panose="05000000000000000000" pitchFamily="2" charset="2"/>
                        <a:buChar char="§"/>
                      </a:pPr>
                      <a:r>
                        <a:rPr lang="en-GB" sz="2400" b="1" dirty="0">
                          <a:latin typeface="Arial" panose="020B0604020202020204" pitchFamily="34" charset="0"/>
                          <a:cs typeface="Arial" panose="020B0604020202020204" pitchFamily="34" charset="0"/>
                        </a:rPr>
                        <a:t>Satisfaction</a:t>
                      </a:r>
                    </a:p>
                  </a:txBody>
                  <a:tcPr/>
                </a:tc>
                <a:tc>
                  <a:txBody>
                    <a:bodyPr/>
                    <a:lstStyle/>
                    <a:p>
                      <a:r>
                        <a:rPr lang="en-GB" sz="2000" i="1" dirty="0">
                          <a:latin typeface="Arial" panose="020B0604020202020204" pitchFamily="34" charset="0"/>
                          <a:cs typeface="Arial" panose="020B0604020202020204" pitchFamily="34" charset="0"/>
                        </a:rPr>
                        <a:t>Very</a:t>
                      </a:r>
                    </a:p>
                  </a:txBody>
                  <a:tcPr/>
                </a:tc>
                <a:tc>
                  <a:txBody>
                    <a:bodyPr/>
                    <a:lstStyle/>
                    <a:p>
                      <a:r>
                        <a:rPr lang="en-GB" sz="2000" i="1" dirty="0">
                          <a:latin typeface="Arial" panose="020B0604020202020204" pitchFamily="34" charset="0"/>
                          <a:cs typeface="Arial" panose="020B0604020202020204" pitchFamily="34" charset="0"/>
                        </a:rPr>
                        <a:t>Survey</a:t>
                      </a:r>
                    </a:p>
                  </a:txBody>
                  <a:tcPr/>
                </a:tc>
                <a:tc>
                  <a:txBody>
                    <a:bodyPr/>
                    <a:lstStyle/>
                    <a:p>
                      <a:r>
                        <a:rPr lang="en-GB" sz="2000" i="1" dirty="0">
                          <a:latin typeface="Arial" panose="020B0604020202020204" pitchFamily="34" charset="0"/>
                          <a:cs typeface="Arial" panose="020B0604020202020204" pitchFamily="34" charset="0"/>
                        </a:rPr>
                        <a:t>End of project</a:t>
                      </a:r>
                    </a:p>
                  </a:txBody>
                  <a:tcPr/>
                </a:tc>
                <a:extLst>
                  <a:ext uri="{0D108BD9-81ED-4DB2-BD59-A6C34878D82A}">
                    <a16:rowId xmlns:a16="http://schemas.microsoft.com/office/drawing/2014/main" val="929324462"/>
                  </a:ext>
                </a:extLst>
              </a:tr>
              <a:tr h="563758">
                <a:tc>
                  <a:txBody>
                    <a:bodyPr/>
                    <a:lstStyle/>
                    <a:p>
                      <a:pPr marL="342900" indent="-342900">
                        <a:buFont typeface="Wingdings" panose="05000000000000000000" pitchFamily="2" charset="2"/>
                        <a:buChar char="§"/>
                      </a:pPr>
                      <a:r>
                        <a:rPr lang="en-GB" sz="2400" b="1" dirty="0">
                          <a:latin typeface="Arial" panose="020B0604020202020204" pitchFamily="34" charset="0"/>
                          <a:cs typeface="Arial" panose="020B0604020202020204" pitchFamily="34" charset="0"/>
                        </a:rPr>
                        <a:t>Deliverables Quality</a:t>
                      </a:r>
                    </a:p>
                  </a:txBody>
                  <a:tcPr/>
                </a:tc>
                <a:tc>
                  <a:txBody>
                    <a:bodyPr/>
                    <a:lstStyle/>
                    <a:p>
                      <a:r>
                        <a:rPr lang="en-GB" sz="2000" i="1" dirty="0">
                          <a:latin typeface="Arial" panose="020B0604020202020204" pitchFamily="34" charset="0"/>
                          <a:cs typeface="Arial" panose="020B0604020202020204" pitchFamily="34" charset="0"/>
                        </a:rPr>
                        <a:t>Very</a:t>
                      </a:r>
                    </a:p>
                  </a:txBody>
                  <a:tcPr/>
                </a:tc>
                <a:tc>
                  <a:txBody>
                    <a:bodyPr/>
                    <a:lstStyle/>
                    <a:p>
                      <a:r>
                        <a:rPr lang="en-GB" sz="2000" i="1" dirty="0">
                          <a:latin typeface="Arial" panose="020B0604020202020204" pitchFamily="34" charset="0"/>
                          <a:cs typeface="Arial" panose="020B0604020202020204" pitchFamily="34" charset="0"/>
                        </a:rPr>
                        <a:t>Observation</a:t>
                      </a:r>
                    </a:p>
                  </a:txBody>
                  <a:tcPr/>
                </a:tc>
                <a:tc>
                  <a:txBody>
                    <a:bodyPr/>
                    <a:lstStyle/>
                    <a:p>
                      <a:r>
                        <a:rPr lang="en-GB" sz="2000" i="1" dirty="0">
                          <a:latin typeface="Arial" panose="020B0604020202020204" pitchFamily="34" charset="0"/>
                          <a:cs typeface="Arial" panose="020B0604020202020204" pitchFamily="34" charset="0"/>
                        </a:rPr>
                        <a:t>Observe usage after delivery</a:t>
                      </a:r>
                    </a:p>
                  </a:txBody>
                  <a:tcPr/>
                </a:tc>
                <a:extLst>
                  <a:ext uri="{0D108BD9-81ED-4DB2-BD59-A6C34878D82A}">
                    <a16:rowId xmlns:a16="http://schemas.microsoft.com/office/drawing/2014/main" val="3140933791"/>
                  </a:ext>
                </a:extLst>
              </a:tr>
              <a:tr h="563758">
                <a:tc>
                  <a:txBody>
                    <a:bodyPr/>
                    <a:lstStyle/>
                    <a:p>
                      <a:r>
                        <a:rPr lang="en-GB" sz="2000" b="1" dirty="0">
                          <a:solidFill>
                            <a:srgbClr val="C00000"/>
                          </a:solidFill>
                          <a:latin typeface="Arial" panose="020B0604020202020204" pitchFamily="34" charset="0"/>
                          <a:cs typeface="Arial" panose="020B0604020202020204" pitchFamily="34" charset="0"/>
                        </a:rPr>
                        <a:t>2. Meeting Agreement</a:t>
                      </a:r>
                    </a:p>
                  </a:txBody>
                  <a:tcPr/>
                </a:tc>
                <a:tc>
                  <a:txBody>
                    <a:bodyPr/>
                    <a:lstStyle/>
                    <a:p>
                      <a:endParaRPr lang="en-GB" sz="2000" i="1" dirty="0">
                        <a:latin typeface="Arial" panose="020B0604020202020204" pitchFamily="34" charset="0"/>
                        <a:cs typeface="Arial" panose="020B0604020202020204" pitchFamily="34" charset="0"/>
                      </a:endParaRPr>
                    </a:p>
                  </a:txBody>
                  <a:tcPr/>
                </a:tc>
                <a:tc>
                  <a:txBody>
                    <a:bodyPr/>
                    <a:lstStyle/>
                    <a:p>
                      <a:endParaRPr lang="en-GB" sz="2000" i="1" dirty="0">
                        <a:latin typeface="Arial" panose="020B0604020202020204" pitchFamily="34" charset="0"/>
                        <a:cs typeface="Arial" panose="020B0604020202020204" pitchFamily="34" charset="0"/>
                      </a:endParaRPr>
                    </a:p>
                  </a:txBody>
                  <a:tcPr/>
                </a:tc>
                <a:tc>
                  <a:txBody>
                    <a:bodyPr/>
                    <a:lstStyle/>
                    <a:p>
                      <a:endParaRPr lang="en-GB" sz="2000" i="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44194170"/>
                  </a:ext>
                </a:extLst>
              </a:tr>
              <a:tr h="563758">
                <a:tc>
                  <a:txBody>
                    <a:bodyPr/>
                    <a:lstStyle/>
                    <a:p>
                      <a:pPr marL="342900" indent="-342900">
                        <a:buFont typeface="Wingdings" panose="05000000000000000000" pitchFamily="2" charset="2"/>
                        <a:buChar char="§"/>
                      </a:pPr>
                      <a:r>
                        <a:rPr lang="en-GB" sz="2800" b="1" dirty="0">
                          <a:latin typeface="Arial" panose="020B0604020202020204" pitchFamily="34" charset="0"/>
                          <a:cs typeface="Arial" panose="020B0604020202020204" pitchFamily="34" charset="0"/>
                        </a:rPr>
                        <a:t>Time</a:t>
                      </a:r>
                    </a:p>
                  </a:txBody>
                  <a:tcPr/>
                </a:tc>
                <a:tc>
                  <a:txBody>
                    <a:bodyPr/>
                    <a:lstStyle/>
                    <a:p>
                      <a:r>
                        <a:rPr lang="en-GB" sz="2000" i="1" dirty="0">
                          <a:latin typeface="Arial" panose="020B0604020202020204" pitchFamily="34" charset="0"/>
                          <a:cs typeface="Arial" panose="020B0604020202020204" pitchFamily="34" charset="0"/>
                        </a:rPr>
                        <a:t>Very</a:t>
                      </a:r>
                    </a:p>
                  </a:txBody>
                  <a:tcPr/>
                </a:tc>
                <a:tc>
                  <a:txBody>
                    <a:bodyPr/>
                    <a:lstStyle/>
                    <a:p>
                      <a:r>
                        <a:rPr lang="en-GB" sz="2000" i="1" dirty="0">
                          <a:latin typeface="Arial" panose="020B0604020202020204" pitchFamily="34" charset="0"/>
                          <a:cs typeface="Arial" panose="020B0604020202020204" pitchFamily="34" charset="0"/>
                        </a:rPr>
                        <a:t>Days on Schedule</a:t>
                      </a:r>
                    </a:p>
                  </a:txBody>
                  <a:tcPr/>
                </a:tc>
                <a:tc>
                  <a:txBody>
                    <a:bodyPr/>
                    <a:lstStyle/>
                    <a:p>
                      <a:r>
                        <a:rPr lang="en-GB" sz="2000" i="1" dirty="0">
                          <a:latin typeface="Arial" panose="020B0604020202020204" pitchFamily="34" charset="0"/>
                          <a:cs typeface="Arial" panose="020B0604020202020204" pitchFamily="34" charset="0"/>
                        </a:rPr>
                        <a:t>Weekly during project</a:t>
                      </a:r>
                    </a:p>
                  </a:txBody>
                  <a:tcPr/>
                </a:tc>
                <a:extLst>
                  <a:ext uri="{0D108BD9-81ED-4DB2-BD59-A6C34878D82A}">
                    <a16:rowId xmlns:a16="http://schemas.microsoft.com/office/drawing/2014/main" val="217655287"/>
                  </a:ext>
                </a:extLst>
              </a:tr>
              <a:tr h="563758">
                <a:tc>
                  <a:txBody>
                    <a:bodyPr/>
                    <a:lstStyle/>
                    <a:p>
                      <a:pPr marL="342900" indent="-342900">
                        <a:buFont typeface="Wingdings" panose="05000000000000000000" pitchFamily="2" charset="2"/>
                        <a:buChar char="§"/>
                      </a:pPr>
                      <a:r>
                        <a:rPr lang="en-GB" sz="2800" b="1" dirty="0">
                          <a:latin typeface="Arial" panose="020B0604020202020204" pitchFamily="34" charset="0"/>
                          <a:cs typeface="Arial" panose="020B0604020202020204" pitchFamily="34" charset="0"/>
                        </a:rPr>
                        <a:t>Cost</a:t>
                      </a:r>
                    </a:p>
                  </a:txBody>
                  <a:tcPr/>
                </a:tc>
                <a:tc>
                  <a:txBody>
                    <a:bodyPr/>
                    <a:lstStyle/>
                    <a:p>
                      <a:r>
                        <a:rPr lang="en-GB" sz="2000" i="1" dirty="0">
                          <a:latin typeface="Arial" panose="020B0604020202020204" pitchFamily="34" charset="0"/>
                          <a:cs typeface="Arial" panose="020B0604020202020204" pitchFamily="34" charset="0"/>
                        </a:rPr>
                        <a:t>Somewhat</a:t>
                      </a:r>
                    </a:p>
                  </a:txBody>
                  <a:tcPr/>
                </a:tc>
                <a:tc>
                  <a:txBody>
                    <a:bodyPr/>
                    <a:lstStyle/>
                    <a:p>
                      <a:r>
                        <a:rPr lang="en-GB" sz="2000" i="1" dirty="0">
                          <a:latin typeface="Arial" panose="020B0604020202020204" pitchFamily="34" charset="0"/>
                          <a:cs typeface="Arial" panose="020B0604020202020204" pitchFamily="34" charset="0"/>
                        </a:rPr>
                        <a:t>Actual vs Predicted</a:t>
                      </a:r>
                    </a:p>
                  </a:txBody>
                  <a:tcPr/>
                </a:tc>
                <a:tc>
                  <a:txBody>
                    <a:bodyPr/>
                    <a:lstStyle/>
                    <a:p>
                      <a:r>
                        <a:rPr lang="en-GB" sz="2000" i="1" dirty="0">
                          <a:latin typeface="Arial" panose="020B0604020202020204" pitchFamily="34" charset="0"/>
                          <a:cs typeface="Arial" panose="020B0604020202020204" pitchFamily="34" charset="0"/>
                        </a:rPr>
                        <a:t>Weekly during project</a:t>
                      </a:r>
                    </a:p>
                  </a:txBody>
                  <a:tcPr/>
                </a:tc>
                <a:extLst>
                  <a:ext uri="{0D108BD9-81ED-4DB2-BD59-A6C34878D82A}">
                    <a16:rowId xmlns:a16="http://schemas.microsoft.com/office/drawing/2014/main" val="3707433021"/>
                  </a:ext>
                </a:extLst>
              </a:tr>
              <a:tr h="563758">
                <a:tc>
                  <a:txBody>
                    <a:bodyPr/>
                    <a:lstStyle/>
                    <a:p>
                      <a:pPr marL="342900" indent="-342900">
                        <a:buFont typeface="Wingdings" panose="05000000000000000000" pitchFamily="2" charset="2"/>
                        <a:buChar char="§"/>
                      </a:pPr>
                      <a:r>
                        <a:rPr lang="en-GB" sz="2800" b="1" dirty="0">
                          <a:latin typeface="Arial" panose="020B0604020202020204" pitchFamily="34" charset="0"/>
                          <a:cs typeface="Arial" panose="020B0604020202020204" pitchFamily="34" charset="0"/>
                        </a:rPr>
                        <a:t>Performance</a:t>
                      </a:r>
                    </a:p>
                  </a:txBody>
                  <a:tcPr/>
                </a:tc>
                <a:tc>
                  <a:txBody>
                    <a:bodyPr/>
                    <a:lstStyle/>
                    <a:p>
                      <a:r>
                        <a:rPr lang="en-GB" sz="2000" i="1" dirty="0">
                          <a:latin typeface="Arial" panose="020B0604020202020204" pitchFamily="34" charset="0"/>
                          <a:cs typeface="Arial" panose="020B0604020202020204" pitchFamily="34" charset="0"/>
                        </a:rPr>
                        <a:t>Very</a:t>
                      </a:r>
                    </a:p>
                  </a:txBody>
                  <a:tcPr/>
                </a:tc>
                <a:tc>
                  <a:txBody>
                    <a:bodyPr/>
                    <a:lstStyle/>
                    <a:p>
                      <a:r>
                        <a:rPr lang="en-GB" sz="2000" i="1" dirty="0">
                          <a:latin typeface="Arial" panose="020B0604020202020204" pitchFamily="34" charset="0"/>
                          <a:cs typeface="Arial" panose="020B0604020202020204" pitchFamily="34" charset="0"/>
                        </a:rPr>
                        <a:t>Accuracy</a:t>
                      </a:r>
                    </a:p>
                  </a:txBody>
                  <a:tcPr/>
                </a:tc>
                <a:tc>
                  <a:txBody>
                    <a:bodyPr/>
                    <a:lstStyle/>
                    <a:p>
                      <a:r>
                        <a:rPr lang="en-GB" sz="2000" i="1" dirty="0">
                          <a:latin typeface="Arial" panose="020B0604020202020204" pitchFamily="34" charset="0"/>
                          <a:cs typeface="Arial" panose="020B0604020202020204" pitchFamily="34" charset="0"/>
                        </a:rPr>
                        <a:t>After completion</a:t>
                      </a:r>
                    </a:p>
                  </a:txBody>
                  <a:tcPr/>
                </a:tc>
                <a:extLst>
                  <a:ext uri="{0D108BD9-81ED-4DB2-BD59-A6C34878D82A}">
                    <a16:rowId xmlns:a16="http://schemas.microsoft.com/office/drawing/2014/main" val="143839257"/>
                  </a:ext>
                </a:extLst>
              </a:tr>
            </a:tbl>
          </a:graphicData>
        </a:graphic>
      </p:graphicFrame>
    </p:spTree>
    <p:extLst>
      <p:ext uri="{BB962C8B-B14F-4D97-AF65-F5344CB8AC3E}">
        <p14:creationId xmlns:p14="http://schemas.microsoft.com/office/powerpoint/2010/main" val="806051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heel(1)">
                                      <p:cBhvr>
                                        <p:cTn id="7" dur="20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Effect transition="in" filter="fade">
                                      <p:cBhvr>
                                        <p:cTn id="12" dur="1000"/>
                                        <p:tgtEl>
                                          <p:spTgt spid="47107">
                                            <p:txEl>
                                              <p:pRg st="0" end="0"/>
                                            </p:txEl>
                                          </p:spTgt>
                                        </p:tgtEl>
                                      </p:cBhvr>
                                    </p:animEffect>
                                    <p:anim calcmode="lin" valueType="num">
                                      <p:cBhvr>
                                        <p:cTn id="13" dur="10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710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09600" y="100466"/>
            <a:ext cx="10972800" cy="779099"/>
          </a:xfrm>
        </p:spPr>
        <p:txBody>
          <a:bodyPr>
            <a:normAutofit/>
          </a:bodyPr>
          <a:lstStyle/>
          <a:p>
            <a:r>
              <a:rPr lang="en-GB" altLang="en-US" sz="4000" b="1" dirty="0">
                <a:latin typeface="Verdana" panose="020B0604030504040204" pitchFamily="34" charset="0"/>
              </a:rPr>
              <a:t>What is Project Management</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247650" y="1391055"/>
            <a:ext cx="11658600" cy="4158481"/>
          </a:xfrm>
        </p:spPr>
        <p:txBody>
          <a:bodyPr>
            <a:noAutofit/>
          </a:bodyPr>
          <a:lstStyle/>
          <a:p>
            <a:pPr algn="just">
              <a:lnSpc>
                <a:spcPct val="90000"/>
              </a:lnSpc>
            </a:pPr>
            <a:r>
              <a:rPr lang="en-US" sz="2400" b="0" i="0" dirty="0">
                <a:solidFill>
                  <a:srgbClr val="202124"/>
                </a:solidFill>
                <a:effectLst/>
                <a:latin typeface="Verdana" panose="020B0604030504040204" pitchFamily="34" charset="0"/>
                <a:ea typeface="Verdana" panose="020B0604030504040204" pitchFamily="34" charset="0"/>
              </a:rPr>
              <a:t>Project management is </a:t>
            </a:r>
            <a:r>
              <a:rPr lang="en-US" sz="2400" b="1" i="0" dirty="0">
                <a:solidFill>
                  <a:srgbClr val="202124"/>
                </a:solidFill>
                <a:effectLst/>
                <a:latin typeface="Verdana" panose="020B0604030504040204" pitchFamily="34" charset="0"/>
                <a:ea typeface="Verdana" panose="020B0604030504040204" pitchFamily="34" charset="0"/>
              </a:rPr>
              <a:t>the application of processes, methods, skills, knowledge and experience to achieve specific project objectives or deliver according to the project acceptance criteria within agreed parameters</a:t>
            </a:r>
            <a:r>
              <a:rPr lang="en-US" sz="2400" b="0" i="0" dirty="0">
                <a:solidFill>
                  <a:srgbClr val="202124"/>
                </a:solidFill>
                <a:effectLst/>
                <a:latin typeface="Verdana" panose="020B0604030504040204" pitchFamily="34" charset="0"/>
                <a:ea typeface="Verdana" panose="020B0604030504040204" pitchFamily="34" charset="0"/>
              </a:rPr>
              <a:t>. </a:t>
            </a:r>
          </a:p>
          <a:p>
            <a:pPr marL="0" indent="0" algn="just">
              <a:lnSpc>
                <a:spcPct val="90000"/>
              </a:lnSpc>
              <a:buNone/>
            </a:pPr>
            <a:endParaRPr lang="en-US" sz="2400" b="0" i="0" dirty="0">
              <a:solidFill>
                <a:srgbClr val="202124"/>
              </a:solidFill>
              <a:effectLst/>
              <a:latin typeface="Verdana" panose="020B0604030504040204" pitchFamily="34" charset="0"/>
              <a:ea typeface="Verdana" panose="020B0604030504040204" pitchFamily="34" charset="0"/>
            </a:endParaRPr>
          </a:p>
          <a:p>
            <a:pPr algn="just">
              <a:lnSpc>
                <a:spcPct val="90000"/>
              </a:lnSpc>
            </a:pPr>
            <a:r>
              <a:rPr lang="en-US" sz="2400" b="1" dirty="0">
                <a:solidFill>
                  <a:srgbClr val="202124"/>
                </a:solidFill>
                <a:latin typeface="Verdana" panose="020B0604030504040204" pitchFamily="34" charset="0"/>
                <a:ea typeface="Verdana" panose="020B0604030504040204" pitchFamily="34" charset="0"/>
              </a:rPr>
              <a:t>Planning</a:t>
            </a:r>
            <a:r>
              <a:rPr lang="en-US" sz="2400" dirty="0">
                <a:solidFill>
                  <a:srgbClr val="202124"/>
                </a:solidFill>
                <a:latin typeface="Verdana" panose="020B0604030504040204" pitchFamily="34" charset="0"/>
                <a:ea typeface="Verdana" panose="020B0604030504040204" pitchFamily="34" charset="0"/>
              </a:rPr>
              <a:t>, </a:t>
            </a:r>
            <a:r>
              <a:rPr lang="en-US" sz="2400" b="1" dirty="0">
                <a:solidFill>
                  <a:srgbClr val="202124"/>
                </a:solidFill>
                <a:latin typeface="Verdana" panose="020B0604030504040204" pitchFamily="34" charset="0"/>
                <a:ea typeface="Verdana" panose="020B0604030504040204" pitchFamily="34" charset="0"/>
              </a:rPr>
              <a:t>delegating</a:t>
            </a:r>
            <a:r>
              <a:rPr lang="en-US" sz="2400" dirty="0">
                <a:solidFill>
                  <a:srgbClr val="202124"/>
                </a:solidFill>
                <a:latin typeface="Verdana" panose="020B0604030504040204" pitchFamily="34" charset="0"/>
                <a:ea typeface="Verdana" panose="020B0604030504040204" pitchFamily="34" charset="0"/>
              </a:rPr>
              <a:t>, </a:t>
            </a:r>
            <a:r>
              <a:rPr lang="en-US" sz="2400" b="1" dirty="0">
                <a:solidFill>
                  <a:srgbClr val="202124"/>
                </a:solidFill>
                <a:latin typeface="Verdana" panose="020B0604030504040204" pitchFamily="34" charset="0"/>
                <a:ea typeface="Verdana" panose="020B0604030504040204" pitchFamily="34" charset="0"/>
              </a:rPr>
              <a:t>monitoring</a:t>
            </a:r>
            <a:r>
              <a:rPr lang="en-US" sz="2400" dirty="0">
                <a:solidFill>
                  <a:srgbClr val="202124"/>
                </a:solidFill>
                <a:latin typeface="Verdana" panose="020B0604030504040204" pitchFamily="34" charset="0"/>
                <a:ea typeface="Verdana" panose="020B0604030504040204" pitchFamily="34" charset="0"/>
              </a:rPr>
              <a:t> and </a:t>
            </a:r>
            <a:r>
              <a:rPr lang="en-US" sz="2400" b="1" dirty="0">
                <a:solidFill>
                  <a:srgbClr val="202124"/>
                </a:solidFill>
                <a:latin typeface="Verdana" panose="020B0604030504040204" pitchFamily="34" charset="0"/>
                <a:ea typeface="Verdana" panose="020B0604030504040204" pitchFamily="34" charset="0"/>
              </a:rPr>
              <a:t>control </a:t>
            </a:r>
            <a:r>
              <a:rPr lang="en-US" sz="2400" dirty="0">
                <a:solidFill>
                  <a:srgbClr val="202124"/>
                </a:solidFill>
                <a:latin typeface="Verdana" panose="020B0604030504040204" pitchFamily="34" charset="0"/>
                <a:ea typeface="Verdana" panose="020B0604030504040204" pitchFamily="34" charset="0"/>
              </a:rPr>
              <a:t>of all aspects of the project, and the motivation of all stakeholders to achieve its </a:t>
            </a:r>
            <a:r>
              <a:rPr lang="en-US" sz="2400" b="1" dirty="0">
                <a:solidFill>
                  <a:srgbClr val="202124"/>
                </a:solidFill>
                <a:latin typeface="Verdana" panose="020B0604030504040204" pitchFamily="34" charset="0"/>
                <a:ea typeface="Verdana" panose="020B0604030504040204" pitchFamily="34" charset="0"/>
              </a:rPr>
              <a:t>objectives</a:t>
            </a:r>
            <a:r>
              <a:rPr lang="en-US" sz="2400" dirty="0">
                <a:solidFill>
                  <a:srgbClr val="202124"/>
                </a:solidFill>
                <a:latin typeface="Verdana" panose="020B0604030504040204" pitchFamily="34" charset="0"/>
                <a:ea typeface="Verdana" panose="020B0604030504040204" pitchFamily="34" charset="0"/>
              </a:rPr>
              <a:t> within the agreed time frame by observing the budget constraints, quality, scope, risk and benefits.</a:t>
            </a:r>
            <a:endParaRPr lang="en-US" sz="2400" b="0" i="0" dirty="0">
              <a:solidFill>
                <a:srgbClr val="202124"/>
              </a:solidFill>
              <a:effectLst/>
              <a:latin typeface="Verdana" panose="020B0604030504040204" pitchFamily="34" charset="0"/>
              <a:ea typeface="Verdana" panose="020B0604030504040204" pitchFamily="34" charset="0"/>
            </a:endParaRPr>
          </a:p>
          <a:p>
            <a:pPr marL="0" indent="0" algn="just">
              <a:lnSpc>
                <a:spcPct val="90000"/>
              </a:lnSpc>
              <a:buNone/>
            </a:pPr>
            <a:endParaRPr lang="en-US" altLang="en-US" sz="2000" dirty="0">
              <a:solidFill>
                <a:srgbClr val="202124"/>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981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wheel(1)">
                                      <p:cBhvr>
                                        <p:cTn id="7" dur="20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7107">
                                            <p:txEl>
                                              <p:pRg st="0" end="0"/>
                                            </p:txEl>
                                          </p:spTgt>
                                        </p:tgtEl>
                                        <p:attrNameLst>
                                          <p:attrName>style.visibility</p:attrName>
                                        </p:attrNameLst>
                                      </p:cBhvr>
                                      <p:to>
                                        <p:strVal val="visible"/>
                                      </p:to>
                                    </p:set>
                                    <p:animEffect transition="in" filter="fade">
                                      <p:cBhvr>
                                        <p:cTn id="12" dur="1000"/>
                                        <p:tgtEl>
                                          <p:spTgt spid="47107">
                                            <p:txEl>
                                              <p:pRg st="0" end="0"/>
                                            </p:txEl>
                                          </p:spTgt>
                                        </p:tgtEl>
                                      </p:cBhvr>
                                    </p:animEffect>
                                    <p:anim calcmode="lin" valueType="num">
                                      <p:cBhvr>
                                        <p:cTn id="13" dur="10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71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7107">
                                            <p:txEl>
                                              <p:pRg st="2" end="2"/>
                                            </p:txEl>
                                          </p:spTgt>
                                        </p:tgtEl>
                                        <p:attrNameLst>
                                          <p:attrName>style.visibility</p:attrName>
                                        </p:attrNameLst>
                                      </p:cBhvr>
                                      <p:to>
                                        <p:strVal val="visible"/>
                                      </p:to>
                                    </p:set>
                                    <p:animEffect transition="in" filter="fade">
                                      <p:cBhvr>
                                        <p:cTn id="19" dur="1000"/>
                                        <p:tgtEl>
                                          <p:spTgt spid="47107">
                                            <p:txEl>
                                              <p:pRg st="2" end="2"/>
                                            </p:txEl>
                                          </p:spTgt>
                                        </p:tgtEl>
                                      </p:cBhvr>
                                    </p:animEffect>
                                    <p:anim calcmode="lin" valueType="num">
                                      <p:cBhvr>
                                        <p:cTn id="20" dur="10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710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295275" y="76200"/>
            <a:ext cx="10972800" cy="1143000"/>
          </a:xfrm>
        </p:spPr>
        <p:txBody>
          <a:bodyPr>
            <a:normAutofit/>
          </a:bodyPr>
          <a:lstStyle/>
          <a:p>
            <a:r>
              <a:rPr lang="en-GB" altLang="en-US" sz="4000" b="1" dirty="0">
                <a:latin typeface="Verdana" panose="020B0604030504040204" pitchFamily="34" charset="0"/>
              </a:rPr>
              <a:t>Project Management</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419100" y="971550"/>
            <a:ext cx="11401425" cy="4629150"/>
          </a:xfrm>
        </p:spPr>
        <p:txBody>
          <a:bodyPr>
            <a:noAutofit/>
          </a:bodyPr>
          <a:lstStyle/>
          <a:p>
            <a:pPr marL="0" indent="0" algn="just">
              <a:lnSpc>
                <a:spcPct val="90000"/>
              </a:lnSpc>
              <a:buNone/>
            </a:pPr>
            <a:endParaRPr lang="en-US" altLang="en-US" sz="2000" dirty="0">
              <a:solidFill>
                <a:srgbClr val="202124"/>
              </a:solidFill>
              <a:latin typeface="arial" panose="020B0604020202020204" pitchFamily="34" charset="0"/>
              <a:cs typeface="Arial" panose="020B0604020202020204" pitchFamily="34" charset="0"/>
            </a:endParaRPr>
          </a:p>
          <a:p>
            <a:pPr algn="just">
              <a:lnSpc>
                <a:spcPct val="90000"/>
              </a:lnSpc>
            </a:pPr>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'Project management' provides structure and control of the project environment so that the agreed activities will produce the right products or services to meet the customer’s expectations. </a:t>
            </a:r>
          </a:p>
          <a:p>
            <a:pPr marL="0" indent="0" algn="just">
              <a:lnSpc>
                <a:spcPct val="90000"/>
              </a:lnSpc>
              <a:buNone/>
            </a:pPr>
            <a:endParaRPr lang="en-US" sz="2400" b="0" i="0" dirty="0">
              <a:solidFill>
                <a:srgbClr val="333333"/>
              </a:solidFill>
              <a:effectLst/>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2400" b="0" i="0" dirty="0">
                <a:solidFill>
                  <a:srgbClr val="333333"/>
                </a:solidFill>
                <a:effectLst/>
                <a:latin typeface="Verdana" panose="020B0604030504040204" pitchFamily="34" charset="0"/>
                <a:ea typeface="Verdana" panose="020B0604030504040204" pitchFamily="34" charset="0"/>
                <a:cs typeface="Calibri" panose="020F0502020204030204" pitchFamily="34" charset="0"/>
              </a:rPr>
              <a:t>A key factor that distinguishes project management from just 'management' is that it has this final deliverable and a </a:t>
            </a:r>
            <a:r>
              <a:rPr lang="en-US" sz="2400" b="1" i="0" dirty="0">
                <a:solidFill>
                  <a:srgbClr val="333333"/>
                </a:solidFill>
                <a:effectLst/>
                <a:latin typeface="Verdana" panose="020B0604030504040204" pitchFamily="34" charset="0"/>
                <a:ea typeface="Verdana" panose="020B0604030504040204" pitchFamily="34" charset="0"/>
                <a:cs typeface="Calibri" panose="020F0502020204030204" pitchFamily="34" charset="0"/>
              </a:rPr>
              <a:t>finite timespan</a:t>
            </a:r>
            <a:r>
              <a:rPr lang="en-US" sz="2400" b="0" i="0" dirty="0">
                <a:solidFill>
                  <a:srgbClr val="333333"/>
                </a:solidFill>
                <a:effectLst/>
                <a:latin typeface="Verdana" panose="020B0604030504040204" pitchFamily="34" charset="0"/>
                <a:ea typeface="Verdana" panose="020B0604030504040204" pitchFamily="34" charset="0"/>
                <a:cs typeface="Calibri" panose="020F0502020204030204" pitchFamily="34" charset="0"/>
              </a:rPr>
              <a:t>, unlike management which is an ongoing process.</a:t>
            </a:r>
          </a:p>
          <a:p>
            <a:pPr algn="just">
              <a:lnSpc>
                <a:spcPct val="90000"/>
              </a:lnSpc>
            </a:pPr>
            <a:endParaRPr lang="en-US" sz="2400" dirty="0">
              <a:solidFill>
                <a:srgbClr val="333333"/>
              </a:solidFill>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2400" b="0" i="0" dirty="0">
                <a:solidFill>
                  <a:srgbClr val="333333"/>
                </a:solidFill>
                <a:effectLst/>
                <a:latin typeface="Verdana" panose="020B0604030504040204" pitchFamily="34" charset="0"/>
                <a:ea typeface="Verdana" panose="020B0604030504040204" pitchFamily="34" charset="0"/>
                <a:cs typeface="Calibri" panose="020F0502020204030204" pitchFamily="34" charset="0"/>
              </a:rPr>
              <a:t>Because of this a project professional needs a wide range of skills; often technical skills, and certainly people management skills and good business awareness.</a:t>
            </a:r>
            <a:endParaRPr lang="en-GB" altLang="en-US" sz="2400" dirty="0">
              <a:latin typeface="Verdana" panose="020B0604030504040204" pitchFamily="34" charset="0"/>
              <a:ea typeface="Verdana" panose="020B0604030504040204" pitchFamily="34" charset="0"/>
              <a:cs typeface="Calibri" panose="020F0502020204030204" pitchFamily="34" charset="0"/>
            </a:endParaRPr>
          </a:p>
        </p:txBody>
      </p:sp>
    </p:spTree>
    <p:extLst>
      <p:ext uri="{BB962C8B-B14F-4D97-AF65-F5344CB8AC3E}">
        <p14:creationId xmlns:p14="http://schemas.microsoft.com/office/powerpoint/2010/main" val="3474124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barn(inVertical)">
                                      <p:cBhvr>
                                        <p:cTn id="7" dur="500"/>
                                        <p:tgtEl>
                                          <p:spTgt spid="4710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7107">
                                            <p:txEl>
                                              <p:pRg st="1" end="1"/>
                                            </p:txEl>
                                          </p:spTgt>
                                        </p:tgtEl>
                                        <p:attrNameLst>
                                          <p:attrName>style.visibility</p:attrName>
                                        </p:attrNameLst>
                                      </p:cBhvr>
                                      <p:to>
                                        <p:strVal val="visible"/>
                                      </p:to>
                                    </p:set>
                                    <p:anim calcmode="lin" valueType="num">
                                      <p:cBhvr additive="base">
                                        <p:cTn id="12" dur="500" fill="hold"/>
                                        <p:tgtEl>
                                          <p:spTgt spid="47107">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71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7107">
                                            <p:txEl>
                                              <p:pRg st="3" end="3"/>
                                            </p:txEl>
                                          </p:spTgt>
                                        </p:tgtEl>
                                        <p:attrNameLst>
                                          <p:attrName>style.visibility</p:attrName>
                                        </p:attrNameLst>
                                      </p:cBhvr>
                                      <p:to>
                                        <p:strVal val="visible"/>
                                      </p:to>
                                    </p:set>
                                    <p:anim calcmode="lin" valueType="num">
                                      <p:cBhvr additive="base">
                                        <p:cTn id="18" dur="500" fill="hold"/>
                                        <p:tgtEl>
                                          <p:spTgt spid="47107">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71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7107">
                                            <p:txEl>
                                              <p:pRg st="5" end="5"/>
                                            </p:txEl>
                                          </p:spTgt>
                                        </p:tgtEl>
                                        <p:attrNameLst>
                                          <p:attrName>style.visibility</p:attrName>
                                        </p:attrNameLst>
                                      </p:cBhvr>
                                      <p:to>
                                        <p:strVal val="visible"/>
                                      </p:to>
                                    </p:set>
                                    <p:anim calcmode="lin" valueType="num">
                                      <p:cBhvr additive="base">
                                        <p:cTn id="24" dur="500" fill="hold"/>
                                        <p:tgtEl>
                                          <p:spTgt spid="47107">
                                            <p:txEl>
                                              <p:pRg st="5" end="5"/>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710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440267" y="112713"/>
            <a:ext cx="10972800" cy="944562"/>
          </a:xfrm>
        </p:spPr>
        <p:txBody>
          <a:bodyPr>
            <a:normAutofit/>
          </a:bodyPr>
          <a:lstStyle/>
          <a:p>
            <a:r>
              <a:rPr lang="en-GB" altLang="en-US" sz="4000" b="1" dirty="0">
                <a:latin typeface="Verdana" panose="020B0604030504040204" pitchFamily="34" charset="0"/>
              </a:rPr>
              <a:t>Project Life Cycle</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209550" y="917236"/>
            <a:ext cx="11620500" cy="4705351"/>
          </a:xfrm>
        </p:spPr>
        <p:txBody>
          <a:bodyPr>
            <a:noAutofit/>
          </a:bodyPr>
          <a:lstStyle/>
          <a:p>
            <a:pPr algn="just"/>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A successful project </a:t>
            </a:r>
            <a:r>
              <a:rPr lang="en-US" sz="2400" b="1"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lifecycle</a:t>
            </a:r>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 is underpinned by </a:t>
            </a:r>
            <a:r>
              <a:rPr lang="en-US" sz="2400" b="1"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four (4) stages </a:t>
            </a:r>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that will eventually achieve the project objectives (Quality, Cost, Benefits)</a:t>
            </a:r>
          </a:p>
          <a:p>
            <a:pPr algn="just"/>
            <a:endParaRPr lang="en-US" sz="2400" dirty="0">
              <a:solidFill>
                <a:srgbClr val="222222"/>
              </a:solidFill>
              <a:latin typeface="Verdana" panose="020B0604030504040204" pitchFamily="34" charset="0"/>
              <a:ea typeface="Verdana" panose="020B0604030504040204" pitchFamily="34" charset="0"/>
              <a:cs typeface="Calibri" panose="020F0502020204030204" pitchFamily="34" charset="0"/>
            </a:endParaRPr>
          </a:p>
          <a:p>
            <a:pPr algn="just"/>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The four stages of project lifecycle includes;</a:t>
            </a:r>
          </a:p>
          <a:p>
            <a:pPr marL="0" indent="0" algn="just">
              <a:buNone/>
            </a:pPr>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 </a:t>
            </a:r>
          </a:p>
          <a:p>
            <a:pPr algn="just"/>
            <a:r>
              <a:rPr lang="en-US" sz="2400" b="1"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Initiating the project</a:t>
            </a:r>
          </a:p>
          <a:p>
            <a:pPr algn="just"/>
            <a:r>
              <a:rPr lang="en-US" sz="2400" b="1" dirty="0">
                <a:solidFill>
                  <a:srgbClr val="222222"/>
                </a:solidFill>
                <a:latin typeface="Verdana" panose="020B0604030504040204" pitchFamily="34" charset="0"/>
                <a:ea typeface="Verdana" panose="020B0604030504040204" pitchFamily="34" charset="0"/>
                <a:cs typeface="Calibri" panose="020F0502020204030204" pitchFamily="34" charset="0"/>
              </a:rPr>
              <a:t>Planning the project through various stages</a:t>
            </a:r>
          </a:p>
          <a:p>
            <a:pPr algn="just"/>
            <a:r>
              <a:rPr lang="en-US" sz="2400" b="1"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Executing or implementing the project and</a:t>
            </a:r>
          </a:p>
          <a:p>
            <a:pPr algn="just"/>
            <a:r>
              <a:rPr lang="en-US" sz="2400" b="1" dirty="0">
                <a:solidFill>
                  <a:srgbClr val="222222"/>
                </a:solidFill>
                <a:latin typeface="Verdana" panose="020B0604030504040204" pitchFamily="34" charset="0"/>
                <a:ea typeface="Verdana" panose="020B0604030504040204" pitchFamily="34" charset="0"/>
                <a:cs typeface="Calibri" panose="020F0502020204030204" pitchFamily="34" charset="0"/>
              </a:rPr>
              <a:t>Closing the project and hand it over</a:t>
            </a:r>
            <a:r>
              <a:rPr lang="en-US" sz="2400" b="0" i="0" dirty="0">
                <a:solidFill>
                  <a:srgbClr val="222222"/>
                </a:solidFill>
                <a:effectLst/>
                <a:latin typeface="Verdana" panose="020B0604030504040204" pitchFamily="34" charset="0"/>
                <a:ea typeface="Verdana" panose="020B0604030504040204" pitchFamily="34" charset="0"/>
                <a:cs typeface="Calibri" panose="020F0502020204030204" pitchFamily="34" charset="0"/>
              </a:rPr>
              <a:t> </a:t>
            </a:r>
          </a:p>
          <a:p>
            <a:pPr algn="just"/>
            <a:endParaRPr lang="en-US" sz="2400" dirty="0">
              <a:solidFill>
                <a:srgbClr val="222222"/>
              </a:solidFill>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endParaRPr lang="en-GB" altLang="en-US"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26596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additive="base">
                                        <p:cTn id="7" dur="500" fill="hold"/>
                                        <p:tgtEl>
                                          <p:spTgt spid="47106"/>
                                        </p:tgtEl>
                                        <p:attrNameLst>
                                          <p:attrName>ppt_x</p:attrName>
                                        </p:attrNameLst>
                                      </p:cBhvr>
                                      <p:tavLst>
                                        <p:tav tm="0">
                                          <p:val>
                                            <p:strVal val="#ppt_x"/>
                                          </p:val>
                                        </p:tav>
                                        <p:tav tm="100000">
                                          <p:val>
                                            <p:strVal val="#ppt_x"/>
                                          </p:val>
                                        </p:tav>
                                      </p:tavLst>
                                    </p:anim>
                                    <p:anim calcmode="lin" valueType="num">
                                      <p:cBhvr additive="base">
                                        <p:cTn id="8" dur="500" fill="hold"/>
                                        <p:tgtEl>
                                          <p:spTgt spid="4710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710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710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7107">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7107">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710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440267" y="112713"/>
            <a:ext cx="10972800" cy="646044"/>
          </a:xfrm>
        </p:spPr>
        <p:txBody>
          <a:bodyPr>
            <a:normAutofit fontScale="90000"/>
          </a:bodyPr>
          <a:lstStyle/>
          <a:p>
            <a:r>
              <a:rPr lang="en-GB" altLang="en-US" sz="4000" b="1" dirty="0">
                <a:latin typeface="Verdana" panose="020B0604030504040204" pitchFamily="34" charset="0"/>
              </a:rPr>
              <a:t>Project Life Cycle</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209550" y="758758"/>
            <a:ext cx="11620500" cy="4863830"/>
          </a:xfrm>
        </p:spPr>
        <p:txBody>
          <a:bodyPr>
            <a:noAutofit/>
          </a:bodyPr>
          <a:lstStyle/>
          <a:p>
            <a:pPr algn="just"/>
            <a:r>
              <a:rPr lang="en-US" sz="2400" dirty="0">
                <a:solidFill>
                  <a:srgbClr val="222222"/>
                </a:solidFill>
                <a:latin typeface="Verdana" panose="020B0604030504040204" pitchFamily="34" charset="0"/>
                <a:ea typeface="Verdana" panose="020B0604030504040204" pitchFamily="34" charset="0"/>
                <a:cs typeface="Calibri" panose="020F0502020204030204" pitchFamily="34" charset="0"/>
              </a:rPr>
              <a:t>Project lifecycle has two extremes depending on the degree of uncertainty at the start of the project</a:t>
            </a:r>
          </a:p>
          <a:p>
            <a:pPr algn="just"/>
            <a:endParaRPr lang="en-US" sz="2400" dirty="0">
              <a:solidFill>
                <a:srgbClr val="222222"/>
              </a:solidFill>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endParaRPr lang="en-GB" altLang="en-US" sz="2200" dirty="0">
              <a:latin typeface="Calibri" panose="020F0502020204030204" pitchFamily="34" charset="0"/>
              <a:cs typeface="Calibri" panose="020F0502020204030204" pitchFamily="34" charset="0"/>
            </a:endParaRPr>
          </a:p>
        </p:txBody>
      </p:sp>
      <p:graphicFrame>
        <p:nvGraphicFramePr>
          <p:cNvPr id="2" name="Diagram 1">
            <a:extLst>
              <a:ext uri="{FF2B5EF4-FFF2-40B4-BE49-F238E27FC236}">
                <a16:creationId xmlns:a16="http://schemas.microsoft.com/office/drawing/2014/main" id="{31C8A5F4-817C-A0EB-52E8-D9252E31295D}"/>
              </a:ext>
            </a:extLst>
          </p:cNvPr>
          <p:cNvGraphicFramePr/>
          <p:nvPr>
            <p:extLst>
              <p:ext uri="{D42A27DB-BD31-4B8C-83A1-F6EECF244321}">
                <p14:modId xmlns:p14="http://schemas.microsoft.com/office/powerpoint/2010/main" val="220536782"/>
              </p:ext>
            </p:extLst>
          </p:nvPr>
        </p:nvGraphicFramePr>
        <p:xfrm>
          <a:off x="209550" y="1595336"/>
          <a:ext cx="11982449" cy="4114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788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additive="base">
                                        <p:cTn id="7" dur="500" fill="hold"/>
                                        <p:tgtEl>
                                          <p:spTgt spid="47106"/>
                                        </p:tgtEl>
                                        <p:attrNameLst>
                                          <p:attrName>ppt_x</p:attrName>
                                        </p:attrNameLst>
                                      </p:cBhvr>
                                      <p:tavLst>
                                        <p:tav tm="0">
                                          <p:val>
                                            <p:strVal val="#ppt_x"/>
                                          </p:val>
                                        </p:tav>
                                        <p:tav tm="100000">
                                          <p:val>
                                            <p:strVal val="#ppt_x"/>
                                          </p:val>
                                        </p:tav>
                                      </p:tavLst>
                                    </p:anim>
                                    <p:anim calcmode="lin" valueType="num">
                                      <p:cBhvr additive="base">
                                        <p:cTn id="8" dur="500" fill="hold"/>
                                        <p:tgtEl>
                                          <p:spTgt spid="4710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p:cTn id="17" dur="500" fill="hold"/>
                                        <p:tgtEl>
                                          <p:spTgt spid="2"/>
                                        </p:tgtEl>
                                        <p:attrNameLst>
                                          <p:attrName>ppt_w</p:attrName>
                                        </p:attrNameLst>
                                      </p:cBhvr>
                                      <p:tavLst>
                                        <p:tav tm="0">
                                          <p:val>
                                            <p:fltVal val="0"/>
                                          </p:val>
                                        </p:tav>
                                        <p:tav tm="100000">
                                          <p:val>
                                            <p:strVal val="#ppt_w"/>
                                          </p:val>
                                        </p:tav>
                                      </p:tavLst>
                                    </p:anim>
                                    <p:anim calcmode="lin" valueType="num">
                                      <p:cBhvr>
                                        <p:cTn id="18" dur="500" fill="hold"/>
                                        <p:tgtEl>
                                          <p:spTgt spid="2"/>
                                        </p:tgtEl>
                                        <p:attrNameLst>
                                          <p:attrName>ppt_h</p:attrName>
                                        </p:attrNameLst>
                                      </p:cBhvr>
                                      <p:tavLst>
                                        <p:tav tm="0">
                                          <p:val>
                                            <p:fltVal val="0"/>
                                          </p:val>
                                        </p:tav>
                                        <p:tav tm="100000">
                                          <p:val>
                                            <p:strVal val="#ppt_h"/>
                                          </p:val>
                                        </p:tav>
                                      </p:tavLst>
                                    </p:anim>
                                    <p:animEffect transition="in" filter="fade">
                                      <p:cBhvr>
                                        <p:cTn id="1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Graphic spid="2"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97453F24-A4F3-4CFE-AC1A-38FFDB6F30DF}"/>
              </a:ext>
            </a:extLst>
          </p:cNvPr>
          <p:cNvSpPr>
            <a:spLocks noGrp="1" noChangeArrowheads="1"/>
          </p:cNvSpPr>
          <p:nvPr>
            <p:ph type="title"/>
          </p:nvPr>
        </p:nvSpPr>
        <p:spPr>
          <a:xfrm>
            <a:off x="609600" y="79176"/>
            <a:ext cx="10972800" cy="843379"/>
          </a:xfrm>
        </p:spPr>
        <p:txBody>
          <a:bodyPr>
            <a:normAutofit/>
          </a:bodyPr>
          <a:lstStyle/>
          <a:p>
            <a:r>
              <a:rPr lang="en-GB" altLang="en-US" sz="4000" b="1" dirty="0">
                <a:latin typeface="Verdana" panose="020B0604030504040204" pitchFamily="34" charset="0"/>
              </a:rPr>
              <a:t>Project Lifecycle Process</a:t>
            </a:r>
          </a:p>
        </p:txBody>
      </p:sp>
      <p:sp>
        <p:nvSpPr>
          <p:cNvPr id="115717" name="Text Box 5">
            <a:extLst>
              <a:ext uri="{FF2B5EF4-FFF2-40B4-BE49-F238E27FC236}">
                <a16:creationId xmlns:a16="http://schemas.microsoft.com/office/drawing/2014/main" id="{300551F7-377D-4527-A602-3E6F828595CE}"/>
              </a:ext>
            </a:extLst>
          </p:cNvPr>
          <p:cNvSpPr txBox="1">
            <a:spLocks noChangeArrowheads="1"/>
          </p:cNvSpPr>
          <p:nvPr/>
        </p:nvSpPr>
        <p:spPr bwMode="auto">
          <a:xfrm>
            <a:off x="2971800" y="1630578"/>
            <a:ext cx="6477000" cy="40011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Directing a Project</a:t>
            </a:r>
          </a:p>
        </p:txBody>
      </p:sp>
      <p:sp>
        <p:nvSpPr>
          <p:cNvPr id="115718" name="Text Box 6">
            <a:extLst>
              <a:ext uri="{FF2B5EF4-FFF2-40B4-BE49-F238E27FC236}">
                <a16:creationId xmlns:a16="http://schemas.microsoft.com/office/drawing/2014/main" id="{EE164E39-3782-4CE8-B3E4-050F3177BC51}"/>
              </a:ext>
            </a:extLst>
          </p:cNvPr>
          <p:cNvSpPr txBox="1">
            <a:spLocks noChangeArrowheads="1"/>
          </p:cNvSpPr>
          <p:nvPr/>
        </p:nvSpPr>
        <p:spPr bwMode="auto">
          <a:xfrm>
            <a:off x="1477012" y="3221988"/>
            <a:ext cx="2153658" cy="707886"/>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Project Charter important</a:t>
            </a:r>
          </a:p>
        </p:txBody>
      </p:sp>
      <p:sp>
        <p:nvSpPr>
          <p:cNvPr id="115719" name="Text Box 7">
            <a:extLst>
              <a:ext uri="{FF2B5EF4-FFF2-40B4-BE49-F238E27FC236}">
                <a16:creationId xmlns:a16="http://schemas.microsoft.com/office/drawing/2014/main" id="{EE140CD0-9400-45EC-BDB0-B169D0321C5D}"/>
              </a:ext>
            </a:extLst>
          </p:cNvPr>
          <p:cNvSpPr txBox="1">
            <a:spLocks noChangeArrowheads="1"/>
          </p:cNvSpPr>
          <p:nvPr/>
        </p:nvSpPr>
        <p:spPr bwMode="auto">
          <a:xfrm>
            <a:off x="2971800" y="5178286"/>
            <a:ext cx="6553200" cy="40011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a:latin typeface="Arial" panose="020B0604020202020204" pitchFamily="34" charset="0"/>
              </a:rPr>
              <a:t>Planning</a:t>
            </a:r>
          </a:p>
        </p:txBody>
      </p:sp>
      <p:sp>
        <p:nvSpPr>
          <p:cNvPr id="115720" name="Text Box 8">
            <a:extLst>
              <a:ext uri="{FF2B5EF4-FFF2-40B4-BE49-F238E27FC236}">
                <a16:creationId xmlns:a16="http://schemas.microsoft.com/office/drawing/2014/main" id="{7B008B93-D604-4796-9448-187AF54AD9CB}"/>
              </a:ext>
            </a:extLst>
          </p:cNvPr>
          <p:cNvSpPr txBox="1">
            <a:spLocks noChangeArrowheads="1"/>
          </p:cNvSpPr>
          <p:nvPr/>
        </p:nvSpPr>
        <p:spPr bwMode="auto">
          <a:xfrm>
            <a:off x="7584726" y="2699700"/>
            <a:ext cx="1477963" cy="1044575"/>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Managing </a:t>
            </a:r>
          </a:p>
          <a:p>
            <a:pPr algn="ctr">
              <a:spcBef>
                <a:spcPct val="0"/>
              </a:spcBef>
              <a:buSzTx/>
              <a:buFontTx/>
              <a:buNone/>
            </a:pPr>
            <a:r>
              <a:rPr lang="en-US" altLang="en-US" sz="2000" b="1" dirty="0">
                <a:latin typeface="Arial" panose="020B0604020202020204" pitchFamily="34" charset="0"/>
              </a:rPr>
              <a:t>Product</a:t>
            </a:r>
          </a:p>
          <a:p>
            <a:pPr algn="ctr">
              <a:spcBef>
                <a:spcPct val="0"/>
              </a:spcBef>
              <a:buSzTx/>
              <a:buFontTx/>
              <a:buNone/>
            </a:pPr>
            <a:r>
              <a:rPr lang="en-US" altLang="en-US" sz="2000" b="1" dirty="0">
                <a:latin typeface="Arial" panose="020B0604020202020204" pitchFamily="34" charset="0"/>
              </a:rPr>
              <a:t>Delivery</a:t>
            </a:r>
          </a:p>
        </p:txBody>
      </p:sp>
      <p:sp>
        <p:nvSpPr>
          <p:cNvPr id="115721" name="Text Box 9">
            <a:extLst>
              <a:ext uri="{FF2B5EF4-FFF2-40B4-BE49-F238E27FC236}">
                <a16:creationId xmlns:a16="http://schemas.microsoft.com/office/drawing/2014/main" id="{566CE32D-5A6D-43F8-9B29-1D81408FC0D0}"/>
              </a:ext>
            </a:extLst>
          </p:cNvPr>
          <p:cNvSpPr txBox="1">
            <a:spLocks noChangeArrowheads="1"/>
          </p:cNvSpPr>
          <p:nvPr/>
        </p:nvSpPr>
        <p:spPr bwMode="auto">
          <a:xfrm>
            <a:off x="5087020" y="2260669"/>
            <a:ext cx="1622560" cy="707886"/>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Controlling </a:t>
            </a:r>
          </a:p>
          <a:p>
            <a:pPr algn="ctr">
              <a:spcBef>
                <a:spcPct val="0"/>
              </a:spcBef>
              <a:buSzTx/>
              <a:buFontTx/>
              <a:buNone/>
            </a:pPr>
            <a:r>
              <a:rPr lang="en-US" altLang="en-US" sz="2000" b="1" dirty="0">
                <a:latin typeface="Arial" panose="020B0604020202020204" pitchFamily="34" charset="0"/>
              </a:rPr>
              <a:t>a stage</a:t>
            </a:r>
          </a:p>
        </p:txBody>
      </p:sp>
      <p:sp>
        <p:nvSpPr>
          <p:cNvPr id="115722" name="Text Box 10">
            <a:extLst>
              <a:ext uri="{FF2B5EF4-FFF2-40B4-BE49-F238E27FC236}">
                <a16:creationId xmlns:a16="http://schemas.microsoft.com/office/drawing/2014/main" id="{9CEA2F20-1D6F-4052-8C0C-1DECF061F04E}"/>
              </a:ext>
            </a:extLst>
          </p:cNvPr>
          <p:cNvSpPr txBox="1">
            <a:spLocks noChangeArrowheads="1"/>
          </p:cNvSpPr>
          <p:nvPr/>
        </p:nvSpPr>
        <p:spPr bwMode="auto">
          <a:xfrm>
            <a:off x="4772041" y="3750415"/>
            <a:ext cx="2337499" cy="707886"/>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Managing </a:t>
            </a:r>
          </a:p>
          <a:p>
            <a:pPr algn="ctr">
              <a:spcBef>
                <a:spcPct val="0"/>
              </a:spcBef>
              <a:buSzTx/>
              <a:buFontTx/>
              <a:buNone/>
            </a:pPr>
            <a:r>
              <a:rPr lang="en-US" altLang="en-US" sz="2000" b="1" dirty="0">
                <a:latin typeface="Arial" panose="020B0604020202020204" pitchFamily="34" charset="0"/>
              </a:rPr>
              <a:t>stage Boundaries</a:t>
            </a:r>
          </a:p>
        </p:txBody>
      </p:sp>
      <p:sp>
        <p:nvSpPr>
          <p:cNvPr id="115723" name="Text Box 11">
            <a:extLst>
              <a:ext uri="{FF2B5EF4-FFF2-40B4-BE49-F238E27FC236}">
                <a16:creationId xmlns:a16="http://schemas.microsoft.com/office/drawing/2014/main" id="{4E6AAE3C-9F10-4C23-A046-DF7B239029D0}"/>
              </a:ext>
            </a:extLst>
          </p:cNvPr>
          <p:cNvSpPr txBox="1">
            <a:spLocks noChangeArrowheads="1"/>
          </p:cNvSpPr>
          <p:nvPr/>
        </p:nvSpPr>
        <p:spPr bwMode="auto">
          <a:xfrm>
            <a:off x="9094011" y="3931647"/>
            <a:ext cx="1557776" cy="707886"/>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a:latin typeface="Arial" panose="020B0604020202020204" pitchFamily="34" charset="0"/>
              </a:rPr>
              <a:t>Closing a </a:t>
            </a:r>
          </a:p>
          <a:p>
            <a:pPr algn="ctr">
              <a:spcBef>
                <a:spcPct val="0"/>
              </a:spcBef>
              <a:buSzTx/>
              <a:buFontTx/>
              <a:buNone/>
            </a:pPr>
            <a:r>
              <a:rPr lang="en-US" altLang="en-US" sz="2000" b="1">
                <a:latin typeface="Arial" panose="020B0604020202020204" pitchFamily="34" charset="0"/>
              </a:rPr>
              <a:t>Project</a:t>
            </a:r>
          </a:p>
        </p:txBody>
      </p:sp>
      <p:sp>
        <p:nvSpPr>
          <p:cNvPr id="115724" name="Text Box 12">
            <a:extLst>
              <a:ext uri="{FF2B5EF4-FFF2-40B4-BE49-F238E27FC236}">
                <a16:creationId xmlns:a16="http://schemas.microsoft.com/office/drawing/2014/main" id="{DAE44390-AC54-4DC9-9C6C-A425536EA12E}"/>
              </a:ext>
            </a:extLst>
          </p:cNvPr>
          <p:cNvSpPr txBox="1">
            <a:spLocks noChangeArrowheads="1"/>
          </p:cNvSpPr>
          <p:nvPr/>
        </p:nvSpPr>
        <p:spPr bwMode="auto">
          <a:xfrm>
            <a:off x="3488667" y="2260809"/>
            <a:ext cx="1252266" cy="707886"/>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sz="2000" b="1" dirty="0">
                <a:latin typeface="Arial" panose="020B0604020202020204" pitchFamily="34" charset="0"/>
              </a:rPr>
              <a:t>Initiating</a:t>
            </a:r>
          </a:p>
          <a:p>
            <a:pPr algn="ctr">
              <a:spcBef>
                <a:spcPct val="0"/>
              </a:spcBef>
              <a:buSzTx/>
              <a:buFontTx/>
              <a:buNone/>
            </a:pPr>
            <a:r>
              <a:rPr lang="en-US" altLang="en-US" sz="2000" b="1" dirty="0">
                <a:latin typeface="Arial" panose="020B0604020202020204" pitchFamily="34" charset="0"/>
              </a:rPr>
              <a:t>a project</a:t>
            </a:r>
          </a:p>
        </p:txBody>
      </p:sp>
      <p:sp>
        <p:nvSpPr>
          <p:cNvPr id="115726" name="Line 14">
            <a:extLst>
              <a:ext uri="{FF2B5EF4-FFF2-40B4-BE49-F238E27FC236}">
                <a16:creationId xmlns:a16="http://schemas.microsoft.com/office/drawing/2014/main" id="{D30C07EC-E101-4690-9335-F8BC7F0BF72B}"/>
              </a:ext>
            </a:extLst>
          </p:cNvPr>
          <p:cNvSpPr>
            <a:spLocks noChangeShapeType="1"/>
          </p:cNvSpPr>
          <p:nvPr/>
        </p:nvSpPr>
        <p:spPr bwMode="auto">
          <a:xfrm flipH="1">
            <a:off x="2409377" y="2595640"/>
            <a:ext cx="1079290" cy="51444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27" name="Line 15">
            <a:extLst>
              <a:ext uri="{FF2B5EF4-FFF2-40B4-BE49-F238E27FC236}">
                <a16:creationId xmlns:a16="http://schemas.microsoft.com/office/drawing/2014/main" id="{16772B10-20BD-4703-8D99-DD09CA522E17}"/>
              </a:ext>
            </a:extLst>
          </p:cNvPr>
          <p:cNvSpPr>
            <a:spLocks noChangeShapeType="1"/>
          </p:cNvSpPr>
          <p:nvPr/>
        </p:nvSpPr>
        <p:spPr bwMode="auto">
          <a:xfrm>
            <a:off x="3834754" y="2968694"/>
            <a:ext cx="733203" cy="2133391"/>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28" name="Line 16">
            <a:extLst>
              <a:ext uri="{FF2B5EF4-FFF2-40B4-BE49-F238E27FC236}">
                <a16:creationId xmlns:a16="http://schemas.microsoft.com/office/drawing/2014/main" id="{BE9C0B24-EB1D-459C-B698-D0E36AFB9E38}"/>
              </a:ext>
            </a:extLst>
          </p:cNvPr>
          <p:cNvSpPr>
            <a:spLocks noChangeShapeType="1"/>
          </p:cNvSpPr>
          <p:nvPr/>
        </p:nvSpPr>
        <p:spPr bwMode="auto">
          <a:xfrm>
            <a:off x="3315097" y="2007515"/>
            <a:ext cx="211292" cy="272613"/>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30" name="Line 18">
            <a:extLst>
              <a:ext uri="{FF2B5EF4-FFF2-40B4-BE49-F238E27FC236}">
                <a16:creationId xmlns:a16="http://schemas.microsoft.com/office/drawing/2014/main" id="{FBE450C8-69DB-4010-87D6-1115028367BF}"/>
              </a:ext>
            </a:extLst>
          </p:cNvPr>
          <p:cNvSpPr>
            <a:spLocks noChangeShapeType="1"/>
          </p:cNvSpPr>
          <p:nvPr/>
        </p:nvSpPr>
        <p:spPr bwMode="auto">
          <a:xfrm flipH="1" flipV="1">
            <a:off x="5768501" y="4527165"/>
            <a:ext cx="6780" cy="574921"/>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32" name="Line 20">
            <a:extLst>
              <a:ext uri="{FF2B5EF4-FFF2-40B4-BE49-F238E27FC236}">
                <a16:creationId xmlns:a16="http://schemas.microsoft.com/office/drawing/2014/main" id="{26DC80E9-2201-467C-916B-5A435D9635DB}"/>
              </a:ext>
            </a:extLst>
          </p:cNvPr>
          <p:cNvSpPr>
            <a:spLocks noChangeShapeType="1"/>
          </p:cNvSpPr>
          <p:nvPr/>
        </p:nvSpPr>
        <p:spPr bwMode="auto">
          <a:xfrm flipH="1" flipV="1">
            <a:off x="6096000" y="3044755"/>
            <a:ext cx="143933" cy="636796"/>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38" name="Line 26">
            <a:extLst>
              <a:ext uri="{FF2B5EF4-FFF2-40B4-BE49-F238E27FC236}">
                <a16:creationId xmlns:a16="http://schemas.microsoft.com/office/drawing/2014/main" id="{6B4470DB-86A2-42A6-ABF6-FC2EE2D7B623}"/>
              </a:ext>
            </a:extLst>
          </p:cNvPr>
          <p:cNvSpPr>
            <a:spLocks noChangeShapeType="1"/>
          </p:cNvSpPr>
          <p:nvPr/>
        </p:nvSpPr>
        <p:spPr bwMode="auto">
          <a:xfrm>
            <a:off x="6883150" y="2260668"/>
            <a:ext cx="626593" cy="634931"/>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5739" name="Line 27">
            <a:extLst>
              <a:ext uri="{FF2B5EF4-FFF2-40B4-BE49-F238E27FC236}">
                <a16:creationId xmlns:a16="http://schemas.microsoft.com/office/drawing/2014/main" id="{180D72DD-3124-4F21-BD51-77D75CA7479B}"/>
              </a:ext>
            </a:extLst>
          </p:cNvPr>
          <p:cNvSpPr>
            <a:spLocks noChangeShapeType="1"/>
          </p:cNvSpPr>
          <p:nvPr/>
        </p:nvSpPr>
        <p:spPr bwMode="auto">
          <a:xfrm>
            <a:off x="9094011" y="3356788"/>
            <a:ext cx="1053890" cy="436216"/>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5538"/>
                                        </p:tgtEl>
                                        <p:attrNameLst>
                                          <p:attrName>style.visibility</p:attrName>
                                        </p:attrNameLst>
                                      </p:cBhvr>
                                      <p:to>
                                        <p:strVal val="visible"/>
                                      </p:to>
                                    </p:set>
                                    <p:anim calcmode="lin" valueType="num">
                                      <p:cBhvr additive="base">
                                        <p:cTn id="7" dur="500" fill="hold"/>
                                        <p:tgtEl>
                                          <p:spTgt spid="65538"/>
                                        </p:tgtEl>
                                        <p:attrNameLst>
                                          <p:attrName>ppt_x</p:attrName>
                                        </p:attrNameLst>
                                      </p:cBhvr>
                                      <p:tavLst>
                                        <p:tav tm="0">
                                          <p:val>
                                            <p:strVal val="#ppt_x"/>
                                          </p:val>
                                        </p:tav>
                                        <p:tav tm="100000">
                                          <p:val>
                                            <p:strVal val="#ppt_x"/>
                                          </p:val>
                                        </p:tav>
                                      </p:tavLst>
                                    </p:anim>
                                    <p:anim calcmode="lin" valueType="num">
                                      <p:cBhvr additive="base">
                                        <p:cTn id="8" dur="500" fill="hold"/>
                                        <p:tgtEl>
                                          <p:spTgt spid="6553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5717"/>
                                        </p:tgtEl>
                                        <p:attrNameLst>
                                          <p:attrName>style.visibility</p:attrName>
                                        </p:attrNameLst>
                                      </p:cBhvr>
                                      <p:to>
                                        <p:strVal val="visible"/>
                                      </p:to>
                                    </p:set>
                                    <p:anim calcmode="lin" valueType="num">
                                      <p:cBhvr additive="base">
                                        <p:cTn id="13" dur="500" fill="hold"/>
                                        <p:tgtEl>
                                          <p:spTgt spid="115717"/>
                                        </p:tgtEl>
                                        <p:attrNameLst>
                                          <p:attrName>ppt_x</p:attrName>
                                        </p:attrNameLst>
                                      </p:cBhvr>
                                      <p:tavLst>
                                        <p:tav tm="0">
                                          <p:val>
                                            <p:strVal val="#ppt_x"/>
                                          </p:val>
                                        </p:tav>
                                        <p:tav tm="100000">
                                          <p:val>
                                            <p:strVal val="#ppt_x"/>
                                          </p:val>
                                        </p:tav>
                                      </p:tavLst>
                                    </p:anim>
                                    <p:anim calcmode="lin" valueType="num">
                                      <p:cBhvr additive="base">
                                        <p:cTn id="14" dur="500" fill="hold"/>
                                        <p:tgtEl>
                                          <p:spTgt spid="11571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5724"/>
                                        </p:tgtEl>
                                        <p:attrNameLst>
                                          <p:attrName>style.visibility</p:attrName>
                                        </p:attrNameLst>
                                      </p:cBhvr>
                                      <p:to>
                                        <p:strVal val="visible"/>
                                      </p:to>
                                    </p:set>
                                    <p:anim calcmode="lin" valueType="num">
                                      <p:cBhvr additive="base">
                                        <p:cTn id="19" dur="500" fill="hold"/>
                                        <p:tgtEl>
                                          <p:spTgt spid="115724"/>
                                        </p:tgtEl>
                                        <p:attrNameLst>
                                          <p:attrName>ppt_x</p:attrName>
                                        </p:attrNameLst>
                                      </p:cBhvr>
                                      <p:tavLst>
                                        <p:tav tm="0">
                                          <p:val>
                                            <p:strVal val="#ppt_x"/>
                                          </p:val>
                                        </p:tav>
                                        <p:tav tm="100000">
                                          <p:val>
                                            <p:strVal val="#ppt_x"/>
                                          </p:val>
                                        </p:tav>
                                      </p:tavLst>
                                    </p:anim>
                                    <p:anim calcmode="lin" valueType="num">
                                      <p:cBhvr additive="base">
                                        <p:cTn id="20" dur="500" fill="hold"/>
                                        <p:tgtEl>
                                          <p:spTgt spid="11572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5728"/>
                                        </p:tgtEl>
                                        <p:attrNameLst>
                                          <p:attrName>style.visibility</p:attrName>
                                        </p:attrNameLst>
                                      </p:cBhvr>
                                      <p:to>
                                        <p:strVal val="visible"/>
                                      </p:to>
                                    </p:set>
                                    <p:anim calcmode="lin" valueType="num">
                                      <p:cBhvr additive="base">
                                        <p:cTn id="25" dur="500" fill="hold"/>
                                        <p:tgtEl>
                                          <p:spTgt spid="115728"/>
                                        </p:tgtEl>
                                        <p:attrNameLst>
                                          <p:attrName>ppt_x</p:attrName>
                                        </p:attrNameLst>
                                      </p:cBhvr>
                                      <p:tavLst>
                                        <p:tav tm="0">
                                          <p:val>
                                            <p:strVal val="#ppt_x"/>
                                          </p:val>
                                        </p:tav>
                                        <p:tav tm="100000">
                                          <p:val>
                                            <p:strVal val="#ppt_x"/>
                                          </p:val>
                                        </p:tav>
                                      </p:tavLst>
                                    </p:anim>
                                    <p:anim calcmode="lin" valueType="num">
                                      <p:cBhvr additive="base">
                                        <p:cTn id="26" dur="500" fill="hold"/>
                                        <p:tgtEl>
                                          <p:spTgt spid="11572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5726"/>
                                        </p:tgtEl>
                                        <p:attrNameLst>
                                          <p:attrName>style.visibility</p:attrName>
                                        </p:attrNameLst>
                                      </p:cBhvr>
                                      <p:to>
                                        <p:strVal val="visible"/>
                                      </p:to>
                                    </p:set>
                                    <p:anim calcmode="lin" valueType="num">
                                      <p:cBhvr additive="base">
                                        <p:cTn id="31" dur="500" fill="hold"/>
                                        <p:tgtEl>
                                          <p:spTgt spid="115726"/>
                                        </p:tgtEl>
                                        <p:attrNameLst>
                                          <p:attrName>ppt_x</p:attrName>
                                        </p:attrNameLst>
                                      </p:cBhvr>
                                      <p:tavLst>
                                        <p:tav tm="0">
                                          <p:val>
                                            <p:strVal val="#ppt_x"/>
                                          </p:val>
                                        </p:tav>
                                        <p:tav tm="100000">
                                          <p:val>
                                            <p:strVal val="#ppt_x"/>
                                          </p:val>
                                        </p:tav>
                                      </p:tavLst>
                                    </p:anim>
                                    <p:anim calcmode="lin" valueType="num">
                                      <p:cBhvr additive="base">
                                        <p:cTn id="32" dur="500" fill="hold"/>
                                        <p:tgtEl>
                                          <p:spTgt spid="11572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5718"/>
                                        </p:tgtEl>
                                        <p:attrNameLst>
                                          <p:attrName>style.visibility</p:attrName>
                                        </p:attrNameLst>
                                      </p:cBhvr>
                                      <p:to>
                                        <p:strVal val="visible"/>
                                      </p:to>
                                    </p:set>
                                    <p:anim calcmode="lin" valueType="num">
                                      <p:cBhvr additive="base">
                                        <p:cTn id="37" dur="500" fill="hold"/>
                                        <p:tgtEl>
                                          <p:spTgt spid="115718"/>
                                        </p:tgtEl>
                                        <p:attrNameLst>
                                          <p:attrName>ppt_x</p:attrName>
                                        </p:attrNameLst>
                                      </p:cBhvr>
                                      <p:tavLst>
                                        <p:tav tm="0">
                                          <p:val>
                                            <p:strVal val="#ppt_x"/>
                                          </p:val>
                                        </p:tav>
                                        <p:tav tm="100000">
                                          <p:val>
                                            <p:strVal val="#ppt_x"/>
                                          </p:val>
                                        </p:tav>
                                      </p:tavLst>
                                    </p:anim>
                                    <p:anim calcmode="lin" valueType="num">
                                      <p:cBhvr additive="base">
                                        <p:cTn id="38" dur="500" fill="hold"/>
                                        <p:tgtEl>
                                          <p:spTgt spid="11571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5719"/>
                                        </p:tgtEl>
                                        <p:attrNameLst>
                                          <p:attrName>style.visibility</p:attrName>
                                        </p:attrNameLst>
                                      </p:cBhvr>
                                      <p:to>
                                        <p:strVal val="visible"/>
                                      </p:to>
                                    </p:set>
                                    <p:anim calcmode="lin" valueType="num">
                                      <p:cBhvr additive="base">
                                        <p:cTn id="43" dur="500" fill="hold"/>
                                        <p:tgtEl>
                                          <p:spTgt spid="115719"/>
                                        </p:tgtEl>
                                        <p:attrNameLst>
                                          <p:attrName>ppt_x</p:attrName>
                                        </p:attrNameLst>
                                      </p:cBhvr>
                                      <p:tavLst>
                                        <p:tav tm="0">
                                          <p:val>
                                            <p:strVal val="#ppt_x"/>
                                          </p:val>
                                        </p:tav>
                                        <p:tav tm="100000">
                                          <p:val>
                                            <p:strVal val="#ppt_x"/>
                                          </p:val>
                                        </p:tav>
                                      </p:tavLst>
                                    </p:anim>
                                    <p:anim calcmode="lin" valueType="num">
                                      <p:cBhvr additive="base">
                                        <p:cTn id="44" dur="500" fill="hold"/>
                                        <p:tgtEl>
                                          <p:spTgt spid="11571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5727"/>
                                        </p:tgtEl>
                                        <p:attrNameLst>
                                          <p:attrName>style.visibility</p:attrName>
                                        </p:attrNameLst>
                                      </p:cBhvr>
                                      <p:to>
                                        <p:strVal val="visible"/>
                                      </p:to>
                                    </p:set>
                                    <p:anim calcmode="lin" valueType="num">
                                      <p:cBhvr additive="base">
                                        <p:cTn id="49" dur="500" fill="hold"/>
                                        <p:tgtEl>
                                          <p:spTgt spid="115727"/>
                                        </p:tgtEl>
                                        <p:attrNameLst>
                                          <p:attrName>ppt_x</p:attrName>
                                        </p:attrNameLst>
                                      </p:cBhvr>
                                      <p:tavLst>
                                        <p:tav tm="0">
                                          <p:val>
                                            <p:strVal val="#ppt_x"/>
                                          </p:val>
                                        </p:tav>
                                        <p:tav tm="100000">
                                          <p:val>
                                            <p:strVal val="#ppt_x"/>
                                          </p:val>
                                        </p:tav>
                                      </p:tavLst>
                                    </p:anim>
                                    <p:anim calcmode="lin" valueType="num">
                                      <p:cBhvr additive="base">
                                        <p:cTn id="50" dur="500" fill="hold"/>
                                        <p:tgtEl>
                                          <p:spTgt spid="11572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15730"/>
                                        </p:tgtEl>
                                        <p:attrNameLst>
                                          <p:attrName>style.visibility</p:attrName>
                                        </p:attrNameLst>
                                      </p:cBhvr>
                                      <p:to>
                                        <p:strVal val="visible"/>
                                      </p:to>
                                    </p:set>
                                    <p:anim calcmode="lin" valueType="num">
                                      <p:cBhvr additive="base">
                                        <p:cTn id="55" dur="500" fill="hold"/>
                                        <p:tgtEl>
                                          <p:spTgt spid="115730"/>
                                        </p:tgtEl>
                                        <p:attrNameLst>
                                          <p:attrName>ppt_x</p:attrName>
                                        </p:attrNameLst>
                                      </p:cBhvr>
                                      <p:tavLst>
                                        <p:tav tm="0">
                                          <p:val>
                                            <p:strVal val="#ppt_x"/>
                                          </p:val>
                                        </p:tav>
                                        <p:tav tm="100000">
                                          <p:val>
                                            <p:strVal val="#ppt_x"/>
                                          </p:val>
                                        </p:tav>
                                      </p:tavLst>
                                    </p:anim>
                                    <p:anim calcmode="lin" valueType="num">
                                      <p:cBhvr additive="base">
                                        <p:cTn id="56" dur="500" fill="hold"/>
                                        <p:tgtEl>
                                          <p:spTgt spid="11573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5722"/>
                                        </p:tgtEl>
                                        <p:attrNameLst>
                                          <p:attrName>style.visibility</p:attrName>
                                        </p:attrNameLst>
                                      </p:cBhvr>
                                      <p:to>
                                        <p:strVal val="visible"/>
                                      </p:to>
                                    </p:set>
                                    <p:anim calcmode="lin" valueType="num">
                                      <p:cBhvr additive="base">
                                        <p:cTn id="61" dur="500" fill="hold"/>
                                        <p:tgtEl>
                                          <p:spTgt spid="115722"/>
                                        </p:tgtEl>
                                        <p:attrNameLst>
                                          <p:attrName>ppt_x</p:attrName>
                                        </p:attrNameLst>
                                      </p:cBhvr>
                                      <p:tavLst>
                                        <p:tav tm="0">
                                          <p:val>
                                            <p:strVal val="#ppt_x"/>
                                          </p:val>
                                        </p:tav>
                                        <p:tav tm="100000">
                                          <p:val>
                                            <p:strVal val="#ppt_x"/>
                                          </p:val>
                                        </p:tav>
                                      </p:tavLst>
                                    </p:anim>
                                    <p:anim calcmode="lin" valueType="num">
                                      <p:cBhvr additive="base">
                                        <p:cTn id="62" dur="500" fill="hold"/>
                                        <p:tgtEl>
                                          <p:spTgt spid="115722"/>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15732"/>
                                        </p:tgtEl>
                                        <p:attrNameLst>
                                          <p:attrName>style.visibility</p:attrName>
                                        </p:attrNameLst>
                                      </p:cBhvr>
                                      <p:to>
                                        <p:strVal val="visible"/>
                                      </p:to>
                                    </p:set>
                                    <p:anim calcmode="lin" valueType="num">
                                      <p:cBhvr additive="base">
                                        <p:cTn id="67" dur="500" fill="hold"/>
                                        <p:tgtEl>
                                          <p:spTgt spid="115732"/>
                                        </p:tgtEl>
                                        <p:attrNameLst>
                                          <p:attrName>ppt_x</p:attrName>
                                        </p:attrNameLst>
                                      </p:cBhvr>
                                      <p:tavLst>
                                        <p:tav tm="0">
                                          <p:val>
                                            <p:strVal val="#ppt_x"/>
                                          </p:val>
                                        </p:tav>
                                        <p:tav tm="100000">
                                          <p:val>
                                            <p:strVal val="#ppt_x"/>
                                          </p:val>
                                        </p:tav>
                                      </p:tavLst>
                                    </p:anim>
                                    <p:anim calcmode="lin" valueType="num">
                                      <p:cBhvr additive="base">
                                        <p:cTn id="68" dur="500" fill="hold"/>
                                        <p:tgtEl>
                                          <p:spTgt spid="115732"/>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5721"/>
                                        </p:tgtEl>
                                        <p:attrNameLst>
                                          <p:attrName>style.visibility</p:attrName>
                                        </p:attrNameLst>
                                      </p:cBhvr>
                                      <p:to>
                                        <p:strVal val="visible"/>
                                      </p:to>
                                    </p:set>
                                    <p:anim calcmode="lin" valueType="num">
                                      <p:cBhvr additive="base">
                                        <p:cTn id="73" dur="500" fill="hold"/>
                                        <p:tgtEl>
                                          <p:spTgt spid="115721"/>
                                        </p:tgtEl>
                                        <p:attrNameLst>
                                          <p:attrName>ppt_x</p:attrName>
                                        </p:attrNameLst>
                                      </p:cBhvr>
                                      <p:tavLst>
                                        <p:tav tm="0">
                                          <p:val>
                                            <p:strVal val="#ppt_x"/>
                                          </p:val>
                                        </p:tav>
                                        <p:tav tm="100000">
                                          <p:val>
                                            <p:strVal val="#ppt_x"/>
                                          </p:val>
                                        </p:tav>
                                      </p:tavLst>
                                    </p:anim>
                                    <p:anim calcmode="lin" valueType="num">
                                      <p:cBhvr additive="base">
                                        <p:cTn id="74" dur="500" fill="hold"/>
                                        <p:tgtEl>
                                          <p:spTgt spid="11572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15738"/>
                                        </p:tgtEl>
                                        <p:attrNameLst>
                                          <p:attrName>style.visibility</p:attrName>
                                        </p:attrNameLst>
                                      </p:cBhvr>
                                      <p:to>
                                        <p:strVal val="visible"/>
                                      </p:to>
                                    </p:set>
                                    <p:anim calcmode="lin" valueType="num">
                                      <p:cBhvr additive="base">
                                        <p:cTn id="79" dur="500" fill="hold"/>
                                        <p:tgtEl>
                                          <p:spTgt spid="115738"/>
                                        </p:tgtEl>
                                        <p:attrNameLst>
                                          <p:attrName>ppt_x</p:attrName>
                                        </p:attrNameLst>
                                      </p:cBhvr>
                                      <p:tavLst>
                                        <p:tav tm="0">
                                          <p:val>
                                            <p:strVal val="#ppt_x"/>
                                          </p:val>
                                        </p:tav>
                                        <p:tav tm="100000">
                                          <p:val>
                                            <p:strVal val="#ppt_x"/>
                                          </p:val>
                                        </p:tav>
                                      </p:tavLst>
                                    </p:anim>
                                    <p:anim calcmode="lin" valueType="num">
                                      <p:cBhvr additive="base">
                                        <p:cTn id="80" dur="500" fill="hold"/>
                                        <p:tgtEl>
                                          <p:spTgt spid="11573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15720"/>
                                        </p:tgtEl>
                                        <p:attrNameLst>
                                          <p:attrName>style.visibility</p:attrName>
                                        </p:attrNameLst>
                                      </p:cBhvr>
                                      <p:to>
                                        <p:strVal val="visible"/>
                                      </p:to>
                                    </p:set>
                                    <p:anim calcmode="lin" valueType="num">
                                      <p:cBhvr additive="base">
                                        <p:cTn id="85" dur="500" fill="hold"/>
                                        <p:tgtEl>
                                          <p:spTgt spid="115720"/>
                                        </p:tgtEl>
                                        <p:attrNameLst>
                                          <p:attrName>ppt_x</p:attrName>
                                        </p:attrNameLst>
                                      </p:cBhvr>
                                      <p:tavLst>
                                        <p:tav tm="0">
                                          <p:val>
                                            <p:strVal val="#ppt_x"/>
                                          </p:val>
                                        </p:tav>
                                        <p:tav tm="100000">
                                          <p:val>
                                            <p:strVal val="#ppt_x"/>
                                          </p:val>
                                        </p:tav>
                                      </p:tavLst>
                                    </p:anim>
                                    <p:anim calcmode="lin" valueType="num">
                                      <p:cBhvr additive="base">
                                        <p:cTn id="86" dur="500" fill="hold"/>
                                        <p:tgtEl>
                                          <p:spTgt spid="115720"/>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15739"/>
                                        </p:tgtEl>
                                        <p:attrNameLst>
                                          <p:attrName>style.visibility</p:attrName>
                                        </p:attrNameLst>
                                      </p:cBhvr>
                                      <p:to>
                                        <p:strVal val="visible"/>
                                      </p:to>
                                    </p:set>
                                    <p:anim calcmode="lin" valueType="num">
                                      <p:cBhvr additive="base">
                                        <p:cTn id="91" dur="500" fill="hold"/>
                                        <p:tgtEl>
                                          <p:spTgt spid="115739"/>
                                        </p:tgtEl>
                                        <p:attrNameLst>
                                          <p:attrName>ppt_x</p:attrName>
                                        </p:attrNameLst>
                                      </p:cBhvr>
                                      <p:tavLst>
                                        <p:tav tm="0">
                                          <p:val>
                                            <p:strVal val="#ppt_x"/>
                                          </p:val>
                                        </p:tav>
                                        <p:tav tm="100000">
                                          <p:val>
                                            <p:strVal val="#ppt_x"/>
                                          </p:val>
                                        </p:tav>
                                      </p:tavLst>
                                    </p:anim>
                                    <p:anim calcmode="lin" valueType="num">
                                      <p:cBhvr additive="base">
                                        <p:cTn id="92" dur="500" fill="hold"/>
                                        <p:tgtEl>
                                          <p:spTgt spid="115739"/>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15723"/>
                                        </p:tgtEl>
                                        <p:attrNameLst>
                                          <p:attrName>style.visibility</p:attrName>
                                        </p:attrNameLst>
                                      </p:cBhvr>
                                      <p:to>
                                        <p:strVal val="visible"/>
                                      </p:to>
                                    </p:set>
                                    <p:anim calcmode="lin" valueType="num">
                                      <p:cBhvr additive="base">
                                        <p:cTn id="97" dur="500" fill="hold"/>
                                        <p:tgtEl>
                                          <p:spTgt spid="115723"/>
                                        </p:tgtEl>
                                        <p:attrNameLst>
                                          <p:attrName>ppt_x</p:attrName>
                                        </p:attrNameLst>
                                      </p:cBhvr>
                                      <p:tavLst>
                                        <p:tav tm="0">
                                          <p:val>
                                            <p:strVal val="#ppt_x"/>
                                          </p:val>
                                        </p:tav>
                                        <p:tav tm="100000">
                                          <p:val>
                                            <p:strVal val="#ppt_x"/>
                                          </p:val>
                                        </p:tav>
                                      </p:tavLst>
                                    </p:anim>
                                    <p:anim calcmode="lin" valueType="num">
                                      <p:cBhvr additive="base">
                                        <p:cTn id="98" dur="500" fill="hold"/>
                                        <p:tgtEl>
                                          <p:spTgt spid="1157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115717" grpId="0" animBg="1"/>
      <p:bldP spid="115718" grpId="0" animBg="1"/>
      <p:bldP spid="115719" grpId="0" animBg="1"/>
      <p:bldP spid="115720" grpId="0" animBg="1"/>
      <p:bldP spid="115721" grpId="0" animBg="1"/>
      <p:bldP spid="115722" grpId="0" animBg="1"/>
      <p:bldP spid="115723" grpId="0" animBg="1"/>
      <p:bldP spid="115724" grpId="0" animBg="1"/>
      <p:bldP spid="115726" grpId="0" animBg="1"/>
      <p:bldP spid="115727" grpId="0" animBg="1"/>
      <p:bldP spid="115728" grpId="0" animBg="1"/>
      <p:bldP spid="115730" grpId="0" animBg="1"/>
      <p:bldP spid="115732" grpId="0" animBg="1"/>
      <p:bldP spid="115738" grpId="0" animBg="1"/>
      <p:bldP spid="11573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09600" y="84138"/>
            <a:ext cx="10972800" cy="859895"/>
          </a:xfrm>
        </p:spPr>
        <p:txBody>
          <a:bodyPr/>
          <a:lstStyle/>
          <a:p>
            <a:r>
              <a:rPr lang="en-GB" altLang="en-US" sz="4000" b="1" dirty="0">
                <a:latin typeface="Verdana" panose="020B0604030504040204" pitchFamily="34" charset="0"/>
              </a:rPr>
              <a:t>Project Management Standards</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123824" y="944034"/>
            <a:ext cx="11948201" cy="4866216"/>
          </a:xfrm>
        </p:spPr>
        <p:txBody>
          <a:bodyPr>
            <a:normAutofit fontScale="25000" lnSpcReduction="20000"/>
          </a:bodyPr>
          <a:lstStyle/>
          <a:p>
            <a:pPr algn="just">
              <a:lnSpc>
                <a:spcPct val="90000"/>
              </a:lnSpc>
            </a:pPr>
            <a:r>
              <a:rPr lang="en-US" sz="9600" b="0" i="0" dirty="0">
                <a:effectLst/>
                <a:latin typeface="Verdana" panose="020B0604030504040204" pitchFamily="34" charset="0"/>
                <a:ea typeface="Verdana" panose="020B0604030504040204" pitchFamily="34" charset="0"/>
                <a:cs typeface="Calibri" panose="020F0502020204030204" pitchFamily="34" charset="0"/>
              </a:rPr>
              <a:t>A standard is a document, established by consensus and approved by a recognized body. </a:t>
            </a:r>
          </a:p>
          <a:p>
            <a:pPr marL="0" indent="0" algn="just">
              <a:lnSpc>
                <a:spcPct val="90000"/>
              </a:lnSpc>
              <a:buNone/>
            </a:pPr>
            <a:endParaRPr lang="en-US" sz="9600" dirty="0">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9600" b="0" i="0" dirty="0">
                <a:effectLst/>
                <a:latin typeface="Verdana" panose="020B0604030504040204" pitchFamily="34" charset="0"/>
                <a:ea typeface="Verdana" panose="020B0604030504040204" pitchFamily="34" charset="0"/>
                <a:cs typeface="Calibri" panose="020F0502020204030204" pitchFamily="34" charset="0"/>
              </a:rPr>
              <a:t>It provides for common and repeated use, rules, guidelines or characteristics for activities or their results,</a:t>
            </a:r>
          </a:p>
          <a:p>
            <a:pPr algn="just">
              <a:lnSpc>
                <a:spcPct val="90000"/>
              </a:lnSpc>
            </a:pPr>
            <a:endParaRPr lang="en-US" sz="9600" b="0" i="0" dirty="0">
              <a:effectLst/>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9600" dirty="0">
                <a:latin typeface="Verdana" panose="020B0604030504040204" pitchFamily="34" charset="0"/>
                <a:ea typeface="Verdana" panose="020B0604030504040204" pitchFamily="34" charset="0"/>
                <a:cs typeface="Calibri" panose="020F0502020204030204" pitchFamily="34" charset="0"/>
              </a:rPr>
              <a:t>Its aim is to achieve</a:t>
            </a:r>
            <a:r>
              <a:rPr lang="en-US" sz="9600" b="0" i="0" dirty="0">
                <a:effectLst/>
                <a:latin typeface="Verdana" panose="020B0604030504040204" pitchFamily="34" charset="0"/>
                <a:ea typeface="Verdana" panose="020B0604030504040204" pitchFamily="34" charset="0"/>
                <a:cs typeface="Calibri" panose="020F0502020204030204" pitchFamily="34" charset="0"/>
              </a:rPr>
              <a:t> the optimum degree of order in each context.</a:t>
            </a:r>
          </a:p>
          <a:p>
            <a:pPr marL="0" indent="0" algn="just">
              <a:lnSpc>
                <a:spcPct val="90000"/>
              </a:lnSpc>
              <a:buNone/>
            </a:pPr>
            <a:endParaRPr lang="en-US" sz="9600" b="0" i="0" dirty="0">
              <a:effectLst/>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9600" b="0" i="0" dirty="0">
                <a:effectLst/>
                <a:latin typeface="Verdana" panose="020B0604030504040204" pitchFamily="34" charset="0"/>
                <a:ea typeface="Verdana" panose="020B0604030504040204" pitchFamily="34" charset="0"/>
                <a:cs typeface="Calibri" panose="020F0502020204030204" pitchFamily="34" charset="0"/>
              </a:rPr>
              <a:t>A project management framework/standards is </a:t>
            </a:r>
            <a:r>
              <a:rPr lang="en-US" sz="9600" b="1" i="0" dirty="0">
                <a:effectLst/>
                <a:latin typeface="Verdana" panose="020B0604030504040204" pitchFamily="34" charset="0"/>
                <a:ea typeface="Verdana" panose="020B0604030504040204" pitchFamily="34" charset="0"/>
                <a:cs typeface="Calibri" panose="020F0502020204030204" pitchFamily="34" charset="0"/>
              </a:rPr>
              <a:t>a set of standardized templates, processes, activities, and tools used to plan, start, control, monitor and finish a project</a:t>
            </a:r>
            <a:r>
              <a:rPr lang="en-US" sz="9600" b="0" i="0" dirty="0">
                <a:effectLst/>
                <a:latin typeface="Verdana" panose="020B0604030504040204" pitchFamily="34" charset="0"/>
                <a:ea typeface="Verdana" panose="020B0604030504040204" pitchFamily="34" charset="0"/>
                <a:cs typeface="Calibri" panose="020F0502020204030204" pitchFamily="34" charset="0"/>
              </a:rPr>
              <a:t>. </a:t>
            </a:r>
          </a:p>
          <a:p>
            <a:pPr algn="just">
              <a:lnSpc>
                <a:spcPct val="90000"/>
              </a:lnSpc>
            </a:pPr>
            <a:endParaRPr lang="en-US" sz="9600" dirty="0">
              <a:latin typeface="Verdana" panose="020B0604030504040204" pitchFamily="34" charset="0"/>
              <a:ea typeface="Verdana" panose="020B0604030504040204" pitchFamily="34" charset="0"/>
              <a:cs typeface="Calibri" panose="020F0502020204030204" pitchFamily="34" charset="0"/>
            </a:endParaRPr>
          </a:p>
          <a:p>
            <a:pPr algn="just">
              <a:lnSpc>
                <a:spcPct val="90000"/>
              </a:lnSpc>
            </a:pPr>
            <a:r>
              <a:rPr lang="en-US" sz="9600" b="0" i="0" dirty="0">
                <a:effectLst/>
                <a:latin typeface="Verdana" panose="020B0604030504040204" pitchFamily="34" charset="0"/>
                <a:ea typeface="Verdana" panose="020B0604030504040204" pitchFamily="34" charset="0"/>
                <a:cs typeface="Calibri" panose="020F0502020204030204" pitchFamily="34" charset="0"/>
              </a:rPr>
              <a:t>PM standards provide guidelines for achieving specific project, program and portfolio management results.</a:t>
            </a:r>
          </a:p>
          <a:p>
            <a:pPr algn="just">
              <a:lnSpc>
                <a:spcPct val="90000"/>
              </a:lnSpc>
            </a:pPr>
            <a:endParaRPr lang="en-GB" altLang="en-US" sz="6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081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additive="base">
                                        <p:cTn id="7" dur="500" fill="hold"/>
                                        <p:tgtEl>
                                          <p:spTgt spid="47106"/>
                                        </p:tgtEl>
                                        <p:attrNameLst>
                                          <p:attrName>ppt_x</p:attrName>
                                        </p:attrNameLst>
                                      </p:cBhvr>
                                      <p:tavLst>
                                        <p:tav tm="0">
                                          <p:val>
                                            <p:strVal val="#ppt_x"/>
                                          </p:val>
                                        </p:tav>
                                        <p:tav tm="100000">
                                          <p:val>
                                            <p:strVal val="#ppt_x"/>
                                          </p:val>
                                        </p:tav>
                                      </p:tavLst>
                                    </p:anim>
                                    <p:anim calcmode="lin" valueType="num">
                                      <p:cBhvr additive="base">
                                        <p:cTn id="8" dur="500" fill="hold"/>
                                        <p:tgtEl>
                                          <p:spTgt spid="4710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7107">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7107">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710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8BFFB43-C651-4BCB-B548-DC718AA40A04}"/>
              </a:ext>
            </a:extLst>
          </p:cNvPr>
          <p:cNvSpPr>
            <a:spLocks noGrp="1" noChangeArrowheads="1"/>
          </p:cNvSpPr>
          <p:nvPr>
            <p:ph type="title"/>
          </p:nvPr>
        </p:nvSpPr>
        <p:spPr>
          <a:xfrm>
            <a:off x="695325" y="0"/>
            <a:ext cx="10972800" cy="1134533"/>
          </a:xfrm>
        </p:spPr>
        <p:txBody>
          <a:bodyPr/>
          <a:lstStyle/>
          <a:p>
            <a:r>
              <a:rPr lang="en-GB" altLang="en-US" sz="4000" b="1" dirty="0">
                <a:latin typeface="Verdana" panose="020B0604030504040204" pitchFamily="34" charset="0"/>
              </a:rPr>
              <a:t>Project Management Standards</a:t>
            </a:r>
          </a:p>
        </p:txBody>
      </p:sp>
      <p:sp>
        <p:nvSpPr>
          <p:cNvPr id="47107" name="Rectangle 3">
            <a:extLst>
              <a:ext uri="{FF2B5EF4-FFF2-40B4-BE49-F238E27FC236}">
                <a16:creationId xmlns:a16="http://schemas.microsoft.com/office/drawing/2014/main" id="{C3D87889-BB30-4278-9B2B-1A89B2AA0491}"/>
              </a:ext>
            </a:extLst>
          </p:cNvPr>
          <p:cNvSpPr>
            <a:spLocks noGrp="1" noChangeArrowheads="1"/>
          </p:cNvSpPr>
          <p:nvPr>
            <p:ph type="body" idx="1"/>
          </p:nvPr>
        </p:nvSpPr>
        <p:spPr>
          <a:xfrm>
            <a:off x="95250" y="1476374"/>
            <a:ext cx="11715750" cy="4247093"/>
          </a:xfrm>
        </p:spPr>
        <p:txBody>
          <a:bodyPr>
            <a:normAutofit fontScale="32500" lnSpcReduction="20000"/>
          </a:bodyPr>
          <a:lstStyle/>
          <a:p>
            <a:pPr algn="just">
              <a:lnSpc>
                <a:spcPct val="90000"/>
              </a:lnSpc>
            </a:pPr>
            <a:endParaRPr lang="en-GB" altLang="en-US" sz="6400" dirty="0">
              <a:latin typeface="Arial" panose="020B0604020202020204" pitchFamily="34" charset="0"/>
              <a:cs typeface="Arial" panose="020B0604020202020204" pitchFamily="34" charset="0"/>
            </a:endParaRPr>
          </a:p>
          <a:p>
            <a:pPr marL="355600" lvl="1" algn="just">
              <a:lnSpc>
                <a:spcPct val="90000"/>
              </a:lnSpc>
              <a:buFont typeface="Arial" panose="020B0604020202020204" pitchFamily="34" charset="0"/>
              <a:buChar char="•"/>
            </a:pPr>
            <a:r>
              <a:rPr lang="en-GB" altLang="en-US" sz="7400" dirty="0">
                <a:latin typeface="Verdana" panose="020B0604030504040204" pitchFamily="34" charset="0"/>
                <a:ea typeface="Verdana" panose="020B0604030504040204" pitchFamily="34" charset="0"/>
                <a:cs typeface="Calibri" panose="020F0502020204030204" pitchFamily="34" charset="0"/>
              </a:rPr>
              <a:t>British Standard 6079-1:2010 Project management. Guide to project management</a:t>
            </a:r>
          </a:p>
          <a:p>
            <a:pPr marL="355600" lvl="1" algn="just">
              <a:lnSpc>
                <a:spcPct val="90000"/>
              </a:lnSpc>
              <a:buFont typeface="Arial" panose="020B0604020202020204" pitchFamily="34" charset="0"/>
              <a:buChar char="•"/>
            </a:pPr>
            <a:endParaRPr lang="en-GB" altLang="en-US" sz="7400" dirty="0">
              <a:latin typeface="Verdana" panose="020B0604030504040204" pitchFamily="34" charset="0"/>
              <a:ea typeface="Verdana" panose="020B0604030504040204" pitchFamily="34" charset="0"/>
              <a:cs typeface="Calibri" panose="020F0502020204030204" pitchFamily="34" charset="0"/>
            </a:endParaRPr>
          </a:p>
          <a:p>
            <a:pPr marL="355600" lvl="1" algn="just">
              <a:lnSpc>
                <a:spcPct val="90000"/>
              </a:lnSpc>
              <a:buFont typeface="Arial" panose="020B0604020202020204" pitchFamily="34" charset="0"/>
              <a:buChar char="•"/>
            </a:pPr>
            <a:r>
              <a:rPr lang="en-GB" altLang="en-US" sz="7400" dirty="0">
                <a:latin typeface="Verdana" panose="020B0604030504040204" pitchFamily="34" charset="0"/>
                <a:ea typeface="Verdana" panose="020B0604030504040204" pitchFamily="34" charset="0"/>
                <a:cs typeface="Calibri" panose="020F0502020204030204" pitchFamily="34" charset="0"/>
              </a:rPr>
              <a:t>British Standard 6079-2:2000 Project management. Vocabulary</a:t>
            </a:r>
          </a:p>
          <a:p>
            <a:pPr marL="355600" lvl="1" algn="just">
              <a:lnSpc>
                <a:spcPct val="90000"/>
              </a:lnSpc>
              <a:buFont typeface="Arial" panose="020B0604020202020204" pitchFamily="34" charset="0"/>
              <a:buChar char="•"/>
            </a:pPr>
            <a:endParaRPr lang="en-GB" altLang="en-US" sz="7400" dirty="0">
              <a:latin typeface="Verdana" panose="020B0604030504040204" pitchFamily="34" charset="0"/>
              <a:ea typeface="Verdana" panose="020B0604030504040204" pitchFamily="34" charset="0"/>
              <a:cs typeface="Calibri" panose="020F0502020204030204" pitchFamily="34" charset="0"/>
            </a:endParaRPr>
          </a:p>
          <a:p>
            <a:pPr marL="355600" lvl="1" algn="just">
              <a:lnSpc>
                <a:spcPct val="90000"/>
              </a:lnSpc>
              <a:buFont typeface="Arial" panose="020B0604020202020204" pitchFamily="34" charset="0"/>
              <a:buChar char="•"/>
            </a:pPr>
            <a:r>
              <a:rPr lang="en-GB" altLang="en-US" sz="7400" dirty="0">
                <a:latin typeface="Verdana" panose="020B0604030504040204" pitchFamily="34" charset="0"/>
                <a:ea typeface="Verdana" panose="020B0604030504040204" pitchFamily="34" charset="0"/>
                <a:cs typeface="Calibri" panose="020F0502020204030204" pitchFamily="34" charset="0"/>
              </a:rPr>
              <a:t>British Standard 6079-3:2000 Project management. Guide to the management of business-related project risk </a:t>
            </a:r>
          </a:p>
          <a:p>
            <a:pPr marL="355600" lvl="1" algn="just">
              <a:lnSpc>
                <a:spcPct val="90000"/>
              </a:lnSpc>
              <a:buFont typeface="Arial" panose="020B0604020202020204" pitchFamily="34" charset="0"/>
              <a:buChar char="•"/>
            </a:pPr>
            <a:endParaRPr lang="en-GB" altLang="en-US" sz="7400" dirty="0">
              <a:latin typeface="Verdana" panose="020B0604030504040204" pitchFamily="34" charset="0"/>
              <a:ea typeface="Verdana" panose="020B0604030504040204" pitchFamily="34" charset="0"/>
              <a:cs typeface="Calibri" panose="020F0502020204030204" pitchFamily="34" charset="0"/>
            </a:endParaRPr>
          </a:p>
          <a:p>
            <a:pPr marL="355600" lvl="1" algn="just">
              <a:buFont typeface="Arial" panose="020B0604020202020204" pitchFamily="34" charset="0"/>
              <a:buChar char="•"/>
            </a:pPr>
            <a:r>
              <a:rPr lang="en-GB" altLang="en-US" sz="7400" dirty="0">
                <a:latin typeface="Verdana" panose="020B0604030504040204" pitchFamily="34" charset="0"/>
                <a:ea typeface="Verdana" panose="020B0604030504040204" pitchFamily="34" charset="0"/>
                <a:cs typeface="Calibri" panose="020F0502020204030204" pitchFamily="34" charset="0"/>
              </a:rPr>
              <a:t>British Standard 6079-4:2006 Guide to project management in the construction industry </a:t>
            </a:r>
          </a:p>
          <a:p>
            <a:pPr>
              <a:lnSpc>
                <a:spcPct val="90000"/>
              </a:lnSpc>
            </a:pPr>
            <a:endParaRPr lang="en-GB" altLang="en-US" dirty="0">
              <a:latin typeface="Verdana" panose="020B0604030504040204" pitchFamily="34" charset="0"/>
            </a:endParaRPr>
          </a:p>
        </p:txBody>
      </p:sp>
    </p:spTree>
    <p:extLst>
      <p:ext uri="{BB962C8B-B14F-4D97-AF65-F5344CB8AC3E}">
        <p14:creationId xmlns:p14="http://schemas.microsoft.com/office/powerpoint/2010/main" val="355819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81BA6CFB-4D68-4CC9-9E6B-1FA4AD46911F}"/>
              </a:ext>
            </a:extLst>
          </p:cNvPr>
          <p:cNvSpPr>
            <a:spLocks noGrp="1" noChangeArrowheads="1"/>
          </p:cNvSpPr>
          <p:nvPr>
            <p:ph type="title"/>
          </p:nvPr>
        </p:nvSpPr>
        <p:spPr/>
        <p:txBody>
          <a:bodyPr/>
          <a:lstStyle/>
          <a:p>
            <a:r>
              <a:rPr lang="en-GB" altLang="en-US" sz="4000" b="1">
                <a:latin typeface="Verdana" panose="020B0604030504040204" pitchFamily="34" charset="0"/>
              </a:rPr>
              <a:t>Project Management Organisations</a:t>
            </a:r>
          </a:p>
        </p:txBody>
      </p:sp>
      <p:sp>
        <p:nvSpPr>
          <p:cNvPr id="49155" name="Rectangle 3">
            <a:extLst>
              <a:ext uri="{FF2B5EF4-FFF2-40B4-BE49-F238E27FC236}">
                <a16:creationId xmlns:a16="http://schemas.microsoft.com/office/drawing/2014/main" id="{B9F4B26C-BD61-4EE8-9B45-82D2EE0A3D94}"/>
              </a:ext>
            </a:extLst>
          </p:cNvPr>
          <p:cNvSpPr>
            <a:spLocks noGrp="1" noChangeArrowheads="1"/>
          </p:cNvSpPr>
          <p:nvPr>
            <p:ph type="body" idx="1"/>
          </p:nvPr>
        </p:nvSpPr>
        <p:spPr>
          <a:xfrm>
            <a:off x="2212975" y="1773239"/>
            <a:ext cx="8421688" cy="4017961"/>
          </a:xfrm>
        </p:spPr>
        <p:txBody>
          <a:bodyPr>
            <a:normAutofit/>
          </a:bodyPr>
          <a:lstStyle/>
          <a:p>
            <a:pPr>
              <a:lnSpc>
                <a:spcPct val="90000"/>
              </a:lnSpc>
            </a:pPr>
            <a:r>
              <a:rPr lang="en-GB" altLang="en-US" dirty="0">
                <a:latin typeface="Verdana" panose="020B0604030504040204" pitchFamily="34" charset="0"/>
              </a:rPr>
              <a:t>Association of Project Management</a:t>
            </a:r>
          </a:p>
          <a:p>
            <a:pPr lvl="1">
              <a:lnSpc>
                <a:spcPct val="90000"/>
              </a:lnSpc>
            </a:pPr>
            <a:r>
              <a:rPr lang="en-GB" altLang="en-US" dirty="0">
                <a:latin typeface="Verdana" panose="020B0604030504040204" pitchFamily="34" charset="0"/>
                <a:hlinkClick r:id="rId3"/>
              </a:rPr>
              <a:t>www.apm.org.uk</a:t>
            </a:r>
            <a:endParaRPr lang="en-GB" altLang="en-US" dirty="0">
              <a:latin typeface="Verdana" panose="020B0604030504040204" pitchFamily="34" charset="0"/>
            </a:endParaRPr>
          </a:p>
          <a:p>
            <a:pPr lvl="1">
              <a:lnSpc>
                <a:spcPct val="90000"/>
              </a:lnSpc>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Project Management Institute </a:t>
            </a:r>
          </a:p>
          <a:p>
            <a:pPr lvl="1">
              <a:lnSpc>
                <a:spcPct val="90000"/>
              </a:lnSpc>
            </a:pPr>
            <a:r>
              <a:rPr lang="en-GB" altLang="en-US" dirty="0">
                <a:latin typeface="Verdana" panose="020B0604030504040204" pitchFamily="34" charset="0"/>
                <a:hlinkClick r:id="rId4"/>
              </a:rPr>
              <a:t>www.pmi.org.uk</a:t>
            </a:r>
            <a:r>
              <a:rPr lang="en-GB" altLang="en-US" dirty="0">
                <a:latin typeface="Verdana" panose="020B0604030504040204" pitchFamily="34" charset="0"/>
              </a:rPr>
              <a:t> UK Chapter</a:t>
            </a:r>
          </a:p>
          <a:p>
            <a:pPr lvl="1">
              <a:lnSpc>
                <a:spcPct val="90000"/>
              </a:lnSpc>
            </a:pPr>
            <a:r>
              <a:rPr lang="en-GB" altLang="en-US" dirty="0">
                <a:latin typeface="Verdana" panose="020B0604030504040204" pitchFamily="34" charset="0"/>
                <a:hlinkClick r:id="rId5"/>
              </a:rPr>
              <a:t>www.pmi.org/</a:t>
            </a:r>
            <a:endParaRPr lang="en-GB" altLang="en-US" dirty="0">
              <a:latin typeface="Verdana" panose="020B0604030504040204" pitchFamily="34" charset="0"/>
            </a:endParaRPr>
          </a:p>
          <a:p>
            <a:pPr>
              <a:lnSpc>
                <a:spcPct val="90000"/>
              </a:lnSpc>
            </a:pPr>
            <a:endParaRPr lang="en-GB" altLang="en-US" dirty="0">
              <a:latin typeface="Verdana" panose="020B0604030504040204" pitchFamily="34" charset="0"/>
            </a:endParaRPr>
          </a:p>
          <a:p>
            <a:pPr>
              <a:lnSpc>
                <a:spcPct val="90000"/>
              </a:lnSpc>
            </a:pPr>
            <a:endParaRPr lang="en-GB" altLang="en-US" dirty="0">
              <a:latin typeface="Verdana" panose="020B060403050404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B98D7675-E0D2-4E71-AD8E-6DEBDA5C88E8}"/>
              </a:ext>
            </a:extLst>
          </p:cNvPr>
          <p:cNvSpPr>
            <a:spLocks noGrp="1" noChangeArrowheads="1"/>
          </p:cNvSpPr>
          <p:nvPr>
            <p:ph type="title"/>
          </p:nvPr>
        </p:nvSpPr>
        <p:spPr>
          <a:xfrm>
            <a:off x="528320" y="132398"/>
            <a:ext cx="10972800" cy="924242"/>
          </a:xfrm>
        </p:spPr>
        <p:txBody>
          <a:bodyPr/>
          <a:lstStyle/>
          <a:p>
            <a:r>
              <a:rPr lang="en-GB" altLang="en-US" sz="4000" b="1" dirty="0">
                <a:latin typeface="Verdana" panose="020B0604030504040204" pitchFamily="34" charset="0"/>
              </a:rPr>
              <a:t>Project Management Organisations</a:t>
            </a:r>
          </a:p>
        </p:txBody>
      </p:sp>
      <p:sp>
        <p:nvSpPr>
          <p:cNvPr id="51203" name="Rectangle 3">
            <a:extLst>
              <a:ext uri="{FF2B5EF4-FFF2-40B4-BE49-F238E27FC236}">
                <a16:creationId xmlns:a16="http://schemas.microsoft.com/office/drawing/2014/main" id="{2576D9BE-E298-4625-8103-076F3CC7907B}"/>
              </a:ext>
            </a:extLst>
          </p:cNvPr>
          <p:cNvSpPr>
            <a:spLocks noGrp="1" noChangeArrowheads="1"/>
          </p:cNvSpPr>
          <p:nvPr>
            <p:ph type="body" idx="1"/>
          </p:nvPr>
        </p:nvSpPr>
        <p:spPr>
          <a:xfrm>
            <a:off x="203200" y="1280160"/>
            <a:ext cx="11653520" cy="4246880"/>
          </a:xfrm>
        </p:spPr>
        <p:txBody>
          <a:bodyPr>
            <a:normAutofit/>
          </a:bodyPr>
          <a:lstStyle/>
          <a:p>
            <a:pPr algn="just">
              <a:lnSpc>
                <a:spcPct val="90000"/>
              </a:lnSpc>
            </a:pPr>
            <a:r>
              <a:rPr lang="en-US" altLang="en-US" sz="2400" dirty="0">
                <a:latin typeface="Verdana" panose="020B0604030504040204" pitchFamily="34" charset="0"/>
                <a:ea typeface="Verdana" panose="020B0604030504040204" pitchFamily="34" charset="0"/>
              </a:rPr>
              <a:t>The International Project Management    Association, is an international network of national project management societies. </a:t>
            </a:r>
            <a:endParaRPr lang="en-GB" altLang="en-US" sz="2400" dirty="0">
              <a:latin typeface="Verdana" panose="020B0604030504040204" pitchFamily="34" charset="0"/>
              <a:ea typeface="Verdana" panose="020B0604030504040204" pitchFamily="34" charset="0"/>
            </a:endParaRPr>
          </a:p>
          <a:p>
            <a:pPr lvl="1" algn="just">
              <a:lnSpc>
                <a:spcPct val="90000"/>
              </a:lnSpc>
            </a:pPr>
            <a:r>
              <a:rPr lang="en-GB" altLang="en-US" sz="2400" dirty="0">
                <a:latin typeface="Verdana" panose="020B0604030504040204" pitchFamily="34" charset="0"/>
                <a:ea typeface="Verdana" panose="020B0604030504040204" pitchFamily="34" charset="0"/>
                <a:hlinkClick r:id="rId3"/>
              </a:rPr>
              <a:t>www.ipma.ch/</a:t>
            </a:r>
            <a:endParaRPr lang="en-GB" altLang="en-US" sz="2400" dirty="0">
              <a:latin typeface="Verdana" panose="020B0604030504040204" pitchFamily="34" charset="0"/>
              <a:ea typeface="Verdana" panose="020B0604030504040204" pitchFamily="34" charset="0"/>
            </a:endParaRPr>
          </a:p>
          <a:p>
            <a:pPr marL="457200" lvl="1" indent="0" algn="just">
              <a:lnSpc>
                <a:spcPct val="90000"/>
              </a:lnSpc>
              <a:buNone/>
            </a:pPr>
            <a:endParaRPr lang="en-GB" altLang="en-US" sz="2400" dirty="0">
              <a:latin typeface="Verdana" panose="020B0604030504040204" pitchFamily="34" charset="0"/>
              <a:ea typeface="Verdana" panose="020B0604030504040204" pitchFamily="34" charset="0"/>
            </a:endParaRPr>
          </a:p>
          <a:p>
            <a:pPr algn="just">
              <a:lnSpc>
                <a:spcPct val="90000"/>
              </a:lnSpc>
            </a:pPr>
            <a:r>
              <a:rPr lang="en-GB" altLang="en-US" sz="2400" dirty="0">
                <a:latin typeface="Verdana" panose="020B0604030504040204" pitchFamily="34" charset="0"/>
                <a:ea typeface="Verdana" panose="020B0604030504040204" pitchFamily="34" charset="0"/>
              </a:rPr>
              <a:t>70 members currently (2022)</a:t>
            </a:r>
          </a:p>
          <a:p>
            <a:pPr lvl="1" algn="just">
              <a:lnSpc>
                <a:spcPct val="90000"/>
              </a:lnSpc>
            </a:pPr>
            <a:r>
              <a:rPr lang="en-GB" altLang="en-US" sz="2400" dirty="0">
                <a:latin typeface="Verdana" panose="020B0604030504040204" pitchFamily="34" charset="0"/>
                <a:ea typeface="Verdana" panose="020B0604030504040204" pitchFamily="34" charset="0"/>
                <a:hlinkClick r:id="rId4"/>
              </a:rPr>
              <a:t>http://ipma.ch/membership/member-associations/europe/</a:t>
            </a:r>
            <a:endParaRPr lang="en-GB" altLang="en-US" sz="2400" dirty="0">
              <a:latin typeface="Verdana" panose="020B0604030504040204" pitchFamily="34" charset="0"/>
              <a:ea typeface="Verdana" panose="020B0604030504040204" pitchFamily="34" charset="0"/>
            </a:endParaRPr>
          </a:p>
          <a:p>
            <a:pPr lvl="1" algn="just">
              <a:lnSpc>
                <a:spcPct val="90000"/>
              </a:lnSpc>
            </a:pPr>
            <a:r>
              <a:rPr lang="en-GB" altLang="en-US" sz="2400" dirty="0">
                <a:latin typeface="Verdana" panose="020B0604030504040204" pitchFamily="34" charset="0"/>
                <a:ea typeface="Verdana" panose="020B0604030504040204" pitchFamily="34" charset="0"/>
              </a:rPr>
              <a:t>Via this association the Association for Project Management (APM) ‘Body of Knowledge’ </a:t>
            </a:r>
            <a:r>
              <a:rPr lang="en-GB" altLang="en-US" sz="2400" dirty="0" err="1">
                <a:latin typeface="Verdana" panose="020B0604030504040204" pitchFamily="34" charset="0"/>
                <a:ea typeface="Verdana" panose="020B0604030504040204" pitchFamily="34" charset="0"/>
              </a:rPr>
              <a:t>BoK</a:t>
            </a:r>
            <a:r>
              <a:rPr lang="en-GB" altLang="en-US" sz="2400" dirty="0">
                <a:latin typeface="Verdana" panose="020B0604030504040204" pitchFamily="34" charset="0"/>
                <a:ea typeface="Verdana" panose="020B0604030504040204" pitchFamily="34" charset="0"/>
              </a:rPr>
              <a:t> is used in many European countries.</a:t>
            </a:r>
          </a:p>
          <a:p>
            <a:pPr>
              <a:lnSpc>
                <a:spcPct val="90000"/>
              </a:lnSpc>
            </a:pPr>
            <a:endParaRPr lang="en-GB" altLang="en-US" dirty="0">
              <a:latin typeface="Verdana" panose="020B060403050404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D4B11B68-11FB-4BE5-B35F-D479EB727106}"/>
              </a:ext>
            </a:extLst>
          </p:cNvPr>
          <p:cNvSpPr>
            <a:spLocks noGrp="1" noChangeArrowheads="1"/>
          </p:cNvSpPr>
          <p:nvPr>
            <p:ph type="title"/>
          </p:nvPr>
        </p:nvSpPr>
        <p:spPr/>
        <p:txBody>
          <a:bodyPr/>
          <a:lstStyle/>
          <a:p>
            <a:r>
              <a:rPr lang="en-GB" altLang="en-US" sz="4000" b="1">
                <a:latin typeface="Verdana" panose="020B0604030504040204" pitchFamily="34" charset="0"/>
              </a:rPr>
              <a:t>Project Management Knowledge</a:t>
            </a:r>
          </a:p>
        </p:txBody>
      </p:sp>
      <p:sp>
        <p:nvSpPr>
          <p:cNvPr id="53251" name="Rectangle 3">
            <a:extLst>
              <a:ext uri="{FF2B5EF4-FFF2-40B4-BE49-F238E27FC236}">
                <a16:creationId xmlns:a16="http://schemas.microsoft.com/office/drawing/2014/main" id="{6444D6A8-3234-4A8A-B92D-2E764DACD8B7}"/>
              </a:ext>
            </a:extLst>
          </p:cNvPr>
          <p:cNvSpPr>
            <a:spLocks noGrp="1" noChangeArrowheads="1"/>
          </p:cNvSpPr>
          <p:nvPr>
            <p:ph type="body" idx="1"/>
          </p:nvPr>
        </p:nvSpPr>
        <p:spPr>
          <a:xfrm>
            <a:off x="609600" y="1417638"/>
            <a:ext cx="11318239" cy="4598723"/>
          </a:xfrm>
        </p:spPr>
        <p:txBody>
          <a:bodyPr>
            <a:normAutofit/>
          </a:bodyPr>
          <a:lstStyle/>
          <a:p>
            <a:r>
              <a:rPr lang="en-GB" altLang="en-US" sz="2600" dirty="0">
                <a:latin typeface="Verdana" panose="020B0604030504040204" pitchFamily="34" charset="0"/>
              </a:rPr>
              <a:t>APM Body of Knowledge – Free CD for APM members.</a:t>
            </a:r>
          </a:p>
          <a:p>
            <a:endParaRPr lang="en-GB" altLang="en-US" sz="2600" dirty="0">
              <a:latin typeface="Verdana" panose="020B0604030504040204" pitchFamily="34" charset="0"/>
            </a:endParaRPr>
          </a:p>
          <a:p>
            <a:pPr lvl="1"/>
            <a:r>
              <a:rPr lang="en-GB" altLang="en-US" sz="2600" dirty="0">
                <a:latin typeface="Verdana" panose="020B0604030504040204" pitchFamily="34" charset="0"/>
              </a:rPr>
              <a:t>Student membership £25. </a:t>
            </a:r>
          </a:p>
          <a:p>
            <a:r>
              <a:rPr lang="en-GB" altLang="en-US" sz="2600" dirty="0">
                <a:latin typeface="Verdana" panose="020B0604030504040204" pitchFamily="34" charset="0"/>
              </a:rPr>
              <a:t>PMI have their own </a:t>
            </a:r>
            <a:r>
              <a:rPr lang="en-GB" altLang="en-US" sz="2600" dirty="0" err="1">
                <a:latin typeface="Verdana" panose="020B0604030504040204" pitchFamily="34" charset="0"/>
              </a:rPr>
              <a:t>BoK</a:t>
            </a:r>
            <a:r>
              <a:rPr lang="en-GB" altLang="en-US" sz="2600" dirty="0">
                <a:latin typeface="Verdana" panose="020B0604030504040204" pitchFamily="34" charset="0"/>
              </a:rPr>
              <a:t> (Body of Knowledge)</a:t>
            </a:r>
          </a:p>
          <a:p>
            <a:endParaRPr lang="en-GB" altLang="en-US" sz="2600" dirty="0">
              <a:latin typeface="Verdana" panose="020B0604030504040204" pitchFamily="34" charset="0"/>
            </a:endParaRPr>
          </a:p>
          <a:p>
            <a:r>
              <a:rPr lang="en-GB" altLang="en-US" sz="2600" dirty="0">
                <a:latin typeface="Verdana" panose="020B0604030504040204" pitchFamily="34" charset="0"/>
              </a:rPr>
              <a:t>A </a:t>
            </a:r>
            <a:r>
              <a:rPr lang="en-GB" altLang="en-US" sz="2600" dirty="0" err="1">
                <a:latin typeface="Verdana" panose="020B0604030504040204" pitchFamily="34" charset="0"/>
              </a:rPr>
              <a:t>BoK</a:t>
            </a:r>
            <a:r>
              <a:rPr lang="en-GB" altLang="en-US" sz="2600" dirty="0">
                <a:latin typeface="Verdana" panose="020B0604030504040204" pitchFamily="34" charset="0"/>
              </a:rPr>
              <a:t> is what you should be doing. The methodology is how.</a:t>
            </a:r>
          </a:p>
          <a:p>
            <a:pPr lvl="1"/>
            <a:r>
              <a:rPr lang="en-GB" altLang="en-US" sz="2600" dirty="0">
                <a:latin typeface="Verdana" panose="020B0604030504040204" pitchFamily="34" charset="0"/>
              </a:rPr>
              <a:t>Knowledge by itself is useless</a:t>
            </a:r>
          </a:p>
          <a:p>
            <a:pPr lvl="1"/>
            <a:r>
              <a:rPr lang="en-GB" altLang="en-US" sz="2600" dirty="0">
                <a:latin typeface="Verdana" panose="020B0604030504040204" pitchFamily="34" charset="0"/>
              </a:rPr>
              <a:t>Does following a methodology stop innovation?</a:t>
            </a:r>
          </a:p>
          <a:p>
            <a:pPr lvl="1"/>
            <a:r>
              <a:rPr lang="en-GB" altLang="en-US" sz="2600" dirty="0">
                <a:latin typeface="Verdana" panose="020B0604030504040204" pitchFamily="34" charset="0"/>
              </a:rPr>
              <a:t>Knowledge needs to be accessible!</a:t>
            </a:r>
          </a:p>
          <a:p>
            <a:endParaRPr lang="en-GB" altLang="en-US" dirty="0">
              <a:latin typeface="Verdana" panose="020B060403050404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291B8C17-FC87-4E92-B88D-FE942FEE0BA1}"/>
              </a:ext>
            </a:extLst>
          </p:cNvPr>
          <p:cNvSpPr>
            <a:spLocks noGrp="1" noChangeArrowheads="1"/>
          </p:cNvSpPr>
          <p:nvPr>
            <p:ph type="title"/>
          </p:nvPr>
        </p:nvSpPr>
        <p:spPr>
          <a:xfrm>
            <a:off x="609600" y="274638"/>
            <a:ext cx="10972800" cy="674687"/>
          </a:xfrm>
        </p:spPr>
        <p:txBody>
          <a:bodyPr>
            <a:normAutofit fontScale="90000"/>
          </a:bodyPr>
          <a:lstStyle/>
          <a:p>
            <a:r>
              <a:rPr lang="en-GB" altLang="en-US" sz="4000" b="1" dirty="0">
                <a:latin typeface="Verdana" panose="020B0604030504040204" pitchFamily="34" charset="0"/>
              </a:rPr>
              <a:t>Project Management Professional</a:t>
            </a:r>
          </a:p>
        </p:txBody>
      </p:sp>
      <p:pic>
        <p:nvPicPr>
          <p:cNvPr id="55299" name="Picture 2" descr="C:\Users\cex428\AppData\Local\Microsoft\Windows\Temporary Internet Files\Content.IE5\77XNGBVF\MC900437016[1].wmf">
            <a:extLst>
              <a:ext uri="{FF2B5EF4-FFF2-40B4-BE49-F238E27FC236}">
                <a16:creationId xmlns:a16="http://schemas.microsoft.com/office/drawing/2014/main" id="{7D579139-ACA0-4859-934E-6013E8E5E8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1550" y="977109"/>
            <a:ext cx="2625089" cy="1582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E14FCC5D-510E-453D-AE8E-2298436EA24F}"/>
              </a:ext>
            </a:extLst>
          </p:cNvPr>
          <p:cNvSpPr/>
          <p:nvPr/>
        </p:nvSpPr>
        <p:spPr bwMode="auto">
          <a:xfrm>
            <a:off x="3239452" y="4069553"/>
            <a:ext cx="1800225" cy="1511300"/>
          </a:xfrm>
          <a:prstGeom prst="rect">
            <a:avLst/>
          </a:prstGeom>
          <a:solidFill>
            <a:schemeClr val="accent3">
              <a:lumMod val="85000"/>
            </a:schemeClr>
          </a:solidFill>
          <a:ln w="12700" cap="flat" cmpd="sng" algn="ctr">
            <a:noFill/>
            <a:prstDash val="solid"/>
            <a:round/>
            <a:headEnd type="none" w="med" len="med"/>
            <a:tailEnd type="none" w="med" len="med"/>
          </a:ln>
          <a:effectLst/>
        </p:spPr>
        <p:txBody>
          <a:bodyPr wrap="none" anchor="ctr"/>
          <a:lstStyle/>
          <a:p>
            <a:pPr algn="ctr">
              <a:defRPr/>
            </a:pPr>
            <a:r>
              <a:rPr lang="en-GB" dirty="0">
                <a:latin typeface="Arial" charset="0"/>
              </a:rPr>
              <a:t>Breadth</a:t>
            </a:r>
          </a:p>
        </p:txBody>
      </p:sp>
      <p:sp>
        <p:nvSpPr>
          <p:cNvPr id="55301" name="Rectangle 6">
            <a:extLst>
              <a:ext uri="{FF2B5EF4-FFF2-40B4-BE49-F238E27FC236}">
                <a16:creationId xmlns:a16="http://schemas.microsoft.com/office/drawing/2014/main" id="{C6FC2CA5-535B-4BDA-9127-3D87C348B7E3}"/>
              </a:ext>
            </a:extLst>
          </p:cNvPr>
          <p:cNvSpPr>
            <a:spLocks noChangeArrowheads="1"/>
          </p:cNvSpPr>
          <p:nvPr/>
        </p:nvSpPr>
        <p:spPr bwMode="auto">
          <a:xfrm>
            <a:off x="5039677" y="4098924"/>
            <a:ext cx="1778000" cy="1511300"/>
          </a:xfrm>
          <a:prstGeom prst="rect">
            <a:avLst/>
          </a:prstGeom>
          <a:solidFill>
            <a:schemeClr val="accent1"/>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a:latin typeface="Arial" panose="020B0604020202020204" pitchFamily="34" charset="0"/>
              </a:rPr>
              <a:t>Depth</a:t>
            </a:r>
          </a:p>
        </p:txBody>
      </p:sp>
      <p:sp>
        <p:nvSpPr>
          <p:cNvPr id="55302" name="Rectangle 7">
            <a:extLst>
              <a:ext uri="{FF2B5EF4-FFF2-40B4-BE49-F238E27FC236}">
                <a16:creationId xmlns:a16="http://schemas.microsoft.com/office/drawing/2014/main" id="{72B0F680-3D32-4C77-99DC-20A3BB1AA9AF}"/>
              </a:ext>
            </a:extLst>
          </p:cNvPr>
          <p:cNvSpPr>
            <a:spLocks noChangeArrowheads="1"/>
          </p:cNvSpPr>
          <p:nvPr/>
        </p:nvSpPr>
        <p:spPr bwMode="auto">
          <a:xfrm>
            <a:off x="6817677" y="4098924"/>
            <a:ext cx="2087562" cy="1511300"/>
          </a:xfrm>
          <a:prstGeom prst="rect">
            <a:avLst/>
          </a:prstGeom>
          <a:solidFill>
            <a:srgbClr val="FFC000"/>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dirty="0">
                <a:latin typeface="Arial" panose="020B0604020202020204" pitchFamily="34" charset="0"/>
              </a:rPr>
              <a:t>Achievements</a:t>
            </a:r>
          </a:p>
        </p:txBody>
      </p:sp>
      <p:sp>
        <p:nvSpPr>
          <p:cNvPr id="9" name="Rectangle 8">
            <a:extLst>
              <a:ext uri="{FF2B5EF4-FFF2-40B4-BE49-F238E27FC236}">
                <a16:creationId xmlns:a16="http://schemas.microsoft.com/office/drawing/2014/main" id="{CE20EBD7-A7F6-45F9-B3F8-295611FF9E5E}"/>
              </a:ext>
            </a:extLst>
          </p:cNvPr>
          <p:cNvSpPr/>
          <p:nvPr/>
        </p:nvSpPr>
        <p:spPr bwMode="auto">
          <a:xfrm>
            <a:off x="3321365" y="2556666"/>
            <a:ext cx="2510474" cy="1512887"/>
          </a:xfrm>
          <a:prstGeom prst="rect">
            <a:avLst/>
          </a:prstGeom>
          <a:solidFill>
            <a:schemeClr val="accent6">
              <a:lumMod val="40000"/>
              <a:lumOff val="60000"/>
            </a:schemeClr>
          </a:solidFill>
          <a:ln w="12700" cap="flat" cmpd="sng" algn="ctr">
            <a:noFill/>
            <a:prstDash val="solid"/>
            <a:round/>
            <a:headEnd type="none" w="med" len="med"/>
            <a:tailEnd type="none" w="med" len="med"/>
          </a:ln>
          <a:effectLst/>
        </p:spPr>
        <p:txBody>
          <a:bodyPr wrap="none" anchor="ctr"/>
          <a:lstStyle/>
          <a:p>
            <a:pPr algn="ctr">
              <a:defRPr/>
            </a:pPr>
            <a:r>
              <a:rPr lang="en-GB" dirty="0">
                <a:latin typeface="Arial" charset="0"/>
              </a:rPr>
              <a:t>Commitment</a:t>
            </a:r>
          </a:p>
        </p:txBody>
      </p:sp>
      <p:sp>
        <p:nvSpPr>
          <p:cNvPr id="55304" name="Rectangle 9">
            <a:extLst>
              <a:ext uri="{FF2B5EF4-FFF2-40B4-BE49-F238E27FC236}">
                <a16:creationId xmlns:a16="http://schemas.microsoft.com/office/drawing/2014/main" id="{DF2C78A5-C429-4A2B-9153-B3BD5483909A}"/>
              </a:ext>
            </a:extLst>
          </p:cNvPr>
          <p:cNvSpPr>
            <a:spLocks noChangeArrowheads="1"/>
          </p:cNvSpPr>
          <p:nvPr/>
        </p:nvSpPr>
        <p:spPr bwMode="auto">
          <a:xfrm>
            <a:off x="5822950" y="2587625"/>
            <a:ext cx="2510474" cy="1512887"/>
          </a:xfrm>
          <a:prstGeom prst="rect">
            <a:avLst/>
          </a:prstGeom>
          <a:solidFill>
            <a:srgbClr val="B594CA"/>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dirty="0">
                <a:latin typeface="Arial" panose="020B0604020202020204" pitchFamily="34" charset="0"/>
              </a:rPr>
              <a:t>Accountability</a:t>
            </a:r>
          </a:p>
        </p:txBody>
      </p:sp>
      <p:pic>
        <p:nvPicPr>
          <p:cNvPr id="55305" name="Picture 4" descr="RPP logo">
            <a:extLst>
              <a:ext uri="{FF2B5EF4-FFF2-40B4-BE49-F238E27FC236}">
                <a16:creationId xmlns:a16="http://schemas.microsoft.com/office/drawing/2014/main" id="{0A7B102D-0835-46AF-963A-728AF7B80B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90100" y="1366837"/>
            <a:ext cx="1664340"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6" name="Picture 6" descr="http://www.apm.org.uk/sites/default/files/5DP%20logo%20for%20sift_0.jpg">
            <a:extLst>
              <a:ext uri="{FF2B5EF4-FFF2-40B4-BE49-F238E27FC236}">
                <a16:creationId xmlns:a16="http://schemas.microsoft.com/office/drawing/2014/main" id="{984760D7-5643-46F8-90F8-03232B09A8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7560" y="949325"/>
            <a:ext cx="1428750"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BA8A27D7-5725-478D-92D5-875503E24071}"/>
              </a:ext>
            </a:extLst>
          </p:cNvPr>
          <p:cNvSpPr>
            <a:spLocks noGrp="1" noChangeArrowheads="1"/>
          </p:cNvSpPr>
          <p:nvPr>
            <p:ph type="title"/>
          </p:nvPr>
        </p:nvSpPr>
        <p:spPr>
          <a:xfrm>
            <a:off x="410890" y="91758"/>
            <a:ext cx="11561370" cy="639762"/>
          </a:xfrm>
        </p:spPr>
        <p:txBody>
          <a:bodyPr>
            <a:normAutofit fontScale="90000"/>
          </a:bodyPr>
          <a:lstStyle/>
          <a:p>
            <a:pPr algn="l"/>
            <a:r>
              <a:rPr lang="en-GB" altLang="en-US" sz="4000" b="1" dirty="0">
                <a:latin typeface="Verdana" panose="020B0604030504040204" pitchFamily="34" charset="0"/>
              </a:rPr>
              <a:t>Project Management Professional PMI 2021</a:t>
            </a:r>
          </a:p>
        </p:txBody>
      </p:sp>
      <p:pic>
        <p:nvPicPr>
          <p:cNvPr id="3" name="Picture 2">
            <a:extLst>
              <a:ext uri="{FF2B5EF4-FFF2-40B4-BE49-F238E27FC236}">
                <a16:creationId xmlns:a16="http://schemas.microsoft.com/office/drawing/2014/main" id="{805349BD-83F0-40AD-BF7B-83915F148C97}"/>
              </a:ext>
            </a:extLst>
          </p:cNvPr>
          <p:cNvPicPr>
            <a:picLocks noChangeAspect="1"/>
          </p:cNvPicPr>
          <p:nvPr/>
        </p:nvPicPr>
        <p:blipFill rotWithShape="1">
          <a:blip r:embed="rId3"/>
          <a:srcRect l="29390" t="44501" r="8081" b="18892"/>
          <a:stretch/>
        </p:blipFill>
        <p:spPr>
          <a:xfrm>
            <a:off x="244550" y="731520"/>
            <a:ext cx="11727710" cy="490728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79569B1-2B4D-472F-B651-BD973AE37EF5}"/>
              </a:ext>
            </a:extLst>
          </p:cNvPr>
          <p:cNvSpPr>
            <a:spLocks noGrp="1" noChangeArrowheads="1"/>
          </p:cNvSpPr>
          <p:nvPr>
            <p:ph type="title"/>
          </p:nvPr>
        </p:nvSpPr>
        <p:spPr>
          <a:xfrm>
            <a:off x="704428" y="122238"/>
            <a:ext cx="10972800" cy="876829"/>
          </a:xfrm>
        </p:spPr>
        <p:txBody>
          <a:bodyPr/>
          <a:lstStyle/>
          <a:p>
            <a:r>
              <a:rPr lang="en-GB" altLang="en-US" sz="4000" b="1" dirty="0">
                <a:latin typeface="Verdana" panose="020B0604030504040204" pitchFamily="34" charset="0"/>
              </a:rPr>
              <a:t>Project Management Methodologies</a:t>
            </a:r>
          </a:p>
        </p:txBody>
      </p:sp>
      <p:sp>
        <p:nvSpPr>
          <p:cNvPr id="59395" name="Rectangle 3">
            <a:extLst>
              <a:ext uri="{FF2B5EF4-FFF2-40B4-BE49-F238E27FC236}">
                <a16:creationId xmlns:a16="http://schemas.microsoft.com/office/drawing/2014/main" id="{8399E249-35BB-49E1-8821-7BD1EB12FFF3}"/>
              </a:ext>
            </a:extLst>
          </p:cNvPr>
          <p:cNvSpPr>
            <a:spLocks noGrp="1" noChangeArrowheads="1"/>
          </p:cNvSpPr>
          <p:nvPr>
            <p:ph type="body" idx="1"/>
          </p:nvPr>
        </p:nvSpPr>
        <p:spPr>
          <a:xfrm>
            <a:off x="152400" y="999068"/>
            <a:ext cx="11887199" cy="4707466"/>
          </a:xfrm>
        </p:spPr>
        <p:txBody>
          <a:bodyPr>
            <a:normAutofit lnSpcReduction="10000"/>
          </a:bodyPr>
          <a:lstStyle/>
          <a:p>
            <a:pPr algn="just"/>
            <a:r>
              <a:rPr lang="en-US" sz="2600" b="0" i="0" dirty="0">
                <a:solidFill>
                  <a:srgbClr val="202124"/>
                </a:solidFill>
                <a:effectLst/>
                <a:latin typeface="Verdana" panose="020B0604030504040204" pitchFamily="34" charset="0"/>
                <a:ea typeface="Verdana" panose="020B0604030504040204" pitchFamily="34" charset="0"/>
              </a:rPr>
              <a:t>Project management </a:t>
            </a:r>
            <a:r>
              <a:rPr lang="en-US" sz="2600" b="1" i="0" u="sng" dirty="0">
                <a:solidFill>
                  <a:srgbClr val="C00000"/>
                </a:solidFill>
                <a:effectLst/>
                <a:latin typeface="Verdana" panose="020B0604030504040204" pitchFamily="34" charset="0"/>
                <a:ea typeface="Verdana" panose="020B0604030504040204" pitchFamily="34" charset="0"/>
              </a:rPr>
              <a:t>methodologies/approaches </a:t>
            </a:r>
            <a:r>
              <a:rPr lang="en-US" sz="2600" b="0" i="0" dirty="0">
                <a:solidFill>
                  <a:srgbClr val="202124"/>
                </a:solidFill>
                <a:effectLst/>
                <a:latin typeface="Verdana" panose="020B0604030504040204" pitchFamily="34" charset="0"/>
                <a:ea typeface="Verdana" panose="020B0604030504040204" pitchFamily="34" charset="0"/>
              </a:rPr>
              <a:t>are </a:t>
            </a:r>
            <a:r>
              <a:rPr lang="en-US" sz="2600" b="1" i="0" dirty="0">
                <a:solidFill>
                  <a:srgbClr val="202124"/>
                </a:solidFill>
                <a:effectLst/>
                <a:latin typeface="Verdana" panose="020B0604030504040204" pitchFamily="34" charset="0"/>
                <a:ea typeface="Verdana" panose="020B0604030504040204" pitchFamily="34" charset="0"/>
              </a:rPr>
              <a:t>a set of guiding principles and processes used to plan, manage, and execute projects</a:t>
            </a:r>
            <a:r>
              <a:rPr lang="en-US" sz="2600" b="0" i="0" dirty="0">
                <a:solidFill>
                  <a:srgbClr val="202124"/>
                </a:solidFill>
                <a:effectLst/>
                <a:latin typeface="Verdana" panose="020B0604030504040204" pitchFamily="34" charset="0"/>
                <a:ea typeface="Verdana" panose="020B0604030504040204" pitchFamily="34" charset="0"/>
              </a:rPr>
              <a:t>. The project management methodology you choose determines how work is prioritized and completed.</a:t>
            </a:r>
            <a:endParaRPr lang="en-GB" sz="2600" b="0" i="0" dirty="0">
              <a:solidFill>
                <a:srgbClr val="202124"/>
              </a:solidFill>
              <a:effectLst/>
              <a:latin typeface="Verdana" panose="020B0604030504040204" pitchFamily="34" charset="0"/>
              <a:ea typeface="Verdana" panose="020B0604030504040204" pitchFamily="34" charset="0"/>
            </a:endParaRPr>
          </a:p>
          <a:p>
            <a:pPr marL="0" indent="0">
              <a:buNone/>
            </a:pPr>
            <a:br>
              <a:rPr lang="en-US" sz="2600" b="0" i="0" dirty="0">
                <a:solidFill>
                  <a:srgbClr val="202124"/>
                </a:solidFill>
                <a:effectLst/>
                <a:latin typeface="Verdana" panose="020B0604030504040204" pitchFamily="34" charset="0"/>
                <a:ea typeface="Verdana" panose="020B0604030504040204" pitchFamily="34" charset="0"/>
              </a:rPr>
            </a:br>
            <a:r>
              <a:rPr lang="en-US" sz="2600" b="0" i="0" dirty="0">
                <a:solidFill>
                  <a:srgbClr val="202124"/>
                </a:solidFill>
                <a:effectLst/>
                <a:latin typeface="Verdana" panose="020B0604030504040204" pitchFamily="34" charset="0"/>
                <a:ea typeface="Verdana" panose="020B0604030504040204" pitchFamily="34" charset="0"/>
              </a:rPr>
              <a:t>Includes:</a:t>
            </a:r>
            <a:endParaRPr lang="en-GB" altLang="en-US" sz="2600" dirty="0">
              <a:latin typeface="Verdana" panose="020B0604030504040204" pitchFamily="34" charset="0"/>
              <a:ea typeface="Verdana" panose="020B0604030504040204" pitchFamily="34" charset="0"/>
            </a:endParaRPr>
          </a:p>
          <a:p>
            <a:pPr marL="355600" lvl="1" indent="-173038">
              <a:lnSpc>
                <a:spcPct val="90000"/>
              </a:lnSpc>
              <a:buFont typeface="Arial" panose="020B0604020202020204" pitchFamily="34" charset="0"/>
              <a:buChar char="•"/>
            </a:pPr>
            <a:r>
              <a:rPr lang="en-GB" altLang="en-US" sz="2600" dirty="0">
                <a:latin typeface="Verdana" panose="020B0604030504040204" pitchFamily="34" charset="0"/>
                <a:ea typeface="Verdana" panose="020B0604030504040204" pitchFamily="34" charset="0"/>
              </a:rPr>
              <a:t>PRINCE 2  (Projects In Controlled Environments)</a:t>
            </a:r>
          </a:p>
          <a:p>
            <a:pPr marL="355600" lvl="1" indent="-173038">
              <a:lnSpc>
                <a:spcPct val="90000"/>
              </a:lnSpc>
              <a:buFont typeface="Arial" panose="020B0604020202020204" pitchFamily="34" charset="0"/>
              <a:buChar char="•"/>
            </a:pPr>
            <a:r>
              <a:rPr lang="en-GB" altLang="en-US" sz="2600" dirty="0">
                <a:latin typeface="Verdana" panose="020B0604030504040204" pitchFamily="34" charset="0"/>
                <a:ea typeface="Verdana" panose="020B0604030504040204" pitchFamily="34" charset="0"/>
              </a:rPr>
              <a:t>Kerzner (Harold Kerzner on critical aspects of PM)</a:t>
            </a:r>
          </a:p>
          <a:p>
            <a:pPr marL="355600" lvl="1" indent="-173038">
              <a:buFont typeface="Arial" panose="020B0604020202020204" pitchFamily="34" charset="0"/>
              <a:buChar char="•"/>
            </a:pPr>
            <a:r>
              <a:rPr lang="en-GB" altLang="en-US" sz="2600" dirty="0" err="1">
                <a:latin typeface="Verdana" panose="020B0604030504040204" pitchFamily="34" charset="0"/>
                <a:ea typeface="Verdana" panose="020B0604030504040204" pitchFamily="34" charset="0"/>
              </a:rPr>
              <a:t>MSProject</a:t>
            </a:r>
            <a:r>
              <a:rPr lang="en-GB" altLang="en-US" sz="2600" dirty="0">
                <a:latin typeface="Verdana" panose="020B0604030504040204" pitchFamily="34" charset="0"/>
                <a:ea typeface="Verdana" panose="020B0604030504040204" pitchFamily="34" charset="0"/>
              </a:rPr>
              <a:t> (Microsoft Office Project) tool to manage projects</a:t>
            </a:r>
          </a:p>
          <a:p>
            <a:pPr marL="355600" lvl="1" indent="-173038">
              <a:buFont typeface="Arial" panose="020B0604020202020204" pitchFamily="34" charset="0"/>
              <a:buChar char="•"/>
            </a:pPr>
            <a:r>
              <a:rPr lang="en-GB" altLang="en-US" sz="2600" dirty="0">
                <a:latin typeface="Verdana" panose="020B0604030504040204" pitchFamily="34" charset="0"/>
                <a:ea typeface="Verdana" panose="020B0604030504040204" pitchFamily="34" charset="0"/>
              </a:rPr>
              <a:t>Goal Directed (practical guide how to plan, organise, control)</a:t>
            </a:r>
          </a:p>
          <a:p>
            <a:pPr marL="355600" lvl="1" indent="-173038">
              <a:buFont typeface="Arial" panose="020B0604020202020204" pitchFamily="34" charset="0"/>
              <a:buChar char="•"/>
            </a:pPr>
            <a:r>
              <a:rPr lang="en-GB" altLang="en-US" sz="2600" dirty="0">
                <a:latin typeface="Verdana" panose="020B0604030504040204" pitchFamily="34" charset="0"/>
                <a:ea typeface="Verdana" panose="020B0604030504040204" pitchFamily="34" charset="0"/>
              </a:rPr>
              <a:t>Critical Chain Project Management (emphasise needed resources</a:t>
            </a:r>
          </a:p>
          <a:p>
            <a:endParaRPr lang="en-GB" altLang="en-US" dirty="0">
              <a:latin typeface="Verdana" panose="020B060403050404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C9F75EC7-B2B8-4673-B496-D6F00D15EC36}"/>
              </a:ext>
            </a:extLst>
          </p:cNvPr>
          <p:cNvSpPr>
            <a:spLocks noGrp="1" noChangeArrowheads="1"/>
          </p:cNvSpPr>
          <p:nvPr>
            <p:ph type="title"/>
          </p:nvPr>
        </p:nvSpPr>
        <p:spPr/>
        <p:txBody>
          <a:bodyPr/>
          <a:lstStyle/>
          <a:p>
            <a:r>
              <a:rPr lang="en-GB" altLang="en-US" sz="4000" b="1">
                <a:latin typeface="Verdana" panose="020B0604030504040204" pitchFamily="34" charset="0"/>
              </a:rPr>
              <a:t>Project Management Methodologies</a:t>
            </a:r>
          </a:p>
        </p:txBody>
      </p:sp>
      <p:sp>
        <p:nvSpPr>
          <p:cNvPr id="61443" name="Rectangle 3">
            <a:extLst>
              <a:ext uri="{FF2B5EF4-FFF2-40B4-BE49-F238E27FC236}">
                <a16:creationId xmlns:a16="http://schemas.microsoft.com/office/drawing/2014/main" id="{EC7454B5-6F0A-4B71-A6E3-CFCF53306ABF}"/>
              </a:ext>
            </a:extLst>
          </p:cNvPr>
          <p:cNvSpPr>
            <a:spLocks noGrp="1" noChangeArrowheads="1"/>
          </p:cNvSpPr>
          <p:nvPr>
            <p:ph type="body" idx="1"/>
          </p:nvPr>
        </p:nvSpPr>
        <p:spPr>
          <a:xfrm>
            <a:off x="609600" y="1666241"/>
            <a:ext cx="11582400" cy="3112136"/>
          </a:xfrm>
        </p:spPr>
        <p:txBody>
          <a:bodyPr>
            <a:normAutofit lnSpcReduction="10000"/>
          </a:bodyPr>
          <a:lstStyle/>
          <a:p>
            <a:r>
              <a:rPr lang="en-GB" altLang="en-US" b="1" dirty="0">
                <a:solidFill>
                  <a:srgbClr val="000000"/>
                </a:solidFill>
                <a:latin typeface="Arial" panose="020B0604020202020204" pitchFamily="34" charset="0"/>
              </a:rPr>
              <a:t>PROMPT</a:t>
            </a:r>
          </a:p>
          <a:p>
            <a:pPr lvl="1"/>
            <a:r>
              <a:rPr lang="en-GB" altLang="en-US" dirty="0">
                <a:solidFill>
                  <a:srgbClr val="000000"/>
                </a:solidFill>
                <a:latin typeface="Verdana" panose="020B0604030504040204" pitchFamily="34" charset="0"/>
              </a:rPr>
              <a:t>Project, Resource, Organisation, Management and Planning</a:t>
            </a:r>
            <a:br>
              <a:rPr lang="en-GB" altLang="en-US" dirty="0">
                <a:solidFill>
                  <a:srgbClr val="000000"/>
                </a:solidFill>
                <a:latin typeface="Verdana" panose="020B0604030504040204" pitchFamily="34" charset="0"/>
              </a:rPr>
            </a:br>
            <a:r>
              <a:rPr lang="en-GB" altLang="en-US" dirty="0">
                <a:solidFill>
                  <a:srgbClr val="000000"/>
                </a:solidFill>
                <a:latin typeface="Verdana" panose="020B0604030504040204" pitchFamily="34" charset="0"/>
              </a:rPr>
              <a:t>Techniques</a:t>
            </a:r>
            <a:endParaRPr lang="en-GB" altLang="en-US" dirty="0">
              <a:latin typeface="Verdana" panose="020B0604030504040204" pitchFamily="34" charset="0"/>
            </a:endParaRPr>
          </a:p>
          <a:p>
            <a:pPr marL="0" indent="0">
              <a:buNone/>
            </a:pPr>
            <a:endParaRPr lang="en-GB" altLang="en-US" b="1" dirty="0">
              <a:latin typeface="Verdana" panose="020B0604030504040204" pitchFamily="34" charset="0"/>
            </a:endParaRPr>
          </a:p>
          <a:p>
            <a:r>
              <a:rPr lang="en-GB" altLang="en-US" b="1" dirty="0">
                <a:latin typeface="Verdana" panose="020B0604030504040204" pitchFamily="34" charset="0"/>
              </a:rPr>
              <a:t>PRINCE</a:t>
            </a:r>
            <a:r>
              <a:rPr lang="en-GB" altLang="en-US" dirty="0">
                <a:latin typeface="Verdana" panose="020B0604030504040204" pitchFamily="34" charset="0"/>
              </a:rPr>
              <a:t> </a:t>
            </a:r>
          </a:p>
          <a:p>
            <a:pPr lvl="1"/>
            <a:r>
              <a:rPr lang="en-GB" altLang="en-US" dirty="0" err="1">
                <a:latin typeface="Verdana" panose="020B0604030504040204" pitchFamily="34" charset="0"/>
              </a:rPr>
              <a:t>PRojects</a:t>
            </a:r>
            <a:r>
              <a:rPr lang="en-GB" altLang="en-US" dirty="0">
                <a:latin typeface="Verdana" panose="020B0604030504040204" pitchFamily="34" charset="0"/>
              </a:rPr>
              <a:t> IN Controlled Environments</a:t>
            </a:r>
          </a:p>
          <a:p>
            <a:endParaRPr lang="en-GB" altLang="en-US" dirty="0">
              <a:latin typeface="Verdana" panose="020B0604030504040204" pitchFamily="34" charset="0"/>
            </a:endParaRP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F712EAEA-2D11-4BC3-A219-A4F527184CA9}"/>
              </a:ext>
            </a:extLst>
          </p:cNvPr>
          <p:cNvSpPr>
            <a:spLocks noGrp="1" noChangeArrowheads="1"/>
          </p:cNvSpPr>
          <p:nvPr>
            <p:ph type="title"/>
          </p:nvPr>
        </p:nvSpPr>
        <p:spPr/>
        <p:txBody>
          <a:bodyPr/>
          <a:lstStyle/>
          <a:p>
            <a:r>
              <a:rPr lang="en-GB" altLang="en-US" sz="4000" b="1">
                <a:latin typeface="Verdana" panose="020B0604030504040204" pitchFamily="34" charset="0"/>
              </a:rPr>
              <a:t>Project Management Methodologies</a:t>
            </a:r>
          </a:p>
        </p:txBody>
      </p:sp>
      <p:sp>
        <p:nvSpPr>
          <p:cNvPr id="63491" name="Rectangle 3">
            <a:extLst>
              <a:ext uri="{FF2B5EF4-FFF2-40B4-BE49-F238E27FC236}">
                <a16:creationId xmlns:a16="http://schemas.microsoft.com/office/drawing/2014/main" id="{C829ED41-D80C-45D9-9D60-CFFBA6C5BBB8}"/>
              </a:ext>
            </a:extLst>
          </p:cNvPr>
          <p:cNvSpPr>
            <a:spLocks noGrp="1" noChangeArrowheads="1"/>
          </p:cNvSpPr>
          <p:nvPr>
            <p:ph type="body" idx="1"/>
          </p:nvPr>
        </p:nvSpPr>
        <p:spPr>
          <a:xfrm>
            <a:off x="2246314" y="1905001"/>
            <a:ext cx="8421687" cy="2644775"/>
          </a:xfrm>
        </p:spPr>
        <p:txBody>
          <a:bodyPr>
            <a:normAutofit fontScale="85000" lnSpcReduction="20000"/>
          </a:bodyPr>
          <a:lstStyle/>
          <a:p>
            <a:r>
              <a:rPr lang="en-GB" altLang="en-US">
                <a:latin typeface="Verdana" panose="020B0604030504040204" pitchFamily="34" charset="0"/>
              </a:rPr>
              <a:t>PRINCE2</a:t>
            </a:r>
          </a:p>
          <a:p>
            <a:pPr lvl="1"/>
            <a:r>
              <a:rPr lang="en-GB" altLang="en-US">
                <a:latin typeface="Verdana" panose="020B0604030504040204" pitchFamily="34" charset="0"/>
              </a:rPr>
              <a:t>Launched in 1996.</a:t>
            </a:r>
          </a:p>
          <a:p>
            <a:pPr lvl="1"/>
            <a:r>
              <a:rPr lang="en-GB" altLang="en-US">
                <a:latin typeface="Verdana" panose="020B0604030504040204" pitchFamily="34" charset="0"/>
              </a:rPr>
              <a:t>Based on PRINCE initially launched in 1989, and PROMPT in 1975.</a:t>
            </a:r>
          </a:p>
          <a:p>
            <a:pPr lvl="1"/>
            <a:r>
              <a:rPr lang="en-GB" altLang="en-US">
                <a:latin typeface="Verdana" panose="020B0604030504040204" pitchFamily="34" charset="0"/>
              </a:rPr>
              <a:t>PRINCE focussed on IT projects</a:t>
            </a:r>
          </a:p>
          <a:p>
            <a:pPr lvl="1"/>
            <a:r>
              <a:rPr lang="en-GB" altLang="en-US">
                <a:latin typeface="Verdana" panose="020B0604030504040204" pitchFamily="34" charset="0"/>
              </a:rPr>
              <a:t>PRINCE2 is more general.</a:t>
            </a:r>
          </a:p>
          <a:p>
            <a:pPr lvl="1"/>
            <a:r>
              <a:rPr lang="en-GB" altLang="en-US">
                <a:latin typeface="Verdana" panose="020B0604030504040204" pitchFamily="34" charset="0"/>
              </a:rPr>
              <a:t>UK recognised accreditation.</a:t>
            </a:r>
          </a:p>
          <a:p>
            <a:endParaRPr lang="en-GB" altLang="en-US">
              <a:latin typeface="Verdana" panose="020B0604030504040204" pitchFamily="34" charset="0"/>
            </a:endParaRP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91FD6671-8BB9-4DD9-BB0A-CBE971981417}"/>
              </a:ext>
            </a:extLst>
          </p:cNvPr>
          <p:cNvSpPr>
            <a:spLocks noGrp="1" noChangeArrowheads="1"/>
          </p:cNvSpPr>
          <p:nvPr>
            <p:ph type="title"/>
          </p:nvPr>
        </p:nvSpPr>
        <p:spPr>
          <a:xfrm>
            <a:off x="609600" y="274638"/>
            <a:ext cx="11328400" cy="1143000"/>
          </a:xfrm>
        </p:spPr>
        <p:txBody>
          <a:bodyPr>
            <a:normAutofit/>
          </a:bodyPr>
          <a:lstStyle/>
          <a:p>
            <a:r>
              <a:rPr lang="en-GB" altLang="en-US" sz="4000" b="1" dirty="0">
                <a:latin typeface="Verdana" panose="020B0604030504040204" pitchFamily="34" charset="0"/>
              </a:rPr>
              <a:t>2012 London Olympic Project Process</a:t>
            </a:r>
          </a:p>
        </p:txBody>
      </p:sp>
      <p:sp>
        <p:nvSpPr>
          <p:cNvPr id="120835" name="Rectangle 3">
            <a:extLst>
              <a:ext uri="{FF2B5EF4-FFF2-40B4-BE49-F238E27FC236}">
                <a16:creationId xmlns:a16="http://schemas.microsoft.com/office/drawing/2014/main" id="{BD603186-5B41-4A5A-A7C7-B4AEACCDF24B}"/>
              </a:ext>
            </a:extLst>
          </p:cNvPr>
          <p:cNvSpPr>
            <a:spLocks noGrp="1" noChangeArrowheads="1"/>
          </p:cNvSpPr>
          <p:nvPr>
            <p:ph type="body" idx="1"/>
          </p:nvPr>
        </p:nvSpPr>
        <p:spPr>
          <a:xfrm>
            <a:off x="497840" y="1600200"/>
            <a:ext cx="5598160" cy="4686300"/>
          </a:xfrm>
        </p:spPr>
        <p:txBody>
          <a:bodyPr/>
          <a:lstStyle/>
          <a:p>
            <a:pPr lvl="1">
              <a:lnSpc>
                <a:spcPct val="90000"/>
              </a:lnSpc>
            </a:pPr>
            <a:r>
              <a:rPr lang="en-GB" altLang="en-US" sz="3200" dirty="0">
                <a:latin typeface="Verdana" panose="020B0604030504040204" pitchFamily="34" charset="0"/>
              </a:rPr>
              <a:t>This was a new project starting with;</a:t>
            </a:r>
          </a:p>
          <a:p>
            <a:pPr lvl="1">
              <a:lnSpc>
                <a:spcPct val="90000"/>
              </a:lnSpc>
            </a:pPr>
            <a:endParaRPr lang="en-GB" altLang="en-US" sz="3200" dirty="0">
              <a:latin typeface="Verdana" panose="020B0604030504040204" pitchFamily="34" charset="0"/>
            </a:endParaRPr>
          </a:p>
          <a:p>
            <a:pPr lvl="1">
              <a:lnSpc>
                <a:spcPct val="90000"/>
              </a:lnSpc>
            </a:pPr>
            <a:r>
              <a:rPr lang="en-GB" altLang="en-US" sz="3200" dirty="0">
                <a:latin typeface="Verdana" panose="020B0604030504040204" pitchFamily="34" charset="0"/>
              </a:rPr>
              <a:t>Bid Project</a:t>
            </a:r>
          </a:p>
          <a:p>
            <a:pPr lvl="1">
              <a:lnSpc>
                <a:spcPct val="90000"/>
              </a:lnSpc>
            </a:pPr>
            <a:r>
              <a:rPr lang="en-GB" altLang="en-US" sz="3200" dirty="0">
                <a:latin typeface="Verdana" panose="020B0604030504040204" pitchFamily="34" charset="0"/>
              </a:rPr>
              <a:t>Construction Project</a:t>
            </a:r>
          </a:p>
          <a:p>
            <a:pPr lvl="1">
              <a:lnSpc>
                <a:spcPct val="90000"/>
              </a:lnSpc>
            </a:pPr>
            <a:r>
              <a:rPr lang="en-GB" altLang="en-US" sz="3200" dirty="0">
                <a:latin typeface="Verdana" panose="020B0604030504040204" pitchFamily="34" charset="0"/>
              </a:rPr>
              <a:t>Event</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pic>
        <p:nvPicPr>
          <p:cNvPr id="67588" name="Picture 5">
            <a:extLst>
              <a:ext uri="{FF2B5EF4-FFF2-40B4-BE49-F238E27FC236}">
                <a16:creationId xmlns:a16="http://schemas.microsoft.com/office/drawing/2014/main" id="{778431B5-C22C-478D-BDBC-88D2E134F4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4547" y="1236664"/>
            <a:ext cx="4457700" cy="4419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2083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208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208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5" grpId="0" build="p" bldLvl="3"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3334DF5A-DC9C-4507-BEF9-9E36DD9DBC74}"/>
              </a:ext>
            </a:extLst>
          </p:cNvPr>
          <p:cNvSpPr>
            <a:spLocks noGrp="1" noChangeArrowheads="1"/>
          </p:cNvSpPr>
          <p:nvPr>
            <p:ph type="title"/>
          </p:nvPr>
        </p:nvSpPr>
        <p:spPr/>
        <p:txBody>
          <a:bodyPr/>
          <a:lstStyle/>
          <a:p>
            <a:r>
              <a:rPr lang="en-GB" altLang="en-US" sz="4000" b="1" dirty="0">
                <a:latin typeface="Verdana" panose="020B0604030504040204" pitchFamily="34" charset="0"/>
              </a:rPr>
              <a:t>Not All Projects goes as Planned</a:t>
            </a:r>
          </a:p>
        </p:txBody>
      </p:sp>
      <p:sp>
        <p:nvSpPr>
          <p:cNvPr id="73731" name="Rectangle 3">
            <a:extLst>
              <a:ext uri="{FF2B5EF4-FFF2-40B4-BE49-F238E27FC236}">
                <a16:creationId xmlns:a16="http://schemas.microsoft.com/office/drawing/2014/main" id="{71836BD3-AD18-4596-B834-5748B19CCCDA}"/>
              </a:ext>
            </a:extLst>
          </p:cNvPr>
          <p:cNvSpPr>
            <a:spLocks noGrp="1" noChangeArrowheads="1"/>
          </p:cNvSpPr>
          <p:nvPr>
            <p:ph type="body" idx="1"/>
          </p:nvPr>
        </p:nvSpPr>
        <p:spPr>
          <a:xfrm>
            <a:off x="1738314" y="2143125"/>
            <a:ext cx="3500437" cy="4191000"/>
          </a:xfrm>
        </p:spPr>
        <p:txBody>
          <a:bodyPr>
            <a:normAutofit/>
          </a:bodyPr>
          <a:lstStyle/>
          <a:p>
            <a:pPr lvl="1">
              <a:lnSpc>
                <a:spcPct val="90000"/>
              </a:lnSpc>
            </a:pPr>
            <a:r>
              <a:rPr lang="en-GB" altLang="en-US" dirty="0">
                <a:solidFill>
                  <a:srgbClr val="003399"/>
                </a:solidFill>
                <a:latin typeface="Verdana" panose="020B0604030504040204" pitchFamily="34" charset="0"/>
              </a:rPr>
              <a:t>1999 - 2004</a:t>
            </a:r>
          </a:p>
          <a:p>
            <a:pPr lvl="1">
              <a:lnSpc>
                <a:spcPct val="90000"/>
              </a:lnSpc>
            </a:pPr>
            <a:r>
              <a:rPr lang="en-GB" altLang="en-US" dirty="0">
                <a:solidFill>
                  <a:srgbClr val="003399"/>
                </a:solidFill>
                <a:latin typeface="Verdana" panose="020B0604030504040204" pitchFamily="34" charset="0"/>
              </a:rPr>
              <a:t>Estimated cost at between £10m and £40m</a:t>
            </a:r>
          </a:p>
          <a:p>
            <a:pPr lvl="1">
              <a:lnSpc>
                <a:spcPct val="90000"/>
              </a:lnSpc>
            </a:pPr>
            <a:r>
              <a:rPr lang="en-GB" altLang="en-US" dirty="0">
                <a:solidFill>
                  <a:srgbClr val="003399"/>
                </a:solidFill>
                <a:latin typeface="Verdana" panose="020B0604030504040204" pitchFamily="34" charset="0"/>
              </a:rPr>
              <a:t>Actual Cost £431 Million!</a:t>
            </a:r>
            <a:endParaRPr lang="en-GB" altLang="en-US" dirty="0">
              <a:latin typeface="Verdana" panose="020B0604030504040204" pitchFamily="34" charset="0"/>
            </a:endParaRPr>
          </a:p>
          <a:p>
            <a:endParaRPr lang="en-GB" altLang="en-US" dirty="0">
              <a:latin typeface="Verdana" panose="020B0604030504040204" pitchFamily="34" charset="0"/>
            </a:endParaRPr>
          </a:p>
        </p:txBody>
      </p:sp>
      <p:pic>
        <p:nvPicPr>
          <p:cNvPr id="73732" name="Picture 5" descr="adf-Foyer%202000_jpg">
            <a:extLst>
              <a:ext uri="{FF2B5EF4-FFF2-40B4-BE49-F238E27FC236}">
                <a16:creationId xmlns:a16="http://schemas.microsoft.com/office/drawing/2014/main" id="{174AB762-2CE3-40EC-9EB6-6413CB7C7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1" y="2133601"/>
            <a:ext cx="5287963" cy="3581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3" name="Rectangle 6">
            <a:extLst>
              <a:ext uri="{FF2B5EF4-FFF2-40B4-BE49-F238E27FC236}">
                <a16:creationId xmlns:a16="http://schemas.microsoft.com/office/drawing/2014/main" id="{008EBB4E-9E3D-41C4-A073-AA6F6ECCD6AE}"/>
              </a:ext>
            </a:extLst>
          </p:cNvPr>
          <p:cNvSpPr>
            <a:spLocks noChangeArrowheads="1"/>
          </p:cNvSpPr>
          <p:nvPr/>
        </p:nvSpPr>
        <p:spPr bwMode="auto">
          <a:xfrm>
            <a:off x="1981200" y="1524000"/>
            <a:ext cx="82296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nSpc>
                <a:spcPct val="90000"/>
              </a:lnSpc>
            </a:pPr>
            <a:r>
              <a:rPr lang="en-GB" altLang="en-US">
                <a:solidFill>
                  <a:srgbClr val="003399"/>
                </a:solidFill>
                <a:latin typeface="Verdana" panose="020B0604030504040204" pitchFamily="34" charset="0"/>
              </a:rPr>
              <a:t>Scottish Parliament building</a:t>
            </a:r>
          </a:p>
          <a:p>
            <a:endParaRPr lang="en-GB" altLang="en-US" sz="2800">
              <a:latin typeface="Verdana" panose="020B0604030504040204" pitchFamily="34" charset="0"/>
            </a:endParaRPr>
          </a:p>
          <a:p>
            <a:endParaRPr lang="en-GB" altLang="en-US" sz="2800">
              <a:latin typeface="Verdana" panose="020B0604030504040204" pitchFamily="34" charset="0"/>
            </a:endParaRPr>
          </a:p>
          <a:p>
            <a:endParaRPr lang="en-GB" altLang="en-US" sz="2800">
              <a:latin typeface="Verdana" panose="020B060403050404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E2FD23EE-43D4-44FD-9A29-5788E3928FD7}"/>
              </a:ext>
            </a:extLst>
          </p:cNvPr>
          <p:cNvSpPr>
            <a:spLocks noGrp="1" noChangeArrowheads="1"/>
          </p:cNvSpPr>
          <p:nvPr>
            <p:ph type="title"/>
          </p:nvPr>
        </p:nvSpPr>
        <p:spPr/>
        <p:txBody>
          <a:bodyPr>
            <a:normAutofit fontScale="90000"/>
          </a:bodyPr>
          <a:lstStyle/>
          <a:p>
            <a:r>
              <a:rPr lang="en-GB" altLang="en-US" sz="4000" b="1" dirty="0">
                <a:latin typeface="Verdana" panose="020B0604030504040204" pitchFamily="34" charset="0"/>
              </a:rPr>
              <a:t>Remember difference between Project and daily Business operations</a:t>
            </a:r>
          </a:p>
        </p:txBody>
      </p:sp>
      <p:sp>
        <p:nvSpPr>
          <p:cNvPr id="81923" name="Rectangle 3">
            <a:extLst>
              <a:ext uri="{FF2B5EF4-FFF2-40B4-BE49-F238E27FC236}">
                <a16:creationId xmlns:a16="http://schemas.microsoft.com/office/drawing/2014/main" id="{FC4D4DC8-60BC-47D4-9506-3ACC8E277735}"/>
              </a:ext>
            </a:extLst>
          </p:cNvPr>
          <p:cNvSpPr>
            <a:spLocks noGrp="1" noChangeArrowheads="1"/>
          </p:cNvSpPr>
          <p:nvPr>
            <p:ph type="body" idx="1"/>
          </p:nvPr>
        </p:nvSpPr>
        <p:spPr>
          <a:xfrm>
            <a:off x="2246314" y="2384426"/>
            <a:ext cx="8421687" cy="2644775"/>
          </a:xfrm>
        </p:spPr>
        <p:txBody>
          <a:bodyPr/>
          <a:lstStyle/>
          <a:p>
            <a:pPr>
              <a:lnSpc>
                <a:spcPct val="90000"/>
              </a:lnSpc>
            </a:pPr>
            <a:r>
              <a:rPr lang="en-GB" altLang="en-US" dirty="0">
                <a:latin typeface="Verdana" panose="020B0604030504040204" pitchFamily="34" charset="0"/>
              </a:rPr>
              <a:t>A venture with…</a:t>
            </a:r>
          </a:p>
          <a:p>
            <a:pPr lvl="1">
              <a:lnSpc>
                <a:spcPct val="90000"/>
              </a:lnSpc>
            </a:pPr>
            <a:r>
              <a:rPr lang="en-GB" altLang="en-US" dirty="0">
                <a:latin typeface="Verdana" panose="020B0604030504040204" pitchFamily="34" charset="0"/>
              </a:rPr>
              <a:t>A defined start</a:t>
            </a:r>
          </a:p>
          <a:p>
            <a:pPr lvl="1">
              <a:lnSpc>
                <a:spcPct val="90000"/>
              </a:lnSpc>
            </a:pPr>
            <a:r>
              <a:rPr lang="en-GB" altLang="en-US" dirty="0">
                <a:latin typeface="Verdana" panose="020B0604030504040204" pitchFamily="34" charset="0"/>
              </a:rPr>
              <a:t>A defined end</a:t>
            </a:r>
          </a:p>
          <a:p>
            <a:pPr lvl="1">
              <a:lnSpc>
                <a:spcPct val="90000"/>
              </a:lnSpc>
            </a:pPr>
            <a:r>
              <a:rPr lang="en-GB" altLang="en-US" dirty="0">
                <a:latin typeface="Verdana" panose="020B0604030504040204" pitchFamily="34" charset="0"/>
              </a:rPr>
              <a:t>Some identifiable objective or goal</a:t>
            </a:r>
          </a:p>
          <a:p>
            <a:endParaRPr lang="en-GB" altLang="en-US" dirty="0">
              <a:latin typeface="Verdana" panose="020B060403050404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8620FFF8-B069-43EA-AFCC-27018AF9BBFE}"/>
              </a:ext>
            </a:extLst>
          </p:cNvPr>
          <p:cNvSpPr>
            <a:spLocks noGrp="1" noChangeArrowheads="1"/>
          </p:cNvSpPr>
          <p:nvPr>
            <p:ph type="title"/>
          </p:nvPr>
        </p:nvSpPr>
        <p:spPr>
          <a:xfrm>
            <a:off x="609600" y="142558"/>
            <a:ext cx="10972800" cy="893762"/>
          </a:xfrm>
        </p:spPr>
        <p:txBody>
          <a:bodyPr/>
          <a:lstStyle/>
          <a:p>
            <a:r>
              <a:rPr lang="en-GB" altLang="en-US" sz="4000" b="1" dirty="0">
                <a:latin typeface="Verdana" panose="020B0604030504040204" pitchFamily="34" charset="0"/>
              </a:rPr>
              <a:t>What is a Project?</a:t>
            </a:r>
          </a:p>
        </p:txBody>
      </p:sp>
      <p:sp>
        <p:nvSpPr>
          <p:cNvPr id="83971" name="Rectangle 3">
            <a:extLst>
              <a:ext uri="{FF2B5EF4-FFF2-40B4-BE49-F238E27FC236}">
                <a16:creationId xmlns:a16="http://schemas.microsoft.com/office/drawing/2014/main" id="{B5CBC821-0B34-46EA-90EC-F741FC9FA256}"/>
              </a:ext>
            </a:extLst>
          </p:cNvPr>
          <p:cNvSpPr>
            <a:spLocks noGrp="1" noChangeArrowheads="1"/>
          </p:cNvSpPr>
          <p:nvPr>
            <p:ph type="body" idx="1"/>
          </p:nvPr>
        </p:nvSpPr>
        <p:spPr>
          <a:xfrm>
            <a:off x="223520" y="1036320"/>
            <a:ext cx="11358880" cy="4795520"/>
          </a:xfrm>
        </p:spPr>
        <p:txBody>
          <a:bodyPr>
            <a:normAutofit/>
          </a:bodyPr>
          <a:lstStyle/>
          <a:p>
            <a:pPr>
              <a:lnSpc>
                <a:spcPct val="90000"/>
              </a:lnSpc>
            </a:pPr>
            <a:r>
              <a:rPr lang="en-GB" altLang="en-US" sz="2400" dirty="0">
                <a:latin typeface="Verdana" panose="020B0604030504040204" pitchFamily="34" charset="0"/>
              </a:rPr>
              <a:t>BS6079 – British standards to help organisations get project management consistently right</a:t>
            </a:r>
          </a:p>
          <a:p>
            <a:pPr>
              <a:lnSpc>
                <a:spcPct val="90000"/>
              </a:lnSpc>
            </a:pPr>
            <a:endParaRPr lang="en-GB" altLang="en-US" sz="2400" dirty="0">
              <a:latin typeface="Verdana" panose="020B0604030504040204" pitchFamily="34" charset="0"/>
            </a:endParaRPr>
          </a:p>
          <a:p>
            <a:pPr marL="355600" lvl="1" indent="-173038">
              <a:lnSpc>
                <a:spcPct val="90000"/>
              </a:lnSpc>
              <a:buFont typeface="Wingdings" panose="05000000000000000000" pitchFamily="2" charset="2"/>
              <a:buChar char="§"/>
            </a:pPr>
            <a:r>
              <a:rPr lang="en-GB" altLang="en-US" sz="2400" dirty="0">
                <a:latin typeface="Verdana" panose="020B0604030504040204" pitchFamily="34" charset="0"/>
              </a:rPr>
              <a:t>“A unique process consisting of coordinated and controlled activities with start and finish dates, undertaken to achieve an objective conforming to specific requirements, including the constraints of time, cost and resources” </a:t>
            </a:r>
          </a:p>
          <a:p>
            <a:pPr marL="355600" lvl="1" indent="-173038">
              <a:lnSpc>
                <a:spcPct val="90000"/>
              </a:lnSpc>
              <a:buFont typeface="Wingdings" panose="05000000000000000000" pitchFamily="2" charset="2"/>
              <a:buChar char="§"/>
            </a:pPr>
            <a:endParaRPr lang="en-GB" altLang="en-US" sz="2400" dirty="0">
              <a:latin typeface="Verdana" panose="020B0604030504040204" pitchFamily="34" charset="0"/>
            </a:endParaRPr>
          </a:p>
          <a:p>
            <a:pPr marL="355600" lvl="1" indent="-173038">
              <a:lnSpc>
                <a:spcPct val="90000"/>
              </a:lnSpc>
              <a:buFont typeface="Wingdings" panose="05000000000000000000" pitchFamily="2" charset="2"/>
              <a:buChar char="§"/>
            </a:pPr>
            <a:r>
              <a:rPr lang="en-GB" altLang="en-US" sz="2400" dirty="0">
                <a:latin typeface="Verdana" panose="020B0604030504040204" pitchFamily="34" charset="0"/>
              </a:rPr>
              <a:t>Study by KPMG only 40% of projects met their schedule, budget and quality goals.</a:t>
            </a:r>
          </a:p>
          <a:p>
            <a:pPr marL="355600" lvl="1" indent="-173038">
              <a:lnSpc>
                <a:spcPct val="90000"/>
              </a:lnSpc>
              <a:buFont typeface="Wingdings" panose="05000000000000000000" pitchFamily="2" charset="2"/>
              <a:buChar char="§"/>
            </a:pPr>
            <a:r>
              <a:rPr lang="en-GB" altLang="en-US" sz="2400" dirty="0">
                <a:latin typeface="Verdana" panose="020B0604030504040204" pitchFamily="34" charset="0"/>
              </a:rPr>
              <a:t>70% of organisations admitted to at least 1 project failure</a:t>
            </a:r>
          </a:p>
          <a:p>
            <a:pPr>
              <a:lnSpc>
                <a:spcPct val="90000"/>
              </a:lnSpc>
            </a:pPr>
            <a:endParaRPr lang="en-GB" altLang="en-US" dirty="0">
              <a:latin typeface="Verdana" panose="020B0604030504040204" pitchFamily="34" charset="0"/>
            </a:endParaRPr>
          </a:p>
          <a:p>
            <a:pPr>
              <a:lnSpc>
                <a:spcPct val="90000"/>
              </a:lnSpc>
            </a:pPr>
            <a:endParaRPr lang="en-GB" altLang="en-US" dirty="0">
              <a:latin typeface="Verdana" panose="020B060403050404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4BDCACF9-B038-4DAA-8DFF-98DFADDCE69B}"/>
              </a:ext>
            </a:extLst>
          </p:cNvPr>
          <p:cNvSpPr>
            <a:spLocks noGrp="1" noChangeArrowheads="1"/>
          </p:cNvSpPr>
          <p:nvPr>
            <p:ph type="title"/>
          </p:nvPr>
        </p:nvSpPr>
        <p:spPr>
          <a:xfrm>
            <a:off x="609600" y="274638"/>
            <a:ext cx="10972800" cy="682098"/>
          </a:xfrm>
        </p:spPr>
        <p:txBody>
          <a:bodyPr>
            <a:normAutofit fontScale="90000"/>
          </a:bodyPr>
          <a:lstStyle/>
          <a:p>
            <a:r>
              <a:rPr lang="en-GB" altLang="en-US" sz="4000" b="1" dirty="0">
                <a:latin typeface="Verdana" panose="020B0604030504040204" pitchFamily="34" charset="0"/>
              </a:rPr>
              <a:t>Project Characteristics</a:t>
            </a:r>
          </a:p>
        </p:txBody>
      </p:sp>
      <p:sp>
        <p:nvSpPr>
          <p:cNvPr id="86019" name="Rectangle 3">
            <a:extLst>
              <a:ext uri="{FF2B5EF4-FFF2-40B4-BE49-F238E27FC236}">
                <a16:creationId xmlns:a16="http://schemas.microsoft.com/office/drawing/2014/main" id="{78DF1033-9DC0-4312-8F1E-73952AAD0290}"/>
              </a:ext>
            </a:extLst>
          </p:cNvPr>
          <p:cNvSpPr>
            <a:spLocks noGrp="1" noChangeArrowheads="1"/>
          </p:cNvSpPr>
          <p:nvPr>
            <p:ph type="body" idx="1"/>
          </p:nvPr>
        </p:nvSpPr>
        <p:spPr>
          <a:xfrm>
            <a:off x="2263775" y="1851026"/>
            <a:ext cx="8421688" cy="2644775"/>
          </a:xfrm>
        </p:spPr>
        <p:txBody>
          <a:bodyPr/>
          <a:lstStyle/>
          <a:p>
            <a:r>
              <a:rPr lang="en-GB" altLang="en-US" dirty="0">
                <a:solidFill>
                  <a:schemeClr val="bg1"/>
                </a:solidFill>
                <a:latin typeface="Verdana" panose="020B0604030504040204" pitchFamily="34" charset="0"/>
              </a:rPr>
              <a:t>List of project characteristics and activities of project management</a:t>
            </a:r>
          </a:p>
          <a:p>
            <a:endParaRPr lang="en-GB" altLang="en-US" dirty="0">
              <a:solidFill>
                <a:schemeClr val="bg1"/>
              </a:solidFill>
              <a:latin typeface="Verdana" panose="020B0604030504040204" pitchFamily="34" charset="0"/>
            </a:endParaRPr>
          </a:p>
        </p:txBody>
      </p:sp>
      <p:sp>
        <p:nvSpPr>
          <p:cNvPr id="86020" name="Text Box 8">
            <a:extLst>
              <a:ext uri="{FF2B5EF4-FFF2-40B4-BE49-F238E27FC236}">
                <a16:creationId xmlns:a16="http://schemas.microsoft.com/office/drawing/2014/main" id="{B898FDE2-058E-4091-86D1-B8DEED8E5A2F}"/>
              </a:ext>
            </a:extLst>
          </p:cNvPr>
          <p:cNvSpPr txBox="1">
            <a:spLocks noChangeArrowheads="1"/>
          </p:cNvSpPr>
          <p:nvPr/>
        </p:nvSpPr>
        <p:spPr bwMode="auto">
          <a:xfrm>
            <a:off x="1506537" y="1086911"/>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b="1" dirty="0">
                <a:latin typeface="Arial" panose="020B0604020202020204" pitchFamily="34" charset="0"/>
              </a:rPr>
              <a:t>Characteristics of a project</a:t>
            </a:r>
          </a:p>
        </p:txBody>
      </p:sp>
      <p:sp>
        <p:nvSpPr>
          <p:cNvPr id="86021" name="Text Box 9">
            <a:extLst>
              <a:ext uri="{FF2B5EF4-FFF2-40B4-BE49-F238E27FC236}">
                <a16:creationId xmlns:a16="http://schemas.microsoft.com/office/drawing/2014/main" id="{559C5380-323A-4535-ACE0-510031148094}"/>
              </a:ext>
            </a:extLst>
          </p:cNvPr>
          <p:cNvSpPr txBox="1">
            <a:spLocks noChangeArrowheads="1"/>
          </p:cNvSpPr>
          <p:nvPr/>
        </p:nvSpPr>
        <p:spPr bwMode="auto">
          <a:xfrm>
            <a:off x="5961063" y="1100138"/>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b="1">
                <a:latin typeface="Arial" panose="020B0604020202020204" pitchFamily="34" charset="0"/>
              </a:rPr>
              <a:t>Activities of project management</a:t>
            </a:r>
          </a:p>
        </p:txBody>
      </p:sp>
      <p:sp>
        <p:nvSpPr>
          <p:cNvPr id="86022" name="Text Box 10">
            <a:extLst>
              <a:ext uri="{FF2B5EF4-FFF2-40B4-BE49-F238E27FC236}">
                <a16:creationId xmlns:a16="http://schemas.microsoft.com/office/drawing/2014/main" id="{DCA74E9F-72AD-4787-9E6C-85411605ED6A}"/>
              </a:ext>
            </a:extLst>
          </p:cNvPr>
          <p:cNvSpPr txBox="1">
            <a:spLocks noChangeArrowheads="1"/>
          </p:cNvSpPr>
          <p:nvPr/>
        </p:nvSpPr>
        <p:spPr bwMode="auto">
          <a:xfrm>
            <a:off x="1506537" y="1509186"/>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dirty="0">
                <a:latin typeface="Arial" panose="020B0604020202020204" pitchFamily="34" charset="0"/>
              </a:rPr>
              <a:t>Finite time span</a:t>
            </a:r>
          </a:p>
        </p:txBody>
      </p:sp>
      <p:sp>
        <p:nvSpPr>
          <p:cNvPr id="86023" name="Text Box 11">
            <a:extLst>
              <a:ext uri="{FF2B5EF4-FFF2-40B4-BE49-F238E27FC236}">
                <a16:creationId xmlns:a16="http://schemas.microsoft.com/office/drawing/2014/main" id="{B189FE3B-0881-4460-B8B0-843CD0094BD0}"/>
              </a:ext>
            </a:extLst>
          </p:cNvPr>
          <p:cNvSpPr txBox="1">
            <a:spLocks noChangeArrowheads="1"/>
          </p:cNvSpPr>
          <p:nvPr/>
        </p:nvSpPr>
        <p:spPr bwMode="auto">
          <a:xfrm>
            <a:off x="1506537" y="1963738"/>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Specific purpose</a:t>
            </a:r>
          </a:p>
        </p:txBody>
      </p:sp>
      <p:sp>
        <p:nvSpPr>
          <p:cNvPr id="86024" name="Text Box 12">
            <a:extLst>
              <a:ext uri="{FF2B5EF4-FFF2-40B4-BE49-F238E27FC236}">
                <a16:creationId xmlns:a16="http://schemas.microsoft.com/office/drawing/2014/main" id="{A8B5DF9F-2504-4413-8C98-7084F202713B}"/>
              </a:ext>
            </a:extLst>
          </p:cNvPr>
          <p:cNvSpPr txBox="1">
            <a:spLocks noChangeArrowheads="1"/>
          </p:cNvSpPr>
          <p:nvPr/>
        </p:nvSpPr>
        <p:spPr bwMode="auto">
          <a:xfrm>
            <a:off x="1506537" y="2420412"/>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Often unique</a:t>
            </a:r>
          </a:p>
        </p:txBody>
      </p:sp>
      <p:sp>
        <p:nvSpPr>
          <p:cNvPr id="86025" name="Text Box 13">
            <a:extLst>
              <a:ext uri="{FF2B5EF4-FFF2-40B4-BE49-F238E27FC236}">
                <a16:creationId xmlns:a16="http://schemas.microsoft.com/office/drawing/2014/main" id="{ED165463-FD20-4E71-8B38-5726CC91B2F5}"/>
              </a:ext>
            </a:extLst>
          </p:cNvPr>
          <p:cNvSpPr txBox="1">
            <a:spLocks noChangeArrowheads="1"/>
          </p:cNvSpPr>
          <p:nvPr/>
        </p:nvSpPr>
        <p:spPr bwMode="auto">
          <a:xfrm>
            <a:off x="1510771" y="2859088"/>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dirty="0">
                <a:latin typeface="Arial" panose="020B0604020202020204" pitchFamily="34" charset="0"/>
              </a:rPr>
              <a:t>Often for a client</a:t>
            </a:r>
          </a:p>
        </p:txBody>
      </p:sp>
      <p:sp>
        <p:nvSpPr>
          <p:cNvPr id="86026" name="Text Box 14">
            <a:extLst>
              <a:ext uri="{FF2B5EF4-FFF2-40B4-BE49-F238E27FC236}">
                <a16:creationId xmlns:a16="http://schemas.microsoft.com/office/drawing/2014/main" id="{3CE4C7F3-528B-4964-940C-41CAD50A9F2C}"/>
              </a:ext>
            </a:extLst>
          </p:cNvPr>
          <p:cNvSpPr txBox="1">
            <a:spLocks noChangeArrowheads="1"/>
          </p:cNvSpPr>
          <p:nvPr/>
        </p:nvSpPr>
        <p:spPr bwMode="auto">
          <a:xfrm>
            <a:off x="1526117" y="3300679"/>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Often complex set of activities</a:t>
            </a:r>
          </a:p>
        </p:txBody>
      </p:sp>
      <p:sp>
        <p:nvSpPr>
          <p:cNvPr id="86027" name="Text Box 15">
            <a:extLst>
              <a:ext uri="{FF2B5EF4-FFF2-40B4-BE49-F238E27FC236}">
                <a16:creationId xmlns:a16="http://schemas.microsoft.com/office/drawing/2014/main" id="{8B9B3259-9BE2-48BA-9AB0-23A102173863}"/>
              </a:ext>
            </a:extLst>
          </p:cNvPr>
          <p:cNvSpPr txBox="1">
            <a:spLocks noChangeArrowheads="1"/>
          </p:cNvSpPr>
          <p:nvPr/>
        </p:nvSpPr>
        <p:spPr bwMode="auto">
          <a:xfrm>
            <a:off x="1526117" y="3739355"/>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Often done by a MD team</a:t>
            </a:r>
          </a:p>
        </p:txBody>
      </p:sp>
      <p:sp>
        <p:nvSpPr>
          <p:cNvPr id="86028" name="Text Box 16">
            <a:extLst>
              <a:ext uri="{FF2B5EF4-FFF2-40B4-BE49-F238E27FC236}">
                <a16:creationId xmlns:a16="http://schemas.microsoft.com/office/drawing/2014/main" id="{4F633FB9-2038-4E16-8004-578107F4B6B8}"/>
              </a:ext>
            </a:extLst>
          </p:cNvPr>
          <p:cNvSpPr txBox="1">
            <a:spLocks noChangeArrowheads="1"/>
          </p:cNvSpPr>
          <p:nvPr/>
        </p:nvSpPr>
        <p:spPr bwMode="auto">
          <a:xfrm>
            <a:off x="1506537" y="4181206"/>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Often with</a:t>
            </a:r>
            <a:r>
              <a:rPr lang="en-GB" altLang="en-US" sz="1400">
                <a:latin typeface="Arial" panose="020B0604020202020204" pitchFamily="34" charset="0"/>
              </a:rPr>
              <a:t> </a:t>
            </a:r>
            <a:r>
              <a:rPr lang="en-GB" altLang="en-US" sz="1800">
                <a:latin typeface="Arial" panose="020B0604020202020204" pitchFamily="34" charset="0"/>
              </a:rPr>
              <a:t>limited and costly</a:t>
            </a:r>
            <a:r>
              <a:rPr lang="en-GB" altLang="en-US" sz="2000">
                <a:latin typeface="Arial" panose="020B0604020202020204" pitchFamily="34" charset="0"/>
              </a:rPr>
              <a:t> resources</a:t>
            </a:r>
          </a:p>
        </p:txBody>
      </p:sp>
      <p:sp>
        <p:nvSpPr>
          <p:cNvPr id="86029" name="Text Box 17">
            <a:extLst>
              <a:ext uri="{FF2B5EF4-FFF2-40B4-BE49-F238E27FC236}">
                <a16:creationId xmlns:a16="http://schemas.microsoft.com/office/drawing/2014/main" id="{1D7049F9-94FE-4E90-93DE-1D4F2602B966}"/>
              </a:ext>
            </a:extLst>
          </p:cNvPr>
          <p:cNvSpPr txBox="1">
            <a:spLocks noChangeArrowheads="1"/>
          </p:cNvSpPr>
          <p:nvPr/>
        </p:nvSpPr>
        <p:spPr bwMode="auto">
          <a:xfrm>
            <a:off x="1524000" y="4610235"/>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Must be completed on cost</a:t>
            </a:r>
          </a:p>
        </p:txBody>
      </p:sp>
      <p:sp>
        <p:nvSpPr>
          <p:cNvPr id="108562" name="Text Box 18">
            <a:extLst>
              <a:ext uri="{FF2B5EF4-FFF2-40B4-BE49-F238E27FC236}">
                <a16:creationId xmlns:a16="http://schemas.microsoft.com/office/drawing/2014/main" id="{5C9BA683-A890-43B1-BF2F-C4C9F89949A5}"/>
              </a:ext>
            </a:extLst>
          </p:cNvPr>
          <p:cNvSpPr txBox="1">
            <a:spLocks noChangeArrowheads="1"/>
          </p:cNvSpPr>
          <p:nvPr/>
        </p:nvSpPr>
        <p:spPr bwMode="auto">
          <a:xfrm>
            <a:off x="5961063" y="1483787"/>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Plan, Monitor and control progress</a:t>
            </a:r>
          </a:p>
        </p:txBody>
      </p:sp>
      <p:sp>
        <p:nvSpPr>
          <p:cNvPr id="108563" name="Text Box 19">
            <a:extLst>
              <a:ext uri="{FF2B5EF4-FFF2-40B4-BE49-F238E27FC236}">
                <a16:creationId xmlns:a16="http://schemas.microsoft.com/office/drawing/2014/main" id="{6C7FCF4C-947A-4899-9B26-3DAE2F49751B}"/>
              </a:ext>
            </a:extLst>
          </p:cNvPr>
          <p:cNvSpPr txBox="1">
            <a:spLocks noChangeArrowheads="1"/>
          </p:cNvSpPr>
          <p:nvPr/>
        </p:nvSpPr>
        <p:spPr bwMode="auto">
          <a:xfrm>
            <a:off x="5961063" y="1949716"/>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Define </a:t>
            </a:r>
            <a:r>
              <a:rPr lang="en-GB" altLang="en-US" sz="1800">
                <a:latin typeface="Arial" panose="020B0604020202020204" pitchFamily="34" charset="0"/>
              </a:rPr>
              <a:t>and maintain</a:t>
            </a:r>
            <a:r>
              <a:rPr lang="en-GB" altLang="en-US" sz="2000">
                <a:latin typeface="Arial" panose="020B0604020202020204" pitchFamily="34" charset="0"/>
              </a:rPr>
              <a:t> focus on objectives</a:t>
            </a:r>
          </a:p>
        </p:txBody>
      </p:sp>
      <p:sp>
        <p:nvSpPr>
          <p:cNvPr id="108564" name="Text Box 20">
            <a:extLst>
              <a:ext uri="{FF2B5EF4-FFF2-40B4-BE49-F238E27FC236}">
                <a16:creationId xmlns:a16="http://schemas.microsoft.com/office/drawing/2014/main" id="{5B955A87-48F7-4C43-A77F-BB7070020F21}"/>
              </a:ext>
            </a:extLst>
          </p:cNvPr>
          <p:cNvSpPr txBox="1">
            <a:spLocks noChangeArrowheads="1"/>
          </p:cNvSpPr>
          <p:nvPr/>
        </p:nvSpPr>
        <p:spPr bwMode="auto">
          <a:xfrm>
            <a:off x="5961063" y="2386011"/>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Prove project viability</a:t>
            </a:r>
          </a:p>
        </p:txBody>
      </p:sp>
      <p:sp>
        <p:nvSpPr>
          <p:cNvPr id="108565" name="Text Box 21">
            <a:extLst>
              <a:ext uri="{FF2B5EF4-FFF2-40B4-BE49-F238E27FC236}">
                <a16:creationId xmlns:a16="http://schemas.microsoft.com/office/drawing/2014/main" id="{B011C7C8-5357-4991-9866-A163E1B071C8}"/>
              </a:ext>
            </a:extLst>
          </p:cNvPr>
          <p:cNvSpPr txBox="1">
            <a:spLocks noChangeArrowheads="1"/>
          </p:cNvSpPr>
          <p:nvPr/>
        </p:nvSpPr>
        <p:spPr bwMode="auto">
          <a:xfrm>
            <a:off x="5961063" y="2844006"/>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Control contractual aspects</a:t>
            </a:r>
          </a:p>
        </p:txBody>
      </p:sp>
      <p:sp>
        <p:nvSpPr>
          <p:cNvPr id="108566" name="Text Box 22">
            <a:extLst>
              <a:ext uri="{FF2B5EF4-FFF2-40B4-BE49-F238E27FC236}">
                <a16:creationId xmlns:a16="http://schemas.microsoft.com/office/drawing/2014/main" id="{9DDD2ACD-EB9C-481B-AD51-C688650FCECE}"/>
              </a:ext>
            </a:extLst>
          </p:cNvPr>
          <p:cNvSpPr txBox="1">
            <a:spLocks noChangeArrowheads="1"/>
          </p:cNvSpPr>
          <p:nvPr/>
        </p:nvSpPr>
        <p:spPr bwMode="auto">
          <a:xfrm>
            <a:off x="5961063" y="3300679"/>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Plan and control sequence of activities</a:t>
            </a:r>
          </a:p>
        </p:txBody>
      </p:sp>
      <p:sp>
        <p:nvSpPr>
          <p:cNvPr id="108567" name="Text Box 23">
            <a:extLst>
              <a:ext uri="{FF2B5EF4-FFF2-40B4-BE49-F238E27FC236}">
                <a16:creationId xmlns:a16="http://schemas.microsoft.com/office/drawing/2014/main" id="{587A9724-83ED-4128-BD6E-1EB7EEF8F903}"/>
              </a:ext>
            </a:extLst>
          </p:cNvPr>
          <p:cNvSpPr txBox="1">
            <a:spLocks noChangeArrowheads="1"/>
          </p:cNvSpPr>
          <p:nvPr/>
        </p:nvSpPr>
        <p:spPr bwMode="auto">
          <a:xfrm>
            <a:off x="5961063" y="3743595"/>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Build and lead a project team</a:t>
            </a:r>
          </a:p>
        </p:txBody>
      </p:sp>
      <p:sp>
        <p:nvSpPr>
          <p:cNvPr id="108568" name="Text Box 24">
            <a:extLst>
              <a:ext uri="{FF2B5EF4-FFF2-40B4-BE49-F238E27FC236}">
                <a16:creationId xmlns:a16="http://schemas.microsoft.com/office/drawing/2014/main" id="{4F688B1D-1250-4007-9E38-4B8AFD728E2D}"/>
              </a:ext>
            </a:extLst>
          </p:cNvPr>
          <p:cNvSpPr txBox="1">
            <a:spLocks noChangeArrowheads="1"/>
          </p:cNvSpPr>
          <p:nvPr/>
        </p:nvSpPr>
        <p:spPr bwMode="auto">
          <a:xfrm>
            <a:off x="5961063" y="4198939"/>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Plan and control resources</a:t>
            </a:r>
          </a:p>
        </p:txBody>
      </p:sp>
      <p:sp>
        <p:nvSpPr>
          <p:cNvPr id="108569" name="Text Box 25">
            <a:extLst>
              <a:ext uri="{FF2B5EF4-FFF2-40B4-BE49-F238E27FC236}">
                <a16:creationId xmlns:a16="http://schemas.microsoft.com/office/drawing/2014/main" id="{8E97C575-44FC-45AC-8116-F2B33FE58F74}"/>
              </a:ext>
            </a:extLst>
          </p:cNvPr>
          <p:cNvSpPr txBox="1">
            <a:spLocks noChangeArrowheads="1"/>
          </p:cNvSpPr>
          <p:nvPr/>
        </p:nvSpPr>
        <p:spPr bwMode="auto">
          <a:xfrm>
            <a:off x="5961063" y="4631537"/>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Budget and control costs</a:t>
            </a:r>
          </a:p>
        </p:txBody>
      </p:sp>
      <p:sp>
        <p:nvSpPr>
          <p:cNvPr id="86038" name="Text Box 26">
            <a:extLst>
              <a:ext uri="{FF2B5EF4-FFF2-40B4-BE49-F238E27FC236}">
                <a16:creationId xmlns:a16="http://schemas.microsoft.com/office/drawing/2014/main" id="{3D3789E4-7882-4AC1-A628-774208647811}"/>
              </a:ext>
            </a:extLst>
          </p:cNvPr>
          <p:cNvSpPr txBox="1">
            <a:spLocks noChangeArrowheads="1"/>
          </p:cNvSpPr>
          <p:nvPr/>
        </p:nvSpPr>
        <p:spPr bwMode="auto">
          <a:xfrm>
            <a:off x="1524000" y="5041901"/>
            <a:ext cx="44196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Often implies change </a:t>
            </a:r>
            <a:r>
              <a:rPr lang="en-GB" altLang="en-US" sz="1800">
                <a:latin typeface="Arial" panose="020B0604020202020204" pitchFamily="34" charset="0"/>
              </a:rPr>
              <a:t>for other</a:t>
            </a:r>
            <a:r>
              <a:rPr lang="en-GB" altLang="en-US" sz="2000">
                <a:latin typeface="Arial" panose="020B0604020202020204" pitchFamily="34" charset="0"/>
              </a:rPr>
              <a:t> people</a:t>
            </a:r>
          </a:p>
        </p:txBody>
      </p:sp>
      <p:sp>
        <p:nvSpPr>
          <p:cNvPr id="108571" name="Text Box 27">
            <a:extLst>
              <a:ext uri="{FF2B5EF4-FFF2-40B4-BE49-F238E27FC236}">
                <a16:creationId xmlns:a16="http://schemas.microsoft.com/office/drawing/2014/main" id="{2BC618A3-41C8-4EE0-B2A0-298E6A6B161F}"/>
              </a:ext>
            </a:extLst>
          </p:cNvPr>
          <p:cNvSpPr txBox="1">
            <a:spLocks noChangeArrowheads="1"/>
          </p:cNvSpPr>
          <p:nvPr/>
        </p:nvSpPr>
        <p:spPr bwMode="auto">
          <a:xfrm>
            <a:off x="5961063" y="5059363"/>
            <a:ext cx="4648200" cy="409575"/>
          </a:xfrm>
          <a:prstGeom prst="rect">
            <a:avLst/>
          </a:prstGeom>
          <a:noFill/>
          <a:ln w="12700">
            <a:solidFill>
              <a:srgbClr val="0066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000">
                <a:latin typeface="Arial" panose="020B0604020202020204" pitchFamily="34" charset="0"/>
              </a:rPr>
              <a:t>Manage human implications of change</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8562"/>
                                        </p:tgtEl>
                                        <p:attrNameLst>
                                          <p:attrName>style.visibility</p:attrName>
                                        </p:attrNameLst>
                                      </p:cBhvr>
                                      <p:to>
                                        <p:strVal val="visible"/>
                                      </p:to>
                                    </p:set>
                                    <p:anim calcmode="lin" valueType="num">
                                      <p:cBhvr additive="base">
                                        <p:cTn id="7" dur="500" fill="hold"/>
                                        <p:tgtEl>
                                          <p:spTgt spid="108562"/>
                                        </p:tgtEl>
                                        <p:attrNameLst>
                                          <p:attrName>ppt_x</p:attrName>
                                        </p:attrNameLst>
                                      </p:cBhvr>
                                      <p:tavLst>
                                        <p:tav tm="0">
                                          <p:val>
                                            <p:strVal val="0-#ppt_w/2"/>
                                          </p:val>
                                        </p:tav>
                                        <p:tav tm="100000">
                                          <p:val>
                                            <p:strVal val="#ppt_x"/>
                                          </p:val>
                                        </p:tav>
                                      </p:tavLst>
                                    </p:anim>
                                    <p:anim calcmode="lin" valueType="num">
                                      <p:cBhvr additive="base">
                                        <p:cTn id="8" dur="500" fill="hold"/>
                                        <p:tgtEl>
                                          <p:spTgt spid="10856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8563"/>
                                        </p:tgtEl>
                                        <p:attrNameLst>
                                          <p:attrName>style.visibility</p:attrName>
                                        </p:attrNameLst>
                                      </p:cBhvr>
                                      <p:to>
                                        <p:strVal val="visible"/>
                                      </p:to>
                                    </p:set>
                                    <p:anim calcmode="lin" valueType="num">
                                      <p:cBhvr additive="base">
                                        <p:cTn id="13" dur="500" fill="hold"/>
                                        <p:tgtEl>
                                          <p:spTgt spid="108563"/>
                                        </p:tgtEl>
                                        <p:attrNameLst>
                                          <p:attrName>ppt_x</p:attrName>
                                        </p:attrNameLst>
                                      </p:cBhvr>
                                      <p:tavLst>
                                        <p:tav tm="0">
                                          <p:val>
                                            <p:strVal val="0-#ppt_w/2"/>
                                          </p:val>
                                        </p:tav>
                                        <p:tav tm="100000">
                                          <p:val>
                                            <p:strVal val="#ppt_x"/>
                                          </p:val>
                                        </p:tav>
                                      </p:tavLst>
                                    </p:anim>
                                    <p:anim calcmode="lin" valueType="num">
                                      <p:cBhvr additive="base">
                                        <p:cTn id="14" dur="500" fill="hold"/>
                                        <p:tgtEl>
                                          <p:spTgt spid="10856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8564"/>
                                        </p:tgtEl>
                                        <p:attrNameLst>
                                          <p:attrName>style.visibility</p:attrName>
                                        </p:attrNameLst>
                                      </p:cBhvr>
                                      <p:to>
                                        <p:strVal val="visible"/>
                                      </p:to>
                                    </p:set>
                                    <p:anim calcmode="lin" valueType="num">
                                      <p:cBhvr additive="base">
                                        <p:cTn id="19" dur="500" fill="hold"/>
                                        <p:tgtEl>
                                          <p:spTgt spid="108564"/>
                                        </p:tgtEl>
                                        <p:attrNameLst>
                                          <p:attrName>ppt_x</p:attrName>
                                        </p:attrNameLst>
                                      </p:cBhvr>
                                      <p:tavLst>
                                        <p:tav tm="0">
                                          <p:val>
                                            <p:strVal val="0-#ppt_w/2"/>
                                          </p:val>
                                        </p:tav>
                                        <p:tav tm="100000">
                                          <p:val>
                                            <p:strVal val="#ppt_x"/>
                                          </p:val>
                                        </p:tav>
                                      </p:tavLst>
                                    </p:anim>
                                    <p:anim calcmode="lin" valueType="num">
                                      <p:cBhvr additive="base">
                                        <p:cTn id="20" dur="500" fill="hold"/>
                                        <p:tgtEl>
                                          <p:spTgt spid="108564"/>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8565"/>
                                        </p:tgtEl>
                                        <p:attrNameLst>
                                          <p:attrName>style.visibility</p:attrName>
                                        </p:attrNameLst>
                                      </p:cBhvr>
                                      <p:to>
                                        <p:strVal val="visible"/>
                                      </p:to>
                                    </p:set>
                                    <p:anim calcmode="lin" valueType="num">
                                      <p:cBhvr additive="base">
                                        <p:cTn id="25" dur="500" fill="hold"/>
                                        <p:tgtEl>
                                          <p:spTgt spid="108565"/>
                                        </p:tgtEl>
                                        <p:attrNameLst>
                                          <p:attrName>ppt_x</p:attrName>
                                        </p:attrNameLst>
                                      </p:cBhvr>
                                      <p:tavLst>
                                        <p:tav tm="0">
                                          <p:val>
                                            <p:strVal val="0-#ppt_w/2"/>
                                          </p:val>
                                        </p:tav>
                                        <p:tav tm="100000">
                                          <p:val>
                                            <p:strVal val="#ppt_x"/>
                                          </p:val>
                                        </p:tav>
                                      </p:tavLst>
                                    </p:anim>
                                    <p:anim calcmode="lin" valueType="num">
                                      <p:cBhvr additive="base">
                                        <p:cTn id="26" dur="500" fill="hold"/>
                                        <p:tgtEl>
                                          <p:spTgt spid="108565"/>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08566"/>
                                        </p:tgtEl>
                                        <p:attrNameLst>
                                          <p:attrName>style.visibility</p:attrName>
                                        </p:attrNameLst>
                                      </p:cBhvr>
                                      <p:to>
                                        <p:strVal val="visible"/>
                                      </p:to>
                                    </p:set>
                                    <p:anim calcmode="lin" valueType="num">
                                      <p:cBhvr additive="base">
                                        <p:cTn id="31" dur="500" fill="hold"/>
                                        <p:tgtEl>
                                          <p:spTgt spid="108566"/>
                                        </p:tgtEl>
                                        <p:attrNameLst>
                                          <p:attrName>ppt_x</p:attrName>
                                        </p:attrNameLst>
                                      </p:cBhvr>
                                      <p:tavLst>
                                        <p:tav tm="0">
                                          <p:val>
                                            <p:strVal val="0-#ppt_w/2"/>
                                          </p:val>
                                        </p:tav>
                                        <p:tav tm="100000">
                                          <p:val>
                                            <p:strVal val="#ppt_x"/>
                                          </p:val>
                                        </p:tav>
                                      </p:tavLst>
                                    </p:anim>
                                    <p:anim calcmode="lin" valueType="num">
                                      <p:cBhvr additive="base">
                                        <p:cTn id="32" dur="500" fill="hold"/>
                                        <p:tgtEl>
                                          <p:spTgt spid="108566"/>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08567"/>
                                        </p:tgtEl>
                                        <p:attrNameLst>
                                          <p:attrName>style.visibility</p:attrName>
                                        </p:attrNameLst>
                                      </p:cBhvr>
                                      <p:to>
                                        <p:strVal val="visible"/>
                                      </p:to>
                                    </p:set>
                                    <p:anim calcmode="lin" valueType="num">
                                      <p:cBhvr additive="base">
                                        <p:cTn id="37" dur="500" fill="hold"/>
                                        <p:tgtEl>
                                          <p:spTgt spid="108567"/>
                                        </p:tgtEl>
                                        <p:attrNameLst>
                                          <p:attrName>ppt_x</p:attrName>
                                        </p:attrNameLst>
                                      </p:cBhvr>
                                      <p:tavLst>
                                        <p:tav tm="0">
                                          <p:val>
                                            <p:strVal val="0-#ppt_w/2"/>
                                          </p:val>
                                        </p:tav>
                                        <p:tav tm="100000">
                                          <p:val>
                                            <p:strVal val="#ppt_x"/>
                                          </p:val>
                                        </p:tav>
                                      </p:tavLst>
                                    </p:anim>
                                    <p:anim calcmode="lin" valueType="num">
                                      <p:cBhvr additive="base">
                                        <p:cTn id="38" dur="500" fill="hold"/>
                                        <p:tgtEl>
                                          <p:spTgt spid="108567"/>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08568"/>
                                        </p:tgtEl>
                                        <p:attrNameLst>
                                          <p:attrName>style.visibility</p:attrName>
                                        </p:attrNameLst>
                                      </p:cBhvr>
                                      <p:to>
                                        <p:strVal val="visible"/>
                                      </p:to>
                                    </p:set>
                                    <p:anim calcmode="lin" valueType="num">
                                      <p:cBhvr additive="base">
                                        <p:cTn id="43" dur="500" fill="hold"/>
                                        <p:tgtEl>
                                          <p:spTgt spid="108568"/>
                                        </p:tgtEl>
                                        <p:attrNameLst>
                                          <p:attrName>ppt_x</p:attrName>
                                        </p:attrNameLst>
                                      </p:cBhvr>
                                      <p:tavLst>
                                        <p:tav tm="0">
                                          <p:val>
                                            <p:strVal val="0-#ppt_w/2"/>
                                          </p:val>
                                        </p:tav>
                                        <p:tav tm="100000">
                                          <p:val>
                                            <p:strVal val="#ppt_x"/>
                                          </p:val>
                                        </p:tav>
                                      </p:tavLst>
                                    </p:anim>
                                    <p:anim calcmode="lin" valueType="num">
                                      <p:cBhvr additive="base">
                                        <p:cTn id="44" dur="500" fill="hold"/>
                                        <p:tgtEl>
                                          <p:spTgt spid="108568"/>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08569"/>
                                        </p:tgtEl>
                                        <p:attrNameLst>
                                          <p:attrName>style.visibility</p:attrName>
                                        </p:attrNameLst>
                                      </p:cBhvr>
                                      <p:to>
                                        <p:strVal val="visible"/>
                                      </p:to>
                                    </p:set>
                                    <p:anim calcmode="lin" valueType="num">
                                      <p:cBhvr additive="base">
                                        <p:cTn id="49" dur="500" fill="hold"/>
                                        <p:tgtEl>
                                          <p:spTgt spid="108569"/>
                                        </p:tgtEl>
                                        <p:attrNameLst>
                                          <p:attrName>ppt_x</p:attrName>
                                        </p:attrNameLst>
                                      </p:cBhvr>
                                      <p:tavLst>
                                        <p:tav tm="0">
                                          <p:val>
                                            <p:strVal val="0-#ppt_w/2"/>
                                          </p:val>
                                        </p:tav>
                                        <p:tav tm="100000">
                                          <p:val>
                                            <p:strVal val="#ppt_x"/>
                                          </p:val>
                                        </p:tav>
                                      </p:tavLst>
                                    </p:anim>
                                    <p:anim calcmode="lin" valueType="num">
                                      <p:cBhvr additive="base">
                                        <p:cTn id="50" dur="500" fill="hold"/>
                                        <p:tgtEl>
                                          <p:spTgt spid="108569"/>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08571"/>
                                        </p:tgtEl>
                                        <p:attrNameLst>
                                          <p:attrName>style.visibility</p:attrName>
                                        </p:attrNameLst>
                                      </p:cBhvr>
                                      <p:to>
                                        <p:strVal val="visible"/>
                                      </p:to>
                                    </p:set>
                                    <p:anim calcmode="lin" valueType="num">
                                      <p:cBhvr additive="base">
                                        <p:cTn id="55" dur="500" fill="hold"/>
                                        <p:tgtEl>
                                          <p:spTgt spid="108571"/>
                                        </p:tgtEl>
                                        <p:attrNameLst>
                                          <p:attrName>ppt_x</p:attrName>
                                        </p:attrNameLst>
                                      </p:cBhvr>
                                      <p:tavLst>
                                        <p:tav tm="0">
                                          <p:val>
                                            <p:strVal val="0-#ppt_w/2"/>
                                          </p:val>
                                        </p:tav>
                                        <p:tav tm="100000">
                                          <p:val>
                                            <p:strVal val="#ppt_x"/>
                                          </p:val>
                                        </p:tav>
                                      </p:tavLst>
                                    </p:anim>
                                    <p:anim calcmode="lin" valueType="num">
                                      <p:cBhvr additive="base">
                                        <p:cTn id="56" dur="500" fill="hold"/>
                                        <p:tgtEl>
                                          <p:spTgt spid="10857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62" grpId="0" animBg="1" autoUpdateAnimBg="0"/>
      <p:bldP spid="108563" grpId="0" animBg="1" autoUpdateAnimBg="0"/>
      <p:bldP spid="108564" grpId="0" animBg="1" autoUpdateAnimBg="0"/>
      <p:bldP spid="108565" grpId="0" animBg="1" autoUpdateAnimBg="0"/>
      <p:bldP spid="108566" grpId="0" animBg="1" autoUpdateAnimBg="0"/>
      <p:bldP spid="108567" grpId="0" animBg="1" autoUpdateAnimBg="0"/>
      <p:bldP spid="108568" grpId="0" animBg="1" autoUpdateAnimBg="0"/>
      <p:bldP spid="108569" grpId="0" animBg="1" autoUpdateAnimBg="0"/>
      <p:bldP spid="108571" grpId="0" animBg="1"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1026">
            <a:extLst>
              <a:ext uri="{FF2B5EF4-FFF2-40B4-BE49-F238E27FC236}">
                <a16:creationId xmlns:a16="http://schemas.microsoft.com/office/drawing/2014/main" id="{27216697-DE48-4B69-AF29-37569A07DF03}"/>
              </a:ext>
            </a:extLst>
          </p:cNvPr>
          <p:cNvSpPr>
            <a:spLocks noGrp="1" noChangeArrowheads="1"/>
          </p:cNvSpPr>
          <p:nvPr>
            <p:ph type="title"/>
          </p:nvPr>
        </p:nvSpPr>
        <p:spPr/>
        <p:txBody>
          <a:bodyPr/>
          <a:lstStyle/>
          <a:p>
            <a:r>
              <a:rPr lang="en-GB" altLang="en-US" sz="4000" b="1">
                <a:latin typeface="Verdana" panose="020B0604030504040204" pitchFamily="34" charset="0"/>
              </a:rPr>
              <a:t>Project v Operations</a:t>
            </a:r>
          </a:p>
        </p:txBody>
      </p:sp>
      <p:sp>
        <p:nvSpPr>
          <p:cNvPr id="88067" name="Text Box 1028">
            <a:extLst>
              <a:ext uri="{FF2B5EF4-FFF2-40B4-BE49-F238E27FC236}">
                <a16:creationId xmlns:a16="http://schemas.microsoft.com/office/drawing/2014/main" id="{E10EFF3C-4971-4362-814F-F7CA6EE189B0}"/>
              </a:ext>
            </a:extLst>
          </p:cNvPr>
          <p:cNvSpPr txBox="1">
            <a:spLocks noChangeArrowheads="1"/>
          </p:cNvSpPr>
          <p:nvPr/>
        </p:nvSpPr>
        <p:spPr bwMode="auto">
          <a:xfrm>
            <a:off x="2693988" y="1524001"/>
            <a:ext cx="26098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50000"/>
              </a:spcBef>
              <a:buSzTx/>
              <a:buFontTx/>
              <a:buNone/>
            </a:pPr>
            <a:r>
              <a:rPr lang="en-GB" altLang="en-US" sz="2800" b="1">
                <a:latin typeface="Arial" panose="020B0604020202020204" pitchFamily="34" charset="0"/>
              </a:rPr>
              <a:t>Projects</a:t>
            </a:r>
          </a:p>
        </p:txBody>
      </p:sp>
      <p:sp>
        <p:nvSpPr>
          <p:cNvPr id="88068" name="Text Box 1029">
            <a:extLst>
              <a:ext uri="{FF2B5EF4-FFF2-40B4-BE49-F238E27FC236}">
                <a16:creationId xmlns:a16="http://schemas.microsoft.com/office/drawing/2014/main" id="{60754F9B-0756-4E6D-9450-251836EC68A6}"/>
              </a:ext>
            </a:extLst>
          </p:cNvPr>
          <p:cNvSpPr txBox="1">
            <a:spLocks noChangeArrowheads="1"/>
          </p:cNvSpPr>
          <p:nvPr/>
        </p:nvSpPr>
        <p:spPr bwMode="auto">
          <a:xfrm>
            <a:off x="6718300" y="1524001"/>
            <a:ext cx="32893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50000"/>
              </a:spcBef>
              <a:buSzTx/>
              <a:buFontTx/>
              <a:buNone/>
            </a:pPr>
            <a:r>
              <a:rPr lang="en-GB" altLang="en-US" sz="2800" b="1">
                <a:latin typeface="Arial" panose="020B0604020202020204" pitchFamily="34" charset="0"/>
              </a:rPr>
              <a:t>Operations</a:t>
            </a:r>
          </a:p>
        </p:txBody>
      </p:sp>
      <p:sp>
        <p:nvSpPr>
          <p:cNvPr id="209926" name="Text Box 1030">
            <a:extLst>
              <a:ext uri="{FF2B5EF4-FFF2-40B4-BE49-F238E27FC236}">
                <a16:creationId xmlns:a16="http://schemas.microsoft.com/office/drawing/2014/main" id="{46594DAA-516C-4E19-86C9-F32EE1AE20A4}"/>
              </a:ext>
            </a:extLst>
          </p:cNvPr>
          <p:cNvSpPr txBox="1">
            <a:spLocks noChangeArrowheads="1"/>
          </p:cNvSpPr>
          <p:nvPr/>
        </p:nvSpPr>
        <p:spPr bwMode="auto">
          <a:xfrm>
            <a:off x="2324100" y="1981200"/>
            <a:ext cx="441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400">
                <a:latin typeface="Arial" panose="020B0604020202020204" pitchFamily="34" charset="0"/>
              </a:rPr>
              <a:t>Unique?</a:t>
            </a:r>
          </a:p>
        </p:txBody>
      </p:sp>
      <p:sp>
        <p:nvSpPr>
          <p:cNvPr id="209927" name="Text Box 1031">
            <a:extLst>
              <a:ext uri="{FF2B5EF4-FFF2-40B4-BE49-F238E27FC236}">
                <a16:creationId xmlns:a16="http://schemas.microsoft.com/office/drawing/2014/main" id="{7BFDA3FA-87B8-4A81-98EF-A89B2C595C18}"/>
              </a:ext>
            </a:extLst>
          </p:cNvPr>
          <p:cNvSpPr txBox="1">
            <a:spLocks noChangeArrowheads="1"/>
          </p:cNvSpPr>
          <p:nvPr/>
        </p:nvSpPr>
        <p:spPr bwMode="auto">
          <a:xfrm>
            <a:off x="2324100" y="2438400"/>
            <a:ext cx="441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400">
                <a:latin typeface="Arial" panose="020B0604020202020204" pitchFamily="34" charset="0"/>
              </a:rPr>
              <a:t>Finite</a:t>
            </a:r>
          </a:p>
        </p:txBody>
      </p:sp>
      <p:sp>
        <p:nvSpPr>
          <p:cNvPr id="209928" name="Text Box 1032">
            <a:extLst>
              <a:ext uri="{FF2B5EF4-FFF2-40B4-BE49-F238E27FC236}">
                <a16:creationId xmlns:a16="http://schemas.microsoft.com/office/drawing/2014/main" id="{53FF5627-E4EF-4A84-9ED3-00B4086BDDBB}"/>
              </a:ext>
            </a:extLst>
          </p:cNvPr>
          <p:cNvSpPr txBox="1">
            <a:spLocks noChangeArrowheads="1"/>
          </p:cNvSpPr>
          <p:nvPr/>
        </p:nvSpPr>
        <p:spPr bwMode="auto">
          <a:xfrm>
            <a:off x="2324100" y="2895600"/>
            <a:ext cx="441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400">
                <a:latin typeface="Arial" panose="020B0604020202020204" pitchFamily="34" charset="0"/>
              </a:rPr>
              <a:t>Risk and Uncertainty</a:t>
            </a:r>
          </a:p>
        </p:txBody>
      </p:sp>
      <p:sp>
        <p:nvSpPr>
          <p:cNvPr id="209934" name="Text Box 1038">
            <a:extLst>
              <a:ext uri="{FF2B5EF4-FFF2-40B4-BE49-F238E27FC236}">
                <a16:creationId xmlns:a16="http://schemas.microsoft.com/office/drawing/2014/main" id="{79A76F8F-B68D-4336-AB75-BC2279771778}"/>
              </a:ext>
            </a:extLst>
          </p:cNvPr>
          <p:cNvSpPr txBox="1">
            <a:spLocks noChangeArrowheads="1"/>
          </p:cNvSpPr>
          <p:nvPr/>
        </p:nvSpPr>
        <p:spPr bwMode="auto">
          <a:xfrm>
            <a:off x="6919913" y="1981200"/>
            <a:ext cx="464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400">
                <a:latin typeface="Arial" panose="020B0604020202020204" pitchFamily="34" charset="0"/>
              </a:rPr>
              <a:t>Repetitive</a:t>
            </a:r>
          </a:p>
        </p:txBody>
      </p:sp>
      <p:sp>
        <p:nvSpPr>
          <p:cNvPr id="209935" name="Text Box 1039">
            <a:extLst>
              <a:ext uri="{FF2B5EF4-FFF2-40B4-BE49-F238E27FC236}">
                <a16:creationId xmlns:a16="http://schemas.microsoft.com/office/drawing/2014/main" id="{5101A033-60CA-40F8-BD25-5C2CD8562316}"/>
              </a:ext>
            </a:extLst>
          </p:cNvPr>
          <p:cNvSpPr txBox="1">
            <a:spLocks noChangeArrowheads="1"/>
          </p:cNvSpPr>
          <p:nvPr/>
        </p:nvSpPr>
        <p:spPr bwMode="auto">
          <a:xfrm>
            <a:off x="6919913" y="2438400"/>
            <a:ext cx="464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400">
                <a:latin typeface="Arial" panose="020B0604020202020204" pitchFamily="34" charset="0"/>
              </a:rPr>
              <a:t>Eternal</a:t>
            </a:r>
          </a:p>
        </p:txBody>
      </p:sp>
      <p:sp>
        <p:nvSpPr>
          <p:cNvPr id="209936" name="Text Box 1040">
            <a:extLst>
              <a:ext uri="{FF2B5EF4-FFF2-40B4-BE49-F238E27FC236}">
                <a16:creationId xmlns:a16="http://schemas.microsoft.com/office/drawing/2014/main" id="{C4BFA8CE-08C0-441E-BCA0-D9F9DC9EEBDA}"/>
              </a:ext>
            </a:extLst>
          </p:cNvPr>
          <p:cNvSpPr txBox="1">
            <a:spLocks noChangeArrowheads="1"/>
          </p:cNvSpPr>
          <p:nvPr/>
        </p:nvSpPr>
        <p:spPr bwMode="auto">
          <a:xfrm>
            <a:off x="6919913" y="2895600"/>
            <a:ext cx="4648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50000"/>
              </a:spcBef>
              <a:buSzTx/>
              <a:buFontTx/>
              <a:buNone/>
            </a:pPr>
            <a:r>
              <a:rPr lang="en-GB" altLang="en-US" sz="2400">
                <a:latin typeface="Arial" panose="020B0604020202020204" pitchFamily="34" charset="0"/>
              </a:rPr>
              <a:t>Experience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9926"/>
                                        </p:tgtEl>
                                        <p:attrNameLst>
                                          <p:attrName>style.visibility</p:attrName>
                                        </p:attrNameLst>
                                      </p:cBhvr>
                                      <p:to>
                                        <p:strVal val="visible"/>
                                      </p:to>
                                    </p:set>
                                    <p:anim calcmode="lin" valueType="num">
                                      <p:cBhvr additive="base">
                                        <p:cTn id="7" dur="500" fill="hold"/>
                                        <p:tgtEl>
                                          <p:spTgt spid="209926"/>
                                        </p:tgtEl>
                                        <p:attrNameLst>
                                          <p:attrName>ppt_x</p:attrName>
                                        </p:attrNameLst>
                                      </p:cBhvr>
                                      <p:tavLst>
                                        <p:tav tm="0">
                                          <p:val>
                                            <p:strVal val="0-#ppt_w/2"/>
                                          </p:val>
                                        </p:tav>
                                        <p:tav tm="100000">
                                          <p:val>
                                            <p:strVal val="#ppt_x"/>
                                          </p:val>
                                        </p:tav>
                                      </p:tavLst>
                                    </p:anim>
                                    <p:anim calcmode="lin" valueType="num">
                                      <p:cBhvr additive="base">
                                        <p:cTn id="8" dur="500" fill="hold"/>
                                        <p:tgtEl>
                                          <p:spTgt spid="20992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9927"/>
                                        </p:tgtEl>
                                        <p:attrNameLst>
                                          <p:attrName>style.visibility</p:attrName>
                                        </p:attrNameLst>
                                      </p:cBhvr>
                                      <p:to>
                                        <p:strVal val="visible"/>
                                      </p:to>
                                    </p:set>
                                    <p:anim calcmode="lin" valueType="num">
                                      <p:cBhvr additive="base">
                                        <p:cTn id="13" dur="500" fill="hold"/>
                                        <p:tgtEl>
                                          <p:spTgt spid="209927"/>
                                        </p:tgtEl>
                                        <p:attrNameLst>
                                          <p:attrName>ppt_x</p:attrName>
                                        </p:attrNameLst>
                                      </p:cBhvr>
                                      <p:tavLst>
                                        <p:tav tm="0">
                                          <p:val>
                                            <p:strVal val="0-#ppt_w/2"/>
                                          </p:val>
                                        </p:tav>
                                        <p:tav tm="100000">
                                          <p:val>
                                            <p:strVal val="#ppt_x"/>
                                          </p:val>
                                        </p:tav>
                                      </p:tavLst>
                                    </p:anim>
                                    <p:anim calcmode="lin" valueType="num">
                                      <p:cBhvr additive="base">
                                        <p:cTn id="14" dur="500" fill="hold"/>
                                        <p:tgtEl>
                                          <p:spTgt spid="209927"/>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9928"/>
                                        </p:tgtEl>
                                        <p:attrNameLst>
                                          <p:attrName>style.visibility</p:attrName>
                                        </p:attrNameLst>
                                      </p:cBhvr>
                                      <p:to>
                                        <p:strVal val="visible"/>
                                      </p:to>
                                    </p:set>
                                    <p:anim calcmode="lin" valueType="num">
                                      <p:cBhvr additive="base">
                                        <p:cTn id="19" dur="500" fill="hold"/>
                                        <p:tgtEl>
                                          <p:spTgt spid="209928"/>
                                        </p:tgtEl>
                                        <p:attrNameLst>
                                          <p:attrName>ppt_x</p:attrName>
                                        </p:attrNameLst>
                                      </p:cBhvr>
                                      <p:tavLst>
                                        <p:tav tm="0">
                                          <p:val>
                                            <p:strVal val="0-#ppt_w/2"/>
                                          </p:val>
                                        </p:tav>
                                        <p:tav tm="100000">
                                          <p:val>
                                            <p:strVal val="#ppt_x"/>
                                          </p:val>
                                        </p:tav>
                                      </p:tavLst>
                                    </p:anim>
                                    <p:anim calcmode="lin" valueType="num">
                                      <p:cBhvr additive="base">
                                        <p:cTn id="20" dur="500" fill="hold"/>
                                        <p:tgtEl>
                                          <p:spTgt spid="209928"/>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9934"/>
                                        </p:tgtEl>
                                        <p:attrNameLst>
                                          <p:attrName>style.visibility</p:attrName>
                                        </p:attrNameLst>
                                      </p:cBhvr>
                                      <p:to>
                                        <p:strVal val="visible"/>
                                      </p:to>
                                    </p:set>
                                    <p:anim calcmode="lin" valueType="num">
                                      <p:cBhvr additive="base">
                                        <p:cTn id="25" dur="500" fill="hold"/>
                                        <p:tgtEl>
                                          <p:spTgt spid="209934"/>
                                        </p:tgtEl>
                                        <p:attrNameLst>
                                          <p:attrName>ppt_x</p:attrName>
                                        </p:attrNameLst>
                                      </p:cBhvr>
                                      <p:tavLst>
                                        <p:tav tm="0">
                                          <p:val>
                                            <p:strVal val="0-#ppt_w/2"/>
                                          </p:val>
                                        </p:tav>
                                        <p:tav tm="100000">
                                          <p:val>
                                            <p:strVal val="#ppt_x"/>
                                          </p:val>
                                        </p:tav>
                                      </p:tavLst>
                                    </p:anim>
                                    <p:anim calcmode="lin" valueType="num">
                                      <p:cBhvr additive="base">
                                        <p:cTn id="26" dur="500" fill="hold"/>
                                        <p:tgtEl>
                                          <p:spTgt spid="209934"/>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09935"/>
                                        </p:tgtEl>
                                        <p:attrNameLst>
                                          <p:attrName>style.visibility</p:attrName>
                                        </p:attrNameLst>
                                      </p:cBhvr>
                                      <p:to>
                                        <p:strVal val="visible"/>
                                      </p:to>
                                    </p:set>
                                    <p:anim calcmode="lin" valueType="num">
                                      <p:cBhvr additive="base">
                                        <p:cTn id="31" dur="500" fill="hold"/>
                                        <p:tgtEl>
                                          <p:spTgt spid="209935"/>
                                        </p:tgtEl>
                                        <p:attrNameLst>
                                          <p:attrName>ppt_x</p:attrName>
                                        </p:attrNameLst>
                                      </p:cBhvr>
                                      <p:tavLst>
                                        <p:tav tm="0">
                                          <p:val>
                                            <p:strVal val="0-#ppt_w/2"/>
                                          </p:val>
                                        </p:tav>
                                        <p:tav tm="100000">
                                          <p:val>
                                            <p:strVal val="#ppt_x"/>
                                          </p:val>
                                        </p:tav>
                                      </p:tavLst>
                                    </p:anim>
                                    <p:anim calcmode="lin" valueType="num">
                                      <p:cBhvr additive="base">
                                        <p:cTn id="32" dur="500" fill="hold"/>
                                        <p:tgtEl>
                                          <p:spTgt spid="209935"/>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09936"/>
                                        </p:tgtEl>
                                        <p:attrNameLst>
                                          <p:attrName>style.visibility</p:attrName>
                                        </p:attrNameLst>
                                      </p:cBhvr>
                                      <p:to>
                                        <p:strVal val="visible"/>
                                      </p:to>
                                    </p:set>
                                    <p:anim calcmode="lin" valueType="num">
                                      <p:cBhvr additive="base">
                                        <p:cTn id="37" dur="500" fill="hold"/>
                                        <p:tgtEl>
                                          <p:spTgt spid="209936"/>
                                        </p:tgtEl>
                                        <p:attrNameLst>
                                          <p:attrName>ppt_x</p:attrName>
                                        </p:attrNameLst>
                                      </p:cBhvr>
                                      <p:tavLst>
                                        <p:tav tm="0">
                                          <p:val>
                                            <p:strVal val="0-#ppt_w/2"/>
                                          </p:val>
                                        </p:tav>
                                        <p:tav tm="100000">
                                          <p:val>
                                            <p:strVal val="#ppt_x"/>
                                          </p:val>
                                        </p:tav>
                                      </p:tavLst>
                                    </p:anim>
                                    <p:anim calcmode="lin" valueType="num">
                                      <p:cBhvr additive="base">
                                        <p:cTn id="38" dur="500" fill="hold"/>
                                        <p:tgtEl>
                                          <p:spTgt spid="2099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6" grpId="0"/>
      <p:bldP spid="209927" grpId="0"/>
      <p:bldP spid="209928" grpId="0"/>
      <p:bldP spid="209934" grpId="0"/>
      <p:bldP spid="209935" grpId="0"/>
      <p:bldP spid="209936"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5B21E7A5-D810-4AEE-8DEA-30BDC3F6899D}"/>
              </a:ext>
            </a:extLst>
          </p:cNvPr>
          <p:cNvSpPr>
            <a:spLocks noGrp="1" noChangeArrowheads="1"/>
          </p:cNvSpPr>
          <p:nvPr>
            <p:ph type="title"/>
          </p:nvPr>
        </p:nvSpPr>
        <p:spPr/>
        <p:txBody>
          <a:bodyPr/>
          <a:lstStyle/>
          <a:p>
            <a:r>
              <a:rPr lang="en-GB" altLang="en-US" sz="4000" b="1">
                <a:latin typeface="Verdana" panose="020B0604030504040204" pitchFamily="34" charset="0"/>
              </a:rPr>
              <a:t>Types of Project</a:t>
            </a:r>
          </a:p>
        </p:txBody>
      </p:sp>
      <p:sp>
        <p:nvSpPr>
          <p:cNvPr id="92163" name="Rectangle 3">
            <a:extLst>
              <a:ext uri="{FF2B5EF4-FFF2-40B4-BE49-F238E27FC236}">
                <a16:creationId xmlns:a16="http://schemas.microsoft.com/office/drawing/2014/main" id="{DC77A1FA-47CE-4BF1-8819-A7353595B708}"/>
              </a:ext>
            </a:extLst>
          </p:cNvPr>
          <p:cNvSpPr>
            <a:spLocks noGrp="1" noChangeArrowheads="1"/>
          </p:cNvSpPr>
          <p:nvPr>
            <p:ph type="body" idx="1"/>
          </p:nvPr>
        </p:nvSpPr>
        <p:spPr>
          <a:xfrm>
            <a:off x="2246314" y="2057401"/>
            <a:ext cx="3925887" cy="2644775"/>
          </a:xfrm>
        </p:spPr>
        <p:txBody>
          <a:bodyPr>
            <a:normAutofit fontScale="92500" lnSpcReduction="20000"/>
          </a:bodyPr>
          <a:lstStyle/>
          <a:p>
            <a:pPr>
              <a:lnSpc>
                <a:spcPct val="90000"/>
              </a:lnSpc>
            </a:pPr>
            <a:r>
              <a:rPr lang="en-GB" altLang="en-US">
                <a:latin typeface="Verdana" panose="020B0604030504040204" pitchFamily="34" charset="0"/>
              </a:rPr>
              <a:t>Capital</a:t>
            </a:r>
          </a:p>
          <a:p>
            <a:pPr>
              <a:lnSpc>
                <a:spcPct val="90000"/>
              </a:lnSpc>
            </a:pPr>
            <a:r>
              <a:rPr lang="en-GB" altLang="en-US">
                <a:latin typeface="Verdana" panose="020B0604030504040204" pitchFamily="34" charset="0"/>
              </a:rPr>
              <a:t>Revenue</a:t>
            </a:r>
          </a:p>
          <a:p>
            <a:pPr>
              <a:lnSpc>
                <a:spcPct val="90000"/>
              </a:lnSpc>
            </a:pPr>
            <a:r>
              <a:rPr lang="en-GB" altLang="en-US">
                <a:latin typeface="Verdana" panose="020B0604030504040204" pitchFamily="34" charset="0"/>
              </a:rPr>
              <a:t>Large/Small</a:t>
            </a:r>
          </a:p>
          <a:p>
            <a:pPr>
              <a:lnSpc>
                <a:spcPct val="90000"/>
              </a:lnSpc>
            </a:pPr>
            <a:r>
              <a:rPr lang="en-GB" altLang="en-US">
                <a:latin typeface="Verdana" panose="020B0604030504040204" pitchFamily="34" charset="0"/>
              </a:rPr>
              <a:t>Research</a:t>
            </a:r>
          </a:p>
          <a:p>
            <a:pPr>
              <a:lnSpc>
                <a:spcPct val="90000"/>
              </a:lnSpc>
            </a:pPr>
            <a:r>
              <a:rPr lang="en-GB" altLang="en-US">
                <a:latin typeface="Verdana" panose="020B0604030504040204" pitchFamily="34" charset="0"/>
              </a:rPr>
              <a:t>Change Management</a:t>
            </a:r>
          </a:p>
          <a:p>
            <a:pPr>
              <a:lnSpc>
                <a:spcPct val="90000"/>
              </a:lnSpc>
            </a:pPr>
            <a:endParaRPr lang="en-GB" altLang="en-US">
              <a:latin typeface="Verdana" panose="020B0604030504040204" pitchFamily="34" charset="0"/>
            </a:endParaRPr>
          </a:p>
          <a:p>
            <a:pPr>
              <a:lnSpc>
                <a:spcPct val="90000"/>
              </a:lnSpc>
            </a:pPr>
            <a:endParaRPr lang="en-GB" altLang="en-US">
              <a:latin typeface="Verdana" panose="020B0604030504040204" pitchFamily="34" charset="0"/>
            </a:endParaRPr>
          </a:p>
        </p:txBody>
      </p:sp>
      <p:sp>
        <p:nvSpPr>
          <p:cNvPr id="92164" name="Rectangle 6">
            <a:extLst>
              <a:ext uri="{FF2B5EF4-FFF2-40B4-BE49-F238E27FC236}">
                <a16:creationId xmlns:a16="http://schemas.microsoft.com/office/drawing/2014/main" id="{098018D9-D716-4521-93EB-67580BE0E394}"/>
              </a:ext>
            </a:extLst>
          </p:cNvPr>
          <p:cNvSpPr>
            <a:spLocks noChangeArrowheads="1"/>
          </p:cNvSpPr>
          <p:nvPr/>
        </p:nvSpPr>
        <p:spPr bwMode="auto">
          <a:xfrm>
            <a:off x="6172200" y="1981200"/>
            <a:ext cx="41021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defTabSz="762000">
              <a:spcBef>
                <a:spcPct val="20000"/>
              </a:spcBef>
              <a:buSzPct val="100000"/>
              <a:buChar char="•"/>
              <a:defRPr sz="3200">
                <a:solidFill>
                  <a:schemeClr val="tx1"/>
                </a:solidFill>
                <a:latin typeface="Times New Roman" panose="02020603050405020304" pitchFamily="18" charset="0"/>
              </a:defRPr>
            </a:lvl1pPr>
            <a:lvl2pPr marL="742950" indent="-285750" defTabSz="762000">
              <a:spcBef>
                <a:spcPct val="20000"/>
              </a:spcBef>
              <a:buSzPct val="100000"/>
              <a:buChar char="–"/>
              <a:defRPr sz="2800">
                <a:solidFill>
                  <a:schemeClr val="tx1"/>
                </a:solidFill>
                <a:latin typeface="Times New Roman" panose="02020603050405020304" pitchFamily="18" charset="0"/>
              </a:defRPr>
            </a:lvl2pPr>
            <a:lvl3pPr marL="1143000" indent="-228600" defTabSz="762000">
              <a:spcBef>
                <a:spcPct val="20000"/>
              </a:spcBef>
              <a:buSzPct val="100000"/>
              <a:buChar char="•"/>
              <a:defRPr sz="2400">
                <a:solidFill>
                  <a:schemeClr val="tx1"/>
                </a:solidFill>
                <a:latin typeface="Times New Roman" panose="02020603050405020304" pitchFamily="18" charset="0"/>
              </a:defRPr>
            </a:lvl3pPr>
            <a:lvl4pPr marL="1600200" indent="-228600" defTabSz="762000">
              <a:spcBef>
                <a:spcPct val="20000"/>
              </a:spcBef>
              <a:buSzPct val="100000"/>
              <a:buChar char="–"/>
              <a:defRPr sz="2000">
                <a:solidFill>
                  <a:schemeClr val="tx1"/>
                </a:solidFill>
                <a:latin typeface="Times New Roman" panose="02020603050405020304" pitchFamily="18" charset="0"/>
              </a:defRPr>
            </a:lvl4pPr>
            <a:lvl5pPr marL="2057400" indent="-228600" defTabSz="762000">
              <a:spcBef>
                <a:spcPct val="20000"/>
              </a:spcBef>
              <a:buSzPct val="100000"/>
              <a:buChar char="•"/>
              <a:defRPr sz="2000">
                <a:solidFill>
                  <a:schemeClr val="tx1"/>
                </a:solidFill>
                <a:latin typeface="Times New Roman" panose="02020603050405020304" pitchFamily="18" charset="0"/>
              </a:defRPr>
            </a:lvl5pPr>
            <a:lvl6pPr marL="2514600" indent="-228600" defTabSz="7620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defTabSz="7620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defTabSz="7620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defTabSz="7620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r>
              <a:rPr lang="en-GB" altLang="en-US">
                <a:latin typeface="Verdana" panose="020B0604030504040204" pitchFamily="34" charset="0"/>
              </a:rPr>
              <a:t>Software</a:t>
            </a:r>
          </a:p>
          <a:p>
            <a:r>
              <a:rPr lang="en-GB" altLang="en-US">
                <a:latin typeface="Verdana" panose="020B0604030504040204" pitchFamily="34" charset="0"/>
              </a:rPr>
              <a:t>Product Development</a:t>
            </a:r>
          </a:p>
          <a:p>
            <a:r>
              <a:rPr lang="en-GB" altLang="en-US">
                <a:latin typeface="Verdana" panose="020B0604030504040204" pitchFamily="34" charset="0"/>
              </a:rPr>
              <a:t>Process Improvement</a:t>
            </a:r>
          </a:p>
          <a:p>
            <a:r>
              <a:rPr lang="en-GB" altLang="en-US">
                <a:latin typeface="Verdana" panose="020B0604030504040204" pitchFamily="34" charset="0"/>
              </a:rPr>
              <a:t>Construction</a:t>
            </a:r>
          </a:p>
          <a:p>
            <a:endParaRPr lang="en-GB" altLang="en-US">
              <a:latin typeface="Verdana" panose="020B060403050404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CAF72F29-B198-4C85-A579-05F00B40D237}"/>
              </a:ext>
            </a:extLst>
          </p:cNvPr>
          <p:cNvSpPr>
            <a:spLocks noGrp="1" noChangeArrowheads="1"/>
          </p:cNvSpPr>
          <p:nvPr>
            <p:ph type="title"/>
          </p:nvPr>
        </p:nvSpPr>
        <p:spPr>
          <a:xfrm>
            <a:off x="518160" y="183198"/>
            <a:ext cx="10972800" cy="924242"/>
          </a:xfrm>
        </p:spPr>
        <p:txBody>
          <a:bodyPr/>
          <a:lstStyle/>
          <a:p>
            <a:r>
              <a:rPr lang="en-GB" altLang="en-US" sz="4000" b="1" dirty="0">
                <a:latin typeface="Verdana" panose="020B0604030504040204" pitchFamily="34" charset="0"/>
              </a:rPr>
              <a:t>Project Context</a:t>
            </a:r>
          </a:p>
        </p:txBody>
      </p:sp>
      <p:sp>
        <p:nvSpPr>
          <p:cNvPr id="6" name="Rectangle 3">
            <a:extLst>
              <a:ext uri="{FF2B5EF4-FFF2-40B4-BE49-F238E27FC236}">
                <a16:creationId xmlns:a16="http://schemas.microsoft.com/office/drawing/2014/main" id="{91AC9185-E7B2-408E-B636-59CEBEA9BD90}"/>
              </a:ext>
            </a:extLst>
          </p:cNvPr>
          <p:cNvSpPr txBox="1">
            <a:spLocks noChangeArrowheads="1"/>
          </p:cNvSpPr>
          <p:nvPr/>
        </p:nvSpPr>
        <p:spPr bwMode="auto">
          <a:xfrm>
            <a:off x="416560" y="1107440"/>
            <a:ext cx="11308080" cy="4463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gn="just">
              <a:lnSpc>
                <a:spcPct val="90000"/>
              </a:lnSpc>
              <a:defRPr/>
            </a:pPr>
            <a:r>
              <a:rPr lang="en-GB" altLang="en-US" sz="2400" b="1" kern="0" dirty="0">
                <a:latin typeface="Verdana" panose="020B0604030504040204" pitchFamily="34" charset="0"/>
                <a:ea typeface="Verdana" panose="020B0604030504040204" pitchFamily="34" charset="0"/>
                <a:cs typeface="Calibri" panose="020F0502020204030204" pitchFamily="34" charset="0"/>
              </a:rPr>
              <a:t>Project ‘Context’ or ‘Environment’: </a:t>
            </a:r>
            <a:r>
              <a:rPr lang="en-US" sz="2400" b="0" i="0" dirty="0">
                <a:effectLst/>
                <a:latin typeface="Verdana" panose="020B0604030504040204" pitchFamily="34" charset="0"/>
                <a:ea typeface="Verdana" panose="020B0604030504040204" pitchFamily="34" charset="0"/>
                <a:cs typeface="Calibri" panose="020F0502020204030204" pitchFamily="34" charset="0"/>
              </a:rPr>
              <a:t>Project context is the internal and external environment that a project operates in</a:t>
            </a:r>
            <a:r>
              <a:rPr lang="en-US" sz="2400" dirty="0">
                <a:latin typeface="Verdana" panose="020B0604030504040204" pitchFamily="34" charset="0"/>
                <a:ea typeface="Verdana" panose="020B0604030504040204" pitchFamily="34" charset="0"/>
                <a:cs typeface="Calibri" panose="020F0502020204030204" pitchFamily="34" charset="0"/>
              </a:rPr>
              <a:t> and affect by it</a:t>
            </a:r>
            <a:endParaRPr lang="en-US" sz="2400" b="0" i="0" dirty="0">
              <a:effectLst/>
              <a:latin typeface="Verdana" panose="020B0604030504040204" pitchFamily="34" charset="0"/>
              <a:ea typeface="Verdana" panose="020B0604030504040204" pitchFamily="34" charset="0"/>
              <a:cs typeface="Calibri" panose="020F0502020204030204" pitchFamily="34" charset="0"/>
            </a:endParaRPr>
          </a:p>
          <a:p>
            <a:pPr algn="just">
              <a:lnSpc>
                <a:spcPct val="90000"/>
              </a:lnSpc>
              <a:defRPr/>
            </a:pPr>
            <a:endParaRPr lang="en-US" sz="2400" dirty="0">
              <a:latin typeface="Verdana" panose="020B0604030504040204" pitchFamily="34" charset="0"/>
              <a:ea typeface="Verdana" panose="020B0604030504040204" pitchFamily="34" charset="0"/>
              <a:cs typeface="Calibri" panose="020F0502020204030204" pitchFamily="34" charset="0"/>
            </a:endParaRPr>
          </a:p>
          <a:p>
            <a:pPr algn="just">
              <a:lnSpc>
                <a:spcPct val="90000"/>
              </a:lnSpc>
              <a:defRPr/>
            </a:pPr>
            <a:r>
              <a:rPr lang="en-US" sz="2400" b="0" i="0" dirty="0">
                <a:effectLst/>
                <a:latin typeface="Verdana" panose="020B0604030504040204" pitchFamily="34" charset="0"/>
                <a:ea typeface="Verdana" panose="020B0604030504040204" pitchFamily="34" charset="0"/>
                <a:cs typeface="Calibri" panose="020F0502020204030204" pitchFamily="34" charset="0"/>
              </a:rPr>
              <a:t>The </a:t>
            </a:r>
            <a:r>
              <a:rPr lang="en-US" sz="2400" dirty="0">
                <a:latin typeface="Verdana" panose="020B0604030504040204" pitchFamily="34" charset="0"/>
                <a:ea typeface="Verdana" panose="020B0604030504040204" pitchFamily="34" charset="0"/>
                <a:cs typeface="Calibri" panose="020F0502020204030204" pitchFamily="34" charset="0"/>
              </a:rPr>
              <a:t>variables/factors</a:t>
            </a:r>
            <a:r>
              <a:rPr lang="en-US" sz="2400" b="0" i="0" dirty="0">
                <a:effectLst/>
                <a:latin typeface="Verdana" panose="020B0604030504040204" pitchFamily="34" charset="0"/>
                <a:ea typeface="Verdana" panose="020B0604030504040204" pitchFamily="34" charset="0"/>
                <a:cs typeface="Calibri" panose="020F0502020204030204" pitchFamily="34" charset="0"/>
              </a:rPr>
              <a:t> within the environment, will influence the project and this needs to be understood by the project manager.  </a:t>
            </a:r>
          </a:p>
          <a:p>
            <a:pPr algn="just">
              <a:lnSpc>
                <a:spcPct val="90000"/>
              </a:lnSpc>
              <a:defRPr/>
            </a:pPr>
            <a:endParaRPr lang="en-US" sz="2400" dirty="0">
              <a:latin typeface="Verdana" panose="020B0604030504040204" pitchFamily="34" charset="0"/>
              <a:ea typeface="Verdana" panose="020B0604030504040204" pitchFamily="34" charset="0"/>
              <a:cs typeface="Calibri" panose="020F0502020204030204" pitchFamily="34" charset="0"/>
            </a:endParaRPr>
          </a:p>
          <a:p>
            <a:pPr algn="just">
              <a:lnSpc>
                <a:spcPct val="90000"/>
              </a:lnSpc>
              <a:defRPr/>
            </a:pPr>
            <a:r>
              <a:rPr lang="en-US" sz="2400" b="0" i="0" dirty="0">
                <a:effectLst/>
                <a:latin typeface="Verdana" panose="020B0604030504040204" pitchFamily="34" charset="0"/>
                <a:ea typeface="Verdana" panose="020B0604030504040204" pitchFamily="34" charset="0"/>
                <a:cs typeface="Calibri" panose="020F0502020204030204" pitchFamily="34" charset="0"/>
              </a:rPr>
              <a:t>An example of this is the implementation of a new IT system limited to a small group of people, which will be very different to the building of a new airport runway, which will have far more influences that need to be considered</a:t>
            </a:r>
            <a:endParaRPr lang="en-GB" altLang="en-US" sz="2400" kern="0" dirty="0">
              <a:latin typeface="Verdana" panose="020B0604030504040204" pitchFamily="34" charset="0"/>
              <a:ea typeface="Verdana" panose="020B0604030504040204" pitchFamily="34" charset="0"/>
              <a:cs typeface="Calibri" panose="020F0502020204030204" pitchFamily="34" charset="0"/>
            </a:endParaRPr>
          </a:p>
          <a:p>
            <a:pPr>
              <a:lnSpc>
                <a:spcPct val="90000"/>
              </a:lnSpc>
              <a:defRPr/>
            </a:pPr>
            <a:endParaRPr lang="en-GB" altLang="en-US" sz="2800" kern="0" dirty="0">
              <a:latin typeface="Verdana" pitchFamily="34" charset="0"/>
            </a:endParaRPr>
          </a:p>
          <a:p>
            <a:pPr marL="0" indent="0">
              <a:lnSpc>
                <a:spcPct val="90000"/>
              </a:lnSpc>
              <a:buNone/>
              <a:defRPr/>
            </a:pPr>
            <a:endParaRPr lang="en-GB" altLang="en-US" kern="0" dirty="0">
              <a:latin typeface="Verdana"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CAF72F29-B198-4C85-A579-05F00B40D237}"/>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91AC9185-E7B2-408E-B636-59CEBEA9BD90}"/>
              </a:ext>
            </a:extLst>
          </p:cNvPr>
          <p:cNvSpPr txBox="1">
            <a:spLocks noChangeArrowheads="1"/>
          </p:cNvSpPr>
          <p:nvPr/>
        </p:nvSpPr>
        <p:spPr bwMode="auto">
          <a:xfrm>
            <a:off x="1151468" y="1417638"/>
            <a:ext cx="10176932" cy="28292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sz="2800" kern="0" dirty="0">
                <a:latin typeface="Verdana" pitchFamily="34" charset="0"/>
              </a:rPr>
              <a:t>Projects operate within a context of the:</a:t>
            </a:r>
          </a:p>
          <a:p>
            <a:pPr lvl="1">
              <a:lnSpc>
                <a:spcPct val="90000"/>
              </a:lnSpc>
              <a:defRPr/>
            </a:pPr>
            <a:r>
              <a:rPr lang="en-GB" altLang="en-US" kern="0" dirty="0">
                <a:latin typeface="Verdana" pitchFamily="34" charset="0"/>
              </a:rPr>
              <a:t>The Company</a:t>
            </a:r>
          </a:p>
          <a:p>
            <a:pPr lvl="1">
              <a:lnSpc>
                <a:spcPct val="90000"/>
              </a:lnSpc>
              <a:defRPr/>
            </a:pPr>
            <a:r>
              <a:rPr lang="en-GB" altLang="en-US" kern="0" dirty="0">
                <a:latin typeface="Verdana" pitchFamily="34" charset="0"/>
              </a:rPr>
              <a:t>The Stakeholders</a:t>
            </a:r>
          </a:p>
          <a:p>
            <a:pPr lvl="1">
              <a:lnSpc>
                <a:spcPct val="90000"/>
              </a:lnSpc>
              <a:defRPr/>
            </a:pPr>
            <a:r>
              <a:rPr lang="en-GB" altLang="en-US" kern="0" dirty="0">
                <a:latin typeface="Verdana" pitchFamily="34" charset="0"/>
              </a:rPr>
              <a:t>The Environment (PESTLE)</a:t>
            </a:r>
          </a:p>
          <a:p>
            <a:pPr lvl="1">
              <a:lnSpc>
                <a:spcPct val="90000"/>
              </a:lnSpc>
              <a:defRPr/>
            </a:pPr>
            <a:r>
              <a:rPr lang="en-GB" altLang="en-US" kern="0" dirty="0">
                <a:latin typeface="Verdana" pitchFamily="34" charset="0"/>
              </a:rPr>
              <a:t>The Big Wide World</a:t>
            </a:r>
          </a:p>
          <a:p>
            <a:pPr lvl="1">
              <a:lnSpc>
                <a:spcPct val="90000"/>
              </a:lnSpc>
              <a:defRPr/>
            </a:pPr>
            <a:endParaRPr lang="en-GB" altLang="en-US" kern="0" dirty="0">
              <a:latin typeface="Verdana" pitchFamily="34" charset="0"/>
            </a:endParaRPr>
          </a:p>
          <a:p>
            <a:pPr>
              <a:lnSpc>
                <a:spcPct val="90000"/>
              </a:lnSpc>
              <a:defRPr/>
            </a:pPr>
            <a:r>
              <a:rPr lang="en-GB" altLang="en-US" kern="0" dirty="0">
                <a:latin typeface="Verdana" pitchFamily="34" charset="0"/>
              </a:rPr>
              <a:t>This environment changes</a:t>
            </a:r>
          </a:p>
          <a:p>
            <a:pPr>
              <a:lnSpc>
                <a:spcPct val="90000"/>
              </a:lnSpc>
              <a:defRPr/>
            </a:pPr>
            <a:endParaRPr lang="en-GB" altLang="en-US" sz="2800" kern="0" dirty="0">
              <a:latin typeface="Verdana" pitchFamily="34" charset="0"/>
            </a:endParaRPr>
          </a:p>
          <a:p>
            <a:pPr>
              <a:lnSpc>
                <a:spcPct val="90000"/>
              </a:lnSpc>
              <a:defRPr/>
            </a:pPr>
            <a:endParaRPr lang="en-GB" altLang="en-US" kern="0" dirty="0">
              <a:latin typeface="Verdana" pitchFamily="34" charset="0"/>
            </a:endParaRPr>
          </a:p>
        </p:txBody>
      </p:sp>
    </p:spTree>
    <p:extLst>
      <p:ext uri="{BB962C8B-B14F-4D97-AF65-F5344CB8AC3E}">
        <p14:creationId xmlns:p14="http://schemas.microsoft.com/office/powerpoint/2010/main" val="9196645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876E7887-BA67-45B4-84FB-174584FE4292}"/>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0ED561B2-C4AC-4A15-B1BB-22583CBC21BD}"/>
              </a:ext>
            </a:extLst>
          </p:cNvPr>
          <p:cNvSpPr txBox="1">
            <a:spLocks noChangeArrowheads="1"/>
          </p:cNvSpPr>
          <p:nvPr/>
        </p:nvSpPr>
        <p:spPr bwMode="auto">
          <a:xfrm>
            <a:off x="728133" y="1615548"/>
            <a:ext cx="10278533" cy="264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sz="2800" kern="0" dirty="0">
                <a:latin typeface="Verdana" pitchFamily="34" charset="0"/>
              </a:rPr>
              <a:t>Stakeholders have different views and objectives</a:t>
            </a:r>
          </a:p>
          <a:p>
            <a:pPr marL="0" indent="0">
              <a:lnSpc>
                <a:spcPct val="90000"/>
              </a:lnSpc>
              <a:buNone/>
              <a:defRPr/>
            </a:pPr>
            <a:r>
              <a:rPr lang="en-GB" altLang="en-US" sz="2800" kern="0" dirty="0">
                <a:latin typeface="Verdana" pitchFamily="34" charset="0"/>
              </a:rPr>
              <a:t> </a:t>
            </a:r>
          </a:p>
          <a:p>
            <a:pPr>
              <a:lnSpc>
                <a:spcPct val="90000"/>
              </a:lnSpc>
              <a:defRPr/>
            </a:pPr>
            <a:r>
              <a:rPr lang="en-GB" altLang="en-US" sz="2800" kern="0" dirty="0">
                <a:latin typeface="Verdana" pitchFamily="34" charset="0"/>
              </a:rPr>
              <a:t>Ignoring the context leads to increased risk </a:t>
            </a:r>
          </a:p>
          <a:p>
            <a:pPr>
              <a:lnSpc>
                <a:spcPct val="90000"/>
              </a:lnSpc>
              <a:defRPr/>
            </a:pPr>
            <a:endParaRPr lang="en-GB" altLang="en-US" sz="2800" kern="0" dirty="0">
              <a:latin typeface="Verdana" pitchFamily="34" charset="0"/>
            </a:endParaRPr>
          </a:p>
          <a:p>
            <a:pPr>
              <a:lnSpc>
                <a:spcPct val="90000"/>
              </a:lnSpc>
              <a:defRPr/>
            </a:pPr>
            <a:r>
              <a:rPr lang="en-GB" altLang="en-US" sz="2800" kern="0" dirty="0">
                <a:latin typeface="Verdana" pitchFamily="34" charset="0"/>
              </a:rPr>
              <a:t>PESTLE analysis is one way to analyse and understand the context of a project.</a:t>
            </a:r>
          </a:p>
          <a:p>
            <a:pPr>
              <a:lnSpc>
                <a:spcPct val="90000"/>
              </a:lnSpc>
              <a:defRPr/>
            </a:pPr>
            <a:endParaRPr lang="en-GB" altLang="en-US" sz="2800" kern="0" dirty="0">
              <a:latin typeface="Verdana" pitchFamily="34" charset="0"/>
            </a:endParaRPr>
          </a:p>
          <a:p>
            <a:pPr>
              <a:lnSpc>
                <a:spcPct val="90000"/>
              </a:lnSpc>
              <a:defRPr/>
            </a:pPr>
            <a:r>
              <a:rPr lang="en-GB" altLang="en-US" sz="2800" kern="0" dirty="0">
                <a:latin typeface="Verdana" pitchFamily="34" charset="0"/>
              </a:rPr>
              <a:t>Helps you to think and consider the wider environment into which the project is delivered.</a:t>
            </a:r>
            <a:endParaRPr lang="en-GB" altLang="en-US" kern="0" dirty="0">
              <a:latin typeface="Verdana" pitchFamily="34" charset="0"/>
            </a:endParaRPr>
          </a:p>
          <a:p>
            <a:pPr>
              <a:lnSpc>
                <a:spcPct val="90000"/>
              </a:lnSpc>
              <a:defRPr/>
            </a:pPr>
            <a:endParaRPr lang="en-GB" altLang="en-US" kern="0" dirty="0">
              <a:latin typeface="Verdana"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a:xfrm>
            <a:off x="609600" y="112078"/>
            <a:ext cx="10972800" cy="832802"/>
          </a:xfrm>
        </p:spPr>
        <p:txBody>
          <a:bodyPr/>
          <a:lstStyle/>
          <a:p>
            <a:r>
              <a:rPr lang="en-GB" altLang="en-US" sz="4000" b="1" dirty="0">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284481" y="1072198"/>
            <a:ext cx="11297920" cy="4495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lvl="1" algn="just">
              <a:lnSpc>
                <a:spcPct val="90000"/>
              </a:lnSpc>
              <a:defRPr/>
            </a:pPr>
            <a:r>
              <a:rPr lang="en-GB" altLang="en-US" b="1" kern="0" dirty="0">
                <a:latin typeface="Calibri" panose="020F0502020204030204" pitchFamily="34" charset="0"/>
                <a:cs typeface="Calibri" panose="020F0502020204030204" pitchFamily="34" charset="0"/>
              </a:rPr>
              <a:t>Political:</a:t>
            </a:r>
            <a:r>
              <a:rPr lang="en-US" b="0" i="0" dirty="0">
                <a:solidFill>
                  <a:srgbClr val="444444"/>
                </a:solidFill>
                <a:effectLst/>
                <a:latin typeface="Calibri" panose="020F0502020204030204" pitchFamily="34" charset="0"/>
                <a:cs typeface="Calibri" panose="020F0502020204030204" pitchFamily="34" charset="0"/>
              </a:rPr>
              <a:t>There could be internal and external political issues that needs to be considered for the building of a new runway. </a:t>
            </a:r>
          </a:p>
          <a:p>
            <a:pPr lvl="1" algn="just">
              <a:lnSpc>
                <a:spcPct val="90000"/>
              </a:lnSpc>
              <a:defRPr/>
            </a:pPr>
            <a:endParaRPr lang="en-US"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b="0" i="0" dirty="0">
                <a:solidFill>
                  <a:srgbClr val="444444"/>
                </a:solidFill>
                <a:effectLst/>
                <a:latin typeface="Calibri" panose="020F0502020204030204" pitchFamily="34" charset="0"/>
                <a:cs typeface="Calibri" panose="020F0502020204030204" pitchFamily="34" charset="0"/>
              </a:rPr>
              <a:t>Projects that is introducing a big change will not be easily accepted by the local community or at a national political level</a:t>
            </a:r>
          </a:p>
          <a:p>
            <a:pPr lvl="1" algn="just">
              <a:lnSpc>
                <a:spcPct val="90000"/>
              </a:lnSpc>
              <a:defRPr/>
            </a:pPr>
            <a:endParaRPr lang="en-US"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b="0" i="0" dirty="0">
                <a:solidFill>
                  <a:srgbClr val="444444"/>
                </a:solidFill>
                <a:effectLst/>
                <a:latin typeface="Calibri" panose="020F0502020204030204" pitchFamily="34" charset="0"/>
                <a:cs typeface="Calibri" panose="020F0502020204030204" pitchFamily="34" charset="0"/>
              </a:rPr>
              <a:t> i.e. mayor of London opposing a new runway.  </a:t>
            </a:r>
          </a:p>
          <a:p>
            <a:pPr lvl="1" algn="just">
              <a:lnSpc>
                <a:spcPct val="90000"/>
              </a:lnSpc>
              <a:defRPr/>
            </a:pPr>
            <a:endParaRPr lang="en-US"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b="0" i="0" dirty="0">
                <a:solidFill>
                  <a:srgbClr val="444444"/>
                </a:solidFill>
                <a:effectLst/>
                <a:latin typeface="Calibri" panose="020F0502020204030204" pitchFamily="34" charset="0"/>
                <a:cs typeface="Calibri" panose="020F0502020204030204" pitchFamily="34" charset="0"/>
              </a:rPr>
              <a:t>All of this needs to be considered by the project manager and allowed for in the plans, resources and finances.</a:t>
            </a:r>
            <a:endParaRPr lang="en-GB" altLang="en-US" kern="0" dirty="0">
              <a:latin typeface="Calibri" panose="020F0502020204030204" pitchFamily="34" charset="0"/>
              <a:cs typeface="Calibri" panose="020F0502020204030204" pitchFamily="34" charset="0"/>
            </a:endParaRPr>
          </a:p>
          <a:p>
            <a:pPr>
              <a:lnSpc>
                <a:spcPct val="90000"/>
              </a:lnSpc>
              <a:defRPr/>
            </a:pPr>
            <a:endParaRPr lang="en-GB" altLang="en-US" kern="0" dirty="0">
              <a:latin typeface="Verdana" pitchFamily="34" charset="0"/>
            </a:endParaRPr>
          </a:p>
        </p:txBody>
      </p:sp>
    </p:spTree>
    <p:extLst>
      <p:ext uri="{BB962C8B-B14F-4D97-AF65-F5344CB8AC3E}">
        <p14:creationId xmlns:p14="http://schemas.microsoft.com/office/powerpoint/2010/main" val="386116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609600" y="1417638"/>
            <a:ext cx="10972800" cy="4339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lvl="1" algn="just">
              <a:lnSpc>
                <a:spcPct val="90000"/>
              </a:lnSpc>
              <a:defRPr/>
            </a:pPr>
            <a:r>
              <a:rPr lang="en-GB" altLang="en-US" b="1" kern="0" dirty="0">
                <a:latin typeface="Calibri" panose="020F0502020204030204" pitchFamily="34" charset="0"/>
                <a:cs typeface="Calibri" panose="020F0502020204030204" pitchFamily="34" charset="0"/>
              </a:rPr>
              <a:t>Economic: </a:t>
            </a:r>
            <a:r>
              <a:rPr lang="en-US" b="0" i="0" dirty="0">
                <a:solidFill>
                  <a:srgbClr val="444444"/>
                </a:solidFill>
                <a:effectLst/>
                <a:latin typeface="Calibri" panose="020F0502020204030204" pitchFamily="34" charset="0"/>
                <a:cs typeface="Calibri" panose="020F0502020204030204" pitchFamily="34" charset="0"/>
              </a:rPr>
              <a:t>This component is concerned with balancing longer-term benefits of a project with the cost of its implementation. </a:t>
            </a:r>
          </a:p>
          <a:p>
            <a:pPr lvl="1" algn="just">
              <a:lnSpc>
                <a:spcPct val="90000"/>
              </a:lnSpc>
              <a:defRPr/>
            </a:pPr>
            <a:endParaRPr lang="en-US"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b="0" i="0" dirty="0">
                <a:solidFill>
                  <a:srgbClr val="444444"/>
                </a:solidFill>
                <a:effectLst/>
                <a:latin typeface="Calibri" panose="020F0502020204030204" pitchFamily="34" charset="0"/>
                <a:cs typeface="Calibri" panose="020F0502020204030204" pitchFamily="34" charset="0"/>
              </a:rPr>
              <a:t>For example, funding a large capital project is usually dependent on public funds, e.g., PFI or PPP. </a:t>
            </a:r>
          </a:p>
          <a:p>
            <a:pPr lvl="1" algn="just">
              <a:lnSpc>
                <a:spcPct val="90000"/>
              </a:lnSpc>
              <a:defRPr/>
            </a:pPr>
            <a:endParaRPr lang="en-US"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b="0" i="0" dirty="0">
                <a:solidFill>
                  <a:srgbClr val="444444"/>
                </a:solidFill>
                <a:effectLst/>
                <a:latin typeface="Calibri" panose="020F0502020204030204" pitchFamily="34" charset="0"/>
                <a:cs typeface="Calibri" panose="020F0502020204030204" pitchFamily="34" charset="0"/>
              </a:rPr>
              <a:t>Also, long-term projects are more susceptible to the uncertainty around interest rates.</a:t>
            </a:r>
            <a:endParaRPr lang="en-GB" altLang="en-US" kern="0" dirty="0">
              <a:latin typeface="Calibri" panose="020F0502020204030204" pitchFamily="34" charset="0"/>
              <a:cs typeface="Calibri" panose="020F0502020204030204" pitchFamily="34" charset="0"/>
            </a:endParaRPr>
          </a:p>
          <a:p>
            <a:pPr marL="0" indent="0" algn="just">
              <a:lnSpc>
                <a:spcPct val="90000"/>
              </a:lnSpc>
              <a:buNone/>
              <a:defRPr/>
            </a:pPr>
            <a:endParaRPr lang="en-GB" altLang="en-US" kern="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630457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p:txBody>
          <a:bodyPr/>
          <a:lstStyle/>
          <a:p>
            <a:r>
              <a:rPr lang="en-GB" altLang="en-US" sz="4000" b="1" dirty="0">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609599" y="1417638"/>
            <a:ext cx="11108267" cy="432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lvl="1" algn="just">
              <a:lnSpc>
                <a:spcPct val="90000"/>
              </a:lnSpc>
              <a:defRPr/>
            </a:pPr>
            <a:r>
              <a:rPr lang="en-GB" altLang="en-US" sz="2400" b="1" kern="0" dirty="0">
                <a:latin typeface="Calibri" panose="020F0502020204030204" pitchFamily="34" charset="0"/>
                <a:cs typeface="Calibri" panose="020F0502020204030204" pitchFamily="34" charset="0"/>
              </a:rPr>
              <a:t>Sociological: </a:t>
            </a:r>
            <a:r>
              <a:rPr lang="en-US" sz="2400" b="0" i="0" dirty="0">
                <a:solidFill>
                  <a:srgbClr val="444444"/>
                </a:solidFill>
                <a:effectLst/>
                <a:latin typeface="Calibri" panose="020F0502020204030204" pitchFamily="34" charset="0"/>
                <a:cs typeface="Calibri" panose="020F0502020204030204" pitchFamily="34" charset="0"/>
              </a:rPr>
              <a:t>Sociological factors may influence the project context.  </a:t>
            </a:r>
          </a:p>
          <a:p>
            <a:pPr lvl="1" algn="just">
              <a:lnSpc>
                <a:spcPct val="90000"/>
              </a:lnSpc>
              <a:defRPr/>
            </a:pPr>
            <a:endParaRPr lang="en-US" sz="2400"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sz="2400" b="0" i="0" dirty="0">
                <a:solidFill>
                  <a:srgbClr val="444444"/>
                </a:solidFill>
                <a:effectLst/>
                <a:latin typeface="Calibri" panose="020F0502020204030204" pitchFamily="34" charset="0"/>
                <a:cs typeface="Calibri" panose="020F0502020204030204" pitchFamily="34" charset="0"/>
              </a:rPr>
              <a:t>The needs of groups of society needs to be considered by engaging and consulting with them.  </a:t>
            </a:r>
          </a:p>
          <a:p>
            <a:pPr lvl="1" algn="just">
              <a:lnSpc>
                <a:spcPct val="90000"/>
              </a:lnSpc>
              <a:defRPr/>
            </a:pPr>
            <a:endParaRPr lang="en-US" sz="2400" dirty="0">
              <a:solidFill>
                <a:srgbClr val="444444"/>
              </a:solidFill>
              <a:latin typeface="Calibri" panose="020F0502020204030204" pitchFamily="34" charset="0"/>
              <a:cs typeface="Calibri" panose="020F0502020204030204" pitchFamily="34" charset="0"/>
            </a:endParaRPr>
          </a:p>
          <a:p>
            <a:pPr lvl="1" algn="just">
              <a:lnSpc>
                <a:spcPct val="90000"/>
              </a:lnSpc>
              <a:defRPr/>
            </a:pPr>
            <a:r>
              <a:rPr lang="en-US" sz="2400" b="0" i="0" dirty="0">
                <a:solidFill>
                  <a:srgbClr val="444444"/>
                </a:solidFill>
                <a:effectLst/>
                <a:latin typeface="Calibri" panose="020F0502020204030204" pitchFamily="34" charset="0"/>
                <a:cs typeface="Calibri" panose="020F0502020204030204" pitchFamily="34" charset="0"/>
              </a:rPr>
              <a:t>An example a new IT system needs to be designed with the end user in mind considering the size of the screens, ease of use and consideration of disabilities. </a:t>
            </a:r>
          </a:p>
          <a:p>
            <a:pPr marL="457200" lvl="1" indent="0" algn="just">
              <a:lnSpc>
                <a:spcPct val="90000"/>
              </a:lnSpc>
              <a:buNone/>
              <a:defRPr/>
            </a:pPr>
            <a:r>
              <a:rPr lang="en-US" sz="2400" b="0" i="0" dirty="0">
                <a:solidFill>
                  <a:srgbClr val="444444"/>
                </a:solidFill>
                <a:effectLst/>
                <a:latin typeface="Calibri" panose="020F0502020204030204" pitchFamily="34" charset="0"/>
                <a:cs typeface="Calibri" panose="020F0502020204030204" pitchFamily="34" charset="0"/>
              </a:rPr>
              <a:t> </a:t>
            </a:r>
          </a:p>
          <a:p>
            <a:pPr lvl="1" algn="just">
              <a:lnSpc>
                <a:spcPct val="90000"/>
              </a:lnSpc>
              <a:defRPr/>
            </a:pPr>
            <a:r>
              <a:rPr lang="en-US" sz="2400" dirty="0">
                <a:solidFill>
                  <a:srgbClr val="444444"/>
                </a:solidFill>
                <a:latin typeface="Calibri" panose="020F0502020204030204" pitchFamily="34" charset="0"/>
                <a:cs typeface="Calibri" panose="020F0502020204030204" pitchFamily="34" charset="0"/>
              </a:rPr>
              <a:t>Th</a:t>
            </a:r>
            <a:r>
              <a:rPr lang="en-US" sz="2400" b="0" i="0" dirty="0">
                <a:solidFill>
                  <a:srgbClr val="444444"/>
                </a:solidFill>
                <a:effectLst/>
                <a:latin typeface="Calibri" panose="020F0502020204030204" pitchFamily="34" charset="0"/>
                <a:cs typeface="Calibri" panose="020F0502020204030204" pitchFamily="34" charset="0"/>
              </a:rPr>
              <a:t>e project manager needs to ensure a design is put in place and that the use cases are considered early on.  </a:t>
            </a:r>
            <a:endParaRPr lang="en-GB" altLang="en-US" sz="2400" kern="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838287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609600" y="1236133"/>
            <a:ext cx="10972800" cy="431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lvl="1" algn="just">
              <a:lnSpc>
                <a:spcPct val="90000"/>
              </a:lnSpc>
              <a:defRPr/>
            </a:pPr>
            <a:r>
              <a:rPr lang="en-GB" altLang="en-US" b="1" kern="0" dirty="0">
                <a:latin typeface="Calibri" panose="020F0502020204030204" pitchFamily="34" charset="0"/>
                <a:cs typeface="Calibri" panose="020F0502020204030204" pitchFamily="34" charset="0"/>
              </a:rPr>
              <a:t>Technical: </a:t>
            </a:r>
            <a:r>
              <a:rPr lang="en-US" b="0" i="0" dirty="0">
                <a:effectLst/>
                <a:latin typeface="Calibri" panose="020F0502020204030204" pitchFamily="34" charset="0"/>
                <a:cs typeface="Calibri" panose="020F0502020204030204" pitchFamily="34" charset="0"/>
              </a:rPr>
              <a:t>This aspect refers to a greater understanding of the technological specifications surrounding a project.</a:t>
            </a:r>
          </a:p>
          <a:p>
            <a:pPr marL="457200" lvl="1" indent="0" algn="just">
              <a:lnSpc>
                <a:spcPct val="90000"/>
              </a:lnSpc>
              <a:buNone/>
              <a:defRPr/>
            </a:pPr>
            <a:endParaRPr lang="en-US" b="0" i="0" dirty="0">
              <a:effectLst/>
              <a:latin typeface="Calibri" panose="020F0502020204030204" pitchFamily="34" charset="0"/>
              <a:cs typeface="Calibri" panose="020F0502020204030204" pitchFamily="34" charset="0"/>
            </a:endParaRPr>
          </a:p>
          <a:p>
            <a:pPr lvl="1" algn="just">
              <a:lnSpc>
                <a:spcPct val="90000"/>
              </a:lnSpc>
              <a:defRPr/>
            </a:pPr>
            <a:r>
              <a:rPr lang="en-US" b="0" i="0" dirty="0">
                <a:effectLst/>
                <a:latin typeface="Calibri" panose="020F0502020204030204" pitchFamily="34" charset="0"/>
                <a:cs typeface="Calibri" panose="020F0502020204030204" pitchFamily="34" charset="0"/>
              </a:rPr>
              <a:t> E.g., computer related technology advances at a high speed;</a:t>
            </a:r>
          </a:p>
          <a:p>
            <a:pPr lvl="1" algn="just">
              <a:lnSpc>
                <a:spcPct val="90000"/>
              </a:lnSpc>
              <a:defRPr/>
            </a:pPr>
            <a:endParaRPr lang="en-US" dirty="0">
              <a:latin typeface="Calibri" panose="020F0502020204030204" pitchFamily="34" charset="0"/>
              <a:cs typeface="Calibri" panose="020F0502020204030204" pitchFamily="34" charset="0"/>
            </a:endParaRPr>
          </a:p>
          <a:p>
            <a:pPr lvl="1" algn="just">
              <a:lnSpc>
                <a:spcPct val="90000"/>
              </a:lnSpc>
              <a:defRPr/>
            </a:pPr>
            <a:r>
              <a:rPr lang="en-US" b="0" i="0" dirty="0">
                <a:effectLst/>
                <a:latin typeface="Calibri" panose="020F0502020204030204" pitchFamily="34" charset="0"/>
                <a:cs typeface="Calibri" panose="020F0502020204030204" pitchFamily="34" charset="0"/>
              </a:rPr>
              <a:t>Therefore, implementing a new software system requires thorough consideration of the availability of such systems, as well as the anticipated time by which it becomes out of date</a:t>
            </a:r>
            <a:r>
              <a:rPr lang="en-US" b="0" i="0" dirty="0">
                <a:solidFill>
                  <a:srgbClr val="444444"/>
                </a:solidFill>
                <a:effectLst/>
                <a:latin typeface="Calibri" panose="020F0502020204030204" pitchFamily="34" charset="0"/>
                <a:cs typeface="Calibri" panose="020F0502020204030204" pitchFamily="34" charset="0"/>
              </a:rPr>
              <a:t>.</a:t>
            </a:r>
            <a:endParaRPr lang="en-GB" altLang="en-US" kern="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439729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762000" y="1134533"/>
            <a:ext cx="10972800" cy="4622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marL="0" indent="0" algn="just">
              <a:lnSpc>
                <a:spcPct val="90000"/>
              </a:lnSpc>
              <a:buNone/>
              <a:defRPr/>
            </a:pPr>
            <a:r>
              <a:rPr lang="en-GB" altLang="en-US" sz="2800" kern="0" dirty="0">
                <a:latin typeface="Calibri" panose="020F0502020204030204" pitchFamily="34" charset="0"/>
                <a:cs typeface="Calibri" panose="020F0502020204030204" pitchFamily="34" charset="0"/>
              </a:rPr>
              <a:t>-</a:t>
            </a:r>
            <a:r>
              <a:rPr lang="en-GB" altLang="en-US" sz="2400" b="1" kern="0" dirty="0">
                <a:latin typeface="Calibri" panose="020F0502020204030204" pitchFamily="34" charset="0"/>
                <a:cs typeface="Calibri" panose="020F0502020204030204" pitchFamily="34" charset="0"/>
              </a:rPr>
              <a:t>Legal:</a:t>
            </a:r>
            <a:r>
              <a:rPr lang="en-GB" altLang="en-US" sz="2400" kern="0" dirty="0">
                <a:latin typeface="Calibri" panose="020F0502020204030204" pitchFamily="34" charset="0"/>
                <a:cs typeface="Calibri" panose="020F0502020204030204" pitchFamily="34" charset="0"/>
              </a:rPr>
              <a:t> </a:t>
            </a:r>
            <a:r>
              <a:rPr lang="en-US" sz="2400" b="0" i="0" dirty="0">
                <a:solidFill>
                  <a:srgbClr val="444444"/>
                </a:solidFill>
                <a:effectLst/>
                <a:latin typeface="Calibri" panose="020F0502020204030204" pitchFamily="34" charset="0"/>
                <a:cs typeface="Calibri" panose="020F0502020204030204" pitchFamily="34" charset="0"/>
              </a:rPr>
              <a:t>Legal factors my influence the project context. Project managers need to be aware of legislation that can affect the project.  </a:t>
            </a:r>
          </a:p>
          <a:p>
            <a:pPr marL="0" indent="0" algn="just">
              <a:lnSpc>
                <a:spcPct val="90000"/>
              </a:lnSpc>
              <a:buNone/>
              <a:defRPr/>
            </a:pPr>
            <a:endParaRPr lang="en-US" sz="2400" b="0" i="0" dirty="0">
              <a:solidFill>
                <a:srgbClr val="444444"/>
              </a:solidFill>
              <a:effectLst/>
              <a:latin typeface="Calibri" panose="020F0502020204030204" pitchFamily="34" charset="0"/>
              <a:cs typeface="Calibri" panose="020F0502020204030204" pitchFamily="34" charset="0"/>
            </a:endParaRPr>
          </a:p>
          <a:p>
            <a:pPr marL="0" indent="0" algn="just">
              <a:lnSpc>
                <a:spcPct val="90000"/>
              </a:lnSpc>
              <a:buNone/>
              <a:defRPr/>
            </a:pPr>
            <a:r>
              <a:rPr lang="en-US" sz="2400" dirty="0">
                <a:solidFill>
                  <a:srgbClr val="444444"/>
                </a:solidFill>
                <a:latin typeface="Calibri" panose="020F0502020204030204" pitchFamily="34" charset="0"/>
                <a:cs typeface="Calibri" panose="020F0502020204030204" pitchFamily="34" charset="0"/>
              </a:rPr>
              <a:t>-</a:t>
            </a:r>
            <a:r>
              <a:rPr lang="en-US" sz="2400" b="0" i="0" dirty="0">
                <a:solidFill>
                  <a:srgbClr val="444444"/>
                </a:solidFill>
                <a:effectLst/>
                <a:latin typeface="Calibri" panose="020F0502020204030204" pitchFamily="34" charset="0"/>
                <a:cs typeface="Calibri" panose="020F0502020204030204" pitchFamily="34" charset="0"/>
              </a:rPr>
              <a:t>E.g. the working time regulations prescribe rules regarding the amount of time employees </a:t>
            </a:r>
            <a:r>
              <a:rPr lang="en-US" sz="2400" dirty="0">
                <a:solidFill>
                  <a:srgbClr val="444444"/>
                </a:solidFill>
                <a:latin typeface="Calibri" panose="020F0502020204030204" pitchFamily="34" charset="0"/>
                <a:cs typeface="Calibri" panose="020F0502020204030204" pitchFamily="34" charset="0"/>
              </a:rPr>
              <a:t>can</a:t>
            </a:r>
            <a:r>
              <a:rPr lang="en-US" sz="2400" b="0" i="0" dirty="0">
                <a:solidFill>
                  <a:srgbClr val="444444"/>
                </a:solidFill>
                <a:effectLst/>
                <a:latin typeface="Calibri" panose="020F0502020204030204" pitchFamily="34" charset="0"/>
                <a:cs typeface="Calibri" panose="020F0502020204030204" pitchFamily="34" charset="0"/>
              </a:rPr>
              <a:t> work.  </a:t>
            </a:r>
          </a:p>
          <a:p>
            <a:pPr marL="0" indent="0" algn="just">
              <a:lnSpc>
                <a:spcPct val="90000"/>
              </a:lnSpc>
              <a:buNone/>
              <a:defRPr/>
            </a:pPr>
            <a:endParaRPr lang="en-US" sz="2400" b="0" i="0" dirty="0">
              <a:solidFill>
                <a:srgbClr val="444444"/>
              </a:solidFill>
              <a:effectLst/>
              <a:latin typeface="Calibri" panose="020F0502020204030204" pitchFamily="34" charset="0"/>
              <a:cs typeface="Calibri" panose="020F0502020204030204" pitchFamily="34" charset="0"/>
            </a:endParaRPr>
          </a:p>
          <a:p>
            <a:pPr marL="0" indent="0" algn="just">
              <a:lnSpc>
                <a:spcPct val="90000"/>
              </a:lnSpc>
              <a:buNone/>
              <a:defRPr/>
            </a:pPr>
            <a:r>
              <a:rPr lang="en-US" sz="2400" dirty="0">
                <a:solidFill>
                  <a:srgbClr val="444444"/>
                </a:solidFill>
                <a:latin typeface="Calibri" panose="020F0502020204030204" pitchFamily="34" charset="0"/>
                <a:cs typeface="Calibri" panose="020F0502020204030204" pitchFamily="34" charset="0"/>
              </a:rPr>
              <a:t>-</a:t>
            </a:r>
            <a:r>
              <a:rPr lang="en-US" sz="2400" b="0" i="0" dirty="0">
                <a:solidFill>
                  <a:srgbClr val="444444"/>
                </a:solidFill>
                <a:effectLst/>
                <a:latin typeface="Calibri" panose="020F0502020204030204" pitchFamily="34" charset="0"/>
                <a:cs typeface="Calibri" panose="020F0502020204030204" pitchFamily="34" charset="0"/>
              </a:rPr>
              <a:t>If time is a limiting factor the project manager needs to ensure that there is enough employees to deliver to schedule and if not then they may need to allow time for recruitment in the plan.  </a:t>
            </a:r>
          </a:p>
          <a:p>
            <a:pPr marL="0" indent="0" algn="just">
              <a:lnSpc>
                <a:spcPct val="90000"/>
              </a:lnSpc>
              <a:buNone/>
              <a:defRPr/>
            </a:pPr>
            <a:endParaRPr lang="en-US" sz="2400" dirty="0">
              <a:solidFill>
                <a:srgbClr val="444444"/>
              </a:solidFill>
              <a:latin typeface="Calibri" panose="020F0502020204030204" pitchFamily="34" charset="0"/>
              <a:cs typeface="Calibri" panose="020F0502020204030204" pitchFamily="34" charset="0"/>
            </a:endParaRPr>
          </a:p>
          <a:p>
            <a:pPr marL="0" indent="0" algn="just">
              <a:lnSpc>
                <a:spcPct val="90000"/>
              </a:lnSpc>
              <a:buNone/>
              <a:defRPr/>
            </a:pPr>
            <a:r>
              <a:rPr lang="en-US" sz="2400" b="0" i="0" dirty="0">
                <a:solidFill>
                  <a:srgbClr val="444444"/>
                </a:solidFill>
                <a:effectLst/>
                <a:latin typeface="Calibri" panose="020F0502020204030204" pitchFamily="34" charset="0"/>
                <a:cs typeface="Calibri" panose="020F0502020204030204" pitchFamily="34" charset="0"/>
              </a:rPr>
              <a:t>-For construction projects planning permission may be needed and the time required will need to be understood and allowed for in plans.</a:t>
            </a:r>
            <a:endParaRPr lang="en-GB" altLang="en-US" sz="2400" kern="0" dirty="0">
              <a:latin typeface="Calibri" panose="020F0502020204030204" pitchFamily="34" charset="0"/>
              <a:cs typeface="Calibri" panose="020F0502020204030204" pitchFamily="34" charset="0"/>
            </a:endParaRPr>
          </a:p>
          <a:p>
            <a:pPr marL="0" indent="0">
              <a:lnSpc>
                <a:spcPct val="90000"/>
              </a:lnSpc>
              <a:buNone/>
              <a:defRPr/>
            </a:pPr>
            <a:endParaRPr lang="en-GB" altLang="en-US" kern="0" dirty="0">
              <a:latin typeface="Verdana" pitchFamily="34" charset="0"/>
            </a:endParaRPr>
          </a:p>
        </p:txBody>
      </p:sp>
    </p:spTree>
    <p:extLst>
      <p:ext uri="{BB962C8B-B14F-4D97-AF65-F5344CB8AC3E}">
        <p14:creationId xmlns:p14="http://schemas.microsoft.com/office/powerpoint/2010/main" val="27955041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51BC7011-721A-43AC-BC62-192FFECE2D61}"/>
              </a:ext>
            </a:extLst>
          </p:cNvPr>
          <p:cNvSpPr>
            <a:spLocks noGrp="1" noChangeArrowheads="1"/>
          </p:cNvSpPr>
          <p:nvPr>
            <p:ph type="title"/>
          </p:nvPr>
        </p:nvSpPr>
        <p:spPr/>
        <p:txBody>
          <a:bodyPr/>
          <a:lstStyle/>
          <a:p>
            <a:r>
              <a:rPr lang="en-GB" altLang="en-US" sz="4000" b="1">
                <a:latin typeface="Verdana" panose="020B0604030504040204" pitchFamily="34" charset="0"/>
              </a:rPr>
              <a:t>Project Context</a:t>
            </a:r>
          </a:p>
        </p:txBody>
      </p:sp>
      <p:sp>
        <p:nvSpPr>
          <p:cNvPr id="6" name="Rectangle 3">
            <a:extLst>
              <a:ext uri="{FF2B5EF4-FFF2-40B4-BE49-F238E27FC236}">
                <a16:creationId xmlns:a16="http://schemas.microsoft.com/office/drawing/2014/main" id="{C3206357-14C6-4CF1-93DD-02F5646F4E99}"/>
              </a:ext>
            </a:extLst>
          </p:cNvPr>
          <p:cNvSpPr txBox="1">
            <a:spLocks noChangeArrowheads="1"/>
          </p:cNvSpPr>
          <p:nvPr/>
        </p:nvSpPr>
        <p:spPr bwMode="auto">
          <a:xfrm>
            <a:off x="609600" y="1134534"/>
            <a:ext cx="10972800"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lvl="1" algn="just">
              <a:lnSpc>
                <a:spcPct val="90000"/>
              </a:lnSpc>
              <a:defRPr/>
            </a:pPr>
            <a:r>
              <a:rPr lang="en-GB" altLang="en-US" b="1" kern="0" dirty="0">
                <a:latin typeface="Calibri" panose="020F0502020204030204" pitchFamily="34" charset="0"/>
                <a:cs typeface="Calibri" panose="020F0502020204030204" pitchFamily="34" charset="0"/>
              </a:rPr>
              <a:t>Environmental (green): </a:t>
            </a:r>
            <a:r>
              <a:rPr lang="en-US" b="0" i="0" dirty="0">
                <a:effectLst/>
                <a:latin typeface="Calibri" panose="020F0502020204030204" pitchFamily="34" charset="0"/>
                <a:cs typeface="Calibri" panose="020F0502020204030204" pitchFamily="34" charset="0"/>
              </a:rPr>
              <a:t>Environmental factors may influence the project context.  </a:t>
            </a:r>
          </a:p>
          <a:p>
            <a:pPr lvl="1" algn="just">
              <a:lnSpc>
                <a:spcPct val="90000"/>
              </a:lnSpc>
              <a:defRPr/>
            </a:pPr>
            <a:endParaRPr lang="en-US" b="0" i="0" dirty="0">
              <a:effectLst/>
              <a:latin typeface="Calibri" panose="020F0502020204030204" pitchFamily="34" charset="0"/>
              <a:cs typeface="Calibri" panose="020F0502020204030204" pitchFamily="34" charset="0"/>
            </a:endParaRPr>
          </a:p>
          <a:p>
            <a:pPr lvl="1" algn="just">
              <a:lnSpc>
                <a:spcPct val="90000"/>
              </a:lnSpc>
              <a:defRPr/>
            </a:pPr>
            <a:r>
              <a:rPr lang="en-US" b="0" i="0" dirty="0">
                <a:effectLst/>
                <a:latin typeface="Calibri" panose="020F0502020204030204" pitchFamily="34" charset="0"/>
                <a:cs typeface="Calibri" panose="020F0502020204030204" pitchFamily="34" charset="0"/>
              </a:rPr>
              <a:t>For a construction project an environmental impact assessment needs to be done early on in the project so that the project manager can understand all the risks involved and allow the project manager to plan time to allow consultation with the relevant authorities or to gain permits </a:t>
            </a:r>
          </a:p>
          <a:p>
            <a:pPr lvl="1" algn="just">
              <a:lnSpc>
                <a:spcPct val="90000"/>
              </a:lnSpc>
              <a:defRPr/>
            </a:pPr>
            <a:endParaRPr lang="en-US" b="0" i="0" dirty="0">
              <a:effectLst/>
              <a:latin typeface="Calibri" panose="020F0502020204030204" pitchFamily="34" charset="0"/>
              <a:cs typeface="Calibri" panose="020F0502020204030204" pitchFamily="34" charset="0"/>
            </a:endParaRPr>
          </a:p>
          <a:p>
            <a:pPr lvl="1" algn="just">
              <a:lnSpc>
                <a:spcPct val="90000"/>
              </a:lnSpc>
              <a:defRPr/>
            </a:pPr>
            <a:r>
              <a:rPr lang="en-US" dirty="0">
                <a:latin typeface="Calibri" panose="020F0502020204030204" pitchFamily="34" charset="0"/>
                <a:cs typeface="Calibri" panose="020F0502020204030204" pitchFamily="34" charset="0"/>
              </a:rPr>
              <a:t>E</a:t>
            </a:r>
            <a:r>
              <a:rPr lang="en-US" b="0" i="0" dirty="0">
                <a:effectLst/>
                <a:latin typeface="Calibri" panose="020F0502020204030204" pitchFamily="34" charset="0"/>
                <a:cs typeface="Calibri" panose="020F0502020204030204" pitchFamily="34" charset="0"/>
              </a:rPr>
              <a:t>.g. an environmental permit for discharges to land water and air.</a:t>
            </a:r>
            <a:endParaRPr lang="en-GB" altLang="en-US" kern="0" dirty="0">
              <a:latin typeface="Calibri" panose="020F0502020204030204" pitchFamily="34" charset="0"/>
              <a:cs typeface="Calibri" panose="020F0502020204030204" pitchFamily="34" charset="0"/>
            </a:endParaRPr>
          </a:p>
          <a:p>
            <a:pPr>
              <a:lnSpc>
                <a:spcPct val="90000"/>
              </a:lnSpc>
              <a:defRPr/>
            </a:pPr>
            <a:endParaRPr lang="en-GB" altLang="en-US" kern="0" dirty="0">
              <a:latin typeface="Verdana" pitchFamily="34" charset="0"/>
            </a:endParaRPr>
          </a:p>
        </p:txBody>
      </p:sp>
    </p:spTree>
    <p:extLst>
      <p:ext uri="{BB962C8B-B14F-4D97-AF65-F5344CB8AC3E}">
        <p14:creationId xmlns:p14="http://schemas.microsoft.com/office/powerpoint/2010/main" val="24008601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7D3EB2EC-563E-4EDB-AE5A-1E72CAE7B4BA}"/>
              </a:ext>
            </a:extLst>
          </p:cNvPr>
          <p:cNvSpPr>
            <a:spLocks noGrp="1" noChangeArrowheads="1"/>
          </p:cNvSpPr>
          <p:nvPr>
            <p:ph type="title"/>
          </p:nvPr>
        </p:nvSpPr>
        <p:spPr/>
        <p:txBody>
          <a:bodyPr/>
          <a:lstStyle/>
          <a:p>
            <a:r>
              <a:rPr lang="en-GB" altLang="en-US" sz="4000" b="1" dirty="0">
                <a:latin typeface="Verdana" panose="020B0604030504040204" pitchFamily="34" charset="0"/>
              </a:rPr>
              <a:t>Project Context:  Example</a:t>
            </a:r>
          </a:p>
        </p:txBody>
      </p:sp>
      <p:sp>
        <p:nvSpPr>
          <p:cNvPr id="6" name="Rectangle 3">
            <a:extLst>
              <a:ext uri="{FF2B5EF4-FFF2-40B4-BE49-F238E27FC236}">
                <a16:creationId xmlns:a16="http://schemas.microsoft.com/office/drawing/2014/main" id="{3F9A9532-7616-4E20-A92A-8F8AC5CAFC0B}"/>
              </a:ext>
            </a:extLst>
          </p:cNvPr>
          <p:cNvSpPr txBox="1">
            <a:spLocks noChangeArrowheads="1"/>
          </p:cNvSpPr>
          <p:nvPr/>
        </p:nvSpPr>
        <p:spPr bwMode="auto">
          <a:xfrm>
            <a:off x="690880" y="1700214"/>
            <a:ext cx="9723121" cy="264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sz="2800" kern="0" dirty="0">
                <a:latin typeface="Verdana" pitchFamily="34" charset="0"/>
              </a:rPr>
              <a:t>PESTLE –  Develop a New City Tram Example</a:t>
            </a:r>
          </a:p>
          <a:p>
            <a:pPr>
              <a:lnSpc>
                <a:spcPct val="90000"/>
              </a:lnSpc>
              <a:defRPr/>
            </a:pPr>
            <a:endParaRPr lang="en-GB" altLang="en-US" sz="2800" kern="0" dirty="0">
              <a:latin typeface="Verdana" pitchFamily="34" charset="0"/>
            </a:endParaRPr>
          </a:p>
          <a:p>
            <a:pPr lvl="1">
              <a:lnSpc>
                <a:spcPct val="90000"/>
              </a:lnSpc>
              <a:defRPr/>
            </a:pPr>
            <a:r>
              <a:rPr lang="en-GB" altLang="en-US" kern="0" dirty="0">
                <a:latin typeface="Verdana" pitchFamily="34" charset="0"/>
              </a:rPr>
              <a:t>P: Benefits to the local council</a:t>
            </a:r>
          </a:p>
          <a:p>
            <a:pPr lvl="1">
              <a:lnSpc>
                <a:spcPct val="90000"/>
              </a:lnSpc>
              <a:defRPr/>
            </a:pPr>
            <a:r>
              <a:rPr lang="en-GB" altLang="en-US" kern="0" dirty="0">
                <a:latin typeface="Verdana" pitchFamily="34" charset="0"/>
              </a:rPr>
              <a:t>E: Finance for the project</a:t>
            </a:r>
          </a:p>
          <a:p>
            <a:pPr lvl="1">
              <a:lnSpc>
                <a:spcPct val="90000"/>
              </a:lnSpc>
              <a:defRPr/>
            </a:pPr>
            <a:r>
              <a:rPr lang="en-GB" altLang="en-US" kern="0" dirty="0">
                <a:latin typeface="Verdana" pitchFamily="34" charset="0"/>
              </a:rPr>
              <a:t>S: Reduce use of cars</a:t>
            </a:r>
          </a:p>
          <a:p>
            <a:pPr lvl="1">
              <a:lnSpc>
                <a:spcPct val="90000"/>
              </a:lnSpc>
              <a:defRPr/>
            </a:pPr>
            <a:r>
              <a:rPr lang="en-GB" altLang="en-US" kern="0" dirty="0">
                <a:latin typeface="Verdana" pitchFamily="34" charset="0"/>
              </a:rPr>
              <a:t>T: Design speeds and objectives</a:t>
            </a:r>
          </a:p>
          <a:p>
            <a:pPr lvl="1">
              <a:lnSpc>
                <a:spcPct val="90000"/>
              </a:lnSpc>
              <a:defRPr/>
            </a:pPr>
            <a:r>
              <a:rPr lang="en-GB" altLang="en-US" kern="0" dirty="0">
                <a:latin typeface="Verdana" pitchFamily="34" charset="0"/>
              </a:rPr>
              <a:t>L: Purchase of land</a:t>
            </a:r>
          </a:p>
          <a:p>
            <a:pPr lvl="1">
              <a:lnSpc>
                <a:spcPct val="90000"/>
              </a:lnSpc>
              <a:defRPr/>
            </a:pPr>
            <a:r>
              <a:rPr lang="en-GB" altLang="en-US" kern="0" dirty="0">
                <a:latin typeface="Verdana" pitchFamily="34" charset="0"/>
              </a:rPr>
              <a:t>E: Electricity use and noise reduction</a:t>
            </a:r>
          </a:p>
          <a:p>
            <a:pPr>
              <a:lnSpc>
                <a:spcPct val="90000"/>
              </a:lnSpc>
              <a:defRPr/>
            </a:pPr>
            <a:endParaRPr lang="en-GB" altLang="en-US" kern="0" dirty="0">
              <a:latin typeface="Verdana" pitchFamily="3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a:latin typeface="Verdana" pitchFamily="34" charset="0"/>
                <a:ea typeface="Verdana" pitchFamily="34" charset="0"/>
                <a:cs typeface="Verdana" pitchFamily="34" charset="0"/>
              </a:rPr>
              <a:t>Belbin</a:t>
            </a:r>
            <a:r>
              <a:rPr lang="en-GB" b="1" dirty="0">
                <a:latin typeface="Verdana" pitchFamily="34" charset="0"/>
                <a:ea typeface="Verdana" pitchFamily="34" charset="0"/>
                <a:cs typeface="Verdana" pitchFamily="34" charset="0"/>
              </a:rPr>
              <a:t> Team Role</a:t>
            </a:r>
            <a:endParaRPr lang="en-US" dirty="0"/>
          </a:p>
        </p:txBody>
      </p:sp>
      <p:sp>
        <p:nvSpPr>
          <p:cNvPr id="6" name="Content Placeholder 5"/>
          <p:cNvSpPr>
            <a:spLocks noGrp="1"/>
          </p:cNvSpPr>
          <p:nvPr>
            <p:ph idx="1"/>
          </p:nvPr>
        </p:nvSpPr>
        <p:spPr/>
        <p:txBody>
          <a:bodyPr/>
          <a:lstStyle/>
          <a:p>
            <a:r>
              <a:rPr lang="en-GB" dirty="0">
                <a:latin typeface="Calibri" panose="020F0502020204030204" pitchFamily="34" charset="0"/>
              </a:rPr>
              <a:t>Developed by </a:t>
            </a:r>
            <a:r>
              <a:rPr lang="en-GB" dirty="0" err="1">
                <a:latin typeface="Calibri" panose="020F0502020204030204" pitchFamily="34" charset="0"/>
              </a:rPr>
              <a:t>Dr.</a:t>
            </a:r>
            <a:r>
              <a:rPr lang="en-GB" dirty="0">
                <a:latin typeface="Calibri" panose="020F0502020204030204" pitchFamily="34" charset="0"/>
              </a:rPr>
              <a:t> Meredith Belbin in 1981</a:t>
            </a:r>
          </a:p>
          <a:p>
            <a:r>
              <a:rPr lang="en-GB" dirty="0">
                <a:latin typeface="Calibri" panose="020F0502020204030204" pitchFamily="34" charset="0"/>
              </a:rPr>
              <a:t>Research on team management for effective and successful team </a:t>
            </a:r>
          </a:p>
          <a:p>
            <a:r>
              <a:rPr lang="en-GB" dirty="0">
                <a:latin typeface="Calibri" panose="020F0502020204030204" pitchFamily="34" charset="0"/>
              </a:rPr>
              <a:t>9 team roles to assess strength and weaknesses of a team</a:t>
            </a:r>
          </a:p>
          <a:p>
            <a:endParaRPr lang="en-US" dirty="0">
              <a:latin typeface="Calibri" panose="020F0502020204030204"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a:latin typeface="Verdana" pitchFamily="34" charset="0"/>
                <a:ea typeface="Verdana" pitchFamily="34" charset="0"/>
                <a:cs typeface="Verdana" pitchFamily="34" charset="0"/>
              </a:rPr>
              <a:t>Definition of Team </a:t>
            </a:r>
            <a:endParaRPr lang="en-US" b="1" dirty="0">
              <a:latin typeface="Verdana" pitchFamily="34" charset="0"/>
              <a:ea typeface="Verdana" pitchFamily="34" charset="0"/>
              <a:cs typeface="Verdana" pitchFamily="34" charset="0"/>
            </a:endParaRPr>
          </a:p>
        </p:txBody>
      </p:sp>
      <p:sp>
        <p:nvSpPr>
          <p:cNvPr id="8" name="Content Placeholder 7"/>
          <p:cNvSpPr>
            <a:spLocks noGrp="1"/>
          </p:cNvSpPr>
          <p:nvPr>
            <p:ph idx="1"/>
          </p:nvPr>
        </p:nvSpPr>
        <p:spPr/>
        <p:txBody>
          <a:bodyPr/>
          <a:lstStyle/>
          <a:p>
            <a:pPr algn="just">
              <a:buNone/>
            </a:pPr>
            <a:r>
              <a:rPr lang="en-GB" dirty="0">
                <a:latin typeface="Calibri" panose="020F0502020204030204" pitchFamily="34" charset="0"/>
                <a:cs typeface="Calibri" panose="020F0502020204030204" pitchFamily="34" charset="0"/>
              </a:rPr>
              <a:t>“A team is not a bunch of people with job titles, but a congregation of individuals, each of whom has a role which is understood by other members. </a:t>
            </a:r>
          </a:p>
          <a:p>
            <a:pPr algn="just"/>
            <a:r>
              <a:rPr lang="en-GB" dirty="0">
                <a:latin typeface="Calibri" panose="020F0502020204030204" pitchFamily="34" charset="0"/>
                <a:cs typeface="Calibri" panose="020F0502020204030204" pitchFamily="34" charset="0"/>
              </a:rPr>
              <a:t>Members of a team seek out certain roles and they perform most effectively in the ones that are most natural to them.”</a:t>
            </a:r>
          </a:p>
          <a:p>
            <a:pPr algn="just">
              <a:buNone/>
            </a:pPr>
            <a:r>
              <a:rPr lang="en-GB" b="1" dirty="0">
                <a:latin typeface="Calibri" panose="020F0502020204030204" pitchFamily="34" charset="0"/>
                <a:cs typeface="Calibri" panose="020F0502020204030204" pitchFamily="34" charset="0"/>
              </a:rPr>
              <a:t>					Dr. R. M. </a:t>
            </a:r>
            <a:r>
              <a:rPr lang="en-GB" b="1" dirty="0" err="1">
                <a:latin typeface="Calibri" panose="020F0502020204030204" pitchFamily="34" charset="0"/>
                <a:cs typeface="Calibri" panose="020F0502020204030204" pitchFamily="34" charset="0"/>
              </a:rPr>
              <a:t>Belbin</a:t>
            </a:r>
            <a:endParaRPr lang="en-GB" dirty="0">
              <a:latin typeface="Calibri" panose="020F0502020204030204" pitchFamily="34" charset="0"/>
              <a:cs typeface="Calibri" panose="020F0502020204030204" pitchFamily="34" charset="0"/>
            </a:endParaRPr>
          </a:p>
          <a:p>
            <a:endParaRPr lang="en-US" dirty="0">
              <a:latin typeface="Calibri" panose="020F0502020204030204" pitchFamily="3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65854" y="731520"/>
            <a:ext cx="4236720" cy="4724400"/>
          </a:xfrm>
        </p:spPr>
        <p:txBody>
          <a:bodyPr/>
          <a:lstStyle/>
          <a:p>
            <a:r>
              <a:rPr lang="en-GB" dirty="0">
                <a:latin typeface="Verdana" panose="020B0604030504040204" pitchFamily="34" charset="0"/>
                <a:ea typeface="Verdana" panose="020B0604030504040204" pitchFamily="34" charset="0"/>
                <a:cs typeface="Verdana" panose="020B0604030504040204" pitchFamily="34" charset="0"/>
              </a:rPr>
              <a:t>Group</a:t>
            </a:r>
          </a:p>
          <a:p>
            <a:pPr marL="0" lvl="1" indent="0"/>
            <a:r>
              <a:rPr lang="en-GB" altLang="en-US" sz="2000" dirty="0">
                <a:latin typeface="Verdana" panose="020B0604030504040204" pitchFamily="34" charset="0"/>
                <a:ea typeface="Verdana" panose="020B0604030504040204" pitchFamily="34" charset="0"/>
                <a:cs typeface="Verdana" panose="020B0604030504040204" pitchFamily="34" charset="0"/>
              </a:rPr>
              <a:t> People work for themselves,</a:t>
            </a:r>
          </a:p>
          <a:p>
            <a:pPr marL="0" lvl="1" indent="0"/>
            <a:r>
              <a:rPr lang="en-GB" altLang="en-US" sz="2000" dirty="0">
                <a:latin typeface="Verdana" panose="020B0604030504040204" pitchFamily="34" charset="0"/>
                <a:ea typeface="Verdana" panose="020B0604030504040204" pitchFamily="34" charset="0"/>
                <a:cs typeface="Verdana" panose="020B0604030504040204" pitchFamily="34" charset="0"/>
              </a:rPr>
              <a:t> Objectives may be unclear,</a:t>
            </a:r>
          </a:p>
          <a:p>
            <a:pPr marL="0" lvl="1" indent="0"/>
            <a:r>
              <a:rPr lang="en-GB" altLang="en-US" sz="2000" dirty="0">
                <a:latin typeface="Verdana" panose="020B0604030504040204" pitchFamily="34" charset="0"/>
                <a:ea typeface="Verdana" panose="020B0604030504040204" pitchFamily="34" charset="0"/>
                <a:cs typeface="Verdana" panose="020B0604030504040204" pitchFamily="34" charset="0"/>
              </a:rPr>
              <a:t> Failure is often blamed on others, </a:t>
            </a:r>
          </a:p>
          <a:p>
            <a:pPr marL="0" lvl="1" indent="0"/>
            <a:r>
              <a:rPr lang="en-GB" altLang="en-US" sz="2000" dirty="0">
                <a:latin typeface="Verdana" panose="020B0604030504040204" pitchFamily="34" charset="0"/>
                <a:ea typeface="Verdana" panose="020B0604030504040204" pitchFamily="34" charset="0"/>
                <a:cs typeface="Verdana" panose="020B0604030504040204" pitchFamily="34" charset="0"/>
              </a:rPr>
              <a:t> Goals may be personal/Individual,</a:t>
            </a:r>
          </a:p>
          <a:p>
            <a:pPr marL="0" lvl="1" indent="0"/>
            <a:r>
              <a:rPr lang="en-GB" altLang="en-US" sz="2000" dirty="0">
                <a:latin typeface="Verdana" panose="020B0604030504040204" pitchFamily="34" charset="0"/>
                <a:ea typeface="Verdana" panose="020B0604030504040204" pitchFamily="34" charset="0"/>
                <a:cs typeface="Verdana" panose="020B0604030504040204" pitchFamily="34" charset="0"/>
              </a:rPr>
              <a:t> Leadership may not be apparent,</a:t>
            </a:r>
          </a:p>
          <a:p>
            <a:pPr marL="0" lvl="1" indent="0"/>
            <a:r>
              <a:rPr lang="en-GB" altLang="en-US" sz="2000" dirty="0">
                <a:latin typeface="Verdana" panose="020B0604030504040204" pitchFamily="34" charset="0"/>
                <a:ea typeface="Verdana" panose="020B0604030504040204" pitchFamily="34" charset="0"/>
                <a:cs typeface="Verdana" panose="020B0604030504040204" pitchFamily="34" charset="0"/>
              </a:rPr>
              <a:t> Disagreement,</a:t>
            </a:r>
          </a:p>
          <a:p>
            <a:pPr marL="0" lvl="1" indent="0"/>
            <a:r>
              <a:rPr lang="en-GB" altLang="en-US" sz="2000" dirty="0">
                <a:latin typeface="Verdana" panose="020B0604030504040204" pitchFamily="34" charset="0"/>
                <a:ea typeface="Verdana" panose="020B0604030504040204" pitchFamily="34" charset="0"/>
                <a:cs typeface="Verdana" panose="020B0604030504040204" pitchFamily="34" charset="0"/>
              </a:rPr>
              <a:t> Fire Fighting,</a:t>
            </a:r>
          </a:p>
          <a:p>
            <a:pPr marL="0" lvl="1" indent="0"/>
            <a:r>
              <a:rPr lang="en-GB" altLang="en-US" sz="2000" dirty="0">
                <a:latin typeface="Verdana" panose="020B0604030504040204" pitchFamily="34" charset="0"/>
                <a:ea typeface="Verdana" panose="020B0604030504040204" pitchFamily="34" charset="0"/>
                <a:cs typeface="Verdana" panose="020B0604030504040204" pitchFamily="34" charset="0"/>
              </a:rPr>
              <a:t> Organised chaos,</a:t>
            </a:r>
          </a:p>
          <a:p>
            <a:pPr marL="0" lvl="1" indent="0"/>
            <a:r>
              <a:rPr lang="en-GB" altLang="en-US" sz="2000" dirty="0">
                <a:latin typeface="Verdana" panose="020B0604030504040204" pitchFamily="34" charset="0"/>
                <a:ea typeface="Verdana" panose="020B0604030504040204" pitchFamily="34" charset="0"/>
                <a:cs typeface="Verdana" panose="020B0604030504040204" pitchFamily="34" charset="0"/>
              </a:rPr>
              <a:t> Amateur.</a:t>
            </a:r>
          </a:p>
          <a:p>
            <a:pPr marL="0" lvl="1" indent="0"/>
            <a:endParaRPr lang="en-GB" altLang="en-US" sz="2000" dirty="0">
              <a:latin typeface="Verdana" panose="020B0604030504040204" pitchFamily="34" charset="0"/>
              <a:ea typeface="Verdana" panose="020B0604030504040204" pitchFamily="34" charset="0"/>
              <a:cs typeface="Verdana" panose="020B0604030504040204" pitchFamily="34" charset="0"/>
            </a:endParaRPr>
          </a:p>
          <a:p>
            <a:pPr marL="0" lvl="1" indent="0"/>
            <a:endParaRPr lang="en-GB" altLang="en-US" sz="2000" dirty="0">
              <a:latin typeface="Verdana" panose="020B0604030504040204" pitchFamily="34" charset="0"/>
              <a:ea typeface="Verdana" panose="020B0604030504040204" pitchFamily="34" charset="0"/>
              <a:cs typeface="Verdana" panose="020B0604030504040204" pitchFamily="34" charset="0"/>
            </a:endParaRPr>
          </a:p>
          <a:p>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4" name="Content Placeholder 3"/>
          <p:cNvSpPr>
            <a:spLocks noGrp="1"/>
          </p:cNvSpPr>
          <p:nvPr>
            <p:ph sz="half" idx="2"/>
          </p:nvPr>
        </p:nvSpPr>
        <p:spPr>
          <a:xfrm>
            <a:off x="7735146" y="963876"/>
            <a:ext cx="4191000" cy="4724400"/>
          </a:xfrm>
        </p:spPr>
        <p:txBody>
          <a:bodyPr/>
          <a:lstStyle/>
          <a:p>
            <a:r>
              <a:rPr lang="en-GB" dirty="0">
                <a:latin typeface="Verdana" panose="020B0604030504040204" pitchFamily="34" charset="0"/>
                <a:ea typeface="Verdana" panose="020B0604030504040204" pitchFamily="34" charset="0"/>
                <a:cs typeface="Verdana" panose="020B0604030504040204" pitchFamily="34" charset="0"/>
              </a:rPr>
              <a:t>Team</a:t>
            </a:r>
          </a:p>
          <a:p>
            <a:pPr marL="0" lvl="1" indent="0">
              <a:buFontTx/>
              <a:buChar char="–"/>
              <a:tabLst>
                <a:tab pos="441325" algn="l"/>
              </a:tabLst>
            </a:pPr>
            <a:r>
              <a:rPr lang="en-GB" altLang="en-US" sz="2000" dirty="0">
                <a:latin typeface="Verdana" panose="020B0604030504040204" pitchFamily="34" charset="0"/>
                <a:ea typeface="Verdana" panose="020B0604030504040204" pitchFamily="34" charset="0"/>
                <a:cs typeface="Verdana" panose="020B0604030504040204" pitchFamily="34" charset="0"/>
              </a:rPr>
              <a:t>People work for each other,</a:t>
            </a:r>
          </a:p>
          <a:p>
            <a:pPr marL="0" lvl="1" indent="0">
              <a:buFontTx/>
              <a:buChar char="–"/>
              <a:tabLst>
                <a:tab pos="441325" algn="l"/>
              </a:tabLst>
            </a:pPr>
            <a:r>
              <a:rPr lang="en-GB" altLang="en-US" sz="2000" dirty="0">
                <a:latin typeface="Verdana" panose="020B0604030504040204" pitchFamily="34" charset="0"/>
                <a:ea typeface="Verdana" panose="020B0604030504040204" pitchFamily="34" charset="0"/>
                <a:cs typeface="Verdana" panose="020B0604030504040204" pitchFamily="34" charset="0"/>
              </a:rPr>
              <a:t>Objectives are always clear,</a:t>
            </a:r>
          </a:p>
          <a:p>
            <a:pPr marL="0" lvl="1" indent="0">
              <a:buFontTx/>
              <a:buChar char="–"/>
              <a:tabLst>
                <a:tab pos="441325" algn="l"/>
              </a:tabLst>
            </a:pPr>
            <a:r>
              <a:rPr lang="en-GB" altLang="en-US" sz="2000" dirty="0">
                <a:latin typeface="Verdana" panose="020B0604030504040204" pitchFamily="34" charset="0"/>
                <a:ea typeface="Verdana" panose="020B0604030504040204" pitchFamily="34" charset="0"/>
                <a:cs typeface="Verdana" panose="020B0604030504040204" pitchFamily="34" charset="0"/>
              </a:rPr>
              <a:t>Success and failure are shared,</a:t>
            </a:r>
          </a:p>
          <a:p>
            <a:pPr marL="0" lvl="1" indent="0">
              <a:buFontTx/>
              <a:buChar char="–"/>
              <a:tabLst>
                <a:tab pos="441325" algn="l"/>
              </a:tabLst>
            </a:pPr>
            <a:r>
              <a:rPr lang="en-GB" altLang="en-US" sz="2000" dirty="0">
                <a:latin typeface="Verdana" panose="020B0604030504040204" pitchFamily="34" charset="0"/>
                <a:ea typeface="Verdana" panose="020B0604030504040204" pitchFamily="34" charset="0"/>
                <a:cs typeface="Verdana" panose="020B0604030504040204" pitchFamily="34" charset="0"/>
              </a:rPr>
              <a:t>Goals are common to all,</a:t>
            </a:r>
          </a:p>
          <a:p>
            <a:pPr marL="0" lvl="1" indent="0">
              <a:buFontTx/>
              <a:buChar char="–"/>
              <a:tabLst>
                <a:tab pos="441325" algn="l"/>
              </a:tabLst>
            </a:pPr>
            <a:r>
              <a:rPr lang="en-GB" altLang="en-US" sz="2000" dirty="0">
                <a:latin typeface="Verdana" panose="020B0604030504040204" pitchFamily="34" charset="0"/>
                <a:ea typeface="Verdana" panose="020B0604030504040204" pitchFamily="34" charset="0"/>
                <a:cs typeface="Verdana" panose="020B0604030504040204" pitchFamily="34" charset="0"/>
              </a:rPr>
              <a:t>Good leadership prevails</a:t>
            </a:r>
          </a:p>
          <a:p>
            <a:pPr marL="0" lvl="1" indent="0">
              <a:buFontTx/>
              <a:buChar char="–"/>
              <a:tabLst>
                <a:tab pos="441325" algn="l"/>
              </a:tabLst>
            </a:pPr>
            <a:r>
              <a:rPr lang="en-GB" altLang="en-US" sz="2000" dirty="0">
                <a:latin typeface="Verdana" panose="020B0604030504040204" pitchFamily="34" charset="0"/>
                <a:ea typeface="Verdana" panose="020B0604030504040204" pitchFamily="34" charset="0"/>
                <a:cs typeface="Verdana" panose="020B0604030504040204" pitchFamily="34" charset="0"/>
              </a:rPr>
              <a:t>Agreed strategy to achieve goal,</a:t>
            </a:r>
          </a:p>
          <a:p>
            <a:pPr marL="0" lvl="1" indent="0">
              <a:buFontTx/>
              <a:buChar char="–"/>
              <a:tabLst>
                <a:tab pos="441325" algn="l"/>
              </a:tabLst>
            </a:pPr>
            <a:r>
              <a:rPr lang="en-GB" altLang="en-US" sz="2000" dirty="0">
                <a:latin typeface="Verdana" panose="020B0604030504040204" pitchFamily="34" charset="0"/>
                <a:ea typeface="Verdana" panose="020B0604030504040204" pitchFamily="34" charset="0"/>
                <a:cs typeface="Verdana" panose="020B0604030504040204" pitchFamily="34" charset="0"/>
              </a:rPr>
              <a:t>Professional approach,</a:t>
            </a:r>
          </a:p>
          <a:p>
            <a:pPr marL="0" lvl="1" indent="0">
              <a:buFontTx/>
              <a:buChar char="–"/>
              <a:tabLst>
                <a:tab pos="441325" algn="l"/>
              </a:tabLst>
            </a:pPr>
            <a:r>
              <a:rPr lang="en-GB" altLang="en-US" sz="2000" dirty="0">
                <a:latin typeface="Verdana" panose="020B0604030504040204" pitchFamily="34" charset="0"/>
                <a:ea typeface="Verdana" panose="020B0604030504040204" pitchFamily="34" charset="0"/>
                <a:cs typeface="Verdana" panose="020B0604030504040204" pitchFamily="34" charset="0"/>
              </a:rPr>
              <a:t>Friendly / Fun.</a:t>
            </a:r>
          </a:p>
          <a:p>
            <a:pPr marL="342900" lvl="1" indent="-342900">
              <a:buFontTx/>
              <a:buChar char="-"/>
              <a:tabLst>
                <a:tab pos="441325" algn="l"/>
              </a:tabLst>
            </a:pPr>
            <a:endParaRPr lang="en-GB" altLang="en-US" sz="2000" dirty="0">
              <a:latin typeface="Arial" charset="0"/>
              <a:cs typeface="Arial" charset="0"/>
            </a:endParaRPr>
          </a:p>
          <a:p>
            <a:pPr marL="342900" lvl="1" indent="-342900">
              <a:buFontTx/>
              <a:buChar char="-"/>
              <a:tabLst>
                <a:tab pos="441325" algn="l"/>
              </a:tabLst>
            </a:pPr>
            <a:endParaRPr lang="en-GB" altLang="en-US" sz="2000" dirty="0">
              <a:latin typeface="Arial" charset="0"/>
              <a:cs typeface="Arial" charset="0"/>
            </a:endParaRPr>
          </a:p>
          <a:p>
            <a:pPr marL="342900" lvl="1" indent="-342900">
              <a:buFontTx/>
              <a:buChar char="-"/>
              <a:tabLst>
                <a:tab pos="441325" algn="l"/>
              </a:tabLst>
            </a:pPr>
            <a:endParaRPr lang="en-GB" altLang="en-US" sz="2000" dirty="0">
              <a:latin typeface="Arial" charset="0"/>
              <a:cs typeface="Arial" charset="0"/>
            </a:endParaRPr>
          </a:p>
          <a:p>
            <a:pPr marL="342900" lvl="1" indent="-342900">
              <a:buFontTx/>
              <a:buChar char="-"/>
              <a:tabLst>
                <a:tab pos="441325" algn="l"/>
              </a:tabLst>
            </a:pPr>
            <a:endParaRPr lang="en-GB" altLang="en-US" sz="2000" dirty="0">
              <a:latin typeface="Verdana" panose="020B0604030504040204" pitchFamily="34" charset="0"/>
              <a:ea typeface="Verdana" panose="020B0604030504040204" pitchFamily="34" charset="0"/>
              <a:cs typeface="Verdana" panose="020B0604030504040204" pitchFamily="34" charset="0"/>
            </a:endParaRPr>
          </a:p>
          <a:p>
            <a:pPr marL="342900" lvl="1" indent="-342900">
              <a:buFontTx/>
              <a:buChar char="-"/>
              <a:tabLst>
                <a:tab pos="441325" algn="l"/>
              </a:tabLst>
            </a:pPr>
            <a:endParaRPr lang="en-GB" altLang="en-US" sz="2000" dirty="0">
              <a:latin typeface="Verdana" panose="020B0604030504040204" pitchFamily="34" charset="0"/>
              <a:ea typeface="Verdana" panose="020B0604030504040204" pitchFamily="34" charset="0"/>
              <a:cs typeface="Verdana" panose="020B0604030504040204" pitchFamily="34" charset="0"/>
            </a:endParaRPr>
          </a:p>
          <a:p>
            <a:pPr marL="0" lvl="1" indent="0">
              <a:buFontTx/>
              <a:buChar char="-"/>
              <a:tabLst>
                <a:tab pos="441325" algn="l"/>
              </a:tabLst>
            </a:pPr>
            <a:endParaRPr lang="en-GB" altLang="en-US" sz="2000" dirty="0">
              <a:latin typeface="Verdana" panose="020B0604030504040204" pitchFamily="34" charset="0"/>
              <a:ea typeface="Verdana" panose="020B0604030504040204" pitchFamily="34" charset="0"/>
              <a:cs typeface="Verdana" panose="020B0604030504040204" pitchFamily="34" charset="0"/>
            </a:endParaRPr>
          </a:p>
          <a:p>
            <a:pPr marL="342900" lvl="1" indent="-342900">
              <a:buFontTx/>
              <a:buChar char="-"/>
              <a:tabLst>
                <a:tab pos="441325" algn="l"/>
              </a:tabLst>
            </a:pPr>
            <a:endParaRPr lang="en-GB" altLang="en-US" sz="2000" dirty="0">
              <a:latin typeface="Verdana" panose="020B0604030504040204" pitchFamily="34" charset="0"/>
              <a:ea typeface="Verdana" panose="020B0604030504040204" pitchFamily="34" charset="0"/>
              <a:cs typeface="Verdana" panose="020B0604030504040204" pitchFamily="34" charset="0"/>
            </a:endParaRPr>
          </a:p>
          <a:p>
            <a:endParaRPr lang="en-GB" dirty="0"/>
          </a:p>
        </p:txBody>
      </p:sp>
      <p:sp>
        <p:nvSpPr>
          <p:cNvPr id="5" name="Rectangle 2"/>
          <p:cNvSpPr>
            <a:spLocks noGrp="1" noChangeArrowheads="1"/>
          </p:cNvSpPr>
          <p:nvPr>
            <p:ph type="title"/>
          </p:nvPr>
        </p:nvSpPr>
        <p:spPr>
          <a:xfrm>
            <a:off x="609600" y="274638"/>
            <a:ext cx="10972800" cy="689238"/>
          </a:xfrm>
        </p:spPr>
        <p:txBody>
          <a:bodyPr>
            <a:normAutofit fontScale="90000"/>
          </a:bodyPr>
          <a:lstStyle/>
          <a:p>
            <a:r>
              <a:rPr lang="en-GB" altLang="en-US" dirty="0">
                <a:latin typeface="Verdana" pitchFamily="34" charset="0"/>
              </a:rPr>
              <a:t>Groups &amp; Teams</a:t>
            </a:r>
          </a:p>
        </p:txBody>
      </p:sp>
    </p:spTree>
    <p:extLst>
      <p:ext uri="{BB962C8B-B14F-4D97-AF65-F5344CB8AC3E}">
        <p14:creationId xmlns:p14="http://schemas.microsoft.com/office/powerpoint/2010/main" val="7426140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Verdana" pitchFamily="34" charset="0"/>
                <a:ea typeface="Verdana" pitchFamily="34" charset="0"/>
                <a:cs typeface="Verdana" pitchFamily="34" charset="0"/>
              </a:rPr>
              <a:t>Team Role</a:t>
            </a:r>
            <a:endParaRPr lang="en-US" dirty="0"/>
          </a:p>
        </p:txBody>
      </p:sp>
      <p:sp>
        <p:nvSpPr>
          <p:cNvPr id="3" name="Content Placeholder 2"/>
          <p:cNvSpPr>
            <a:spLocks noGrp="1"/>
          </p:cNvSpPr>
          <p:nvPr>
            <p:ph idx="1"/>
          </p:nvPr>
        </p:nvSpPr>
        <p:spPr>
          <a:xfrm>
            <a:off x="965200" y="1524000"/>
            <a:ext cx="10617200" cy="3962400"/>
          </a:xfrm>
        </p:spPr>
        <p:txBody>
          <a:bodyPr>
            <a:normAutofit fontScale="92500" lnSpcReduction="10000"/>
          </a:bodyPr>
          <a:lstStyle/>
          <a:p>
            <a:r>
              <a:rPr lang="en-GB" dirty="0">
                <a:latin typeface="Arial" pitchFamily="34" charset="0"/>
                <a:cs typeface="Arial" pitchFamily="34" charset="0"/>
              </a:rPr>
              <a:t>“A tendency to behave, contribute and interrelate with others in a particular way”</a:t>
            </a:r>
          </a:p>
          <a:p>
            <a:pPr marL="0" lvl="8" indent="0">
              <a:buNone/>
            </a:pPr>
            <a:r>
              <a:rPr lang="en-GB" sz="3200" dirty="0">
                <a:latin typeface="Arial" pitchFamily="34" charset="0"/>
                <a:cs typeface="Arial" pitchFamily="34" charset="0"/>
              </a:rPr>
              <a:t>					</a:t>
            </a:r>
            <a:r>
              <a:rPr lang="en-GB" sz="3200" dirty="0" err="1">
                <a:latin typeface="Arial" pitchFamily="34" charset="0"/>
                <a:cs typeface="Arial" pitchFamily="34" charset="0"/>
              </a:rPr>
              <a:t>Dr.</a:t>
            </a:r>
            <a:r>
              <a:rPr lang="en-GB" sz="3200" dirty="0">
                <a:latin typeface="Arial" pitchFamily="34" charset="0"/>
                <a:cs typeface="Arial" pitchFamily="34" charset="0"/>
              </a:rPr>
              <a:t> R. M. Belbin</a:t>
            </a:r>
          </a:p>
          <a:p>
            <a:pPr marL="0" lvl="8" indent="0">
              <a:buNone/>
            </a:pPr>
            <a:r>
              <a:rPr lang="en-GB" sz="3200" dirty="0">
                <a:latin typeface="Arial" pitchFamily="34" charset="0"/>
                <a:cs typeface="Arial" pitchFamily="34" charset="0"/>
              </a:rPr>
              <a:t> </a:t>
            </a:r>
            <a:endParaRPr lang="en-US" sz="3200" dirty="0">
              <a:latin typeface="Arial" pitchFamily="34" charset="0"/>
              <a:cs typeface="Arial" pitchFamily="34" charset="0"/>
            </a:endParaRPr>
          </a:p>
          <a:p>
            <a:r>
              <a:rPr lang="en-GB" dirty="0">
                <a:latin typeface="Arial" pitchFamily="34" charset="0"/>
                <a:cs typeface="Arial" pitchFamily="34" charset="0"/>
              </a:rPr>
              <a:t>We tend to have two roles: </a:t>
            </a:r>
          </a:p>
          <a:p>
            <a:pPr lvl="1"/>
            <a:r>
              <a:rPr lang="en-GB" dirty="0">
                <a:latin typeface="Arial" pitchFamily="34" charset="0"/>
                <a:cs typeface="Arial" pitchFamily="34" charset="0"/>
              </a:rPr>
              <a:t>Functional role (acquired knowledge, professional experience) </a:t>
            </a:r>
          </a:p>
          <a:p>
            <a:pPr lvl="1"/>
            <a:r>
              <a:rPr lang="en-GB" dirty="0">
                <a:latin typeface="Arial" pitchFamily="34" charset="0"/>
                <a:cs typeface="Arial" pitchFamily="34" charset="0"/>
              </a:rPr>
              <a:t>Team role (basic capacities, personal characteristics, ability to relate with others)  </a:t>
            </a:r>
            <a:endParaRPr lang="en-US" dirty="0">
              <a:latin typeface="Arial" pitchFamily="34" charset="0"/>
              <a:cs typeface="Arial" pitchFamily="34" charset="0"/>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21958" y="81598"/>
            <a:ext cx="9115447" cy="572030"/>
          </a:xfrm>
        </p:spPr>
        <p:txBody>
          <a:bodyPr>
            <a:normAutofit fontScale="90000"/>
          </a:bodyPr>
          <a:lstStyle/>
          <a:p>
            <a:r>
              <a:rPr lang="en-GB" altLang="en-US" dirty="0">
                <a:latin typeface="Verdana" pitchFamily="34" charset="0"/>
              </a:rPr>
              <a:t>Project Team</a:t>
            </a:r>
          </a:p>
        </p:txBody>
      </p:sp>
      <p:sp>
        <p:nvSpPr>
          <p:cNvPr id="233475" name="Rectangle 3"/>
          <p:cNvSpPr>
            <a:spLocks noGrp="1" noChangeArrowheads="1"/>
          </p:cNvSpPr>
          <p:nvPr>
            <p:ph type="body" idx="1"/>
          </p:nvPr>
        </p:nvSpPr>
        <p:spPr>
          <a:xfrm>
            <a:off x="721360" y="1513840"/>
            <a:ext cx="10383520" cy="4277360"/>
          </a:xfrm>
        </p:spPr>
        <p:txBody>
          <a:bodyPr/>
          <a:lstStyle/>
          <a:p>
            <a:pPr lvl="1"/>
            <a:r>
              <a:rPr lang="en-GB" altLang="en-US" sz="2400" dirty="0">
                <a:latin typeface="Verdana" pitchFamily="34" charset="0"/>
                <a:hlinkClick r:id="rId3"/>
              </a:rPr>
              <a:t>www.belbin.com</a:t>
            </a:r>
            <a:endParaRPr lang="en-GB" altLang="en-US" sz="2400" dirty="0">
              <a:latin typeface="Verdana" pitchFamily="34" charset="0"/>
            </a:endParaRPr>
          </a:p>
          <a:p>
            <a:pPr lvl="1"/>
            <a:r>
              <a:rPr lang="en-GB" altLang="en-US" sz="2400" dirty="0">
                <a:latin typeface="Arial" charset="0"/>
                <a:cs typeface="Arial" charset="0"/>
              </a:rPr>
              <a:t>Understand your own identity in terms of team roles</a:t>
            </a:r>
            <a:endParaRPr lang="en-GB" altLang="en-US" sz="2400" dirty="0">
              <a:latin typeface="Verdana" pitchFamily="34" charset="0"/>
            </a:endParaRPr>
          </a:p>
          <a:p>
            <a:pPr lvl="1"/>
            <a:r>
              <a:rPr lang="en-GB" altLang="en-US" sz="2400" dirty="0">
                <a:latin typeface="Arial" charset="0"/>
                <a:cs typeface="Arial" charset="0"/>
              </a:rPr>
              <a:t>Manage your strengths and weaknesses</a:t>
            </a:r>
            <a:endParaRPr lang="en-GB" altLang="en-US" sz="2400" dirty="0">
              <a:latin typeface="Verdana" pitchFamily="34" charset="0"/>
            </a:endParaRPr>
          </a:p>
          <a:p>
            <a:pPr lvl="1"/>
            <a:r>
              <a:rPr lang="en-GB" altLang="en-US" sz="2400" dirty="0">
                <a:latin typeface="Arial" charset="0"/>
                <a:cs typeface="Arial" charset="0"/>
              </a:rPr>
              <a:t>Learn how to develop your team roles</a:t>
            </a:r>
            <a:endParaRPr lang="en-GB" altLang="en-US" sz="2400" dirty="0">
              <a:latin typeface="Verdana" pitchFamily="34" charset="0"/>
            </a:endParaRPr>
          </a:p>
          <a:p>
            <a:pPr lvl="1"/>
            <a:r>
              <a:rPr lang="en-GB" altLang="en-US" sz="2400" dirty="0">
                <a:latin typeface="Arial" charset="0"/>
                <a:cs typeface="Arial" charset="0"/>
              </a:rPr>
              <a:t>Project yourself in the best possible way</a:t>
            </a:r>
            <a:endParaRPr lang="en-GB" altLang="en-US" sz="2400" dirty="0">
              <a:latin typeface="Verdana" pitchFamily="34" charset="0"/>
            </a:endParaRPr>
          </a:p>
          <a:p>
            <a:pPr lvl="1"/>
            <a:r>
              <a:rPr lang="en-GB" altLang="en-US" sz="2400" dirty="0">
                <a:latin typeface="Arial" charset="0"/>
                <a:cs typeface="Arial" charset="0"/>
              </a:rPr>
              <a:t>Work more effectively in teams</a:t>
            </a:r>
            <a:endParaRPr lang="en-GB" altLang="en-US" sz="2400" dirty="0">
              <a:latin typeface="Verdana" pitchFamily="34" charset="0"/>
            </a:endParaRPr>
          </a:p>
          <a:p>
            <a:pPr lvl="1"/>
            <a:endParaRPr lang="en-GB" altLang="en-US" dirty="0">
              <a:latin typeface="Verdana"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withEffect">
                                  <p:stCondLst>
                                    <p:cond delay="0"/>
                                  </p:stCondLst>
                                  <p:childTnLst>
                                    <p:set>
                                      <p:cBhvr>
                                        <p:cTn id="6" dur="1" fill="hold">
                                          <p:stCondLst>
                                            <p:cond delay="0"/>
                                          </p:stCondLst>
                                        </p:cTn>
                                        <p:tgtEl>
                                          <p:spTgt spid="233475">
                                            <p:txEl>
                                              <p:pRg st="0" end="0"/>
                                            </p:txEl>
                                          </p:spTgt>
                                        </p:tgtEl>
                                        <p:attrNameLst>
                                          <p:attrName>style.visibility</p:attrName>
                                        </p:attrNameLst>
                                      </p:cBhvr>
                                      <p:to>
                                        <p:strVal val="visible"/>
                                      </p:to>
                                    </p:set>
                                    <p:anim calcmode="lin" valueType="num">
                                      <p:cBhvr additive="base">
                                        <p:cTn id="7" dur="500" fill="hold"/>
                                        <p:tgtEl>
                                          <p:spTgt spid="23347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3347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33475">
                                            <p:txEl>
                                              <p:pRg st="1" end="1"/>
                                            </p:txEl>
                                          </p:spTgt>
                                        </p:tgtEl>
                                        <p:attrNameLst>
                                          <p:attrName>style.visibility</p:attrName>
                                        </p:attrNameLst>
                                      </p:cBhvr>
                                      <p:to>
                                        <p:strVal val="visible"/>
                                      </p:to>
                                    </p:set>
                                    <p:anim calcmode="lin" valueType="num">
                                      <p:cBhvr additive="base">
                                        <p:cTn id="11" dur="500" fill="hold"/>
                                        <p:tgtEl>
                                          <p:spTgt spid="233475">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33475">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33475">
                                            <p:txEl>
                                              <p:pRg st="2" end="2"/>
                                            </p:txEl>
                                          </p:spTgt>
                                        </p:tgtEl>
                                        <p:attrNameLst>
                                          <p:attrName>style.visibility</p:attrName>
                                        </p:attrNameLst>
                                      </p:cBhvr>
                                      <p:to>
                                        <p:strVal val="visible"/>
                                      </p:to>
                                    </p:set>
                                    <p:anim calcmode="lin" valueType="num">
                                      <p:cBhvr additive="base">
                                        <p:cTn id="15" dur="500" fill="hold"/>
                                        <p:tgtEl>
                                          <p:spTgt spid="233475">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233475">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33475">
                                            <p:txEl>
                                              <p:pRg st="3" end="3"/>
                                            </p:txEl>
                                          </p:spTgt>
                                        </p:tgtEl>
                                        <p:attrNameLst>
                                          <p:attrName>style.visibility</p:attrName>
                                        </p:attrNameLst>
                                      </p:cBhvr>
                                      <p:to>
                                        <p:strVal val="visible"/>
                                      </p:to>
                                    </p:set>
                                    <p:anim calcmode="lin" valueType="num">
                                      <p:cBhvr additive="base">
                                        <p:cTn id="19" dur="500" fill="hold"/>
                                        <p:tgtEl>
                                          <p:spTgt spid="233475">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33475">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33475">
                                            <p:txEl>
                                              <p:pRg st="4" end="4"/>
                                            </p:txEl>
                                          </p:spTgt>
                                        </p:tgtEl>
                                        <p:attrNameLst>
                                          <p:attrName>style.visibility</p:attrName>
                                        </p:attrNameLst>
                                      </p:cBhvr>
                                      <p:to>
                                        <p:strVal val="visible"/>
                                      </p:to>
                                    </p:set>
                                    <p:anim calcmode="lin" valueType="num">
                                      <p:cBhvr additive="base">
                                        <p:cTn id="23" dur="500" fill="hold"/>
                                        <p:tgtEl>
                                          <p:spTgt spid="233475">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33475">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33475">
                                            <p:txEl>
                                              <p:pRg st="5" end="5"/>
                                            </p:txEl>
                                          </p:spTgt>
                                        </p:tgtEl>
                                        <p:attrNameLst>
                                          <p:attrName>style.visibility</p:attrName>
                                        </p:attrNameLst>
                                      </p:cBhvr>
                                      <p:to>
                                        <p:strVal val="visible"/>
                                      </p:to>
                                    </p:set>
                                    <p:anim calcmode="lin" valueType="num">
                                      <p:cBhvr additive="base">
                                        <p:cTn id="27" dur="500" fill="hold"/>
                                        <p:tgtEl>
                                          <p:spTgt spid="233475">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233475">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5" grpId="0" build="p" bldLvl="5"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5878" y="91758"/>
            <a:ext cx="9115447" cy="572030"/>
          </a:xfrm>
        </p:spPr>
        <p:txBody>
          <a:bodyPr>
            <a:normAutofit fontScale="90000"/>
          </a:bodyPr>
          <a:lstStyle/>
          <a:p>
            <a:r>
              <a:rPr lang="en-GB" altLang="en-US" dirty="0">
                <a:latin typeface="Verdana" pitchFamily="34" charset="0"/>
              </a:rPr>
              <a:t>The 9 Team Roles/Specifications</a:t>
            </a:r>
          </a:p>
        </p:txBody>
      </p:sp>
      <p:pic>
        <p:nvPicPr>
          <p:cNvPr id="9" name="Content Placeholder 8">
            <a:extLst>
              <a:ext uri="{FF2B5EF4-FFF2-40B4-BE49-F238E27FC236}">
                <a16:creationId xmlns:a16="http://schemas.microsoft.com/office/drawing/2014/main" id="{7F2B889C-F7CB-4B45-A492-3120502DDEAA}"/>
              </a:ext>
            </a:extLst>
          </p:cNvPr>
          <p:cNvPicPr>
            <a:picLocks noGrp="1" noChangeAspect="1"/>
          </p:cNvPicPr>
          <p:nvPr>
            <p:ph idx="1"/>
          </p:nvPr>
        </p:nvPicPr>
        <p:blipFill rotWithShape="1">
          <a:blip r:embed="rId3"/>
          <a:srcRect l="28225" t="15436" r="30843" b="26453"/>
          <a:stretch/>
        </p:blipFill>
        <p:spPr>
          <a:xfrm>
            <a:off x="132080" y="663788"/>
            <a:ext cx="11866880" cy="5015652"/>
          </a:xfrm>
        </p:spPr>
      </p:pic>
    </p:spTree>
    <p:extLst>
      <p:ext uri="{BB962C8B-B14F-4D97-AF65-F5344CB8AC3E}">
        <p14:creationId xmlns:p14="http://schemas.microsoft.com/office/powerpoint/2010/main" val="2865966756"/>
      </p:ext>
    </p:extLst>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95058" y="72310"/>
            <a:ext cx="7039262" cy="1200329"/>
          </a:xfrm>
          <a:prstGeom prst="rect">
            <a:avLst/>
          </a:prstGeom>
          <a:noFill/>
        </p:spPr>
        <p:txBody>
          <a:bodyPr wrap="square" rtlCol="0">
            <a:spAutoFit/>
          </a:bodyPr>
          <a:lstStyle/>
          <a:p>
            <a:pPr algn="ctr"/>
            <a:r>
              <a:rPr lang="en-GB" sz="7200" b="1" dirty="0">
                <a:solidFill>
                  <a:srgbClr val="00279F"/>
                </a:solidFill>
                <a:latin typeface="+mj-lt"/>
                <a:ea typeface="+mj-ea"/>
                <a:cs typeface="+mj-cs"/>
              </a:rPr>
              <a:t>What is PM?</a:t>
            </a:r>
          </a:p>
        </p:txBody>
      </p:sp>
      <p:sp>
        <p:nvSpPr>
          <p:cNvPr id="3" name="TextBox 2"/>
          <p:cNvSpPr txBox="1"/>
          <p:nvPr/>
        </p:nvSpPr>
        <p:spPr>
          <a:xfrm>
            <a:off x="0" y="1651818"/>
            <a:ext cx="11287759" cy="3201454"/>
          </a:xfrm>
          <a:prstGeom prst="rect">
            <a:avLst/>
          </a:prstGeom>
          <a:noFill/>
        </p:spPr>
        <p:txBody>
          <a:bodyPr wrap="square" rtlCol="0">
            <a:spAutoFit/>
          </a:bodyPr>
          <a:lstStyle/>
          <a:p>
            <a:pPr algn="ctr">
              <a:lnSpc>
                <a:spcPct val="200000"/>
              </a:lnSpc>
              <a:spcBef>
                <a:spcPts val="600"/>
              </a:spcBef>
              <a:spcAft>
                <a:spcPts val="600"/>
              </a:spcAft>
            </a:pPr>
            <a:r>
              <a:rPr lang="en-GB" sz="3200" b="1" u="sng" dirty="0">
                <a:effectLst>
                  <a:outerShdw blurRad="38100" dist="38100" dir="2700000" algn="tl">
                    <a:srgbClr val="000000">
                      <a:alpha val="43137"/>
                    </a:srgbClr>
                  </a:outerShdw>
                </a:effectLst>
              </a:rPr>
              <a:t>Group Activity</a:t>
            </a:r>
          </a:p>
          <a:p>
            <a:pPr algn="ctr">
              <a:lnSpc>
                <a:spcPct val="200000"/>
              </a:lnSpc>
              <a:spcBef>
                <a:spcPts val="600"/>
              </a:spcBef>
              <a:spcAft>
                <a:spcPts val="600"/>
              </a:spcAft>
            </a:pPr>
            <a:r>
              <a:rPr lang="en-GB" sz="3200" dirty="0"/>
              <a:t>Think of a Project you could Develop</a:t>
            </a:r>
          </a:p>
          <a:p>
            <a:pPr algn="ctr">
              <a:lnSpc>
                <a:spcPct val="200000"/>
              </a:lnSpc>
              <a:spcBef>
                <a:spcPts val="600"/>
              </a:spcBef>
              <a:spcAft>
                <a:spcPts val="600"/>
              </a:spcAft>
            </a:pPr>
            <a:r>
              <a:rPr lang="en-GB" sz="3200" dirty="0"/>
              <a:t>How would you want to start and finish it?</a:t>
            </a:r>
          </a:p>
        </p:txBody>
      </p:sp>
    </p:spTree>
    <p:extLst>
      <p:ext uri="{BB962C8B-B14F-4D97-AF65-F5344CB8AC3E}">
        <p14:creationId xmlns:p14="http://schemas.microsoft.com/office/powerpoint/2010/main" val="24724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2694</Words>
  <Application>Microsoft Office PowerPoint</Application>
  <PresentationFormat>Widescreen</PresentationFormat>
  <Paragraphs>449</Paragraphs>
  <Slides>46</Slides>
  <Notes>43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arial</vt:lpstr>
      <vt:lpstr>arial</vt:lpstr>
      <vt:lpstr>Calibri</vt:lpstr>
      <vt:lpstr>Georgia</vt:lpstr>
      <vt:lpstr>Myriad Pro</vt:lpstr>
      <vt:lpstr>Times New Roman</vt:lpstr>
      <vt:lpstr>Verdana</vt:lpstr>
      <vt:lpstr>Wingdings</vt:lpstr>
      <vt:lpstr>20140311PresentationUWTSDTemplate</vt:lpstr>
      <vt:lpstr>  Project Management LCBB5005   WEEK 1 Introduction To Project Management</vt:lpstr>
      <vt:lpstr>Module Outline </vt:lpstr>
      <vt:lpstr>Learning Objectives</vt:lpstr>
      <vt:lpstr>What is a Project?</vt:lpstr>
      <vt:lpstr>Importance of Projects?</vt:lpstr>
      <vt:lpstr>Project Success Important</vt:lpstr>
      <vt:lpstr>Many Criteria to Measure Success</vt:lpstr>
      <vt:lpstr>What is Project Management</vt:lpstr>
      <vt:lpstr>Project Management</vt:lpstr>
      <vt:lpstr>Project Life Cycle</vt:lpstr>
      <vt:lpstr>Project Life Cycle</vt:lpstr>
      <vt:lpstr>Project Lifecycle Process</vt:lpstr>
      <vt:lpstr>Project Management Standards</vt:lpstr>
      <vt:lpstr>Project Management Standards</vt:lpstr>
      <vt:lpstr>Project Management Organisations</vt:lpstr>
      <vt:lpstr>Project Management Organisations</vt:lpstr>
      <vt:lpstr>Project Management Knowledge</vt:lpstr>
      <vt:lpstr>Project Management Professional</vt:lpstr>
      <vt:lpstr>Project Management Professional PMI 2021</vt:lpstr>
      <vt:lpstr>Project Management Methodologies</vt:lpstr>
      <vt:lpstr>Project Management Methodologies</vt:lpstr>
      <vt:lpstr>Project Management Methodologies</vt:lpstr>
      <vt:lpstr>2012 London Olympic Project Process</vt:lpstr>
      <vt:lpstr>Not All Projects goes as Planned</vt:lpstr>
      <vt:lpstr>Remember difference between Project and daily Business operations</vt:lpstr>
      <vt:lpstr>What is a Project?</vt:lpstr>
      <vt:lpstr>Project Characteristics</vt:lpstr>
      <vt:lpstr>Project v Operations</vt:lpstr>
      <vt:lpstr>Types of Project</vt:lpstr>
      <vt:lpstr>Project Context</vt:lpstr>
      <vt:lpstr>Project Context</vt:lpstr>
      <vt:lpstr>Project Context</vt:lpstr>
      <vt:lpstr>Project Context</vt:lpstr>
      <vt:lpstr>Project Context</vt:lpstr>
      <vt:lpstr>Project Context</vt:lpstr>
      <vt:lpstr>Project Context</vt:lpstr>
      <vt:lpstr>Project Context</vt:lpstr>
      <vt:lpstr>Project Context</vt:lpstr>
      <vt:lpstr>Project Context:  Example</vt:lpstr>
      <vt:lpstr>Belbin Team Role</vt:lpstr>
      <vt:lpstr>Definition of Team </vt:lpstr>
      <vt:lpstr>Groups &amp; Teams</vt:lpstr>
      <vt:lpstr>Team Role</vt:lpstr>
      <vt:lpstr>Project Team</vt:lpstr>
      <vt:lpstr>The 9 Team Roles/Specifications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WEEK 1 Module Induction</dc:title>
  <dc:creator>Tarila</dc:creator>
  <cp:lastModifiedBy>Essa Bah</cp:lastModifiedBy>
  <cp:revision>25</cp:revision>
  <dcterms:created xsi:type="dcterms:W3CDTF">2021-09-06T09:27:20Z</dcterms:created>
  <dcterms:modified xsi:type="dcterms:W3CDTF">2024-09-14T17:30:18Z</dcterms:modified>
</cp:coreProperties>
</file>