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20"/>
  </p:notesMasterIdLst>
  <p:sldIdLst>
    <p:sldId id="256" r:id="rId2"/>
    <p:sldId id="274" r:id="rId3"/>
    <p:sldId id="265" r:id="rId4"/>
    <p:sldId id="266" r:id="rId5"/>
    <p:sldId id="267" r:id="rId6"/>
    <p:sldId id="261" r:id="rId7"/>
    <p:sldId id="262" r:id="rId8"/>
    <p:sldId id="263" r:id="rId9"/>
    <p:sldId id="264" r:id="rId10"/>
    <p:sldId id="257" r:id="rId11"/>
    <p:sldId id="258" r:id="rId12"/>
    <p:sldId id="259" r:id="rId13"/>
    <p:sldId id="260" r:id="rId14"/>
    <p:sldId id="269" r:id="rId15"/>
    <p:sldId id="271" r:id="rId16"/>
    <p:sldId id="272" r:id="rId17"/>
    <p:sldId id="273" r:id="rId18"/>
    <p:sldId id="275" r:id="rId19"/>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4CA5AA-6782-884F-BF92-FEBB1C1E85CB}" type="datetimeFigureOut">
              <a:rPr lang="en-US" smtClean="0"/>
              <a:t>12/13/21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050A0-63DE-6B48-8F83-C030A4ABB1B5}" type="slidenum">
              <a:rPr lang="en-US" smtClean="0"/>
              <a:t>‹#›</a:t>
            </a:fld>
            <a:endParaRPr lang="en-US"/>
          </a:p>
        </p:txBody>
      </p:sp>
    </p:spTree>
    <p:extLst>
      <p:ext uri="{BB962C8B-B14F-4D97-AF65-F5344CB8AC3E}">
        <p14:creationId xmlns:p14="http://schemas.microsoft.com/office/powerpoint/2010/main" val="2997727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B050A0-63DE-6B48-8F83-C030A4ABB1B5}" type="slidenum">
              <a:rPr lang="en-US" smtClean="0"/>
              <a:t>11</a:t>
            </a:fld>
            <a:endParaRPr lang="en-US"/>
          </a:p>
        </p:txBody>
      </p:sp>
    </p:spTree>
    <p:extLst>
      <p:ext uri="{BB962C8B-B14F-4D97-AF65-F5344CB8AC3E}">
        <p14:creationId xmlns:p14="http://schemas.microsoft.com/office/powerpoint/2010/main" val="427647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12/13/21</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058584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2203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3207994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33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184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7268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24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001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424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695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12/13/21</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672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12/13/21</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96992524"/>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hyperlink" Target="https://www.magonlinelibrary.com/doi/full/10.12968/bjca.2017.12.9.428#_i1"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descr="Um Beam Penetrating dois superfícies">
            <a:extLst>
              <a:ext uri="{FF2B5EF4-FFF2-40B4-BE49-F238E27FC236}">
                <a16:creationId xmlns:a16="http://schemas.microsoft.com/office/drawing/2014/main" id="{289140BD-4399-4D42-A11D-E851C6DF9E32}"/>
              </a:ext>
            </a:extLst>
          </p:cNvPr>
          <p:cNvPicPr>
            <a:picLocks noChangeAspect="1"/>
          </p:cNvPicPr>
          <p:nvPr/>
        </p:nvPicPr>
        <p:blipFill rotWithShape="1">
          <a:blip r:embed="rId2"/>
          <a:srcRect t="4637" r="-1" b="-1"/>
          <a:stretch/>
        </p:blipFill>
        <p:spPr>
          <a:xfrm>
            <a:off x="3048" y="10"/>
            <a:ext cx="12188952" cy="6857990"/>
          </a:xfrm>
          <a:prstGeom prst="rect">
            <a:avLst/>
          </a:prstGeom>
        </p:spPr>
      </p:pic>
      <p:sp>
        <p:nvSpPr>
          <p:cNvPr id="32"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dirty="0">
              <a:solidFill>
                <a:srgbClr val="FFFFFF"/>
              </a:solidFill>
              <a:sym typeface="Avenir Next"/>
            </a:endParaRPr>
          </a:p>
        </p:txBody>
      </p:sp>
      <p:sp>
        <p:nvSpPr>
          <p:cNvPr id="34" name="Rectangle 33">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p:cNvSpPr>
            <a:spLocks noGrp="1"/>
          </p:cNvSpPr>
          <p:nvPr>
            <p:ph type="ctrTitle"/>
          </p:nvPr>
        </p:nvSpPr>
        <p:spPr>
          <a:xfrm>
            <a:off x="493938" y="187142"/>
            <a:ext cx="3780775" cy="1550419"/>
          </a:xfrm>
        </p:spPr>
        <p:txBody>
          <a:bodyPr vert="horz" lIns="91440" tIns="45720" rIns="91440" bIns="45720" rtlCol="0" anchor="t">
            <a:normAutofit/>
          </a:bodyPr>
          <a:lstStyle/>
          <a:p>
            <a:pPr>
              <a:lnSpc>
                <a:spcPct val="90000"/>
              </a:lnSpc>
            </a:pPr>
            <a:r>
              <a:rPr lang="en-US" sz="3700" b="1" kern="1200" dirty="0">
                <a:latin typeface="Abadi Extra Light"/>
              </a:rPr>
              <a:t>Cert HE Health and Social Care</a:t>
            </a:r>
          </a:p>
        </p:txBody>
      </p:sp>
      <p:sp>
        <p:nvSpPr>
          <p:cNvPr id="3" name="Subtítulo 2"/>
          <p:cNvSpPr>
            <a:spLocks noGrp="1"/>
          </p:cNvSpPr>
          <p:nvPr>
            <p:ph type="subTitle" idx="1"/>
          </p:nvPr>
        </p:nvSpPr>
        <p:spPr>
          <a:xfrm>
            <a:off x="419190" y="1924693"/>
            <a:ext cx="3993686" cy="4374387"/>
          </a:xfrm>
        </p:spPr>
        <p:txBody>
          <a:bodyPr vert="horz" lIns="91440" tIns="45720" rIns="91440" bIns="45720" rtlCol="0">
            <a:normAutofit/>
          </a:bodyPr>
          <a:lstStyle/>
          <a:p>
            <a:r>
              <a:rPr lang="en-US" dirty="0">
                <a:latin typeface="Abadi Extra Light"/>
              </a:rPr>
              <a:t>Digital Skills and Research Methods Assessment 1, Group Presentation</a:t>
            </a:r>
          </a:p>
          <a:p>
            <a:r>
              <a:rPr lang="en-US" dirty="0">
                <a:latin typeface="Abadi Extra Light"/>
              </a:rPr>
              <a:t>Students:</a:t>
            </a:r>
          </a:p>
          <a:p>
            <a:r>
              <a:rPr lang="en-US" dirty="0">
                <a:latin typeface="Abadi Extra Light"/>
              </a:rPr>
              <a:t>Raul Pedro- </a:t>
            </a:r>
            <a:r>
              <a:rPr lang="en-US" dirty="0">
                <a:latin typeface="Abadi Extra Light"/>
                <a:ea typeface="+mn-lt"/>
                <a:cs typeface="+mn-lt"/>
              </a:rPr>
              <a:t>2030976</a:t>
            </a:r>
            <a:r>
              <a:rPr lang="en-US" dirty="0">
                <a:latin typeface="Abadi Extra Light"/>
              </a:rPr>
              <a:t> </a:t>
            </a:r>
          </a:p>
          <a:p>
            <a:r>
              <a:rPr lang="en-US" dirty="0" err="1">
                <a:latin typeface="Abadi Extra Light"/>
              </a:rPr>
              <a:t>Maizania</a:t>
            </a:r>
            <a:r>
              <a:rPr lang="en-US" dirty="0">
                <a:latin typeface="Abadi Extra Light"/>
              </a:rPr>
              <a:t> Samanta- 2027245</a:t>
            </a:r>
            <a:endParaRPr lang="pt-PT" dirty="0">
              <a:latin typeface="Abadi Extra Light"/>
            </a:endParaRPr>
          </a:p>
          <a:p>
            <a:r>
              <a:rPr lang="en-US" dirty="0">
                <a:latin typeface="Abadi Extra Light"/>
              </a:rPr>
              <a:t>Claudia</a:t>
            </a:r>
          </a:p>
          <a:p>
            <a:r>
              <a:rPr lang="en-US" dirty="0">
                <a:latin typeface="Abadi Extra Light"/>
              </a:rPr>
              <a:t>Bia Furtado</a:t>
            </a:r>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98897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81A1D-B6FB-4BFD-B5DF-D0937541DA67}"/>
              </a:ext>
            </a:extLst>
          </p:cNvPr>
          <p:cNvSpPr>
            <a:spLocks noGrp="1"/>
          </p:cNvSpPr>
          <p:nvPr>
            <p:ph type="title"/>
          </p:nvPr>
        </p:nvSpPr>
        <p:spPr>
          <a:xfrm>
            <a:off x="1587710" y="455363"/>
            <a:ext cx="9486690" cy="1042134"/>
          </a:xfrm>
        </p:spPr>
        <p:txBody>
          <a:bodyPr/>
          <a:lstStyle/>
          <a:p>
            <a:r>
              <a:rPr lang="en-GB" dirty="0"/>
              <a:t>Table of contents</a:t>
            </a:r>
          </a:p>
        </p:txBody>
      </p:sp>
      <p:sp>
        <p:nvSpPr>
          <p:cNvPr id="3" name="Content Placeholder 2">
            <a:extLst>
              <a:ext uri="{FF2B5EF4-FFF2-40B4-BE49-F238E27FC236}">
                <a16:creationId xmlns:a16="http://schemas.microsoft.com/office/drawing/2014/main" id="{F3BAC7D2-D094-46B1-B3EE-E26F10B9E4E6}"/>
              </a:ext>
            </a:extLst>
          </p:cNvPr>
          <p:cNvSpPr>
            <a:spLocks noGrp="1"/>
          </p:cNvSpPr>
          <p:nvPr>
            <p:ph idx="1"/>
          </p:nvPr>
        </p:nvSpPr>
        <p:spPr>
          <a:xfrm>
            <a:off x="1587710" y="1497497"/>
            <a:ext cx="9486690" cy="4588671"/>
          </a:xfrm>
        </p:spPr>
        <p:txBody>
          <a:bodyPr>
            <a:normAutofit fontScale="85000" lnSpcReduction="20000"/>
          </a:bodyPr>
          <a:lstStyle/>
          <a:p>
            <a:r>
              <a:rPr lang="en-GB" sz="3100" b="1" dirty="0">
                <a:latin typeface="Abadi Extra Light" panose="020B0204020104020204" pitchFamily="34" charset="0"/>
              </a:rPr>
              <a:t>The use of contemporary technology in health care</a:t>
            </a:r>
          </a:p>
          <a:p>
            <a:r>
              <a:rPr lang="en-GB" sz="3100" b="1" dirty="0">
                <a:latin typeface="Abadi Extra Light" panose="020B0204020104020204" pitchFamily="34" charset="0"/>
              </a:rPr>
              <a:t>Benefits of technology in health care </a:t>
            </a:r>
          </a:p>
          <a:p>
            <a:r>
              <a:rPr lang="en-GB" sz="3100" b="1" dirty="0">
                <a:latin typeface="Abadi Extra Light" panose="020B0204020104020204" pitchFamily="34" charset="0"/>
              </a:rPr>
              <a:t>Improvements brought to health care by technology</a:t>
            </a:r>
          </a:p>
          <a:p>
            <a:r>
              <a:rPr lang="en-GB" sz="3100" b="1" dirty="0">
                <a:latin typeface="Abadi Extra Light" panose="020B0204020104020204" pitchFamily="34" charset="0"/>
              </a:rPr>
              <a:t>The use of technology during Covid-19</a:t>
            </a:r>
          </a:p>
          <a:p>
            <a:r>
              <a:rPr lang="en-GB" sz="3100" b="1" dirty="0">
                <a:latin typeface="Abadi Extra Light" panose="020B0204020104020204" pitchFamily="34" charset="0"/>
              </a:rPr>
              <a:t> </a:t>
            </a:r>
            <a:r>
              <a:rPr lang="en-US" sz="3100" b="1" kern="1200" dirty="0">
                <a:latin typeface="Abadi Extra Light" panose="020B0204020104020204" pitchFamily="34" charset="0"/>
              </a:rPr>
              <a:t>Tracking </a:t>
            </a:r>
          </a:p>
          <a:p>
            <a:r>
              <a:rPr lang="en-US" sz="3100" b="1" kern="1200" dirty="0">
                <a:solidFill>
                  <a:schemeClr val="tx1"/>
                </a:solidFill>
                <a:latin typeface="Abadi Extra Light" panose="020B0204020104020204" pitchFamily="34" charset="0"/>
                <a:ea typeface="+mj-ea"/>
                <a:cs typeface="+mj-cs"/>
              </a:rPr>
              <a:t>Covid-19 contact tracing </a:t>
            </a:r>
          </a:p>
          <a:p>
            <a:r>
              <a:rPr lang="pt-PT" sz="3100" b="1" dirty="0">
                <a:latin typeface="Abadi Extra Light" panose="020B0204020104020204" pitchFamily="34" charset="0"/>
                <a:ea typeface="+mj-lt"/>
                <a:cs typeface="+mj-lt"/>
              </a:rPr>
              <a:t>Artificial </a:t>
            </a:r>
            <a:r>
              <a:rPr lang="en-GB" sz="3100" b="1" dirty="0">
                <a:latin typeface="Abadi Extra Light" panose="020B0204020104020204" pitchFamily="34" charset="0"/>
                <a:ea typeface="+mj-lt"/>
                <a:cs typeface="+mj-lt"/>
              </a:rPr>
              <a:t>Intelligence </a:t>
            </a:r>
            <a:r>
              <a:rPr lang="pt-PT" sz="3100" b="1" dirty="0">
                <a:latin typeface="Abadi Extra Light" panose="020B0204020104020204" pitchFamily="34" charset="0"/>
                <a:ea typeface="+mj-lt"/>
                <a:cs typeface="+mj-lt"/>
              </a:rPr>
              <a:t>For Diagnoses </a:t>
            </a:r>
          </a:p>
          <a:p>
            <a:r>
              <a:rPr lang="pt-PT" sz="3100" b="1" dirty="0">
                <a:latin typeface="Abadi Extra Light" panose="020B0204020104020204" pitchFamily="34" charset="0"/>
                <a:ea typeface="+mj-lt"/>
                <a:cs typeface="+mj-lt"/>
              </a:rPr>
              <a:t>Digital identity, well-being, and safety in healthcare</a:t>
            </a:r>
            <a:endParaRPr lang="en-US" sz="3100" b="1" dirty="0">
              <a:latin typeface="Abadi Extra Light" panose="020B0204020104020204" pitchFamily="34" charset="0"/>
              <a:ea typeface="+mj-ea"/>
              <a:cs typeface="+mj-cs"/>
            </a:endParaRPr>
          </a:p>
          <a:p>
            <a:r>
              <a:rPr lang="en-US" sz="3100" b="1" kern="1200" dirty="0">
                <a:solidFill>
                  <a:schemeClr val="tx1"/>
                </a:solidFill>
                <a:latin typeface="Abadi Extra Light" panose="020B0204020104020204" pitchFamily="34" charset="0"/>
                <a:ea typeface="+mj-ea"/>
                <a:cs typeface="+mj-cs"/>
              </a:rPr>
              <a:t>Digital literacy for employee wellbeing and career development </a:t>
            </a:r>
          </a:p>
          <a:p>
            <a:endParaRPr lang="en-GB" dirty="0"/>
          </a:p>
        </p:txBody>
      </p:sp>
    </p:spTree>
    <p:extLst>
      <p:ext uri="{BB962C8B-B14F-4D97-AF65-F5344CB8AC3E}">
        <p14:creationId xmlns:p14="http://schemas.microsoft.com/office/powerpoint/2010/main" val="333030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26B46-DA4C-AB42-A957-F2523DF8128A}"/>
              </a:ext>
            </a:extLst>
          </p:cNvPr>
          <p:cNvSpPr>
            <a:spLocks noGrp="1"/>
          </p:cNvSpPr>
          <p:nvPr>
            <p:ph type="title"/>
          </p:nvPr>
        </p:nvSpPr>
        <p:spPr/>
        <p:txBody>
          <a:bodyPr/>
          <a:lstStyle/>
          <a:p>
            <a:r>
              <a:rPr lang="pt-PT" dirty="0"/>
              <a:t>The use of </a:t>
            </a:r>
            <a:r>
              <a:rPr lang="pt-PT" dirty="0" err="1"/>
              <a:t>contemporary</a:t>
            </a:r>
            <a:r>
              <a:rPr lang="pt-PT" dirty="0"/>
              <a:t> </a:t>
            </a:r>
            <a:r>
              <a:rPr lang="pt-PT" dirty="0" err="1"/>
              <a:t>technology</a:t>
            </a:r>
            <a:r>
              <a:rPr lang="pt-PT" dirty="0"/>
              <a:t> in </a:t>
            </a:r>
            <a:r>
              <a:rPr lang="pt-PT" dirty="0" err="1"/>
              <a:t>health</a:t>
            </a:r>
            <a:r>
              <a:rPr lang="pt-PT" dirty="0"/>
              <a:t> </a:t>
            </a:r>
            <a:r>
              <a:rPr lang="pt-PT" dirty="0" err="1"/>
              <a:t>care</a:t>
            </a:r>
            <a:endParaRPr lang="en-US" dirty="0"/>
          </a:p>
        </p:txBody>
      </p:sp>
      <p:sp>
        <p:nvSpPr>
          <p:cNvPr id="3" name="Content Placeholder 2">
            <a:extLst>
              <a:ext uri="{FF2B5EF4-FFF2-40B4-BE49-F238E27FC236}">
                <a16:creationId xmlns:a16="http://schemas.microsoft.com/office/drawing/2014/main" id="{C85BECEC-4AB1-464B-AE6B-C8ABD3DA5BE3}"/>
              </a:ext>
            </a:extLst>
          </p:cNvPr>
          <p:cNvSpPr>
            <a:spLocks noGrp="1"/>
          </p:cNvSpPr>
          <p:nvPr>
            <p:ph idx="1"/>
          </p:nvPr>
        </p:nvSpPr>
        <p:spPr>
          <a:xfrm>
            <a:off x="1352655" y="2338559"/>
            <a:ext cx="9486690" cy="5027321"/>
          </a:xfrm>
        </p:spPr>
        <p:txBody>
          <a:bodyPr/>
          <a:lstStyle/>
          <a:p>
            <a:pPr marL="0" indent="0">
              <a:buNone/>
            </a:pPr>
            <a:r>
              <a:rPr lang="en-GB" altLang="en-US" dirty="0">
                <a:latin typeface="Calibri" panose="020F0502020204030204" pitchFamily="34" charset="0"/>
              </a:rPr>
              <a:t>What was once unimaginable and almost impossible has now become our reality, thanks to  the advancements in technology.</a:t>
            </a:r>
          </a:p>
          <a:p>
            <a:pPr marL="0" indent="0">
              <a:buNone/>
            </a:pPr>
            <a:r>
              <a:rPr lang="en-GB" altLang="en-US" dirty="0">
                <a:latin typeface="Calibri" panose="020F0502020204030204" pitchFamily="34" charset="0"/>
              </a:rPr>
              <a:t>Today </a:t>
            </a:r>
            <a:r>
              <a:rPr lang="pt-PT" altLang="en-US" dirty="0">
                <a:latin typeface="Calibri" panose="020F0502020204030204" pitchFamily="34" charset="0"/>
              </a:rPr>
              <a:t>we</a:t>
            </a:r>
            <a:r>
              <a:rPr lang="en-GB" altLang="en-US" dirty="0">
                <a:latin typeface="Calibri" panose="020F0502020204030204" pitchFamily="34" charset="0"/>
              </a:rPr>
              <a:t> will discuss how this modern technology has affected the healthcare sector.</a:t>
            </a:r>
          </a:p>
          <a:p>
            <a:pPr marL="0" indent="0">
              <a:buNone/>
            </a:pPr>
            <a:r>
              <a:rPr lang="en-GB" altLang="en-US" dirty="0">
                <a:latin typeface="Calibri" panose="020F0502020204030204" pitchFamily="34" charset="0"/>
              </a:rPr>
              <a:t>Has it made it better or has created even more  problems.</a:t>
            </a:r>
            <a:endParaRPr lang="en-US" dirty="0"/>
          </a:p>
        </p:txBody>
      </p:sp>
    </p:spTree>
    <p:extLst>
      <p:ext uri="{BB962C8B-B14F-4D97-AF65-F5344CB8AC3E}">
        <p14:creationId xmlns:p14="http://schemas.microsoft.com/office/powerpoint/2010/main" val="1505209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501B8-9C43-B344-93CD-8D53F6666A64}"/>
              </a:ext>
            </a:extLst>
          </p:cNvPr>
          <p:cNvSpPr>
            <a:spLocks noGrp="1"/>
          </p:cNvSpPr>
          <p:nvPr>
            <p:ph type="title"/>
          </p:nvPr>
        </p:nvSpPr>
        <p:spPr/>
        <p:txBody>
          <a:bodyPr/>
          <a:lstStyle/>
          <a:p>
            <a:r>
              <a:rPr lang="pt-PT" dirty="0" err="1"/>
              <a:t>Benefits</a:t>
            </a:r>
            <a:r>
              <a:rPr lang="pt-PT" dirty="0"/>
              <a:t> of </a:t>
            </a:r>
            <a:r>
              <a:rPr lang="pt-PT" dirty="0" err="1"/>
              <a:t>technology</a:t>
            </a:r>
            <a:r>
              <a:rPr lang="pt-PT" dirty="0"/>
              <a:t> in </a:t>
            </a:r>
            <a:r>
              <a:rPr lang="pt-PT" dirty="0" err="1"/>
              <a:t>health</a:t>
            </a:r>
            <a:r>
              <a:rPr lang="pt-PT" dirty="0"/>
              <a:t> </a:t>
            </a:r>
            <a:r>
              <a:rPr lang="pt-PT" dirty="0" err="1"/>
              <a:t>care</a:t>
            </a:r>
            <a:endParaRPr lang="en-US" dirty="0"/>
          </a:p>
        </p:txBody>
      </p:sp>
      <p:sp>
        <p:nvSpPr>
          <p:cNvPr id="3" name="Content Placeholder 2">
            <a:extLst>
              <a:ext uri="{FF2B5EF4-FFF2-40B4-BE49-F238E27FC236}">
                <a16:creationId xmlns:a16="http://schemas.microsoft.com/office/drawing/2014/main" id="{5D5F1457-6DF0-624B-9375-6024247184F6}"/>
              </a:ext>
            </a:extLst>
          </p:cNvPr>
          <p:cNvSpPr>
            <a:spLocks noGrp="1"/>
          </p:cNvSpPr>
          <p:nvPr>
            <p:ph idx="1"/>
          </p:nvPr>
        </p:nvSpPr>
        <p:spPr/>
        <p:txBody>
          <a:bodyPr>
            <a:normAutofit/>
          </a:bodyPr>
          <a:lstStyle/>
          <a:p>
            <a:r>
              <a:rPr lang="en-GB" sz="2000" b="1" i="0" u="none" strike="noStrike" dirty="0">
                <a:effectLst/>
                <a:latin typeface="Abadi" panose="020B0604020104020204" pitchFamily="34" charset="0"/>
              </a:rPr>
              <a:t>Improve patient education</a:t>
            </a:r>
            <a:r>
              <a:rPr lang="en-GB" sz="2000" b="0" i="0" u="none" strike="noStrike" dirty="0">
                <a:effectLst/>
                <a:latin typeface="Abadi" panose="020B0604020104020204" pitchFamily="34" charset="0"/>
              </a:rPr>
              <a:t>:</a:t>
            </a:r>
          </a:p>
          <a:p>
            <a:r>
              <a:rPr lang="en-GB" sz="2000" b="0" i="0" u="none" strike="noStrike" dirty="0">
                <a:effectLst/>
                <a:latin typeface="Abadi" panose="020B0604020104020204" pitchFamily="34" charset="0"/>
              </a:rPr>
              <a:t>•Patient can easily have health information anywhere thanks to the internet and technology</a:t>
            </a:r>
          </a:p>
          <a:p>
            <a:r>
              <a:rPr lang="en-GB" sz="2000" b="0" i="0" u="none" strike="noStrike" dirty="0">
                <a:effectLst/>
                <a:latin typeface="Abadi" panose="020B0604020104020204" pitchFamily="34" charset="0"/>
              </a:rPr>
              <a:t> </a:t>
            </a:r>
            <a:r>
              <a:rPr lang="en-GB" sz="2000" b="1" i="0" u="none" strike="noStrike" dirty="0">
                <a:effectLst/>
                <a:latin typeface="Abadi" panose="020B0604020104020204" pitchFamily="34" charset="0"/>
              </a:rPr>
              <a:t>Smart devices</a:t>
            </a:r>
            <a:r>
              <a:rPr lang="en-GB" sz="2000" b="0" i="0" u="none" strike="noStrike" dirty="0">
                <a:effectLst/>
                <a:latin typeface="Abadi" panose="020B0604020104020204" pitchFamily="34" charset="0"/>
              </a:rPr>
              <a:t>: keep track of your heart rate, fitness and sleep status   </a:t>
            </a:r>
          </a:p>
          <a:p>
            <a:r>
              <a:rPr lang="en-GB" sz="2000" b="1" i="0" u="none" strike="noStrike" dirty="0">
                <a:effectLst/>
                <a:latin typeface="Abadi" panose="020B0604020104020204" pitchFamily="34" charset="0"/>
              </a:rPr>
              <a:t>Scientific experiments</a:t>
            </a:r>
            <a:r>
              <a:rPr lang="en-GB" sz="2000" b="0" i="0" u="none" strike="noStrike" dirty="0">
                <a:effectLst/>
                <a:latin typeface="Abadi" panose="020B0604020104020204" pitchFamily="34" charset="0"/>
              </a:rPr>
              <a:t>: what used to take years/months to perform certain medical experiments now can be done within weeks.</a:t>
            </a:r>
          </a:p>
          <a:p>
            <a:r>
              <a:rPr lang="en-GB" sz="2000" b="1" i="0" u="none" strike="noStrike" dirty="0">
                <a:effectLst/>
                <a:latin typeface="Abadi" panose="020B0604020104020204" pitchFamily="34" charset="0"/>
              </a:rPr>
              <a:t>Telehealth: </a:t>
            </a:r>
            <a:r>
              <a:rPr lang="en-GB" sz="2000" b="0" i="0" u="none" strike="noStrike" dirty="0">
                <a:effectLst/>
                <a:latin typeface="Abadi" panose="020B0604020104020204" pitchFamily="34" charset="0"/>
              </a:rPr>
              <a:t>digital information and communication ( computer and mobile) to access health care service</a:t>
            </a:r>
          </a:p>
          <a:p>
            <a:endParaRPr lang="en-US" dirty="0">
              <a:solidFill>
                <a:schemeClr val="bg1">
                  <a:lumMod val="10000"/>
                  <a:lumOff val="90000"/>
                </a:schemeClr>
              </a:solidFill>
            </a:endParaRPr>
          </a:p>
        </p:txBody>
      </p:sp>
    </p:spTree>
    <p:extLst>
      <p:ext uri="{BB962C8B-B14F-4D97-AF65-F5344CB8AC3E}">
        <p14:creationId xmlns:p14="http://schemas.microsoft.com/office/powerpoint/2010/main" val="3857402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B69A-1ACC-C548-AA77-00767F9006DD}"/>
              </a:ext>
            </a:extLst>
          </p:cNvPr>
          <p:cNvSpPr>
            <a:spLocks noGrp="1"/>
          </p:cNvSpPr>
          <p:nvPr>
            <p:ph type="title"/>
          </p:nvPr>
        </p:nvSpPr>
        <p:spPr/>
        <p:txBody>
          <a:bodyPr>
            <a:normAutofit/>
          </a:bodyPr>
          <a:lstStyle/>
          <a:p>
            <a:r>
              <a:rPr lang="en-GB" b="1" i="0" u="none" strike="noStrike" dirty="0">
                <a:effectLst/>
                <a:latin typeface="Calibri" panose="020F0502020204030204" pitchFamily="34" charset="0"/>
              </a:rPr>
              <a:t>Improvements that technology has brought to health care</a:t>
            </a:r>
            <a:endParaRPr lang="en-US" dirty="0"/>
          </a:p>
        </p:txBody>
      </p:sp>
      <p:sp>
        <p:nvSpPr>
          <p:cNvPr id="3" name="Content Placeholder 2">
            <a:extLst>
              <a:ext uri="{FF2B5EF4-FFF2-40B4-BE49-F238E27FC236}">
                <a16:creationId xmlns:a16="http://schemas.microsoft.com/office/drawing/2014/main" id="{458CEA82-1370-E343-AE9C-E311217051F9}"/>
              </a:ext>
            </a:extLst>
          </p:cNvPr>
          <p:cNvSpPr>
            <a:spLocks noGrp="1"/>
          </p:cNvSpPr>
          <p:nvPr>
            <p:ph idx="1"/>
          </p:nvPr>
        </p:nvSpPr>
        <p:spPr/>
        <p:txBody>
          <a:bodyPr>
            <a:normAutofit/>
          </a:bodyPr>
          <a:lstStyle/>
          <a:p>
            <a:r>
              <a:rPr lang="en-GB" sz="2900" b="0" i="0" u="none" strike="noStrike" dirty="0">
                <a:effectLst/>
                <a:latin typeface="Abadi" panose="020B0604020104020204" pitchFamily="34" charset="0"/>
              </a:rPr>
              <a:t>● improve patient experience </a:t>
            </a:r>
          </a:p>
          <a:p>
            <a:r>
              <a:rPr lang="en-GB" sz="2900" b="0" i="0" u="none" strike="noStrike" dirty="0">
                <a:effectLst/>
                <a:latin typeface="Abadi" panose="020B0604020104020204" pitchFamily="34" charset="0"/>
              </a:rPr>
              <a:t>●Improve patient health </a:t>
            </a:r>
          </a:p>
          <a:p>
            <a:r>
              <a:rPr lang="en-GB" sz="2900" b="0" i="0" u="none" strike="noStrike" dirty="0">
                <a:effectLst/>
                <a:latin typeface="Abadi" panose="020B0604020104020204" pitchFamily="34" charset="0"/>
              </a:rPr>
              <a:t>●Has made doctors job easier</a:t>
            </a:r>
          </a:p>
          <a:p>
            <a:r>
              <a:rPr lang="en-GB" sz="2900" b="0" i="0" u="none" strike="noStrike" dirty="0">
                <a:effectLst/>
                <a:latin typeface="Abadi" panose="020B0604020104020204" pitchFamily="34" charset="0"/>
              </a:rPr>
              <a:t>●Reduced costs</a:t>
            </a:r>
          </a:p>
          <a:p>
            <a:r>
              <a:rPr lang="en-GB" sz="2900" b="0" i="0" u="none" strike="noStrike" dirty="0">
                <a:effectLst/>
                <a:latin typeface="Abadi" panose="020B0604020104020204" pitchFamily="34" charset="0"/>
              </a:rPr>
              <a:t>●Patient health record </a:t>
            </a:r>
          </a:p>
          <a:p>
            <a:r>
              <a:rPr lang="en-GB" sz="2900" b="0" i="0" u="none" strike="noStrike" dirty="0">
                <a:effectLst/>
                <a:latin typeface="Abadi" panose="020B0604020104020204" pitchFamily="34" charset="0"/>
              </a:rPr>
              <a:t>● better patient care </a:t>
            </a:r>
          </a:p>
        </p:txBody>
      </p:sp>
      <p:sp>
        <p:nvSpPr>
          <p:cNvPr id="4" name="Text Placeholder 3">
            <a:extLst>
              <a:ext uri="{FF2B5EF4-FFF2-40B4-BE49-F238E27FC236}">
                <a16:creationId xmlns:a16="http://schemas.microsoft.com/office/drawing/2014/main" id="{361F9BB5-C0EF-DD42-9FDF-2949CDC90EB7}"/>
              </a:ext>
            </a:extLst>
          </p:cNvPr>
          <p:cNvSpPr>
            <a:spLocks noGrp="1"/>
          </p:cNvSpPr>
          <p:nvPr>
            <p:ph type="body" sz="half" idx="2"/>
          </p:nvPr>
        </p:nvSpPr>
        <p:spPr/>
        <p:txBody>
          <a:bodyPr/>
          <a:lstStyle/>
          <a:p>
            <a:endParaRPr lang="en-US" dirty="0"/>
          </a:p>
        </p:txBody>
      </p:sp>
      <p:pic>
        <p:nvPicPr>
          <p:cNvPr id="5" name="Picture 5">
            <a:extLst>
              <a:ext uri="{FF2B5EF4-FFF2-40B4-BE49-F238E27FC236}">
                <a16:creationId xmlns:a16="http://schemas.microsoft.com/office/drawing/2014/main" id="{15D909DC-041B-A34C-A52C-E4D7641D7532}"/>
              </a:ext>
            </a:extLst>
          </p:cNvPr>
          <p:cNvPicPr>
            <a:picLocks noChangeAspect="1"/>
          </p:cNvPicPr>
          <p:nvPr/>
        </p:nvPicPr>
        <p:blipFill rotWithShape="1">
          <a:blip r:embed="rId2">
            <a:extLst>
              <a:ext uri="{28A0092B-C50C-407E-A947-70E740481C1C}">
                <a14:useLocalDpi xmlns:a14="http://schemas.microsoft.com/office/drawing/2010/main" val="0"/>
              </a:ext>
            </a:extLst>
          </a:blip>
          <a:srcRect l="17678" r="14065" b="-22011"/>
          <a:stretch/>
        </p:blipFill>
        <p:spPr>
          <a:xfrm>
            <a:off x="1493139" y="2704042"/>
            <a:ext cx="4138013" cy="4153958"/>
          </a:xfrm>
          <a:prstGeom prst="rect">
            <a:avLst/>
          </a:prstGeom>
        </p:spPr>
      </p:pic>
    </p:spTree>
    <p:extLst>
      <p:ext uri="{BB962C8B-B14F-4D97-AF65-F5344CB8AC3E}">
        <p14:creationId xmlns:p14="http://schemas.microsoft.com/office/powerpoint/2010/main" val="1166243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F9CB5D5-2FAF-46C2-A209-32ACED9ADE61}"/>
              </a:ext>
            </a:extLst>
          </p:cNvPr>
          <p:cNvSpPr>
            <a:spLocks noGrp="1"/>
          </p:cNvSpPr>
          <p:nvPr>
            <p:ph type="title"/>
          </p:nvPr>
        </p:nvSpPr>
        <p:spPr>
          <a:xfrm>
            <a:off x="1587710" y="455362"/>
            <a:ext cx="9486690" cy="978919"/>
          </a:xfrm>
        </p:spPr>
        <p:txBody>
          <a:bodyPr/>
          <a:lstStyle/>
          <a:p>
            <a:pPr algn="ctr"/>
            <a:r>
              <a:rPr lang="pt-PT" dirty="0" err="1">
                <a:latin typeface="Abadi Extra Light"/>
                <a:ea typeface="+mj-lt"/>
                <a:cs typeface="+mj-lt"/>
              </a:rPr>
              <a:t>The</a:t>
            </a:r>
            <a:r>
              <a:rPr lang="pt-PT" dirty="0">
                <a:latin typeface="Abadi Extra Light"/>
                <a:ea typeface="+mj-lt"/>
                <a:cs typeface="+mj-lt"/>
              </a:rPr>
              <a:t> use </a:t>
            </a:r>
            <a:r>
              <a:rPr lang="pt-PT" dirty="0" err="1">
                <a:latin typeface="Abadi Extra Light"/>
                <a:ea typeface="+mj-lt"/>
                <a:cs typeface="+mj-lt"/>
              </a:rPr>
              <a:t>of</a:t>
            </a:r>
            <a:r>
              <a:rPr lang="pt-PT" dirty="0">
                <a:latin typeface="Abadi Extra Light"/>
                <a:ea typeface="+mj-lt"/>
                <a:cs typeface="+mj-lt"/>
              </a:rPr>
              <a:t> </a:t>
            </a:r>
            <a:r>
              <a:rPr lang="pt-PT" dirty="0" err="1">
                <a:latin typeface="Abadi Extra Light"/>
                <a:ea typeface="+mj-lt"/>
                <a:cs typeface="+mj-lt"/>
              </a:rPr>
              <a:t>technology</a:t>
            </a:r>
            <a:r>
              <a:rPr lang="pt-PT" dirty="0">
                <a:latin typeface="Abadi Extra Light"/>
                <a:ea typeface="+mj-lt"/>
                <a:cs typeface="+mj-lt"/>
              </a:rPr>
              <a:t> </a:t>
            </a:r>
            <a:r>
              <a:rPr lang="pt-PT" dirty="0" err="1">
                <a:latin typeface="Abadi Extra Light"/>
                <a:ea typeface="+mj-lt"/>
                <a:cs typeface="+mj-lt"/>
              </a:rPr>
              <a:t>during</a:t>
            </a:r>
            <a:r>
              <a:rPr lang="pt-PT" dirty="0">
                <a:latin typeface="Abadi Extra Light"/>
                <a:ea typeface="+mj-lt"/>
                <a:cs typeface="+mj-lt"/>
              </a:rPr>
              <a:t> Covid-19 </a:t>
            </a:r>
            <a:endParaRPr lang="pt-PT"/>
          </a:p>
        </p:txBody>
      </p:sp>
      <p:sp>
        <p:nvSpPr>
          <p:cNvPr id="3" name="Marcador de Posição de Conteúdo 2">
            <a:extLst>
              <a:ext uri="{FF2B5EF4-FFF2-40B4-BE49-F238E27FC236}">
                <a16:creationId xmlns:a16="http://schemas.microsoft.com/office/drawing/2014/main" id="{D126B576-23C1-4B8A-85AD-FEE906BB7F17}"/>
              </a:ext>
            </a:extLst>
          </p:cNvPr>
          <p:cNvSpPr>
            <a:spLocks noGrp="1"/>
          </p:cNvSpPr>
          <p:nvPr>
            <p:ph idx="1"/>
          </p:nvPr>
        </p:nvSpPr>
        <p:spPr>
          <a:xfrm>
            <a:off x="1587710" y="2160016"/>
            <a:ext cx="9890101" cy="4351975"/>
          </a:xfrm>
        </p:spPr>
        <p:txBody>
          <a:bodyPr vert="horz" lIns="91440" tIns="45720" rIns="91440" bIns="45720" rtlCol="0" anchor="t">
            <a:noAutofit/>
          </a:bodyPr>
          <a:lstStyle/>
          <a:p>
            <a:r>
              <a:rPr lang="pt-PT" sz="2400" dirty="0">
                <a:latin typeface="Abadi Extra Light"/>
                <a:ea typeface="+mn-lt"/>
                <a:cs typeface="+mn-lt"/>
              </a:rPr>
              <a:t>C</a:t>
            </a:r>
            <a:r>
              <a:rPr lang="pt-PT" sz="2400" noProof="1">
                <a:latin typeface="Abadi Extra Light"/>
                <a:ea typeface="+mn-lt"/>
                <a:cs typeface="+mn-lt"/>
              </a:rPr>
              <a:t>ovid-19 appeared in the world in the end of 2019 and it caused severe acute respiratory syndrome. The disease was not only life threatening but also contiguous that led to thousands of deaths. There was no therapy or vaccine to control the disease (Singh et al. 2020). Lack of treatment for disease and increased death rate motivated the healthcare sector to implement strategies to limit the visitors in the hospitals to keep hospitals available for Covid-19 patients and to ensure the safety of patients with other diseases. However, there was still need to provide treatment to other patients that developed need for alternative solutions. The governments all over the world started using advanced technologies so that they help all the other patients as well. </a:t>
            </a:r>
            <a:endParaRPr lang="pt-PT" sz="2400" noProof="1"/>
          </a:p>
        </p:txBody>
      </p:sp>
    </p:spTree>
    <p:extLst>
      <p:ext uri="{BB962C8B-B14F-4D97-AF65-F5344CB8AC3E}">
        <p14:creationId xmlns:p14="http://schemas.microsoft.com/office/powerpoint/2010/main" val="281853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2" name="Rectangle 21">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ítulo 1">
            <a:extLst>
              <a:ext uri="{FF2B5EF4-FFF2-40B4-BE49-F238E27FC236}">
                <a16:creationId xmlns:a16="http://schemas.microsoft.com/office/drawing/2014/main" id="{99952C67-F892-4466-AC16-AFC46E353795}"/>
              </a:ext>
            </a:extLst>
          </p:cNvPr>
          <p:cNvSpPr>
            <a:spLocks noGrp="1"/>
          </p:cNvSpPr>
          <p:nvPr>
            <p:ph type="title"/>
          </p:nvPr>
        </p:nvSpPr>
        <p:spPr>
          <a:xfrm>
            <a:off x="758952" y="455613"/>
            <a:ext cx="4767031" cy="1549400"/>
          </a:xfrm>
        </p:spPr>
        <p:txBody>
          <a:bodyPr vert="horz" lIns="91440" tIns="45720" rIns="91440" bIns="45720" rtlCol="0" anchor="t">
            <a:normAutofit/>
          </a:bodyPr>
          <a:lstStyle/>
          <a:p>
            <a:r>
              <a:rPr lang="en-US" sz="5400" b="1" kern="1200" dirty="0">
                <a:latin typeface="Abadi Extra Light"/>
              </a:rPr>
              <a:t>Tracking </a:t>
            </a:r>
          </a:p>
        </p:txBody>
      </p:sp>
      <p:sp>
        <p:nvSpPr>
          <p:cNvPr id="4" name="Marcador de Posição do Texto 3">
            <a:extLst>
              <a:ext uri="{FF2B5EF4-FFF2-40B4-BE49-F238E27FC236}">
                <a16:creationId xmlns:a16="http://schemas.microsoft.com/office/drawing/2014/main" id="{86EBED3B-4E4B-40C0-9DF0-E9D1FF0221CE}"/>
              </a:ext>
            </a:extLst>
          </p:cNvPr>
          <p:cNvSpPr>
            <a:spLocks noGrp="1"/>
          </p:cNvSpPr>
          <p:nvPr>
            <p:ph type="body" sz="half" idx="2"/>
          </p:nvPr>
        </p:nvSpPr>
        <p:spPr>
          <a:xfrm>
            <a:off x="404048" y="1638670"/>
            <a:ext cx="4767031" cy="3925887"/>
          </a:xfrm>
        </p:spPr>
        <p:txBody>
          <a:bodyPr vert="horz" lIns="91440" tIns="45720" rIns="91440" bIns="45720" rtlCol="0" anchor="t">
            <a:noAutofit/>
          </a:bodyPr>
          <a:lstStyle/>
          <a:p>
            <a:pPr indent="-228600">
              <a:buFont typeface="Arial" panose="020B0604020202020204" pitchFamily="34" charset="0"/>
              <a:buChar char="•"/>
            </a:pPr>
            <a:r>
              <a:rPr lang="en-US" sz="2000" dirty="0">
                <a:latin typeface="Abadi Extra Light"/>
              </a:rPr>
              <a:t>Technologies also helped hospitals and healthcare sectors to track COVID-19 patients so that they can be isolated</a:t>
            </a:r>
            <a:r>
              <a:rPr lang="en-US" sz="2000" noProof="1">
                <a:latin typeface="Abadi Extra Light"/>
              </a:rPr>
              <a:t>. Data-based technologies were used to evaluate the migration and migrates during the period, machine learning was used with the integration to the smartphones and wearable technologies to find potential COVID-19 patients. Australia adopted a contract tracking app in the name of COVIDSafe. The app did not prove beneficial in the high-risk areas. However, it was still a good initiative by the healthcare digital technology developers (Golinelli et al. 2020).. </a:t>
            </a:r>
          </a:p>
        </p:txBody>
      </p:sp>
      <p:pic>
        <p:nvPicPr>
          <p:cNvPr id="9" name="Imagem 9">
            <a:extLst>
              <a:ext uri="{FF2B5EF4-FFF2-40B4-BE49-F238E27FC236}">
                <a16:creationId xmlns:a16="http://schemas.microsoft.com/office/drawing/2014/main" id="{DE583E34-4734-4415-8A79-EB3F4E8DEB37}"/>
              </a:ext>
            </a:extLst>
          </p:cNvPr>
          <p:cNvPicPr>
            <a:picLocks noGrp="1" noChangeAspect="1"/>
          </p:cNvPicPr>
          <p:nvPr>
            <p:ph idx="4294967295"/>
          </p:nvPr>
        </p:nvPicPr>
        <p:blipFill>
          <a:blip r:embed="rId2"/>
          <a:stretch>
            <a:fillRect/>
          </a:stretch>
        </p:blipFill>
        <p:spPr>
          <a:xfrm>
            <a:off x="5361862" y="1435549"/>
            <a:ext cx="6323019" cy="4403162"/>
          </a:xfrm>
          <a:prstGeom prst="rect">
            <a:avLst/>
          </a:prstGeom>
          <a:solidFill>
            <a:schemeClr val="tx1">
              <a:lumMod val="75000"/>
            </a:schemeClr>
          </a:solidFill>
        </p:spPr>
      </p:pic>
    </p:spTree>
    <p:extLst>
      <p:ext uri="{BB962C8B-B14F-4D97-AF65-F5344CB8AC3E}">
        <p14:creationId xmlns:p14="http://schemas.microsoft.com/office/powerpoint/2010/main" val="2760416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3">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7">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9">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0AD4A28C-B14A-4385-8243-9EC40A5D7C82}"/>
              </a:ext>
            </a:extLst>
          </p:cNvPr>
          <p:cNvSpPr>
            <a:spLocks noGrp="1"/>
          </p:cNvSpPr>
          <p:nvPr>
            <p:ph type="title"/>
          </p:nvPr>
        </p:nvSpPr>
        <p:spPr>
          <a:xfrm>
            <a:off x="1587710" y="455362"/>
            <a:ext cx="4067909" cy="1550419"/>
          </a:xfrm>
        </p:spPr>
        <p:txBody>
          <a:bodyPr vert="horz" lIns="91440" tIns="45720" rIns="91440" bIns="45720" rtlCol="0" anchor="t">
            <a:normAutofit/>
          </a:bodyPr>
          <a:lstStyle/>
          <a:p>
            <a:pPr>
              <a:lnSpc>
                <a:spcPct val="90000"/>
              </a:lnSpc>
            </a:pPr>
            <a:r>
              <a:rPr lang="en-US" sz="3700" b="1" kern="1200" dirty="0">
                <a:solidFill>
                  <a:schemeClr val="tx1"/>
                </a:solidFill>
                <a:latin typeface="+mj-lt"/>
                <a:ea typeface="+mj-ea"/>
                <a:cs typeface="+mj-cs"/>
              </a:rPr>
              <a:t>Covid-19 contact tracing </a:t>
            </a:r>
          </a:p>
        </p:txBody>
      </p:sp>
      <p:sp>
        <p:nvSpPr>
          <p:cNvPr id="4" name="Marcador de Posição do Texto 3">
            <a:extLst>
              <a:ext uri="{FF2B5EF4-FFF2-40B4-BE49-F238E27FC236}">
                <a16:creationId xmlns:a16="http://schemas.microsoft.com/office/drawing/2014/main" id="{4150C522-6EB5-4F4D-A78F-D2F914737792}"/>
              </a:ext>
            </a:extLst>
          </p:cNvPr>
          <p:cNvSpPr>
            <a:spLocks noGrp="1"/>
          </p:cNvSpPr>
          <p:nvPr>
            <p:ph type="body" sz="half" idx="2"/>
          </p:nvPr>
        </p:nvSpPr>
        <p:spPr>
          <a:xfrm>
            <a:off x="1262590" y="1906016"/>
            <a:ext cx="4951829" cy="4332552"/>
          </a:xfrm>
        </p:spPr>
        <p:txBody>
          <a:bodyPr vert="horz" lIns="91440" tIns="45720" rIns="91440" bIns="45720" rtlCol="0" anchor="t">
            <a:noAutofit/>
          </a:bodyPr>
          <a:lstStyle/>
          <a:p>
            <a:pPr indent="-228600">
              <a:buFont typeface="Arial" panose="020B0604020202020204" pitchFamily="34" charset="0"/>
              <a:buChar char="•"/>
            </a:pPr>
            <a:r>
              <a:rPr lang="en-US" sz="2000" dirty="0">
                <a:latin typeface="Abadi Extra Light"/>
              </a:rPr>
              <a:t>Contact tracing is another essential technology within healthcare sector invented at time of COVID-19. This technology support health care professional to effectively determine the individual who might have on contact with the infected person. This technology essentially contribute in increasing the health awareness among the patients (Vargo, Zhu, Benwell, &amp; Yan, 2021). In addition, global positioning system mobile phone application and devices wearable technologies has been adopted to improve the health situation. </a:t>
            </a:r>
          </a:p>
        </p:txBody>
      </p:sp>
      <p:pic>
        <p:nvPicPr>
          <p:cNvPr id="7" name="Imagem 7">
            <a:extLst>
              <a:ext uri="{FF2B5EF4-FFF2-40B4-BE49-F238E27FC236}">
                <a16:creationId xmlns:a16="http://schemas.microsoft.com/office/drawing/2014/main" id="{2EF1EDE2-705F-4C3A-B1C0-8CE2769F2422}"/>
              </a:ext>
            </a:extLst>
          </p:cNvPr>
          <p:cNvPicPr>
            <a:picLocks noChangeAspect="1"/>
          </p:cNvPicPr>
          <p:nvPr/>
        </p:nvPicPr>
        <p:blipFill>
          <a:blip r:embed="rId2"/>
          <a:stretch>
            <a:fillRect/>
          </a:stretch>
        </p:blipFill>
        <p:spPr>
          <a:xfrm>
            <a:off x="6549445" y="1582824"/>
            <a:ext cx="5443415" cy="4235708"/>
          </a:xfrm>
          <a:prstGeom prst="rect">
            <a:avLst/>
          </a:prstGeom>
        </p:spPr>
      </p:pic>
      <p:sp>
        <p:nvSpPr>
          <p:cNvPr id="6" name="CaixaDeTexto 5">
            <a:extLst>
              <a:ext uri="{FF2B5EF4-FFF2-40B4-BE49-F238E27FC236}">
                <a16:creationId xmlns:a16="http://schemas.microsoft.com/office/drawing/2014/main" id="{0879CA17-6C4F-4515-BB1E-8A1E5A7155E9}"/>
              </a:ext>
            </a:extLst>
          </p:cNvPr>
          <p:cNvSpPr txBox="1"/>
          <p:nvPr/>
        </p:nvSpPr>
        <p:spPr>
          <a:xfrm>
            <a:off x="2469515" y="256095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pt-PT"/>
          </a:p>
        </p:txBody>
      </p:sp>
    </p:spTree>
    <p:extLst>
      <p:ext uri="{BB962C8B-B14F-4D97-AF65-F5344CB8AC3E}">
        <p14:creationId xmlns:p14="http://schemas.microsoft.com/office/powerpoint/2010/main" val="1725862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BADEABF-50E5-4516-8222-AC9BCE4EB7FD}"/>
              </a:ext>
            </a:extLst>
          </p:cNvPr>
          <p:cNvSpPr>
            <a:spLocks noGrp="1"/>
          </p:cNvSpPr>
          <p:nvPr>
            <p:ph type="title"/>
          </p:nvPr>
        </p:nvSpPr>
        <p:spPr/>
        <p:txBody>
          <a:bodyPr/>
          <a:lstStyle/>
          <a:p>
            <a:pPr algn="ctr"/>
            <a:r>
              <a:rPr lang="pt-PT" b="0" dirty="0">
                <a:latin typeface="Abadi Extra Light"/>
                <a:ea typeface="+mj-lt"/>
                <a:cs typeface="+mj-lt"/>
              </a:rPr>
              <a:t>Artificial </a:t>
            </a:r>
            <a:r>
              <a:rPr lang="en-GB" b="0" dirty="0">
                <a:latin typeface="Abadi Extra Light"/>
                <a:ea typeface="+mj-lt"/>
                <a:cs typeface="+mj-lt"/>
              </a:rPr>
              <a:t>Intelligence </a:t>
            </a:r>
            <a:r>
              <a:rPr lang="pt-PT" b="0" dirty="0">
                <a:latin typeface="Abadi Extra Light"/>
                <a:ea typeface="+mj-lt"/>
                <a:cs typeface="+mj-lt"/>
              </a:rPr>
              <a:t>For Diagnoses </a:t>
            </a:r>
            <a:endParaRPr lang="pt-PT" dirty="0"/>
          </a:p>
        </p:txBody>
      </p:sp>
      <p:sp>
        <p:nvSpPr>
          <p:cNvPr id="3" name="Marcador de Posição de Conteúdo 2">
            <a:extLst>
              <a:ext uri="{FF2B5EF4-FFF2-40B4-BE49-F238E27FC236}">
                <a16:creationId xmlns:a16="http://schemas.microsoft.com/office/drawing/2014/main" id="{B995F281-3ACA-4CF0-9553-6F1C5CFFED2C}"/>
              </a:ext>
            </a:extLst>
          </p:cNvPr>
          <p:cNvSpPr>
            <a:spLocks noGrp="1"/>
          </p:cNvSpPr>
          <p:nvPr>
            <p:ph sz="half" idx="1"/>
          </p:nvPr>
        </p:nvSpPr>
        <p:spPr>
          <a:xfrm>
            <a:off x="1333709" y="2149856"/>
            <a:ext cx="4831837" cy="4069333"/>
          </a:xfrm>
        </p:spPr>
        <p:txBody>
          <a:bodyPr vert="horz" lIns="91440" tIns="45720" rIns="91440" bIns="45720" rtlCol="0" anchor="t">
            <a:noAutofit/>
          </a:bodyPr>
          <a:lstStyle/>
          <a:p>
            <a:pPr algn="just"/>
            <a:r>
              <a:rPr lang="pt-PT" sz="2000" noProof="1">
                <a:latin typeface="Abadi Extra Light"/>
                <a:ea typeface="+mn-lt"/>
                <a:cs typeface="+mn-lt"/>
              </a:rPr>
              <a:t>The traditional methods that are applied to effectively diagnose the disease should be error free, these technologies in health care provide accuracy and efficiency while dealing with the patients. However, during Covid-19 this technology has effectively contributed to help health professional to virtually treat the patient and guide them to minimize the health risk and spread of virus.  Virtual care or telemedicine platforms has boomed during COVID-19. </a:t>
            </a:r>
            <a:endParaRPr lang="pt-PT" sz="2000" noProof="1"/>
          </a:p>
          <a:p>
            <a:endParaRPr lang="pt-PT" sz="1800" dirty="0"/>
          </a:p>
        </p:txBody>
      </p:sp>
      <p:sp>
        <p:nvSpPr>
          <p:cNvPr id="4" name="Marcador de Posição de Conteúdo 3">
            <a:extLst>
              <a:ext uri="{FF2B5EF4-FFF2-40B4-BE49-F238E27FC236}">
                <a16:creationId xmlns:a16="http://schemas.microsoft.com/office/drawing/2014/main" id="{E832C537-52E8-41FC-9E88-D3D22FB37761}"/>
              </a:ext>
            </a:extLst>
          </p:cNvPr>
          <p:cNvSpPr>
            <a:spLocks noGrp="1"/>
          </p:cNvSpPr>
          <p:nvPr>
            <p:ph sz="half" idx="2"/>
          </p:nvPr>
        </p:nvSpPr>
        <p:spPr>
          <a:xfrm>
            <a:off x="6374643" y="2200656"/>
            <a:ext cx="5421117" cy="4018533"/>
          </a:xfrm>
        </p:spPr>
        <p:txBody>
          <a:bodyPr vert="horz" lIns="91440" tIns="45720" rIns="91440" bIns="45720" rtlCol="0" anchor="t">
            <a:noAutofit/>
          </a:bodyPr>
          <a:lstStyle/>
          <a:p>
            <a:pPr algn="just"/>
            <a:r>
              <a:rPr lang="pt-PT" sz="2000" noProof="1">
                <a:latin typeface="Abadi Extra Light"/>
                <a:ea typeface="+mn-lt"/>
                <a:cs typeface="+mn-lt"/>
              </a:rPr>
              <a:t>It is because of the increase in the demand of the online health service and access. Golinelli et al. (2020) mentioned that virtual care is the wide term which includes all approaches or ways healthcare providers remotely interact with the patients. This technology is effectively applied to treat through telemedicine and providers might use the audio, video and instant messaging to effectively communicate with patients remotely. The effective use of technology allow healthcare service providers to improve overall health outcomes and deliver quality health facility. </a:t>
            </a:r>
            <a:endParaRPr lang="pt-PT" sz="2000" noProof="1">
              <a:latin typeface="Abadi Extra Light"/>
            </a:endParaRPr>
          </a:p>
          <a:p>
            <a:endParaRPr lang="pt-PT" dirty="0"/>
          </a:p>
        </p:txBody>
      </p:sp>
    </p:spTree>
    <p:extLst>
      <p:ext uri="{BB962C8B-B14F-4D97-AF65-F5344CB8AC3E}">
        <p14:creationId xmlns:p14="http://schemas.microsoft.com/office/powerpoint/2010/main" val="1532103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15116E1-38EF-4AA6-9C86-7F6281225431}"/>
              </a:ext>
            </a:extLst>
          </p:cNvPr>
          <p:cNvSpPr>
            <a:spLocks noGrp="1"/>
          </p:cNvSpPr>
          <p:nvPr>
            <p:ph type="title"/>
          </p:nvPr>
        </p:nvSpPr>
        <p:spPr>
          <a:xfrm>
            <a:off x="1222368" y="782709"/>
            <a:ext cx="10530524" cy="976310"/>
          </a:xfrm>
        </p:spPr>
        <p:txBody>
          <a:bodyPr>
            <a:normAutofit fontScale="90000"/>
          </a:bodyPr>
          <a:lstStyle/>
          <a:p>
            <a:r>
              <a:rPr lang="pt-PT" b="0" dirty="0">
                <a:latin typeface="Abadi Extra Light"/>
                <a:ea typeface="+mj-lt"/>
                <a:cs typeface="+mj-lt"/>
              </a:rPr>
              <a:t>Digital </a:t>
            </a:r>
            <a:r>
              <a:rPr lang="pt-PT" b="0" dirty="0" err="1">
                <a:latin typeface="Abadi Extra Light"/>
                <a:ea typeface="+mj-lt"/>
                <a:cs typeface="+mj-lt"/>
              </a:rPr>
              <a:t>identity</a:t>
            </a:r>
            <a:r>
              <a:rPr lang="pt-PT" b="0" dirty="0">
                <a:latin typeface="Abadi Extra Light"/>
                <a:ea typeface="+mj-lt"/>
                <a:cs typeface="+mj-lt"/>
              </a:rPr>
              <a:t>, </a:t>
            </a:r>
            <a:r>
              <a:rPr lang="pt-PT" b="0" dirty="0" err="1">
                <a:latin typeface="Abadi Extra Light"/>
                <a:ea typeface="+mj-lt"/>
                <a:cs typeface="+mj-lt"/>
              </a:rPr>
              <a:t>well-being</a:t>
            </a:r>
            <a:r>
              <a:rPr lang="pt-PT" b="0" dirty="0">
                <a:latin typeface="Abadi Extra Light"/>
                <a:ea typeface="+mj-lt"/>
                <a:cs typeface="+mj-lt"/>
              </a:rPr>
              <a:t>, </a:t>
            </a:r>
            <a:r>
              <a:rPr lang="pt-PT" b="0" dirty="0" err="1">
                <a:latin typeface="Abadi Extra Light"/>
                <a:ea typeface="+mj-lt"/>
                <a:cs typeface="+mj-lt"/>
              </a:rPr>
              <a:t>and</a:t>
            </a:r>
            <a:r>
              <a:rPr lang="pt-PT" b="0" dirty="0">
                <a:latin typeface="Abadi Extra Light"/>
                <a:ea typeface="+mj-lt"/>
                <a:cs typeface="+mj-lt"/>
              </a:rPr>
              <a:t> </a:t>
            </a:r>
            <a:r>
              <a:rPr lang="pt-PT" b="0" dirty="0" err="1">
                <a:latin typeface="Abadi Extra Light"/>
                <a:ea typeface="+mj-lt"/>
                <a:cs typeface="+mj-lt"/>
              </a:rPr>
              <a:t>safety</a:t>
            </a:r>
            <a:r>
              <a:rPr lang="pt-PT" b="0" dirty="0">
                <a:latin typeface="Abadi Extra Light"/>
                <a:ea typeface="+mj-lt"/>
                <a:cs typeface="+mj-lt"/>
              </a:rPr>
              <a:t> in </a:t>
            </a:r>
            <a:r>
              <a:rPr lang="pt-PT" b="0" dirty="0" err="1">
                <a:latin typeface="Abadi Extra Light"/>
                <a:ea typeface="+mj-lt"/>
                <a:cs typeface="+mj-lt"/>
              </a:rPr>
              <a:t>healthcare</a:t>
            </a:r>
            <a:endParaRPr lang="pt-PT" dirty="0" err="1">
              <a:latin typeface="Abadi Extra Light"/>
            </a:endParaRPr>
          </a:p>
        </p:txBody>
      </p:sp>
      <p:sp>
        <p:nvSpPr>
          <p:cNvPr id="10" name="Marcador de Posição de Conteúdo 9">
            <a:extLst>
              <a:ext uri="{FF2B5EF4-FFF2-40B4-BE49-F238E27FC236}">
                <a16:creationId xmlns:a16="http://schemas.microsoft.com/office/drawing/2014/main" id="{A4447537-A004-47DE-856B-4A6FBDC41490}"/>
              </a:ext>
            </a:extLst>
          </p:cNvPr>
          <p:cNvSpPr>
            <a:spLocks noGrp="1"/>
          </p:cNvSpPr>
          <p:nvPr>
            <p:ph idx="1"/>
          </p:nvPr>
        </p:nvSpPr>
        <p:spPr>
          <a:xfrm>
            <a:off x="1689310" y="2231136"/>
            <a:ext cx="9486690" cy="3926152"/>
          </a:xfrm>
        </p:spPr>
        <p:txBody>
          <a:bodyPr vert="horz" lIns="91440" tIns="45720" rIns="91440" bIns="45720" rtlCol="0" anchor="t">
            <a:normAutofit fontScale="92500" lnSpcReduction="10000"/>
          </a:bodyPr>
          <a:lstStyle/>
          <a:p>
            <a:pPr>
              <a:buNone/>
            </a:pPr>
            <a:r>
              <a:rPr lang="en-GB" noProof="1">
                <a:latin typeface="Abadi Extra Light"/>
                <a:ea typeface="+mn-lt"/>
                <a:cs typeface="+mn-lt"/>
              </a:rPr>
              <a:t>Being a digital professional entails taking care of digital citizens. You are in charge of sharing and protecting data.</a:t>
            </a:r>
            <a:endParaRPr lang="en-GB" noProof="1">
              <a:latin typeface="Abadi Extra Light"/>
            </a:endParaRPr>
          </a:p>
          <a:p>
            <a:pPr marL="0" indent="0">
              <a:buNone/>
            </a:pPr>
            <a:r>
              <a:rPr lang="en-GB" noProof="1">
                <a:latin typeface="Abadi Extra Light"/>
                <a:ea typeface="+mn-lt"/>
                <a:cs typeface="+mn-lt"/>
              </a:rPr>
              <a:t>This domain requires you to demonstrate the following skills: </a:t>
            </a:r>
          </a:p>
          <a:p>
            <a:pPr marL="342900" indent="-342900">
              <a:buFont typeface="Wingdings" panose="020B0604020202020204" pitchFamily="34" charset="0"/>
              <a:buChar char="§"/>
            </a:pPr>
            <a:r>
              <a:rPr lang="en-GB" noProof="1">
                <a:latin typeface="Abadi Extra Light"/>
                <a:ea typeface="+mn-lt"/>
                <a:cs typeface="+mn-lt"/>
              </a:rPr>
              <a:t>The ability to create, promote, and protect appropriate digital identities that support a positive personal and organisational reputation; </a:t>
            </a:r>
          </a:p>
          <a:p>
            <a:pPr marL="342900" indent="-342900">
              <a:buFont typeface="Wingdings" panose="020B0604020202020204" pitchFamily="34" charset="0"/>
              <a:buChar char="§"/>
            </a:pPr>
            <a:r>
              <a:rPr lang="en-GB" noProof="1">
                <a:latin typeface="Abadi Extra Light"/>
                <a:ea typeface="+mn-lt"/>
                <a:cs typeface="+mn-lt"/>
              </a:rPr>
              <a:t>The ability to use digital technologies in ways that support personal well-being and safety, as well as the safety of others; the ability to recognise and respond to digital situations and events that may compromise personal, professional, or organisational security</a:t>
            </a:r>
          </a:p>
          <a:p>
            <a:pPr marL="342900" indent="-342900">
              <a:buFont typeface="Wingdings" panose="020B0604020202020204" pitchFamily="34" charset="0"/>
              <a:buChar char="§"/>
            </a:pPr>
            <a:r>
              <a:rPr lang="en-GB" noProof="1">
                <a:latin typeface="Abadi Extra Light"/>
                <a:ea typeface="+mn-lt"/>
                <a:cs typeface="+mn-lt"/>
              </a:rPr>
              <a:t>The ability to demonstrate and champion a positive personal and organisational reputation.</a:t>
            </a:r>
            <a:endParaRPr lang="en-GB" noProof="1">
              <a:latin typeface="Abadi Extra Light"/>
            </a:endParaRPr>
          </a:p>
        </p:txBody>
      </p:sp>
    </p:spTree>
    <p:extLst>
      <p:ext uri="{BB962C8B-B14F-4D97-AF65-F5344CB8AC3E}">
        <p14:creationId xmlns:p14="http://schemas.microsoft.com/office/powerpoint/2010/main" val="1198805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B621868-4E1A-464D-A17D-918A2C5EEB6F}"/>
              </a:ext>
            </a:extLst>
          </p:cNvPr>
          <p:cNvSpPr>
            <a:spLocks noGrp="1"/>
          </p:cNvSpPr>
          <p:nvPr>
            <p:ph type="title"/>
          </p:nvPr>
        </p:nvSpPr>
        <p:spPr>
          <a:xfrm>
            <a:off x="1352655" y="455362"/>
            <a:ext cx="9486690" cy="1550419"/>
          </a:xfrm>
        </p:spPr>
        <p:txBody>
          <a:bodyPr/>
          <a:lstStyle/>
          <a:p>
            <a:pPr algn="ctr"/>
            <a:r>
              <a:rPr lang="pt-PT" dirty="0">
                <a:latin typeface="Abadi Extra Light"/>
              </a:rPr>
              <a:t>Digital </a:t>
            </a:r>
            <a:r>
              <a:rPr lang="pt-PT" noProof="1">
                <a:latin typeface="Abadi Extra Light"/>
              </a:rPr>
              <a:t>identity</a:t>
            </a:r>
          </a:p>
        </p:txBody>
      </p:sp>
      <p:sp>
        <p:nvSpPr>
          <p:cNvPr id="3" name="Marcador de Posição de Conteúdo 2">
            <a:extLst>
              <a:ext uri="{FF2B5EF4-FFF2-40B4-BE49-F238E27FC236}">
                <a16:creationId xmlns:a16="http://schemas.microsoft.com/office/drawing/2014/main" id="{66E46760-07D8-4DF4-914C-22C7EF76EE59}"/>
              </a:ext>
            </a:extLst>
          </p:cNvPr>
          <p:cNvSpPr>
            <a:spLocks noGrp="1"/>
          </p:cNvSpPr>
          <p:nvPr>
            <p:ph sz="half" idx="1"/>
          </p:nvPr>
        </p:nvSpPr>
        <p:spPr>
          <a:xfrm>
            <a:off x="1134372" y="2005781"/>
            <a:ext cx="5196683" cy="4611490"/>
          </a:xfrm>
        </p:spPr>
        <p:txBody>
          <a:bodyPr vert="horz" lIns="91440" tIns="45720" rIns="91440" bIns="45720" rtlCol="0" anchor="t">
            <a:noAutofit/>
          </a:bodyPr>
          <a:lstStyle/>
          <a:p>
            <a:r>
              <a:rPr lang="en-GB" sz="2000" b="0" i="0" u="none" strike="noStrike" dirty="0">
                <a:effectLst/>
                <a:latin typeface="Abadi Extra Light"/>
              </a:rPr>
              <a:t>A digital identity is the body of information about an individual, organization or electronic device that exists online. Unique identifiers and use patterns make it possible to detect individuals or their devices. This information is often used by website owners and advertisers to identify and track users for personalization and to serve them targeted content and advertising. A digital identity arises organically from the use of personal information on the web and from the shadow data created by the individual’s actions online.</a:t>
            </a:r>
            <a:endParaRPr lang="pt-PT" sz="2000">
              <a:latin typeface="Abadi Extra Light"/>
            </a:endParaRPr>
          </a:p>
        </p:txBody>
      </p:sp>
      <p:sp>
        <p:nvSpPr>
          <p:cNvPr id="4" name="Marcador de Posição de Conteúdo 3">
            <a:extLst>
              <a:ext uri="{FF2B5EF4-FFF2-40B4-BE49-F238E27FC236}">
                <a16:creationId xmlns:a16="http://schemas.microsoft.com/office/drawing/2014/main" id="{34E62D96-290E-49E4-883E-CD3C5D4BE126}"/>
              </a:ext>
            </a:extLst>
          </p:cNvPr>
          <p:cNvSpPr>
            <a:spLocks noGrp="1"/>
          </p:cNvSpPr>
          <p:nvPr>
            <p:ph sz="half" idx="2"/>
          </p:nvPr>
        </p:nvSpPr>
        <p:spPr>
          <a:xfrm>
            <a:off x="6629174" y="1782539"/>
            <a:ext cx="5196683" cy="4611490"/>
          </a:xfrm>
        </p:spPr>
        <p:txBody>
          <a:bodyPr vert="horz" lIns="91440" tIns="45720" rIns="91440" bIns="45720" rtlCol="0" anchor="t">
            <a:noAutofit/>
          </a:bodyPr>
          <a:lstStyle/>
          <a:p>
            <a:pPr marL="457200" indent="-457200">
              <a:buAutoNum type="romanLcPeriod"/>
            </a:pPr>
            <a:r>
              <a:rPr lang="en-GB" sz="2000" dirty="0">
                <a:latin typeface="Abadi Extra Light"/>
              </a:rPr>
              <a:t>Username and password</a:t>
            </a:r>
          </a:p>
          <a:p>
            <a:pPr marL="457200" indent="-457200">
              <a:buAutoNum type="romanLcPeriod"/>
            </a:pPr>
            <a:r>
              <a:rPr lang="en-GB" sz="2000" dirty="0">
                <a:latin typeface="Abadi Extra Light"/>
              </a:rPr>
              <a:t> Purchasing behaviour or history</a:t>
            </a:r>
          </a:p>
          <a:p>
            <a:pPr marL="457200" indent="-457200">
              <a:buAutoNum type="romanLcPeriod"/>
            </a:pPr>
            <a:r>
              <a:rPr lang="en-GB" sz="2000" dirty="0">
                <a:latin typeface="Abadi Extra Light"/>
              </a:rPr>
              <a:t> Date of birth</a:t>
            </a:r>
          </a:p>
          <a:p>
            <a:pPr marL="457200" indent="-457200">
              <a:buAutoNum type="romanLcPeriod"/>
            </a:pPr>
            <a:r>
              <a:rPr lang="en-GB" sz="2000" dirty="0">
                <a:latin typeface="Abadi Extra Light"/>
              </a:rPr>
              <a:t> Social security number</a:t>
            </a:r>
          </a:p>
          <a:p>
            <a:pPr marL="457200" indent="-457200">
              <a:buAutoNum type="romanLcPeriod"/>
            </a:pPr>
            <a:r>
              <a:rPr lang="en-GB" sz="2000" dirty="0">
                <a:latin typeface="Abadi Extra Light"/>
              </a:rPr>
              <a:t> Online search activities, such as electronic transactions </a:t>
            </a:r>
          </a:p>
          <a:p>
            <a:pPr marL="457200" indent="-457200">
              <a:buAutoNum type="romanLcPeriod"/>
            </a:pPr>
            <a:r>
              <a:rPr lang="en-GB" sz="2000" dirty="0">
                <a:latin typeface="Abadi Extra Light"/>
              </a:rPr>
              <a:t>Medical history </a:t>
            </a:r>
          </a:p>
          <a:p>
            <a:pPr marL="0" indent="0">
              <a:buNone/>
            </a:pPr>
            <a:r>
              <a:rPr lang="en-GB" sz="2000" dirty="0">
                <a:latin typeface="Abadi Extra Light"/>
              </a:rPr>
              <a:t>These are examples of data elements that might assist establish a digital identity.</a:t>
            </a:r>
          </a:p>
        </p:txBody>
      </p:sp>
    </p:spTree>
    <p:extLst>
      <p:ext uri="{BB962C8B-B14F-4D97-AF65-F5344CB8AC3E}">
        <p14:creationId xmlns:p14="http://schemas.microsoft.com/office/powerpoint/2010/main" val="4006257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AEAB-8FF5-0245-9367-92FE25E916E8}"/>
              </a:ext>
            </a:extLst>
          </p:cNvPr>
          <p:cNvSpPr>
            <a:spLocks noGrp="1"/>
          </p:cNvSpPr>
          <p:nvPr>
            <p:ph type="title"/>
          </p:nvPr>
        </p:nvSpPr>
        <p:spPr>
          <a:xfrm>
            <a:off x="1273948" y="664080"/>
            <a:ext cx="5444175" cy="1158657"/>
          </a:xfrm>
        </p:spPr>
        <p:txBody>
          <a:bodyPr>
            <a:normAutofit/>
          </a:bodyPr>
          <a:lstStyle/>
          <a:p>
            <a:r>
              <a:rPr lang="en-GB" sz="5400" dirty="0">
                <a:latin typeface="Abadi Extra Light"/>
              </a:rPr>
              <a:t>Digital Well-being</a:t>
            </a:r>
            <a:endParaRPr lang="en-US" sz="5400" dirty="0">
              <a:latin typeface="Abadi Extra Light"/>
            </a:endParaRPr>
          </a:p>
        </p:txBody>
      </p:sp>
      <p:sp>
        <p:nvSpPr>
          <p:cNvPr id="3" name="Content Placeholder 2">
            <a:extLst>
              <a:ext uri="{FF2B5EF4-FFF2-40B4-BE49-F238E27FC236}">
                <a16:creationId xmlns:a16="http://schemas.microsoft.com/office/drawing/2014/main" id="{B8E235C6-1CA6-9D47-85E8-078DD7EDF8E2}"/>
              </a:ext>
            </a:extLst>
          </p:cNvPr>
          <p:cNvSpPr>
            <a:spLocks noGrp="1"/>
          </p:cNvSpPr>
          <p:nvPr>
            <p:ph idx="1"/>
          </p:nvPr>
        </p:nvSpPr>
        <p:spPr>
          <a:xfrm>
            <a:off x="6631378" y="1415169"/>
            <a:ext cx="4887737" cy="4771167"/>
          </a:xfrm>
        </p:spPr>
        <p:txBody>
          <a:bodyPr vert="horz" lIns="91440" tIns="45720" rIns="91440" bIns="45720" rtlCol="0" anchor="t">
            <a:noAutofit/>
          </a:bodyPr>
          <a:lstStyle/>
          <a:p>
            <a:r>
              <a:rPr lang="en-US" sz="2000" dirty="0">
                <a:latin typeface="Abadi Extra Light"/>
              </a:rPr>
              <a:t>Simply said, digital health is the application of technology to the health problems and obstacles that patients face in the health care system. Doctors, public health officials, and data management specialists are all involved in digital health.</a:t>
            </a:r>
            <a:endParaRPr lang="en-GB" sz="2000">
              <a:latin typeface="Abadi Extra Light"/>
            </a:endParaRPr>
          </a:p>
          <a:p>
            <a:r>
              <a:rPr lang="en-US" sz="2000" dirty="0">
                <a:latin typeface="Abadi Extra Light"/>
              </a:rPr>
              <a:t> The term "digital" also refers to a wide range of hardware and software, such as health apps, telemedicine platforms, and wearable health monitoring equipment. The most important thing to understand is that anything that has to do with health can be classified as digital health.</a:t>
            </a:r>
          </a:p>
        </p:txBody>
      </p:sp>
      <p:sp>
        <p:nvSpPr>
          <p:cNvPr id="4" name="Content Placeholder 3">
            <a:extLst>
              <a:ext uri="{FF2B5EF4-FFF2-40B4-BE49-F238E27FC236}">
                <a16:creationId xmlns:a16="http://schemas.microsoft.com/office/drawing/2014/main" id="{24498B21-8267-014A-A17D-0EDCBC2BB560}"/>
              </a:ext>
            </a:extLst>
          </p:cNvPr>
          <p:cNvSpPr>
            <a:spLocks noGrp="1"/>
          </p:cNvSpPr>
          <p:nvPr>
            <p:ph type="body" sz="half" idx="2"/>
          </p:nvPr>
        </p:nvSpPr>
        <p:spPr/>
        <p:txBody>
          <a:bodyPr/>
          <a:lstStyle/>
          <a:p>
            <a:endParaRPr lang="en-US"/>
          </a:p>
        </p:txBody>
      </p:sp>
      <p:pic>
        <p:nvPicPr>
          <p:cNvPr id="6" name="Imagem 6" descr="Uma imagem com texto, interior&#10;&#10;Descrição gerada automaticamente">
            <a:extLst>
              <a:ext uri="{FF2B5EF4-FFF2-40B4-BE49-F238E27FC236}">
                <a16:creationId xmlns:a16="http://schemas.microsoft.com/office/drawing/2014/main" id="{82F604DC-AD52-47A4-9BE4-22E920176611}"/>
              </a:ext>
            </a:extLst>
          </p:cNvPr>
          <p:cNvPicPr>
            <a:picLocks noChangeAspect="1"/>
          </p:cNvPicPr>
          <p:nvPr/>
        </p:nvPicPr>
        <p:blipFill>
          <a:blip r:embed="rId2"/>
          <a:stretch>
            <a:fillRect/>
          </a:stretch>
        </p:blipFill>
        <p:spPr>
          <a:xfrm>
            <a:off x="1272988" y="2390881"/>
            <a:ext cx="4827492" cy="3286476"/>
          </a:xfrm>
          <a:prstGeom prst="rect">
            <a:avLst/>
          </a:prstGeom>
        </p:spPr>
      </p:pic>
    </p:spTree>
    <p:extLst>
      <p:ext uri="{BB962C8B-B14F-4D97-AF65-F5344CB8AC3E}">
        <p14:creationId xmlns:p14="http://schemas.microsoft.com/office/powerpoint/2010/main" val="282610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A0CC8-DD03-4A43-B7F1-C1C0167FFAA4}"/>
              </a:ext>
            </a:extLst>
          </p:cNvPr>
          <p:cNvSpPr>
            <a:spLocks noGrp="1"/>
          </p:cNvSpPr>
          <p:nvPr>
            <p:ph type="title"/>
          </p:nvPr>
        </p:nvSpPr>
        <p:spPr>
          <a:xfrm>
            <a:off x="4441346" y="221652"/>
            <a:ext cx="4534748" cy="1169810"/>
          </a:xfrm>
        </p:spPr>
        <p:txBody>
          <a:bodyPr vert="horz" lIns="91440" tIns="45720" rIns="91440" bIns="45720" rtlCol="0" anchor="t">
            <a:normAutofit/>
          </a:bodyPr>
          <a:lstStyle/>
          <a:p>
            <a:r>
              <a:rPr lang="en-US" sz="4400" b="1" kern="1200" dirty="0">
                <a:solidFill>
                  <a:schemeClr val="tx1"/>
                </a:solidFill>
                <a:latin typeface="+mj-lt"/>
                <a:ea typeface="+mj-ea"/>
                <a:cs typeface="+mj-cs"/>
              </a:rPr>
              <a:t>Digital safety</a:t>
            </a:r>
          </a:p>
        </p:txBody>
      </p:sp>
      <p:sp>
        <p:nvSpPr>
          <p:cNvPr id="4" name="Text Placeholder 3">
            <a:extLst>
              <a:ext uri="{FF2B5EF4-FFF2-40B4-BE49-F238E27FC236}">
                <a16:creationId xmlns:a16="http://schemas.microsoft.com/office/drawing/2014/main" id="{F47749AD-9C78-A84F-8EDB-F1C8EFD15CE7}"/>
              </a:ext>
            </a:extLst>
          </p:cNvPr>
          <p:cNvSpPr>
            <a:spLocks noGrp="1"/>
          </p:cNvSpPr>
          <p:nvPr>
            <p:ph type="body" sz="half" idx="2"/>
          </p:nvPr>
        </p:nvSpPr>
        <p:spPr>
          <a:xfrm>
            <a:off x="689218" y="1129151"/>
            <a:ext cx="4635370" cy="6658945"/>
          </a:xfrm>
        </p:spPr>
        <p:txBody>
          <a:bodyPr vert="horz" lIns="91440" tIns="45720" rIns="91440" bIns="45720" rtlCol="0" anchor="t">
            <a:noAutofit/>
          </a:bodyPr>
          <a:lstStyle/>
          <a:p>
            <a:pPr indent="-228600">
              <a:lnSpc>
                <a:spcPct val="100000"/>
              </a:lnSpc>
              <a:buFont typeface="Arial" panose="020B0604020202020204" pitchFamily="34" charset="0"/>
              <a:buChar char="•"/>
            </a:pPr>
            <a:r>
              <a:rPr lang="en-US" sz="2400" dirty="0">
                <a:latin typeface="Abadi Extra Light"/>
              </a:rPr>
              <a:t>While new technology to improve care and aid COVID recovery efforts must be introduced safely, digital technologies offer the opportunity to improve patient safety and address historic difficulties. Currently, digital safety operations are frequently relegated to a small number of people involved in technology design, production, commissioning, and deployment. Because digital technology is now being used in all areas of the health and care system to improve patient care, more staff must be taught in digital safety.</a:t>
            </a:r>
          </a:p>
        </p:txBody>
      </p:sp>
      <p:pic>
        <p:nvPicPr>
          <p:cNvPr id="19" name="Picture 20">
            <a:extLst>
              <a:ext uri="{FF2B5EF4-FFF2-40B4-BE49-F238E27FC236}">
                <a16:creationId xmlns:a16="http://schemas.microsoft.com/office/drawing/2014/main" id="{34715311-6F03-F247-9A6D-E20CEFF63FD5}"/>
              </a:ext>
            </a:extLst>
          </p:cNvPr>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l="1" t="-1" r="169" b="1200"/>
          <a:stretch/>
        </p:blipFill>
        <p:spPr>
          <a:xfrm>
            <a:off x="5459059" y="1386887"/>
            <a:ext cx="6574991" cy="4864557"/>
          </a:xfrm>
        </p:spPr>
      </p:pic>
    </p:spTree>
    <p:extLst>
      <p:ext uri="{BB962C8B-B14F-4D97-AF65-F5344CB8AC3E}">
        <p14:creationId xmlns:p14="http://schemas.microsoft.com/office/powerpoint/2010/main" val="552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19EFA7-1F4C-44F6-AEEE-770DB34E337E}"/>
              </a:ext>
            </a:extLst>
          </p:cNvPr>
          <p:cNvSpPr>
            <a:spLocks noGrp="1"/>
          </p:cNvSpPr>
          <p:nvPr>
            <p:ph type="title"/>
          </p:nvPr>
        </p:nvSpPr>
        <p:spPr>
          <a:xfrm>
            <a:off x="1531155" y="565151"/>
            <a:ext cx="4067909" cy="742124"/>
          </a:xfrm>
        </p:spPr>
        <p:txBody>
          <a:bodyPr vert="horz" lIns="91440" tIns="45720" rIns="91440" bIns="45720" rtlCol="0" anchor="t">
            <a:normAutofit/>
          </a:bodyPr>
          <a:lstStyle/>
          <a:p>
            <a:pPr>
              <a:lnSpc>
                <a:spcPct val="90000"/>
              </a:lnSpc>
            </a:pPr>
            <a:r>
              <a:rPr lang="en-US" sz="2400" b="1" kern="1200" dirty="0">
                <a:solidFill>
                  <a:schemeClr val="tx1"/>
                </a:solidFill>
              </a:rPr>
              <a:t>Digital literacy </a:t>
            </a:r>
          </a:p>
        </p:txBody>
      </p:sp>
      <p:sp>
        <p:nvSpPr>
          <p:cNvPr id="4" name="Text Placeholder 3">
            <a:extLst>
              <a:ext uri="{FF2B5EF4-FFF2-40B4-BE49-F238E27FC236}">
                <a16:creationId xmlns:a16="http://schemas.microsoft.com/office/drawing/2014/main" id="{186EB032-4AB4-48FD-A84C-9ED7FAFD56C0}"/>
              </a:ext>
            </a:extLst>
          </p:cNvPr>
          <p:cNvSpPr>
            <a:spLocks noGrp="1"/>
          </p:cNvSpPr>
          <p:nvPr>
            <p:ph type="body" sz="half" idx="2"/>
          </p:nvPr>
        </p:nvSpPr>
        <p:spPr>
          <a:xfrm>
            <a:off x="1531155" y="1432407"/>
            <a:ext cx="4380469" cy="4558337"/>
          </a:xfrm>
        </p:spPr>
        <p:txBody>
          <a:bodyPr vert="horz" lIns="91440" tIns="45720" rIns="91440" bIns="45720" rtlCol="0">
            <a:noAutofit/>
          </a:bodyPr>
          <a:lstStyle/>
          <a:p>
            <a:r>
              <a:rPr lang="en-US" sz="2400" b="1" dirty="0">
                <a:effectLst/>
              </a:rPr>
              <a:t>   </a:t>
            </a:r>
            <a:r>
              <a:rPr lang="en-US" sz="2400" b="1" dirty="0">
                <a:effectLst/>
                <a:latin typeface="Abadi Extra Light" panose="020B0204020104020204" pitchFamily="34" charset="0"/>
              </a:rPr>
              <a:t>“ In the modern workplace digital skills are highly valued; in the future they will be vital” </a:t>
            </a:r>
          </a:p>
          <a:p>
            <a:r>
              <a:rPr lang="en-US" sz="2400" dirty="0">
                <a:effectLst/>
                <a:latin typeface="Abadi Extra Light" panose="020B0204020104020204" pitchFamily="34" charset="0"/>
              </a:rPr>
              <a:t>Digital literacy is defined by Cornell University as “the ability to find, evaluate, utilize, share and create content using information technologies and the Internet” it signifies having a wide range of skills to work and live in a modern society. </a:t>
            </a:r>
          </a:p>
          <a:p>
            <a:pPr indent="-228600">
              <a:buFont typeface="Arial" panose="020B0604020202020204" pitchFamily="34" charset="0"/>
              <a:buChar char="•"/>
            </a:pPr>
            <a:endParaRPr lang="en-US" sz="2400" dirty="0"/>
          </a:p>
        </p:txBody>
      </p:sp>
      <p:pic>
        <p:nvPicPr>
          <p:cNvPr id="8" name="Picture 7" descr="Diagram&#10;&#10;Description automatically generated">
            <a:extLst>
              <a:ext uri="{FF2B5EF4-FFF2-40B4-BE49-F238E27FC236}">
                <a16:creationId xmlns:a16="http://schemas.microsoft.com/office/drawing/2014/main" id="{6F5FCF9A-536D-4A55-B088-3F4D4FBB80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21624" y="614149"/>
            <a:ext cx="4913883" cy="6104204"/>
          </a:xfrm>
          <a:prstGeom prst="rect">
            <a:avLst/>
          </a:prstGeom>
        </p:spPr>
      </p:pic>
    </p:spTree>
    <p:extLst>
      <p:ext uri="{BB962C8B-B14F-4D97-AF65-F5344CB8AC3E}">
        <p14:creationId xmlns:p14="http://schemas.microsoft.com/office/powerpoint/2010/main" val="2025289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A7DCFA6-8B06-42C6-8D48-29072C0E07CA}"/>
              </a:ext>
            </a:extLst>
          </p:cNvPr>
          <p:cNvSpPr>
            <a:spLocks noGrp="1"/>
          </p:cNvSpPr>
          <p:nvPr>
            <p:ph type="title"/>
          </p:nvPr>
        </p:nvSpPr>
        <p:spPr>
          <a:xfrm>
            <a:off x="758952" y="455613"/>
            <a:ext cx="4767031" cy="1549400"/>
          </a:xfrm>
        </p:spPr>
        <p:txBody>
          <a:bodyPr vert="horz" lIns="91440" tIns="45720" rIns="91440" bIns="45720" rtlCol="0" anchor="t">
            <a:normAutofit/>
          </a:bodyPr>
          <a:lstStyle/>
          <a:p>
            <a:pPr>
              <a:lnSpc>
                <a:spcPct val="90000"/>
              </a:lnSpc>
            </a:pPr>
            <a:r>
              <a:rPr lang="en-US" sz="2800" b="1" kern="1200" dirty="0">
                <a:solidFill>
                  <a:schemeClr val="tx1"/>
                </a:solidFill>
                <a:latin typeface="+mj-lt"/>
                <a:ea typeface="+mj-ea"/>
                <a:cs typeface="+mj-cs"/>
              </a:rPr>
              <a:t>Digital literacy for employee wellbeing and career development </a:t>
            </a:r>
          </a:p>
        </p:txBody>
      </p:sp>
      <p:sp>
        <p:nvSpPr>
          <p:cNvPr id="4" name="Text Placeholder 3">
            <a:extLst>
              <a:ext uri="{FF2B5EF4-FFF2-40B4-BE49-F238E27FC236}">
                <a16:creationId xmlns:a16="http://schemas.microsoft.com/office/drawing/2014/main" id="{36F7B876-A583-4A29-B9F4-5AE017DD7B33}"/>
              </a:ext>
            </a:extLst>
          </p:cNvPr>
          <p:cNvSpPr>
            <a:spLocks noGrp="1"/>
          </p:cNvSpPr>
          <p:nvPr>
            <p:ph type="body" sz="half" idx="2"/>
          </p:nvPr>
        </p:nvSpPr>
        <p:spPr>
          <a:xfrm>
            <a:off x="772721" y="1851099"/>
            <a:ext cx="4767031" cy="3925887"/>
          </a:xfrm>
        </p:spPr>
        <p:txBody>
          <a:bodyPr vert="horz" lIns="91440" tIns="45720" rIns="91440" bIns="45720" rtlCol="0">
            <a:noAutofit/>
          </a:bodyPr>
          <a:lstStyle/>
          <a:p>
            <a:pPr indent="-228600">
              <a:lnSpc>
                <a:spcPct val="100000"/>
              </a:lnSpc>
              <a:buFont typeface="Arial" panose="020B0604020202020204" pitchFamily="34" charset="0"/>
              <a:buChar char="•"/>
            </a:pPr>
            <a:r>
              <a:rPr lang="en-US" sz="2000" dirty="0">
                <a:effectLst/>
                <a:latin typeface="Abadi Extra Light" panose="020B0204020104020204" pitchFamily="34" charset="0"/>
              </a:rPr>
              <a:t>The integration of digital health in the health and social care sector has as aim to develop and enhance patient care, this  requires a workforce with the right job roles and specialist skills in health informatics and data, digital, information technology and knowledge-management services, unfortunately not all health care providers are digitally literate leading to the necessity to train and educate those who are not so skilled in this area.</a:t>
            </a:r>
          </a:p>
          <a:p>
            <a:pPr indent="-228600">
              <a:lnSpc>
                <a:spcPct val="100000"/>
              </a:lnSpc>
              <a:buFont typeface="Arial" panose="020B0604020202020204" pitchFamily="34" charset="0"/>
              <a:buChar char="•"/>
            </a:pPr>
            <a:r>
              <a:rPr lang="en-US" sz="2000" dirty="0">
                <a:effectLst/>
                <a:latin typeface="Abadi Extra Light" panose="020B0204020104020204" pitchFamily="34" charset="0"/>
              </a:rPr>
              <a:t>Having these skills will give the health care provider the ability to use digital technologies and tools for personal learning and professional development</a:t>
            </a:r>
            <a:endParaRPr lang="en-US" sz="2000" dirty="0">
              <a:latin typeface="Abadi Extra Light" panose="020B0204020104020204" pitchFamily="34" charset="0"/>
            </a:endParaRPr>
          </a:p>
        </p:txBody>
      </p:sp>
      <p:pic>
        <p:nvPicPr>
          <p:cNvPr id="6" name="Picture Placeholder 5" descr="A picture containing text, white goods&#10;&#10;Description automatically generated">
            <a:extLst>
              <a:ext uri="{FF2B5EF4-FFF2-40B4-BE49-F238E27FC236}">
                <a16:creationId xmlns:a16="http://schemas.microsoft.com/office/drawing/2014/main" id="{8A7C14D2-8C9A-4738-932C-FBFF8FEE1F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6346" b="6346"/>
          <a:stretch>
            <a:fillRect/>
          </a:stretch>
        </p:blipFill>
        <p:spPr>
          <a:xfrm>
            <a:off x="6176054" y="1251413"/>
            <a:ext cx="4245788" cy="4197322"/>
          </a:xfrm>
          <a:prstGeom prst="rect">
            <a:avLst/>
          </a:prstGeom>
        </p:spPr>
      </p:pic>
    </p:spTree>
    <p:extLst>
      <p:ext uri="{BB962C8B-B14F-4D97-AF65-F5344CB8AC3E}">
        <p14:creationId xmlns:p14="http://schemas.microsoft.com/office/powerpoint/2010/main" val="2647937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50FCE-94D4-4E47-AF9E-323B3B6F9689}"/>
              </a:ext>
            </a:extLst>
          </p:cNvPr>
          <p:cNvSpPr>
            <a:spLocks noGrp="1"/>
          </p:cNvSpPr>
          <p:nvPr>
            <p:ph type="title"/>
          </p:nvPr>
        </p:nvSpPr>
        <p:spPr/>
        <p:txBody>
          <a:bodyPr/>
          <a:lstStyle/>
          <a:p>
            <a:r>
              <a:rPr lang="en-GB" dirty="0"/>
              <a:t>Benefits of digitally literate workforce</a:t>
            </a:r>
          </a:p>
        </p:txBody>
      </p:sp>
      <p:sp>
        <p:nvSpPr>
          <p:cNvPr id="3" name="Picture Placeholder 2">
            <a:extLst>
              <a:ext uri="{FF2B5EF4-FFF2-40B4-BE49-F238E27FC236}">
                <a16:creationId xmlns:a16="http://schemas.microsoft.com/office/drawing/2014/main" id="{CE9CA8CF-E266-48FA-80C6-2783ABE7AE2F}"/>
              </a:ext>
            </a:extLst>
          </p:cNvPr>
          <p:cNvSpPr>
            <a:spLocks noGrp="1"/>
          </p:cNvSpPr>
          <p:nvPr>
            <p:ph type="pic" idx="1"/>
          </p:nvPr>
        </p:nvSpPr>
        <p:spPr/>
      </p:sp>
      <p:sp>
        <p:nvSpPr>
          <p:cNvPr id="4" name="Text Placeholder 3">
            <a:extLst>
              <a:ext uri="{FF2B5EF4-FFF2-40B4-BE49-F238E27FC236}">
                <a16:creationId xmlns:a16="http://schemas.microsoft.com/office/drawing/2014/main" id="{E2F9B83C-556E-4D92-9B3F-9F89C435AB46}"/>
              </a:ext>
            </a:extLst>
          </p:cNvPr>
          <p:cNvSpPr>
            <a:spLocks noGrp="1"/>
          </p:cNvSpPr>
          <p:nvPr>
            <p:ph type="body" sz="half" idx="2"/>
          </p:nvPr>
        </p:nvSpPr>
        <p:spPr/>
        <p:txBody>
          <a:bodyPr>
            <a:normAutofit/>
          </a:bodyPr>
          <a:lstStyle/>
          <a:p>
            <a:pPr marL="285750" indent="-285750">
              <a:buFont typeface="Arial" panose="020B0604020202020204" pitchFamily="34" charset="0"/>
              <a:buChar char="•"/>
            </a:pPr>
            <a:r>
              <a:rPr lang="en-GB" sz="2400" dirty="0"/>
              <a:t>Employees are more competent in their work</a:t>
            </a:r>
          </a:p>
          <a:p>
            <a:pPr marL="285750" indent="-285750">
              <a:buFont typeface="Arial" panose="020B0604020202020204" pitchFamily="34" charset="0"/>
              <a:buChar char="•"/>
            </a:pPr>
            <a:r>
              <a:rPr lang="en-GB" sz="2400" dirty="0"/>
              <a:t>Increases job satisfaction</a:t>
            </a:r>
          </a:p>
          <a:p>
            <a:pPr marL="285750" indent="-285750">
              <a:buFont typeface="Arial" panose="020B0604020202020204" pitchFamily="34" charset="0"/>
              <a:buChar char="•"/>
            </a:pPr>
            <a:r>
              <a:rPr lang="en-GB" sz="2400" dirty="0"/>
              <a:t>Encourages team work </a:t>
            </a:r>
          </a:p>
          <a:p>
            <a:pPr marL="285750" indent="-285750">
              <a:buFont typeface="Arial" panose="020B0604020202020204" pitchFamily="34" charset="0"/>
              <a:buChar char="•"/>
            </a:pPr>
            <a:r>
              <a:rPr lang="en-GB" sz="2400" dirty="0"/>
              <a:t>Boosts productivity and collaboration </a:t>
            </a:r>
          </a:p>
        </p:txBody>
      </p:sp>
    </p:spTree>
    <p:extLst>
      <p:ext uri="{BB962C8B-B14F-4D97-AF65-F5344CB8AC3E}">
        <p14:creationId xmlns:p14="http://schemas.microsoft.com/office/powerpoint/2010/main" val="1309084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98AA2-C9A7-4F8B-AE48-74AC0967D129}"/>
              </a:ext>
            </a:extLst>
          </p:cNvPr>
          <p:cNvSpPr>
            <a:spLocks noGrp="1"/>
          </p:cNvSpPr>
          <p:nvPr>
            <p:ph type="title"/>
          </p:nvPr>
        </p:nvSpPr>
        <p:spPr>
          <a:xfrm>
            <a:off x="1587711" y="455362"/>
            <a:ext cx="9729646" cy="843351"/>
          </a:xfrm>
        </p:spPr>
        <p:txBody>
          <a:bodyPr/>
          <a:lstStyle/>
          <a:p>
            <a:r>
              <a:rPr lang="en-GB" dirty="0"/>
              <a:t>Conclusion</a:t>
            </a:r>
          </a:p>
        </p:txBody>
      </p:sp>
      <p:sp>
        <p:nvSpPr>
          <p:cNvPr id="4" name="Text Placeholder 3">
            <a:extLst>
              <a:ext uri="{FF2B5EF4-FFF2-40B4-BE49-F238E27FC236}">
                <a16:creationId xmlns:a16="http://schemas.microsoft.com/office/drawing/2014/main" id="{C4C71BAD-F5E5-466D-AE10-871B14776E3E}"/>
              </a:ext>
            </a:extLst>
          </p:cNvPr>
          <p:cNvSpPr>
            <a:spLocks noGrp="1"/>
          </p:cNvSpPr>
          <p:nvPr>
            <p:ph type="body" sz="half" idx="2"/>
          </p:nvPr>
        </p:nvSpPr>
        <p:spPr>
          <a:xfrm>
            <a:off x="1587710" y="2039874"/>
            <a:ext cx="9093541" cy="3829114"/>
          </a:xfrm>
        </p:spPr>
        <p:txBody>
          <a:bodyPr/>
          <a:lstStyle/>
          <a:p>
            <a:r>
              <a:rPr lang="en-GB" b="0" i="0" u="none" strike="noStrike" dirty="0">
                <a:effectLst/>
                <a:latin typeface="Myriad Pro"/>
              </a:rPr>
              <a:t>To conclude this we could notice that some people may worry that technology will replace doctors, however it can be the opposite. Technology is an enabler not a barrier, it has made our life better and easier.</a:t>
            </a:r>
            <a:endParaRPr lang="en-GB" dirty="0">
              <a:latin typeface="Myriad Pro"/>
            </a:endParaRPr>
          </a:p>
          <a:p>
            <a:r>
              <a:rPr lang="en-GB" dirty="0">
                <a:latin typeface="Myriad Pro"/>
              </a:rPr>
              <a:t>D</a:t>
            </a:r>
            <a:r>
              <a:rPr lang="en-GB" b="0" i="0" u="none" strike="noStrike" dirty="0">
                <a:effectLst/>
                <a:latin typeface="Myriad Pro"/>
              </a:rPr>
              <a:t>igital technologies in healthcare can have an extremely positive impact, they have enabled us to have accessed to a wide range of new treatments, apps and a easier and faster way to improve patient’s well-being. It might be a drastic change but luckily with the right skilled staff we will be able to successfully emerge into an digital health society.</a:t>
            </a:r>
          </a:p>
        </p:txBody>
      </p:sp>
    </p:spTree>
    <p:extLst>
      <p:ext uri="{BB962C8B-B14F-4D97-AF65-F5344CB8AC3E}">
        <p14:creationId xmlns:p14="http://schemas.microsoft.com/office/powerpoint/2010/main" val="664118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F7DC3-C65C-402D-87FA-4B6FD8EAD735}"/>
              </a:ext>
            </a:extLst>
          </p:cNvPr>
          <p:cNvSpPr>
            <a:spLocks noGrp="1"/>
          </p:cNvSpPr>
          <p:nvPr>
            <p:ph type="title"/>
          </p:nvPr>
        </p:nvSpPr>
        <p:spPr/>
        <p:txBody>
          <a:bodyPr/>
          <a:lstStyle/>
          <a:p>
            <a:r>
              <a:rPr lang="en-GB" dirty="0"/>
              <a:t>References </a:t>
            </a:r>
          </a:p>
        </p:txBody>
      </p:sp>
      <p:sp>
        <p:nvSpPr>
          <p:cNvPr id="4" name="Text Placeholder 3">
            <a:extLst>
              <a:ext uri="{FF2B5EF4-FFF2-40B4-BE49-F238E27FC236}">
                <a16:creationId xmlns:a16="http://schemas.microsoft.com/office/drawing/2014/main" id="{1062013B-4B45-4948-9DF3-556214B1154F}"/>
              </a:ext>
            </a:extLst>
          </p:cNvPr>
          <p:cNvSpPr>
            <a:spLocks noGrp="1"/>
          </p:cNvSpPr>
          <p:nvPr>
            <p:ph type="body" sz="half" idx="2"/>
          </p:nvPr>
        </p:nvSpPr>
        <p:spPr>
          <a:xfrm>
            <a:off x="1587710" y="2039874"/>
            <a:ext cx="9212811" cy="3829114"/>
          </a:xfrm>
        </p:spPr>
        <p:txBody>
          <a:bodyPr/>
          <a:lstStyle/>
          <a:p>
            <a:r>
              <a:rPr lang="en-GB" dirty="0"/>
              <a:t>Kennedy, S. and </a:t>
            </a:r>
            <a:r>
              <a:rPr lang="en-GB" dirty="0" err="1"/>
              <a:t>Yaldren</a:t>
            </a:r>
            <a:r>
              <a:rPr lang="en-GB" dirty="0"/>
              <a:t>, J. (2017). A look at digital literacy in health and social care. </a:t>
            </a:r>
            <a:r>
              <a:rPr lang="en-GB" i="1" dirty="0"/>
              <a:t>British Journal of Cardiac Nursing</a:t>
            </a:r>
            <a:r>
              <a:rPr lang="en-GB" dirty="0"/>
              <a:t>, 12(9), pp.428–432. </a:t>
            </a:r>
          </a:p>
          <a:p>
            <a:r>
              <a:rPr lang="en-GB" dirty="0"/>
              <a:t>The Royal College of Nursing. (n.d.). </a:t>
            </a:r>
            <a:r>
              <a:rPr lang="en-GB" i="1" dirty="0"/>
              <a:t>Improving Digital Literacy | Royal College of Nursing</a:t>
            </a:r>
            <a:r>
              <a:rPr lang="en-GB" dirty="0"/>
              <a:t>. </a:t>
            </a:r>
            <a:r>
              <a:rPr lang="en-GB"/>
              <a:t>[online] Available at: https://www.rcn.org.uk/professional-development/publications/pub-006129.</a:t>
            </a:r>
            <a:endParaRPr lang="en-GB" dirty="0">
              <a:hlinkClick r:id="rId2"/>
            </a:endParaRPr>
          </a:p>
        </p:txBody>
      </p:sp>
    </p:spTree>
    <p:extLst>
      <p:ext uri="{BB962C8B-B14F-4D97-AF65-F5344CB8AC3E}">
        <p14:creationId xmlns:p14="http://schemas.microsoft.com/office/powerpoint/2010/main" val="3257089750"/>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1550</Words>
  <Application>Microsoft Office PowerPoint</Application>
  <PresentationFormat>Widescreen</PresentationFormat>
  <Paragraphs>81</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InterweaveVTI</vt:lpstr>
      <vt:lpstr>Cert HE Health and Social Care</vt:lpstr>
      <vt:lpstr>Table of contents</vt:lpstr>
      <vt:lpstr>The use of contemporary technology in health care</vt:lpstr>
      <vt:lpstr>Benefits of technology in health care</vt:lpstr>
      <vt:lpstr>Improvements that technology has brought to health care</vt:lpstr>
      <vt:lpstr>The use of technology during Covid-19 </vt:lpstr>
      <vt:lpstr>Tracking </vt:lpstr>
      <vt:lpstr>Covid-19 contact tracing </vt:lpstr>
      <vt:lpstr>Artificial Intelligence For Diagnoses </vt:lpstr>
      <vt:lpstr>Digital identity, well-being, and safety in healthcare</vt:lpstr>
      <vt:lpstr>Digital identity</vt:lpstr>
      <vt:lpstr>Digital Well-being</vt:lpstr>
      <vt:lpstr>Digital safety</vt:lpstr>
      <vt:lpstr>Digital literacy </vt:lpstr>
      <vt:lpstr>Digital literacy for employee wellbeing and career development </vt:lpstr>
      <vt:lpstr>Benefits of digitally literate workforce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Bia Furtado</dc:creator>
  <cp:lastModifiedBy>Maizania Samanta De Paiva Uagna (2027245)</cp:lastModifiedBy>
  <cp:revision>397</cp:revision>
  <dcterms:created xsi:type="dcterms:W3CDTF">2021-11-29T10:18:25Z</dcterms:created>
  <dcterms:modified xsi:type="dcterms:W3CDTF">2021-12-13T00:16:56Z</dcterms:modified>
</cp:coreProperties>
</file>