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42"/>
  </p:notesMasterIdLst>
  <p:sldIdLst>
    <p:sldId id="256" r:id="rId5"/>
    <p:sldId id="388" r:id="rId6"/>
    <p:sldId id="389" r:id="rId7"/>
    <p:sldId id="356" r:id="rId8"/>
    <p:sldId id="358" r:id="rId9"/>
    <p:sldId id="359" r:id="rId10"/>
    <p:sldId id="360" r:id="rId11"/>
    <p:sldId id="390" r:id="rId12"/>
    <p:sldId id="361" r:id="rId13"/>
    <p:sldId id="363" r:id="rId14"/>
    <p:sldId id="364" r:id="rId15"/>
    <p:sldId id="365" r:id="rId16"/>
    <p:sldId id="366" r:id="rId17"/>
    <p:sldId id="367" r:id="rId18"/>
    <p:sldId id="396" r:id="rId19"/>
    <p:sldId id="368" r:id="rId20"/>
    <p:sldId id="371" r:id="rId21"/>
    <p:sldId id="372" r:id="rId22"/>
    <p:sldId id="373" r:id="rId23"/>
    <p:sldId id="374" r:id="rId24"/>
    <p:sldId id="375" r:id="rId25"/>
    <p:sldId id="376" r:id="rId26"/>
    <p:sldId id="377" r:id="rId27"/>
    <p:sldId id="378" r:id="rId28"/>
    <p:sldId id="379" r:id="rId29"/>
    <p:sldId id="392" r:id="rId30"/>
    <p:sldId id="393" r:id="rId31"/>
    <p:sldId id="386" r:id="rId32"/>
    <p:sldId id="382" r:id="rId33"/>
    <p:sldId id="383" r:id="rId34"/>
    <p:sldId id="384" r:id="rId35"/>
    <p:sldId id="370" r:id="rId36"/>
    <p:sldId id="380" r:id="rId37"/>
    <p:sldId id="381" r:id="rId38"/>
    <p:sldId id="385" r:id="rId39"/>
    <p:sldId id="394" r:id="rId40"/>
    <p:sldId id="346"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na Brychan" initials="AB" lastIdx="7" clrIdx="1">
    <p:extLst>
      <p:ext uri="{19B8F6BF-5375-455C-9EA6-DF929625EA0E}">
        <p15:presenceInfo xmlns:p15="http://schemas.microsoft.com/office/powerpoint/2012/main" userId="S-1-5-21-809251214-2178901256-4152538893-5026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FA7425-E8A0-A140-BA6D-51AB4F10B16E}" v="14" dt="2019-11-19T12:02:38.0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09"/>
    <p:restoredTop sz="80075" autoAdjust="0"/>
  </p:normalViewPr>
  <p:slideViewPr>
    <p:cSldViewPr snapToGrid="0" snapToObjects="1">
      <p:cViewPr>
        <p:scale>
          <a:sx n="70" d="100"/>
          <a:sy n="70" d="100"/>
        </p:scale>
        <p:origin x="237" y="2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commentAuthors" Target="commentAuthors.xml"/><Relationship Id="rId48"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4/30/2020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mtClean="0"/>
              <a:t>I am aware that you may have come across some of the clips in this</a:t>
            </a:r>
            <a:r>
              <a:rPr lang="en-GB" baseline="0" smtClean="0"/>
              <a:t> PowerPoint in Year one but the focus of your attention will now have developed.</a:t>
            </a:r>
            <a:endParaRPr lang="en-GB" smtClean="0"/>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Apologies for</a:t>
            </a:r>
            <a:r>
              <a:rPr lang="en-GB" baseline="0" dirty="0" smtClean="0"/>
              <a:t> lack of translation on this slide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273297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0F937CB7-9404-4D49-B009-0D96476005FE}" type="slidenum">
              <a:rPr lang="en-GB" smtClean="0"/>
              <a:pPr/>
              <a:t>4</a:t>
            </a:fld>
            <a:endParaRPr lang="en-GB"/>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pPr eaLnBrk="1" hangingPunct="1"/>
            <a:endParaRPr lang="en-GB" dirty="0"/>
          </a:p>
        </p:txBody>
      </p:sp>
    </p:spTree>
    <p:extLst>
      <p:ext uri="{BB962C8B-B14F-4D97-AF65-F5344CB8AC3E}">
        <p14:creationId xmlns:p14="http://schemas.microsoft.com/office/powerpoint/2010/main" val="2103125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14713DED-BC3B-4B8D-A2A2-655CB386EC05}" type="slidenum">
              <a:rPr lang="en-GB" smtClean="0"/>
              <a:pPr/>
              <a:t>6</a:t>
            </a:fld>
            <a:endParaRPr lang="en-GB"/>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r>
              <a:rPr lang="en-GB"/>
              <a:t>Skinner’s theory of behaviourism</a:t>
            </a:r>
          </a:p>
        </p:txBody>
      </p:sp>
    </p:spTree>
    <p:extLst>
      <p:ext uri="{BB962C8B-B14F-4D97-AF65-F5344CB8AC3E}">
        <p14:creationId xmlns:p14="http://schemas.microsoft.com/office/powerpoint/2010/main" val="411920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7725B79C-EE97-47F2-A475-C466E5568519}" type="slidenum">
              <a:rPr lang="en-GB" smtClean="0"/>
              <a:pPr/>
              <a:t>7</a:t>
            </a:fld>
            <a:endParaRPr lang="en-GB"/>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r>
              <a:rPr lang="en-GB"/>
              <a:t>Eg</a:t>
            </a:r>
          </a:p>
          <a:p>
            <a:pPr eaLnBrk="1" hangingPunct="1"/>
            <a:r>
              <a:rPr lang="en-GB"/>
              <a:t>Desirable action:</a:t>
            </a:r>
          </a:p>
          <a:p>
            <a:pPr eaLnBrk="1" hangingPunct="1"/>
            <a:r>
              <a:rPr lang="en-GB"/>
              <a:t> Child says ‘Thank you’ and receives a kiss or praise and this will encourage the child to do it again</a:t>
            </a:r>
          </a:p>
          <a:p>
            <a:pPr eaLnBrk="1" hangingPunct="1"/>
            <a:endParaRPr lang="en-GB"/>
          </a:p>
          <a:p>
            <a:pPr eaLnBrk="1" hangingPunct="1"/>
            <a:r>
              <a:rPr lang="en-GB"/>
              <a:t>Undesirable action: </a:t>
            </a:r>
          </a:p>
          <a:p>
            <a:pPr eaLnBrk="1" hangingPunct="1"/>
            <a:r>
              <a:rPr lang="en-GB"/>
              <a:t>Child hits another and this is negatively reinforced by a reprimand or punishment – this will decrease the likelihood of doing it again. </a:t>
            </a:r>
          </a:p>
        </p:txBody>
      </p:sp>
    </p:spTree>
    <p:extLst>
      <p:ext uri="{BB962C8B-B14F-4D97-AF65-F5344CB8AC3E}">
        <p14:creationId xmlns:p14="http://schemas.microsoft.com/office/powerpoint/2010/main" val="821145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B6B52ABF-ACC7-42A5-B526-D45E8CB34DFA}" type="slidenum">
              <a:rPr lang="en-GB" smtClean="0"/>
              <a:pPr/>
              <a:t>8</a:t>
            </a:fld>
            <a:endParaRPr lang="en-GB"/>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r>
              <a:rPr lang="en-GB"/>
              <a:t>Pavlov worked with dogs in experiments with food – he rang a bell and when the dog responded it was given food, (positive reinforcement). This pattern of stimulus-response-reward was repeated numerous times and eventually the dog would respond to the bell by salivation even without the reward of food – the behaviour had been learnt. </a:t>
            </a:r>
          </a:p>
        </p:txBody>
      </p:sp>
    </p:spTree>
    <p:extLst>
      <p:ext uri="{BB962C8B-B14F-4D97-AF65-F5344CB8AC3E}">
        <p14:creationId xmlns:p14="http://schemas.microsoft.com/office/powerpoint/2010/main" val="2569866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A681F42C-4A3B-4331-B3C0-E0CA7D864019}" type="slidenum">
              <a:rPr lang="en-GB" smtClean="0"/>
              <a:pPr/>
              <a:t>9</a:t>
            </a:fld>
            <a:endParaRPr lang="en-GB"/>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lnSpc>
                <a:spcPct val="80000"/>
              </a:lnSpc>
            </a:pPr>
            <a:endParaRPr lang="en-GB" sz="1000" dirty="0"/>
          </a:p>
          <a:p>
            <a:pPr eaLnBrk="1" hangingPunct="1">
              <a:lnSpc>
                <a:spcPct val="80000"/>
              </a:lnSpc>
            </a:pPr>
            <a:endParaRPr lang="en-GB" sz="1000" dirty="0"/>
          </a:p>
          <a:p>
            <a:pPr eaLnBrk="1" hangingPunct="1">
              <a:lnSpc>
                <a:spcPct val="80000"/>
              </a:lnSpc>
            </a:pPr>
            <a:endParaRPr lang="en-GB" sz="1000" dirty="0"/>
          </a:p>
          <a:p>
            <a:pPr eaLnBrk="1" hangingPunct="1">
              <a:lnSpc>
                <a:spcPct val="80000"/>
              </a:lnSpc>
            </a:pPr>
            <a:endParaRPr lang="en-GB" sz="1000" dirty="0"/>
          </a:p>
          <a:p>
            <a:pPr eaLnBrk="1" hangingPunct="1">
              <a:lnSpc>
                <a:spcPct val="80000"/>
              </a:lnSpc>
            </a:pPr>
            <a:r>
              <a:rPr lang="en-GB" sz="1000" dirty="0"/>
              <a:t>‘catch them being good’. The ideas is that the teacher rewards the child when they demonstrate desired behaviour and IGNORE undesirable behaviour (because a reprimand can be seen as a reward by the child – any attention is better than no attention at all….)</a:t>
            </a:r>
          </a:p>
          <a:p>
            <a:pPr eaLnBrk="1" hangingPunct="1">
              <a:lnSpc>
                <a:spcPct val="80000"/>
              </a:lnSpc>
            </a:pPr>
            <a:endParaRPr lang="en-GB" sz="1000" dirty="0"/>
          </a:p>
          <a:p>
            <a:pPr eaLnBrk="1" hangingPunct="1">
              <a:lnSpc>
                <a:spcPct val="80000"/>
              </a:lnSpc>
            </a:pPr>
            <a:r>
              <a:rPr lang="en-GB" sz="1000" dirty="0"/>
              <a:t>Also reward from peers (jeering, encouragement, acceptance, respect) for undesirable behaviour may outweigh the teacher’s reward… </a:t>
            </a:r>
          </a:p>
          <a:p>
            <a:pPr eaLnBrk="1" hangingPunct="1">
              <a:lnSpc>
                <a:spcPct val="80000"/>
              </a:lnSpc>
            </a:pPr>
            <a:endParaRPr lang="en-GB" sz="1000" dirty="0"/>
          </a:p>
          <a:p>
            <a:pPr eaLnBrk="1" hangingPunct="1">
              <a:lnSpc>
                <a:spcPct val="80000"/>
              </a:lnSpc>
            </a:pPr>
            <a:endParaRPr lang="en-GB" sz="1000" dirty="0"/>
          </a:p>
          <a:p>
            <a:pPr eaLnBrk="1" hangingPunct="1">
              <a:lnSpc>
                <a:spcPct val="80000"/>
              </a:lnSpc>
            </a:pPr>
            <a:endParaRPr lang="en-GB" sz="1000" dirty="0"/>
          </a:p>
          <a:p>
            <a:pPr eaLnBrk="1" hangingPunct="1">
              <a:lnSpc>
                <a:spcPct val="80000"/>
              </a:lnSpc>
            </a:pPr>
            <a:r>
              <a:rPr lang="en-GB" sz="1000" dirty="0"/>
              <a:t>Has anyone seen anything in practice that conforms to this type of approach to learning or behaviour management? The ‘super-nanny’ strategies tend to rely on this kind of approach – clear communication of rewards and sanctions, follow though and repetition.</a:t>
            </a:r>
          </a:p>
          <a:p>
            <a:pPr eaLnBrk="1" hangingPunct="1">
              <a:lnSpc>
                <a:spcPct val="80000"/>
              </a:lnSpc>
            </a:pPr>
            <a:r>
              <a:rPr lang="en-GB" sz="1000" dirty="0"/>
              <a:t>The success that ‘super-nanny’ appears have suggests that such approaches can be positive and effective. Similarly the response of (most) children to rewards – at an early age especially: you will be using the smiley faces on ASP!!!!</a:t>
            </a:r>
          </a:p>
          <a:p>
            <a:pPr eaLnBrk="1" hangingPunct="1">
              <a:lnSpc>
                <a:spcPct val="80000"/>
              </a:lnSpc>
            </a:pPr>
            <a:endParaRPr lang="en-GB" sz="1000" dirty="0"/>
          </a:p>
          <a:p>
            <a:pPr eaLnBrk="1" hangingPunct="1">
              <a:lnSpc>
                <a:spcPct val="80000"/>
              </a:lnSpc>
            </a:pPr>
            <a:r>
              <a:rPr lang="en-GB" sz="1000" dirty="0"/>
              <a:t>But there are other aspects of learning that may be less well supported by such approaches… (what image of learning are we presenting by such approaches?)  </a:t>
            </a:r>
          </a:p>
        </p:txBody>
      </p:sp>
    </p:spTree>
    <p:extLst>
      <p:ext uri="{BB962C8B-B14F-4D97-AF65-F5344CB8AC3E}">
        <p14:creationId xmlns:p14="http://schemas.microsoft.com/office/powerpoint/2010/main" val="36835221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8E55D431-B658-4504-9C33-865D7567871F}" type="slidenum">
              <a:rPr lang="en-GB" smtClean="0"/>
              <a:pPr/>
              <a:t>10</a:t>
            </a:fld>
            <a:endParaRPr lang="en-GB"/>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p:spPr>
        <p:txBody>
          <a:bodyPr/>
          <a:lstStyle/>
          <a:p>
            <a:pPr eaLnBrk="1" hangingPunct="1"/>
            <a:r>
              <a:rPr lang="en-GB" dirty="0"/>
              <a:t>Individual engagement with his/her surroundings</a:t>
            </a:r>
          </a:p>
          <a:p>
            <a:pPr eaLnBrk="1" hangingPunct="1"/>
            <a:endParaRPr lang="en-GB" dirty="0"/>
          </a:p>
          <a:p>
            <a:pPr eaLnBrk="1" hangingPunct="1"/>
            <a:r>
              <a:rPr lang="en-GB" dirty="0"/>
              <a:t>The child in the sand pit, on the beach, in the bath…. exploring teething rings, keys toys – mouthing, touching, grasping, then onto pouring, making bubbles, emptying, filling ….</a:t>
            </a:r>
          </a:p>
        </p:txBody>
      </p:sp>
    </p:spTree>
    <p:extLst>
      <p:ext uri="{BB962C8B-B14F-4D97-AF65-F5344CB8AC3E}">
        <p14:creationId xmlns:p14="http://schemas.microsoft.com/office/powerpoint/2010/main" val="20424374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15743EB8-43FF-478E-A84E-8993359DD0E8}" type="slidenum">
              <a:rPr lang="en-GB" smtClean="0"/>
              <a:pPr/>
              <a:t>11</a:t>
            </a:fld>
            <a:endParaRPr lang="en-GB"/>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r>
              <a:rPr lang="en-GB"/>
              <a:t>Child who has always played in a dry sand pit knows it will pour, run through the fingers and be easily brushed off the hands, when she meets sand on the beach, at the top of the beach - it does the same and she can assimilate this new information about sand – that is found by the sea in large quantities. Faced with wet sand near the shore line the child is faced with a challenge and needs to accommodate this new experience into her metal schema for ‘sand’ – also sand has properties for sticking and building. Watch the shore front next time you are at the beach – watch the small child allowed to explore the sand…..</a:t>
            </a:r>
          </a:p>
        </p:txBody>
      </p:sp>
    </p:spTree>
    <p:extLst>
      <p:ext uri="{BB962C8B-B14F-4D97-AF65-F5344CB8AC3E}">
        <p14:creationId xmlns:p14="http://schemas.microsoft.com/office/powerpoint/2010/main" val="33772049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p>
            <a:fld id="{0AC6F40D-9F4F-4F7C-863F-89C22A90F558}" type="slidenum">
              <a:rPr lang="en-GB" smtClean="0"/>
              <a:pPr/>
              <a:t>12</a:t>
            </a:fld>
            <a:endParaRPr lang="en-GB"/>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540059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657AF2A6-F680-4EE4-AEA3-2B3CAEAFA00D}" type="slidenum">
              <a:rPr lang="en-GB" smtClean="0"/>
              <a:pPr/>
              <a:t>13</a:t>
            </a:fld>
            <a:endParaRPr lang="en-GB"/>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GB"/>
          </a:p>
          <a:p>
            <a:pPr eaLnBrk="1" hangingPunct="1"/>
            <a:r>
              <a:rPr lang="en-GB"/>
              <a:t>‘Learning takes place and provides a foundation for future learning’ (Smidt 2006 p.21) -  schema are established and they form the foundation of future events of cognitive challenge and accommodation </a:t>
            </a:r>
          </a:p>
          <a:p>
            <a:pPr eaLnBrk="1" hangingPunct="1"/>
            <a:endParaRPr lang="en-GB"/>
          </a:p>
          <a:p>
            <a:pPr eaLnBrk="1" hangingPunct="1"/>
            <a:endParaRPr lang="en-GB"/>
          </a:p>
          <a:p>
            <a:pPr eaLnBrk="1" hangingPunct="1"/>
            <a:r>
              <a:rPr lang="en-GB"/>
              <a:t>In practice teachers often will ‘thought shower’ what do we already know about this? What do you think will happen?</a:t>
            </a:r>
          </a:p>
          <a:p>
            <a:pPr eaLnBrk="1" hangingPunct="1"/>
            <a:r>
              <a:rPr lang="en-GB"/>
              <a:t>New learning then builds upon previous understandings  </a:t>
            </a:r>
          </a:p>
        </p:txBody>
      </p:sp>
    </p:spTree>
    <p:extLst>
      <p:ext uri="{BB962C8B-B14F-4D97-AF65-F5344CB8AC3E}">
        <p14:creationId xmlns:p14="http://schemas.microsoft.com/office/powerpoint/2010/main" val="3263666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B8B861D0-CE14-40C6-8B97-D5FE9359E17A}" type="slidenum">
              <a:rPr lang="en-GB" smtClean="0"/>
              <a:pPr/>
              <a:t>14</a:t>
            </a:fld>
            <a:endParaRPr lang="en-GB"/>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8446835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49DA88EB-4606-419E-9625-0D6E10D767C3}" type="slidenum">
              <a:rPr lang="en-GB" smtClean="0"/>
              <a:pPr/>
              <a:t>16</a:t>
            </a:fld>
            <a:endParaRPr lang="en-GB"/>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endParaRPr lang="en-GB" dirty="0"/>
          </a:p>
        </p:txBody>
      </p:sp>
    </p:spTree>
    <p:extLst>
      <p:ext uri="{BB962C8B-B14F-4D97-AF65-F5344CB8AC3E}">
        <p14:creationId xmlns:p14="http://schemas.microsoft.com/office/powerpoint/2010/main" val="33521661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16FB6340-69FE-4D1C-BEEB-01113C55642E}" type="slidenum">
              <a:rPr lang="en-GB" smtClean="0"/>
              <a:pPr/>
              <a:t>17</a:t>
            </a:fld>
            <a:endParaRPr lang="en-GB"/>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r>
              <a:rPr lang="en-GB"/>
              <a:t>Did not see the individual as a lone learner but as a part of the group </a:t>
            </a:r>
          </a:p>
          <a:p>
            <a:pPr eaLnBrk="1" hangingPunct="1"/>
            <a:endParaRPr lang="en-GB"/>
          </a:p>
          <a:p>
            <a:pPr eaLnBrk="1" hangingPunct="1"/>
            <a:r>
              <a:rPr lang="en-GB"/>
              <a:t>This initially sounds very similar to the ideas of constructivists but the essential role of others and communication is the key to the difference. </a:t>
            </a:r>
          </a:p>
        </p:txBody>
      </p:sp>
    </p:spTree>
    <p:extLst>
      <p:ext uri="{BB962C8B-B14F-4D97-AF65-F5344CB8AC3E}">
        <p14:creationId xmlns:p14="http://schemas.microsoft.com/office/powerpoint/2010/main" val="4116078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995A58AC-C691-4938-AEF8-D73349B3CBB7}" type="slidenum">
              <a:rPr lang="en-GB" smtClean="0"/>
              <a:pPr/>
              <a:t>18</a:t>
            </a:fld>
            <a:endParaRPr lang="en-GB"/>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23368409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997662A5-2349-4E01-8E05-9040C3D971D4}" type="slidenum">
              <a:rPr lang="en-GB" smtClean="0"/>
              <a:pPr/>
              <a:t>19</a:t>
            </a:fld>
            <a:endParaRPr lang="en-GB"/>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5673972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4AAAF9FF-D05A-4347-9B87-99AB62B05CAA}" type="slidenum">
              <a:rPr lang="en-GB" smtClean="0"/>
              <a:pPr/>
              <a:t>20</a:t>
            </a:fld>
            <a:endParaRPr lang="en-GB"/>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pPr lvl="1" eaLnBrk="1" hangingPunct="1">
              <a:lnSpc>
                <a:spcPct val="80000"/>
              </a:lnSpc>
            </a:pPr>
            <a:r>
              <a:rPr lang="en-GB" sz="1000" dirty="0"/>
              <a:t>Leila was working with a group of children at a table doing a science task, following up from a practical activity looking at a variety of objects and considering why they were made from certain materials; the task was to read a sentence about a type of material and decide whether it was true or false. The statement was ‘metal is useful for cutting because it can be sharpened’. Leila called over the teacher and asked ’what is sharpened?’ the teacher answered ‘oh you know it can be sharpened to make it sharp [</a:t>
            </a:r>
            <a:r>
              <a:rPr lang="en-GB" sz="1000" i="1" dirty="0"/>
              <a:t>fingers coming together like an arrow head</a:t>
            </a:r>
            <a:r>
              <a:rPr lang="en-GB" sz="1000" dirty="0"/>
              <a:t>]’. Leila frowned and said ‘sharpened?’ [</a:t>
            </a:r>
            <a:r>
              <a:rPr lang="en-GB" sz="1000" i="1" dirty="0"/>
              <a:t>put one finger inside the fist of other hand like a pencil sharpener</a:t>
            </a:r>
            <a:r>
              <a:rPr lang="en-GB" sz="1000" dirty="0"/>
              <a:t>]. The teacher laughed and said ‘oh no not like that, made sharp like a knife’.</a:t>
            </a:r>
          </a:p>
          <a:p>
            <a:pPr lvl="1" eaLnBrk="1" hangingPunct="1">
              <a:lnSpc>
                <a:spcPct val="80000"/>
              </a:lnSpc>
            </a:pPr>
            <a:endParaRPr lang="en-GB" sz="1000" dirty="0"/>
          </a:p>
          <a:p>
            <a:pPr lvl="1" eaLnBrk="1" hangingPunct="1">
              <a:lnSpc>
                <a:spcPct val="80000"/>
              </a:lnSpc>
            </a:pPr>
            <a:r>
              <a:rPr lang="en-GB" sz="1000" dirty="0"/>
              <a:t>Leila was of an age where she could use language and action to explain and illustrate her confusion and negotiate a new meaning with her teacher. This serves as a useful example of the social nature of learning. </a:t>
            </a:r>
          </a:p>
          <a:p>
            <a:pPr lvl="1" eaLnBrk="1" hangingPunct="1">
              <a:lnSpc>
                <a:spcPct val="80000"/>
              </a:lnSpc>
            </a:pPr>
            <a:endParaRPr lang="en-GB" sz="1000" dirty="0"/>
          </a:p>
          <a:p>
            <a:pPr lvl="1" eaLnBrk="1" hangingPunct="1">
              <a:lnSpc>
                <a:spcPct val="80000"/>
              </a:lnSpc>
            </a:pPr>
            <a:endParaRPr lang="en-GB" sz="1000" dirty="0"/>
          </a:p>
          <a:p>
            <a:pPr lvl="1" eaLnBrk="1" hangingPunct="1">
              <a:lnSpc>
                <a:spcPct val="80000"/>
              </a:lnSpc>
            </a:pPr>
            <a:r>
              <a:rPr lang="en-GB" sz="1000" dirty="0"/>
              <a:t>Eyeballing as dis/respectful  </a:t>
            </a:r>
          </a:p>
          <a:p>
            <a:pPr eaLnBrk="1" hangingPunct="1">
              <a:lnSpc>
                <a:spcPct val="80000"/>
              </a:lnSpc>
            </a:pPr>
            <a:r>
              <a:rPr lang="en-GB" sz="1000" dirty="0"/>
              <a:t>A child growing up an a largely Afro-Caribbean country may develop an understanding that it is disrespectful to look at an elder (adult, teacher, authority figure) in the eye.</a:t>
            </a:r>
          </a:p>
          <a:p>
            <a:pPr eaLnBrk="1" hangingPunct="1">
              <a:lnSpc>
                <a:spcPct val="80000"/>
              </a:lnSpc>
            </a:pPr>
            <a:r>
              <a:rPr lang="en-GB" sz="1000" dirty="0"/>
              <a:t>And yet an expectation of Western European communities is that you look directly at some-one who is speaking to show attention and respect.</a:t>
            </a:r>
          </a:p>
          <a:p>
            <a:pPr eaLnBrk="1" hangingPunct="1">
              <a:lnSpc>
                <a:spcPct val="80000"/>
              </a:lnSpc>
            </a:pPr>
            <a:endParaRPr lang="en-GB" sz="1000" dirty="0"/>
          </a:p>
          <a:p>
            <a:pPr eaLnBrk="1" hangingPunct="1">
              <a:lnSpc>
                <a:spcPct val="80000"/>
              </a:lnSpc>
            </a:pPr>
            <a:r>
              <a:rPr lang="en-GB" sz="1000" dirty="0"/>
              <a:t>The implications of such cultural understandings are more readily considered in the 21</a:t>
            </a:r>
            <a:r>
              <a:rPr lang="en-GB" sz="1000" baseline="30000" dirty="0"/>
              <a:t>st</a:t>
            </a:r>
            <a:r>
              <a:rPr lang="en-GB" sz="1000" dirty="0"/>
              <a:t> century but in the mid-late 20</a:t>
            </a:r>
            <a:r>
              <a:rPr lang="en-GB" sz="1000" baseline="30000" dirty="0"/>
              <a:t>th</a:t>
            </a:r>
            <a:r>
              <a:rPr lang="en-GB" sz="1000" dirty="0"/>
              <a:t> century young Afro-Caribbean children were often reprimanded: ‘look at me when I am talking to you!’…</a:t>
            </a:r>
          </a:p>
          <a:p>
            <a:pPr eaLnBrk="1" hangingPunct="1">
              <a:lnSpc>
                <a:spcPct val="80000"/>
              </a:lnSpc>
            </a:pPr>
            <a:endParaRPr lang="en-GB" sz="1000" dirty="0"/>
          </a:p>
          <a:p>
            <a:pPr eaLnBrk="1" hangingPunct="1">
              <a:lnSpc>
                <a:spcPct val="80000"/>
              </a:lnSpc>
            </a:pPr>
            <a:endParaRPr lang="en-GB" sz="1000" dirty="0"/>
          </a:p>
          <a:p>
            <a:pPr eaLnBrk="1" hangingPunct="1">
              <a:lnSpc>
                <a:spcPct val="80000"/>
              </a:lnSpc>
            </a:pPr>
            <a:r>
              <a:rPr lang="en-GB" sz="1000" dirty="0"/>
              <a:t> </a:t>
            </a:r>
          </a:p>
        </p:txBody>
      </p:sp>
    </p:spTree>
    <p:extLst>
      <p:ext uri="{BB962C8B-B14F-4D97-AF65-F5344CB8AC3E}">
        <p14:creationId xmlns:p14="http://schemas.microsoft.com/office/powerpoint/2010/main" val="39641479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6951278B-3BE7-43DE-BD2D-D86BC0E51267}" type="slidenum">
              <a:rPr lang="en-GB" smtClean="0"/>
              <a:pPr/>
              <a:t>21</a:t>
            </a:fld>
            <a:endParaRPr lang="en-GB"/>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r>
              <a:rPr lang="en-GB" dirty="0"/>
              <a:t>As opposed to a lone scientist! </a:t>
            </a:r>
            <a:endParaRPr lang="en-US" dirty="0"/>
          </a:p>
        </p:txBody>
      </p:sp>
    </p:spTree>
    <p:extLst>
      <p:ext uri="{BB962C8B-B14F-4D97-AF65-F5344CB8AC3E}">
        <p14:creationId xmlns:p14="http://schemas.microsoft.com/office/powerpoint/2010/main" val="18075052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BBE4CD73-6B25-4DB5-B3D7-EEEA96E0AE79}" type="slidenum">
              <a:rPr lang="en-GB" smtClean="0"/>
              <a:pPr/>
              <a:t>22</a:t>
            </a:fld>
            <a:endParaRPr lang="en-GB"/>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p:spPr>
        <p:txBody>
          <a:bodyPr/>
          <a:lstStyle/>
          <a:p>
            <a:pPr eaLnBrk="1" hangingPunct="1"/>
            <a:endParaRPr lang="en-GB" dirty="0"/>
          </a:p>
        </p:txBody>
      </p:sp>
    </p:spTree>
    <p:extLst>
      <p:ext uri="{BB962C8B-B14F-4D97-AF65-F5344CB8AC3E}">
        <p14:creationId xmlns:p14="http://schemas.microsoft.com/office/powerpoint/2010/main" val="29110833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CD83A76F-6E92-4B8B-A49A-C86A359AD2A7}" type="slidenum">
              <a:rPr lang="en-GB" smtClean="0"/>
              <a:pPr/>
              <a:t>23</a:t>
            </a:fld>
            <a:endParaRPr lang="en-GB"/>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5751259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C3A899CD-2747-45C8-B328-AF531B5A4672}" type="slidenum">
              <a:rPr lang="en-GB" smtClean="0"/>
              <a:pPr/>
              <a:t>24</a:t>
            </a:fld>
            <a:endParaRPr lang="en-GB"/>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p:spPr>
        <p:txBody>
          <a:bodyPr/>
          <a:lstStyle/>
          <a:p>
            <a:pPr eaLnBrk="1" hangingPunct="1"/>
            <a:r>
              <a:rPr lang="en-GB" sz="1000"/>
              <a:t>Educator can be the teacher, parent, other child….</a:t>
            </a:r>
          </a:p>
          <a:p>
            <a:pPr eaLnBrk="1" hangingPunct="1"/>
            <a:r>
              <a:rPr lang="en-GB" sz="1000"/>
              <a:t>Smidt example:</a:t>
            </a:r>
          </a:p>
          <a:p>
            <a:pPr eaLnBrk="1" hangingPunct="1"/>
            <a:r>
              <a:rPr lang="en-GB" sz="1000"/>
              <a:t>Child making a model with her mother, mother gives direct instructions:</a:t>
            </a:r>
          </a:p>
          <a:p>
            <a:pPr eaLnBrk="1" hangingPunct="1">
              <a:buFontTx/>
              <a:buChar char="-"/>
            </a:pPr>
            <a:r>
              <a:rPr lang="en-GB" sz="1000"/>
              <a:t>You need this blue block, put this one there….</a:t>
            </a:r>
          </a:p>
          <a:p>
            <a:pPr eaLnBrk="1" hangingPunct="1">
              <a:buFontTx/>
              <a:buChar char="-"/>
            </a:pPr>
            <a:endParaRPr lang="en-GB" sz="1000"/>
          </a:p>
          <a:p>
            <a:pPr eaLnBrk="1" hangingPunct="1"/>
            <a:r>
              <a:rPr lang="en-GB" sz="1000"/>
              <a:t>Next time the child makes it the mother asks – do you remember how you did it last time…, look at this picture, what kind of block do you need? </a:t>
            </a:r>
          </a:p>
          <a:p>
            <a:pPr eaLnBrk="1" hangingPunct="1"/>
            <a:r>
              <a:rPr lang="en-GB" sz="1000"/>
              <a:t>The third time the child completes the model alone.</a:t>
            </a:r>
            <a:endParaRPr lang="en-US" sz="1000"/>
          </a:p>
          <a:p>
            <a:pPr eaLnBrk="1" hangingPunct="1"/>
            <a:endParaRPr lang="en-GB" sz="1000"/>
          </a:p>
          <a:p>
            <a:pPr eaLnBrk="1" hangingPunct="1"/>
            <a:endParaRPr lang="en-GB" sz="1000"/>
          </a:p>
          <a:p>
            <a:pPr eaLnBrk="1" hangingPunct="1"/>
            <a:r>
              <a:rPr lang="en-GB" sz="1000"/>
              <a:t>A year 3 child working on division of whole numbers – ‘sharing’,</a:t>
            </a:r>
          </a:p>
          <a:p>
            <a:pPr eaLnBrk="1" hangingPunct="1">
              <a:buFontTx/>
              <a:buChar char="-"/>
            </a:pPr>
            <a:r>
              <a:rPr lang="en-GB" sz="1000"/>
              <a:t>Uses cubes with the teacher in the first few instances</a:t>
            </a:r>
          </a:p>
          <a:p>
            <a:pPr eaLnBrk="1" hangingPunct="1">
              <a:buFontTx/>
              <a:buChar char="-"/>
            </a:pPr>
            <a:r>
              <a:rPr lang="en-GB" sz="1000"/>
              <a:t>Uses cubes alone following the model provided by the teacher</a:t>
            </a:r>
          </a:p>
          <a:p>
            <a:pPr eaLnBrk="1" hangingPunct="1">
              <a:buFontTx/>
              <a:buChar char="-"/>
            </a:pPr>
            <a:r>
              <a:rPr lang="en-GB" sz="1000"/>
              <a:t>The teacher comments that when even numbers are shared into two each pile is half the original number </a:t>
            </a:r>
          </a:p>
          <a:p>
            <a:pPr eaLnBrk="1" hangingPunct="1">
              <a:buFontTx/>
              <a:buChar char="-"/>
            </a:pPr>
            <a:r>
              <a:rPr lang="en-GB" sz="1000"/>
              <a:t>The child used knowledge of halves to mentally solve the ‘sharing’ problems and reverts to using the cubes when she comes across a tricky problem…</a:t>
            </a:r>
          </a:p>
          <a:p>
            <a:pPr eaLnBrk="1" hangingPunct="1">
              <a:buFontTx/>
              <a:buChar char="-"/>
            </a:pPr>
            <a:endParaRPr lang="en-GB" sz="1000"/>
          </a:p>
          <a:p>
            <a:pPr eaLnBrk="1" hangingPunct="1">
              <a:buFontTx/>
              <a:buChar char="-"/>
            </a:pPr>
            <a:r>
              <a:rPr lang="en-GB" sz="1000"/>
              <a:t>The teacher provided physical tools to help scaffold the child’s learning and then scaffolded the internalisation of the process by making a valuable comment at an opportune time. </a:t>
            </a:r>
          </a:p>
        </p:txBody>
      </p:sp>
    </p:spTree>
    <p:extLst>
      <p:ext uri="{BB962C8B-B14F-4D97-AF65-F5344CB8AC3E}">
        <p14:creationId xmlns:p14="http://schemas.microsoft.com/office/powerpoint/2010/main" val="10024782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46D78286-B202-4E6B-8F8C-A7B197B24396}" type="slidenum">
              <a:rPr lang="en-GB" smtClean="0"/>
              <a:pPr/>
              <a:t>25</a:t>
            </a:fld>
            <a:endParaRPr lang="en-GB"/>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r>
              <a:rPr lang="en-GB"/>
              <a:t>Within the foundation phase there is a requirement for interaction between adult and child in the form of sustained and shared thinking – this is social constructivist idea. </a:t>
            </a:r>
          </a:p>
        </p:txBody>
      </p:sp>
    </p:spTree>
    <p:extLst>
      <p:ext uri="{BB962C8B-B14F-4D97-AF65-F5344CB8AC3E}">
        <p14:creationId xmlns:p14="http://schemas.microsoft.com/office/powerpoint/2010/main" val="40095456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p>
            <a:fld id="{A5141ACB-4233-4801-BF35-7F1311A6CA11}" type="slidenum">
              <a:rPr lang="en-GB" smtClean="0"/>
              <a:pPr/>
              <a:t>28</a:t>
            </a:fld>
            <a:endParaRPr lang="en-GB"/>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5931569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749A20A2-486F-4A15-99D5-8DE59D4813F0}" type="slidenum">
              <a:rPr lang="en-GB" smtClean="0"/>
              <a:pPr/>
              <a:t>29</a:t>
            </a:fld>
            <a:endParaRPr lang="en-GB"/>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0435535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p>
            <a:fld id="{6B9DB706-1D49-46D7-9CA8-E93F0D1F07A0}" type="slidenum">
              <a:rPr lang="en-GB" smtClean="0"/>
              <a:pPr/>
              <a:t>30</a:t>
            </a:fld>
            <a:endParaRPr lang="en-GB"/>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9445597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p>
            <a:fld id="{E6B95A8D-CFD5-4FB8-AA9E-28DDB07D2354}" type="slidenum">
              <a:rPr lang="en-GB" smtClean="0"/>
              <a:pPr/>
              <a:t>31</a:t>
            </a:fld>
            <a:endParaRPr lang="en-GB"/>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eaLnBrk="1" hangingPunct="1"/>
            <a:r>
              <a:rPr lang="en-GB"/>
              <a:t>Do some examples of movements</a:t>
            </a:r>
          </a:p>
          <a:p>
            <a:pPr eaLnBrk="1" hangingPunct="1"/>
            <a:r>
              <a:rPr lang="en-GB"/>
              <a:t>But it maybe that this has gained followers because it gets the blood circulating, is different and breaks up the school day, possibly re focusing children’s attention…. </a:t>
            </a:r>
          </a:p>
        </p:txBody>
      </p:sp>
    </p:spTree>
    <p:extLst>
      <p:ext uri="{BB962C8B-B14F-4D97-AF65-F5344CB8AC3E}">
        <p14:creationId xmlns:p14="http://schemas.microsoft.com/office/powerpoint/2010/main" val="14121462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16FB6340-69FE-4D1C-BEEB-01113C55642E}" type="slidenum">
              <a:rPr lang="en-GB" smtClean="0"/>
              <a:pPr/>
              <a:t>32</a:t>
            </a:fld>
            <a:endParaRPr lang="en-GB"/>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r>
              <a:rPr lang="en-GB" dirty="0"/>
              <a:t>Did not see the individual as a lone learner but as a part of the group </a:t>
            </a:r>
          </a:p>
          <a:p>
            <a:pPr eaLnBrk="1" hangingPunct="1"/>
            <a:endParaRPr lang="en-GB" dirty="0"/>
          </a:p>
          <a:p>
            <a:pPr eaLnBrk="1" hangingPunct="1"/>
            <a:r>
              <a:rPr lang="en-GB" dirty="0"/>
              <a:t>This initially sounds very similar to the ideas of constructivists but the essential role of others and communication is the key to the difference. </a:t>
            </a:r>
          </a:p>
        </p:txBody>
      </p:sp>
    </p:spTree>
    <p:extLst>
      <p:ext uri="{BB962C8B-B14F-4D97-AF65-F5344CB8AC3E}">
        <p14:creationId xmlns:p14="http://schemas.microsoft.com/office/powerpoint/2010/main" val="18981070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p>
            <a:fld id="{39A8DDA5-9309-4D8D-BF6A-5B32F01CF3BC}" type="slidenum">
              <a:rPr lang="en-GB" smtClean="0"/>
              <a:pPr/>
              <a:t>33</a:t>
            </a:fld>
            <a:endParaRPr lang="en-GB"/>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p:spPr>
        <p:txBody>
          <a:bodyPr/>
          <a:lstStyle/>
          <a:p>
            <a:pPr eaLnBrk="1" hangingPunct="1"/>
            <a:r>
              <a:rPr lang="en-GB" dirty="0"/>
              <a:t>Behaviourist approaches may ‘work’ in the short term – but in the long term what messages do they send out to children – that learning is done to them, that end product is more important than process, that the teacher has all the answers and that the pupil is inferior………..none of these understandings of learning are positive for future life-long learners….</a:t>
            </a:r>
          </a:p>
        </p:txBody>
      </p:sp>
    </p:spTree>
    <p:extLst>
      <p:ext uri="{BB962C8B-B14F-4D97-AF65-F5344CB8AC3E}">
        <p14:creationId xmlns:p14="http://schemas.microsoft.com/office/powerpoint/2010/main" val="25153053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p>
            <a:fld id="{1412170E-E123-437F-8869-809C1118F69F}" type="slidenum">
              <a:rPr lang="en-GB" smtClean="0"/>
              <a:pPr/>
              <a:t>34</a:t>
            </a:fld>
            <a:endParaRPr lang="en-GB"/>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p:spPr>
        <p:txBody>
          <a:bodyPr/>
          <a:lstStyle/>
          <a:p>
            <a:pPr eaLnBrk="1" hangingPunct="1"/>
            <a:r>
              <a:rPr lang="en-GB"/>
              <a:t>But brain research is often used as  a reason for educational initiatives – it is actually too early to tell what the research can tell ECE workers. </a:t>
            </a:r>
          </a:p>
          <a:p>
            <a:pPr eaLnBrk="1" hangingPunct="1"/>
            <a:r>
              <a:rPr lang="en-GB"/>
              <a:t>Mozart effect</a:t>
            </a:r>
          </a:p>
          <a:p>
            <a:pPr eaLnBrk="1" hangingPunct="1"/>
            <a:r>
              <a:rPr lang="en-GB"/>
              <a:t>Brain mobiles – black and white charts </a:t>
            </a:r>
          </a:p>
          <a:p>
            <a:pPr eaLnBrk="1" hangingPunct="1"/>
            <a:r>
              <a:rPr lang="en-GB"/>
              <a:t>Baby genius industry </a:t>
            </a:r>
          </a:p>
        </p:txBody>
      </p:sp>
    </p:spTree>
    <p:extLst>
      <p:ext uri="{BB962C8B-B14F-4D97-AF65-F5344CB8AC3E}">
        <p14:creationId xmlns:p14="http://schemas.microsoft.com/office/powerpoint/2010/main" val="16823235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B13EFF64-C14A-4E43-A93C-41A0F8C5A822}" type="slidenum">
              <a:rPr lang="en-GB" smtClean="0"/>
              <a:pPr/>
              <a:t>35</a:t>
            </a:fld>
            <a:endParaRPr lang="en-GB"/>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p:spPr>
        <p:txBody>
          <a:bodyPr/>
          <a:lstStyle/>
          <a:p>
            <a:pPr eaLnBrk="1" hangingPunct="1"/>
            <a:r>
              <a:rPr lang="en-GB"/>
              <a:t>So actually we may prefer to learn in certain ways but these are not clear cut either – or pathways but interconnected mechanisms within the brain. It may be that we need different mechanisms for different learning, at  different times.</a:t>
            </a:r>
          </a:p>
        </p:txBody>
      </p:sp>
    </p:spTree>
    <p:extLst>
      <p:ext uri="{BB962C8B-B14F-4D97-AF65-F5344CB8AC3E}">
        <p14:creationId xmlns:p14="http://schemas.microsoft.com/office/powerpoint/2010/main" val="33253218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Apologies for lack of translation on</a:t>
            </a:r>
            <a:r>
              <a:rPr lang="en-GB" baseline="0" dirty="0" smtClean="0"/>
              <a:t> this slide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36</a:t>
            </a:fld>
            <a:endParaRPr lang="en-US"/>
          </a:p>
        </p:txBody>
      </p:sp>
    </p:spTree>
    <p:extLst>
      <p:ext uri="{BB962C8B-B14F-4D97-AF65-F5344CB8AC3E}">
        <p14:creationId xmlns:p14="http://schemas.microsoft.com/office/powerpoint/2010/main" val="21685540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4/30/2020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4/30/2020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4/30/2020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4/30/2020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extLst>
      <p:ext uri="{BB962C8B-B14F-4D97-AF65-F5344CB8AC3E}">
        <p14:creationId xmlns:p14="http://schemas.microsoft.com/office/powerpoint/2010/main" val="1559897096"/>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4/30/2020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extLst>
      <p:ext uri="{BB962C8B-B14F-4D97-AF65-F5344CB8AC3E}">
        <p14:creationId xmlns:p14="http://schemas.microsoft.com/office/powerpoint/2010/main" val="1037632578"/>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2AF7D6A4-4962-4F47-8F20-DAD4FC567FD3}" type="slidenum">
              <a:rPr lang="en-GB" altLang="en-US"/>
              <a:pPr>
                <a:defRPr/>
              </a:pPr>
              <a:t>‹#›</a:t>
            </a:fld>
            <a:endParaRPr lang="en-GB" altLang="en-US"/>
          </a:p>
        </p:txBody>
      </p:sp>
    </p:spTree>
    <p:extLst>
      <p:ext uri="{BB962C8B-B14F-4D97-AF65-F5344CB8AC3E}">
        <p14:creationId xmlns:p14="http://schemas.microsoft.com/office/powerpoint/2010/main" val="3725543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4/30/2020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hyperlink" Target="http://www.youtube.com/watch?v=KYDYzR-ZWRQ" TargetMode="External"/><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www.youtube.com/watch?v=Xa59prZC5gA" TargetMode="External"/><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hyperlink" Target="http://www.youtube.com/watch?v=4mfIYp_Y9Zk"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hyperlink" Target="http://learning.gov.wales/resources/learningpacks/mep/special-educational-needs-and-inclusion/impact-of-the-environment/maslows-theory-of-motivation/?skip=1&amp;lang=cy" TargetMode="External"/><Relationship Id="rId2" Type="http://schemas.openxmlformats.org/officeDocument/2006/relationships/image" Target="../media/image15.png"/><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www.learning-solutions.co.uk/braingym2.php" TargetMode="External"/><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oXZqR_Q7jMs" TargetMode="External"/><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42553" y="558578"/>
            <a:ext cx="7289075" cy="1569660"/>
          </a:xfrm>
          <a:prstGeom prst="rect">
            <a:avLst/>
          </a:prstGeom>
        </p:spPr>
        <p:txBody>
          <a:bodyPr wrap="square">
            <a:spAutoFit/>
          </a:bodyPr>
          <a:lstStyle/>
          <a:p>
            <a:pPr algn="ctr"/>
            <a:r>
              <a:rPr lang="en-GB" sz="3200" dirty="0" smtClean="0"/>
              <a:t>Pam </a:t>
            </a:r>
            <a:r>
              <a:rPr lang="en-GB" sz="3200" dirty="0" err="1" smtClean="0"/>
              <a:t>mae</a:t>
            </a:r>
            <a:r>
              <a:rPr lang="en-GB" sz="3200" dirty="0" smtClean="0"/>
              <a:t> </a:t>
            </a:r>
            <a:r>
              <a:rPr lang="en-GB" sz="3200" dirty="0" err="1" smtClean="0"/>
              <a:t>cymaint</a:t>
            </a:r>
            <a:r>
              <a:rPr lang="en-GB" sz="3200" dirty="0" smtClean="0"/>
              <a:t> o </a:t>
            </a:r>
            <a:r>
              <a:rPr lang="en-GB" sz="3200" dirty="0" err="1" smtClean="0"/>
              <a:t>theoriau</a:t>
            </a:r>
            <a:r>
              <a:rPr lang="en-GB" sz="3200" dirty="0" smtClean="0"/>
              <a:t> </a:t>
            </a:r>
            <a:r>
              <a:rPr lang="en-GB" sz="3200" dirty="0" err="1" smtClean="0"/>
              <a:t>ddysgu</a:t>
            </a:r>
            <a:r>
              <a:rPr lang="en-GB" sz="3200" dirty="0" smtClean="0"/>
              <a:t> ? </a:t>
            </a:r>
            <a:endParaRPr lang="en-GB" sz="3200" dirty="0" smtClean="0"/>
          </a:p>
          <a:p>
            <a:pPr algn="ctr"/>
            <a:r>
              <a:rPr lang="en-GB" sz="3200" dirty="0" smtClean="0"/>
              <a:t>ECAD5009/C</a:t>
            </a:r>
          </a:p>
          <a:p>
            <a:pPr algn="ctr"/>
            <a:r>
              <a:rPr lang="en-GB" sz="3200" dirty="0" smtClean="0"/>
              <a:t>Session 8</a:t>
            </a:r>
            <a:endParaRPr lang="en-GB" sz="3200" dirty="0"/>
          </a:p>
        </p:txBody>
      </p:sp>
      <p:pic>
        <p:nvPicPr>
          <p:cNvPr id="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52524" y="2688173"/>
            <a:ext cx="6979104" cy="2946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57160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83325" y="295093"/>
            <a:ext cx="8255725" cy="1470025"/>
          </a:xfrm>
        </p:spPr>
        <p:txBody>
          <a:bodyPr>
            <a:normAutofit fontScale="90000"/>
          </a:bodyPr>
          <a:lstStyle/>
          <a:p>
            <a:r>
              <a:rPr lang="en-US" dirty="0">
                <a:solidFill>
                  <a:srgbClr val="00B0F0"/>
                </a:solidFill>
              </a:rPr>
              <a:t>Before we consider why there are so many learning theories, let’s </a:t>
            </a:r>
            <a:r>
              <a:rPr lang="en-US" dirty="0" smtClean="0">
                <a:solidFill>
                  <a:srgbClr val="00B0F0"/>
                </a:solidFill>
              </a:rPr>
              <a:t>re- </a:t>
            </a:r>
            <a:r>
              <a:rPr lang="en-US" dirty="0">
                <a:solidFill>
                  <a:srgbClr val="00B0F0"/>
                </a:solidFill>
              </a:rPr>
              <a:t>cap</a:t>
            </a:r>
            <a:r>
              <a:rPr lang="en-US" sz="2800" dirty="0"/>
              <a:t>…(you may skip the ones you are familiar with</a:t>
            </a:r>
            <a:r>
              <a:rPr lang="en-US" sz="2800" dirty="0" smtClean="0"/>
              <a:t>)</a:t>
            </a:r>
            <a:br>
              <a:rPr lang="en-US" sz="2800" dirty="0" smtClean="0"/>
            </a:br>
            <a:endParaRPr lang="en-GB" dirty="0"/>
          </a:p>
        </p:txBody>
      </p:sp>
      <p:sp>
        <p:nvSpPr>
          <p:cNvPr id="3" name="Subtitle 2"/>
          <p:cNvSpPr>
            <a:spLocks noGrp="1"/>
          </p:cNvSpPr>
          <p:nvPr>
            <p:ph type="subTitle" idx="1"/>
          </p:nvPr>
        </p:nvSpPr>
        <p:spPr/>
        <p:txBody>
          <a:bodyPr/>
          <a:lstStyle/>
          <a:p>
            <a:endParaRPr lang="en-GB" dirty="0"/>
          </a:p>
        </p:txBody>
      </p:sp>
      <p:pic>
        <p:nvPicPr>
          <p:cNvPr id="4" name="Content Placeholder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98613" y="2251847"/>
            <a:ext cx="6348412" cy="3167062"/>
          </a:xfrm>
        </p:spPr>
      </p:pic>
    </p:spTree>
    <p:extLst>
      <p:ext uri="{BB962C8B-B14F-4D97-AF65-F5344CB8AC3E}">
        <p14:creationId xmlns:p14="http://schemas.microsoft.com/office/powerpoint/2010/main" val="2409878052"/>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cy-GB" dirty="0">
                <a:solidFill>
                  <a:srgbClr val="00B0F0"/>
                </a:solidFill>
              </a:rPr>
              <a:t>Dysgu a gwybod?</a:t>
            </a:r>
          </a:p>
        </p:txBody>
      </p:sp>
      <p:sp>
        <p:nvSpPr>
          <p:cNvPr id="4099" name="Rectangle 3"/>
          <p:cNvSpPr>
            <a:spLocks noGrp="1" noChangeArrowheads="1"/>
          </p:cNvSpPr>
          <p:nvPr>
            <p:ph type="body" idx="1"/>
          </p:nvPr>
        </p:nvSpPr>
        <p:spPr/>
        <p:txBody>
          <a:bodyPr>
            <a:normAutofit fontScale="92500" lnSpcReduction="20000"/>
          </a:bodyPr>
          <a:lstStyle/>
          <a:p>
            <a:pPr eaLnBrk="1" hangingPunct="1">
              <a:lnSpc>
                <a:spcPct val="90000"/>
              </a:lnSpc>
            </a:pPr>
            <a:r>
              <a:rPr lang="cy-GB" sz="2600"/>
              <a:t>Ydy pobl yn dysgu </a:t>
            </a:r>
            <a:r>
              <a:rPr lang="cy-GB" sz="2600" u="sng"/>
              <a:t>popeth</a:t>
            </a:r>
            <a:r>
              <a:rPr lang="cy-GB" sz="2600"/>
              <a:t> y maent yn ei wybod?</a:t>
            </a:r>
          </a:p>
          <a:p>
            <a:pPr eaLnBrk="1" hangingPunct="1">
              <a:lnSpc>
                <a:spcPct val="90000"/>
              </a:lnSpc>
            </a:pPr>
            <a:r>
              <a:rPr lang="cy-GB" sz="2600"/>
              <a:t>Sut ydym ni'n dod i wybod pethau?</a:t>
            </a:r>
          </a:p>
          <a:p>
            <a:pPr eaLnBrk="1" hangingPunct="1">
              <a:lnSpc>
                <a:spcPct val="90000"/>
              </a:lnSpc>
            </a:pPr>
            <a:r>
              <a:rPr lang="cy-GB" sz="2600"/>
              <a:t>Ydi pob dysgu'r un fath?</a:t>
            </a:r>
          </a:p>
          <a:p>
            <a:pPr eaLnBrk="1" hangingPunct="1">
              <a:lnSpc>
                <a:spcPct val="90000"/>
              </a:lnSpc>
            </a:pPr>
            <a:r>
              <a:rPr lang="cy-GB" sz="2600"/>
              <a:t>Ydym ni'n dysgu mewn ffyrdd gwahanol?</a:t>
            </a:r>
          </a:p>
          <a:p>
            <a:pPr eaLnBrk="1" hangingPunct="1">
              <a:lnSpc>
                <a:spcPct val="90000"/>
              </a:lnSpc>
              <a:buFont typeface="Wingdings" pitchFamily="2" charset="2"/>
              <a:buNone/>
            </a:pPr>
            <a:endParaRPr lang="cy-GB" sz="2000"/>
          </a:p>
          <a:p>
            <a:pPr eaLnBrk="1" hangingPunct="1">
              <a:lnSpc>
                <a:spcPct val="90000"/>
              </a:lnSpc>
            </a:pPr>
            <a:r>
              <a:rPr lang="cy-GB" sz="2600"/>
              <a:t>Ffeithiau – cynnwys: Rydw i'n gwybod bod…..</a:t>
            </a:r>
          </a:p>
          <a:p>
            <a:pPr eaLnBrk="1" hangingPunct="1">
              <a:lnSpc>
                <a:spcPct val="90000"/>
              </a:lnSpc>
            </a:pPr>
            <a:r>
              <a:rPr lang="cy-GB" sz="2600"/>
              <a:t>Barnau – syniadau: Rydw i'n meddwl bod…..</a:t>
            </a:r>
          </a:p>
          <a:p>
            <a:pPr eaLnBrk="1" hangingPunct="1">
              <a:lnSpc>
                <a:spcPct val="90000"/>
              </a:lnSpc>
            </a:pPr>
            <a:r>
              <a:rPr lang="cy-GB" sz="2600"/>
              <a:t>Safle cymdeithasol: dyma fy ffrind, dyma fy athro </a:t>
            </a:r>
          </a:p>
          <a:p>
            <a:pPr eaLnBrk="1" hangingPunct="1">
              <a:lnSpc>
                <a:spcPct val="90000"/>
              </a:lnSpc>
            </a:pPr>
            <a:r>
              <a:rPr lang="cy-GB" sz="2600"/>
              <a:t>Emosiynau: Rydw i'n teimlo'n drist, Rydw i'n flin </a:t>
            </a:r>
          </a:p>
          <a:p>
            <a:pPr eaLnBrk="1" hangingPunct="1">
              <a:lnSpc>
                <a:spcPct val="90000"/>
              </a:lnSpc>
            </a:pPr>
            <a:r>
              <a:rPr lang="cy-GB" sz="2600"/>
              <a:t>Hunanddelwedd: Rydw i'n ddisgybl da, Rydw i'n eneth ddrwg</a:t>
            </a:r>
          </a:p>
          <a:p>
            <a:pPr eaLnBrk="1" hangingPunct="1">
              <a:lnSpc>
                <a:spcPct val="90000"/>
              </a:lnSpc>
              <a:buFont typeface="Wingdings" pitchFamily="2" charset="2"/>
              <a:buNone/>
            </a:pPr>
            <a:endParaRPr lang="cy-GB" sz="260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22915" y="286544"/>
            <a:ext cx="3581400" cy="1482725"/>
          </a:xfrm>
          <a:prstGeom prst="rect">
            <a:avLst/>
          </a:prstGeom>
          <a:noFill/>
          <a:ln>
            <a:noFill/>
          </a:ln>
          <a:extLst>
            <a:ext uri="{909E8E84-426E-40DD-AFC4-6F175D3DCCD1}">
              <a14:hiddenFill xmlns:a14="http://schemas.microsoft.com/office/drawing/2010/main">
                <a:solidFill>
                  <a:srgbClr val="FFFFFF">
                    <a:alpha val="34901"/>
                  </a:srgbClr>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1237565"/>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srcRect l="50066" t="13464"/>
          <a:stretch>
            <a:fillRect/>
          </a:stretch>
        </p:blipFill>
        <p:spPr bwMode="auto">
          <a:xfrm>
            <a:off x="12207875" y="1312863"/>
            <a:ext cx="12176125" cy="8440737"/>
          </a:xfrm>
          <a:prstGeom prst="rect">
            <a:avLst/>
          </a:prstGeom>
          <a:noFill/>
          <a:ln w="9525">
            <a:noFill/>
            <a:miter lim="800000"/>
            <a:headEnd/>
            <a:tailEnd/>
          </a:ln>
        </p:spPr>
      </p:pic>
      <p:pic>
        <p:nvPicPr>
          <p:cNvPr id="6147" name="Picture 4"/>
          <p:cNvPicPr>
            <a:picLocks noChangeAspect="1" noChangeArrowheads="1"/>
          </p:cNvPicPr>
          <p:nvPr/>
        </p:nvPicPr>
        <p:blipFill>
          <a:blip r:embed="rId2"/>
          <a:srcRect l="50000" t="12874" r="584" b="2225"/>
          <a:stretch>
            <a:fillRect/>
          </a:stretch>
        </p:blipFill>
        <p:spPr bwMode="auto">
          <a:xfrm>
            <a:off x="1835150" y="836613"/>
            <a:ext cx="6696075" cy="5213350"/>
          </a:xfrm>
          <a:prstGeom prst="rect">
            <a:avLst/>
          </a:prstGeom>
          <a:noFill/>
          <a:ln w="9525">
            <a:noFill/>
            <a:miter lim="800000"/>
            <a:headEnd/>
            <a:tailEnd/>
          </a:ln>
        </p:spPr>
      </p:pic>
      <p:sp>
        <p:nvSpPr>
          <p:cNvPr id="6148" name="Rectangle 3"/>
          <p:cNvSpPr>
            <a:spLocks noChangeArrowheads="1"/>
          </p:cNvSpPr>
          <p:nvPr/>
        </p:nvSpPr>
        <p:spPr bwMode="auto">
          <a:xfrm>
            <a:off x="395288" y="355600"/>
            <a:ext cx="8353425" cy="338138"/>
          </a:xfrm>
          <a:prstGeom prst="rect">
            <a:avLst/>
          </a:prstGeom>
          <a:noFill/>
          <a:ln w="9525">
            <a:noFill/>
            <a:miter lim="800000"/>
            <a:headEnd/>
            <a:tailEnd/>
          </a:ln>
        </p:spPr>
        <p:txBody>
          <a:bodyPr>
            <a:spAutoFit/>
          </a:bodyPr>
          <a:lstStyle/>
          <a:p>
            <a:r>
              <a:rPr lang="en-GB" sz="1600"/>
              <a:t>http://cmapspublic3.ihmc.us/rid=1LGVGJY66-CCD5CZ-12G3/Learning%20Theory.cmap</a:t>
            </a:r>
          </a:p>
        </p:txBody>
      </p:sp>
    </p:spTree>
    <p:extLst>
      <p:ext uri="{BB962C8B-B14F-4D97-AF65-F5344CB8AC3E}">
        <p14:creationId xmlns:p14="http://schemas.microsoft.com/office/powerpoint/2010/main" val="3238574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cy-GB" sz="3800" dirty="0">
                <a:solidFill>
                  <a:srgbClr val="00B0F0"/>
                </a:solidFill>
              </a:rPr>
              <a:t>Ymddygiadaeth </a:t>
            </a:r>
            <a:r>
              <a:rPr lang="cy-GB" sz="3800" dirty="0"/>
              <a:t> </a:t>
            </a:r>
          </a:p>
        </p:txBody>
      </p:sp>
      <p:sp>
        <p:nvSpPr>
          <p:cNvPr id="6147" name="Rectangle 3"/>
          <p:cNvSpPr>
            <a:spLocks noGrp="1" noChangeArrowheads="1"/>
          </p:cNvSpPr>
          <p:nvPr>
            <p:ph type="body" idx="1"/>
          </p:nvPr>
        </p:nvSpPr>
        <p:spPr>
          <a:xfrm>
            <a:off x="500063" y="1643063"/>
            <a:ext cx="8229600" cy="4530725"/>
          </a:xfrm>
        </p:spPr>
        <p:txBody>
          <a:bodyPr/>
          <a:lstStyle/>
          <a:p>
            <a:pPr eaLnBrk="1" hangingPunct="1"/>
            <a:r>
              <a:rPr lang="cy-GB" dirty="0"/>
              <a:t>Y 'llestr gwag'</a:t>
            </a:r>
          </a:p>
          <a:p>
            <a:pPr eaLnBrk="1" hangingPunct="1"/>
            <a:r>
              <a:rPr lang="cy-GB" dirty="0"/>
              <a:t>Y 'llechan wag'</a:t>
            </a:r>
          </a:p>
          <a:p>
            <a:pPr eaLnBrk="1" hangingPunct="1"/>
            <a:r>
              <a:rPr lang="cy-GB" dirty="0" err="1"/>
              <a:t>Burrhus</a:t>
            </a:r>
            <a:r>
              <a:rPr lang="cy-GB" dirty="0"/>
              <a:t> Skinner (1904 – 1990) Seicolegydd Americanaidd</a:t>
            </a:r>
          </a:p>
          <a:p>
            <a:pPr eaLnBrk="1" hangingPunct="1"/>
            <a:r>
              <a:rPr lang="cy-GB" dirty="0" err="1"/>
              <a:t>Ffocysodd</a:t>
            </a:r>
            <a:r>
              <a:rPr lang="cy-GB" dirty="0"/>
              <a:t> ar ddigwyddiadau ac ymddygiad arsylladwy, mesuradwy, effaith y byd tu allan ar ymddygiad unigol. </a:t>
            </a:r>
          </a:p>
          <a:p>
            <a:pPr eaLnBrk="1" hangingPunct="1"/>
            <a:r>
              <a:rPr lang="cy-GB" dirty="0"/>
              <a:t>Dim diddordeb mewn prosesau mewnol cudd</a:t>
            </a:r>
          </a:p>
          <a:p>
            <a:pPr eaLnBrk="1" hangingPunct="1"/>
            <a:endParaRPr lang="cy-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745479" y="321219"/>
            <a:ext cx="1524000" cy="216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2920622"/>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cy-GB" dirty="0">
                <a:solidFill>
                  <a:srgbClr val="00B0F0"/>
                </a:solidFill>
              </a:rPr>
              <a:t>Atgyfnerthiad</a:t>
            </a:r>
            <a:r>
              <a:rPr lang="cy-GB" dirty="0"/>
              <a:t> </a:t>
            </a:r>
          </a:p>
        </p:txBody>
      </p:sp>
      <p:sp>
        <p:nvSpPr>
          <p:cNvPr id="7171" name="Rectangle 3"/>
          <p:cNvSpPr>
            <a:spLocks noGrp="1" noChangeArrowheads="1"/>
          </p:cNvSpPr>
          <p:nvPr>
            <p:ph type="body" idx="1"/>
          </p:nvPr>
        </p:nvSpPr>
        <p:spPr/>
        <p:txBody>
          <a:bodyPr/>
          <a:lstStyle/>
          <a:p>
            <a:pPr eaLnBrk="1" hangingPunct="1"/>
            <a:r>
              <a:rPr lang="cy-GB"/>
              <a:t>Roedd theori Skinner yn awgrymu:</a:t>
            </a:r>
          </a:p>
          <a:p>
            <a:pPr lvl="1" eaLnBrk="1" hangingPunct="1"/>
            <a:r>
              <a:rPr lang="cy-GB" sz="2400"/>
              <a:t>Gall yr ymateb a gaiff dysgwr gan weithred gynyddu neu leihau'r tebygolrwydd y bydd y weithred honno'n cael ei hailadrodd</a:t>
            </a:r>
          </a:p>
          <a:p>
            <a:pPr lvl="1" eaLnBrk="1" hangingPunct="1"/>
            <a:r>
              <a:rPr lang="cy-GB" sz="2400"/>
              <a:t>Gellir atgyfnerthu gweithred ddymunol yn bositif trwy wobrwyo</a:t>
            </a:r>
          </a:p>
          <a:p>
            <a:pPr lvl="1" eaLnBrk="1" hangingPunct="1"/>
            <a:r>
              <a:rPr lang="cy-GB" sz="2400"/>
              <a:t>Gellir atgyfnerthu gweithred anymunol yn negyddol trwy geryddu neu gosbi  </a:t>
            </a:r>
          </a:p>
          <a:p>
            <a:pPr lvl="1" eaLnBrk="1" hangingPunct="1"/>
            <a:r>
              <a:rPr lang="cy-GB" sz="2400"/>
              <a:t>Mae ailadrodd patrymau o'r fath yn galluogi plentyn i ddysgu pa ymddygiad sy'n ddymunol ac yn anymunol </a:t>
            </a:r>
          </a:p>
          <a:p>
            <a:pPr lvl="1" eaLnBrk="1" hangingPunct="1"/>
            <a:endParaRPr lang="cy-GB"/>
          </a:p>
        </p:txBody>
      </p:sp>
    </p:spTree>
    <p:extLst>
      <p:ext uri="{BB962C8B-B14F-4D97-AF65-F5344CB8AC3E}">
        <p14:creationId xmlns:p14="http://schemas.microsoft.com/office/powerpoint/2010/main" val="1524623098"/>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cy-GB" dirty="0">
                <a:solidFill>
                  <a:srgbClr val="00B0F0"/>
                </a:solidFill>
              </a:rPr>
              <a:t>C</a:t>
            </a:r>
            <a:r>
              <a:rPr lang="en-GB" dirty="0" err="1">
                <a:solidFill>
                  <a:srgbClr val="00B0F0"/>
                </a:solidFill>
              </a:rPr>
              <a:t>ŵn</a:t>
            </a:r>
            <a:r>
              <a:rPr lang="en-GB" dirty="0">
                <a:solidFill>
                  <a:srgbClr val="00B0F0"/>
                </a:solidFill>
              </a:rPr>
              <a:t> Pavlov</a:t>
            </a:r>
            <a:endParaRPr lang="cy-GB" dirty="0">
              <a:solidFill>
                <a:srgbClr val="00B0F0"/>
              </a:solidFill>
            </a:endParaRPr>
          </a:p>
        </p:txBody>
      </p:sp>
      <p:sp>
        <p:nvSpPr>
          <p:cNvPr id="8195" name="Rectangle 3"/>
          <p:cNvSpPr>
            <a:spLocks noGrp="1" noChangeArrowheads="1"/>
          </p:cNvSpPr>
          <p:nvPr>
            <p:ph type="body" idx="1"/>
          </p:nvPr>
        </p:nvSpPr>
        <p:spPr/>
        <p:txBody>
          <a:bodyPr/>
          <a:lstStyle/>
          <a:p>
            <a:pPr eaLnBrk="1" hangingPunct="1"/>
            <a:r>
              <a:rPr lang="cy-GB" dirty="0"/>
              <a:t>Mewn theori, mae ymddygiadaeth yn debyg i theori </a:t>
            </a:r>
            <a:r>
              <a:rPr lang="cy-GB" dirty="0" err="1"/>
              <a:t>Pavlov</a:t>
            </a:r>
            <a:r>
              <a:rPr lang="cy-GB" dirty="0"/>
              <a:t> am</a:t>
            </a:r>
            <a:r>
              <a:rPr lang="cy-GB" i="1" dirty="0"/>
              <a:t> gyflyru gweithredol</a:t>
            </a:r>
            <a:r>
              <a:rPr lang="cy-GB" dirty="0"/>
              <a:t> </a:t>
            </a:r>
          </a:p>
          <a:p>
            <a:pPr eaLnBrk="1" hangingPunct="1"/>
            <a:r>
              <a:rPr lang="cy-GB" dirty="0"/>
              <a:t>Mae'n fodel ysgogi-ymateb </a:t>
            </a:r>
          </a:p>
          <a:p>
            <a:pPr eaLnBrk="1" hangingPunct="1"/>
            <a:r>
              <a:rPr lang="cy-GB" dirty="0"/>
              <a:t>Yn cymryd bod dysgwyr yn addasu eu hymddygiad (yr ysgogiad) hyd oni fyddant yn cael ymateb positif </a:t>
            </a:r>
          </a:p>
          <a:p>
            <a:pPr eaLnBrk="1" hangingPunct="1"/>
            <a:r>
              <a:rPr lang="cy-GB" dirty="0"/>
              <a:t>Awgrymu y bydd ymddygiad yn marw heb atgyfnerthiad positif  </a:t>
            </a:r>
          </a:p>
        </p:txBody>
      </p:sp>
    </p:spTree>
    <p:extLst>
      <p:ext uri="{BB962C8B-B14F-4D97-AF65-F5344CB8AC3E}">
        <p14:creationId xmlns:p14="http://schemas.microsoft.com/office/powerpoint/2010/main" val="1677876360"/>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cy-GB" dirty="0">
                <a:solidFill>
                  <a:srgbClr val="00B0F0"/>
                </a:solidFill>
              </a:rPr>
              <a:t>Ymagweddau addysgu ymddygiadol </a:t>
            </a:r>
          </a:p>
        </p:txBody>
      </p:sp>
      <p:sp>
        <p:nvSpPr>
          <p:cNvPr id="9219" name="Rectangle 3"/>
          <p:cNvSpPr>
            <a:spLocks noGrp="1" noChangeArrowheads="1"/>
          </p:cNvSpPr>
          <p:nvPr>
            <p:ph type="body" idx="1"/>
          </p:nvPr>
        </p:nvSpPr>
        <p:spPr>
          <a:xfrm>
            <a:off x="323528" y="1600200"/>
            <a:ext cx="8568952" cy="4530725"/>
          </a:xfrm>
        </p:spPr>
        <p:txBody>
          <a:bodyPr/>
          <a:lstStyle/>
          <a:p>
            <a:pPr eaLnBrk="1" hangingPunct="1">
              <a:lnSpc>
                <a:spcPct val="90000"/>
              </a:lnSpc>
            </a:pPr>
            <a:r>
              <a:rPr lang="cy-GB" dirty="0"/>
              <a:t>Ailadrodd ymatebion dymunol (drilio, cardiau fflach, ffoneg, llafarganu tablau lluosi...)</a:t>
            </a:r>
          </a:p>
          <a:p>
            <a:pPr eaLnBrk="1" hangingPunct="1">
              <a:lnSpc>
                <a:spcPct val="90000"/>
              </a:lnSpc>
            </a:pPr>
            <a:r>
              <a:rPr lang="cy-GB" dirty="0"/>
              <a:t>Gwobrwyo ymddygiad dymunol (wynebau'n gwenu, clod, pwyntiau i'r t</a:t>
            </a:r>
            <a:r>
              <a:rPr lang="en-GB" dirty="0"/>
              <a:t>ŷ</a:t>
            </a:r>
            <a:r>
              <a:rPr lang="cy-GB" dirty="0"/>
              <a:t>, teilyngdodau...)</a:t>
            </a:r>
          </a:p>
          <a:p>
            <a:pPr eaLnBrk="1" hangingPunct="1">
              <a:lnSpc>
                <a:spcPct val="90000"/>
              </a:lnSpc>
            </a:pPr>
            <a:r>
              <a:rPr lang="cy-GB" dirty="0"/>
              <a:t>Cosbi ymddygiad anymunol (methu amser chwarae, colli 'amser aur', cadw ar ôl gwers, rhybuddion, sancsiynau...)  </a:t>
            </a:r>
          </a:p>
          <a:p>
            <a:pPr eaLnBrk="1" hangingPunct="1">
              <a:lnSpc>
                <a:spcPct val="90000"/>
              </a:lnSpc>
            </a:pPr>
            <a:r>
              <a:rPr lang="cy-GB" dirty="0"/>
              <a:t>Wedi'u mabwysiadu ar gyfer rhaglenni ymddygiad da ('eu dal nhw'n bihafio')</a:t>
            </a:r>
          </a:p>
          <a:p>
            <a:pPr eaLnBrk="1" hangingPunct="1">
              <a:lnSpc>
                <a:spcPct val="90000"/>
              </a:lnSpc>
            </a:pPr>
            <a:r>
              <a:rPr lang="en-GB" dirty="0">
                <a:hlinkClick r:id="rId3"/>
              </a:rPr>
              <a:t>http://www.youtube.com/watch?v=KYDYzR-ZWRQ</a:t>
            </a:r>
            <a:r>
              <a:rPr lang="en-GB" dirty="0"/>
              <a:t> </a:t>
            </a:r>
          </a:p>
          <a:p>
            <a:pPr eaLnBrk="1" hangingPunct="1">
              <a:lnSpc>
                <a:spcPct val="90000"/>
              </a:lnSpc>
            </a:pPr>
            <a:endParaRPr lang="cy-GB" dirty="0"/>
          </a:p>
        </p:txBody>
      </p:sp>
    </p:spTree>
    <p:extLst>
      <p:ext uri="{BB962C8B-B14F-4D97-AF65-F5344CB8AC3E}">
        <p14:creationId xmlns:p14="http://schemas.microsoft.com/office/powerpoint/2010/main" val="3602946524"/>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cy-GB" dirty="0">
                <a:solidFill>
                  <a:srgbClr val="00B0F0"/>
                </a:solidFill>
              </a:rPr>
              <a:t>Adeileddiaeth</a:t>
            </a:r>
            <a:r>
              <a:rPr lang="cy-GB" dirty="0"/>
              <a:t> </a:t>
            </a:r>
          </a:p>
        </p:txBody>
      </p:sp>
      <p:sp>
        <p:nvSpPr>
          <p:cNvPr id="10243" name="Rectangle 3"/>
          <p:cNvSpPr>
            <a:spLocks noGrp="1" noChangeArrowheads="1"/>
          </p:cNvSpPr>
          <p:nvPr>
            <p:ph type="body" idx="1"/>
          </p:nvPr>
        </p:nvSpPr>
        <p:spPr>
          <a:xfrm>
            <a:off x="571500" y="1516703"/>
            <a:ext cx="7886700" cy="4351338"/>
          </a:xfrm>
        </p:spPr>
        <p:txBody>
          <a:bodyPr/>
          <a:lstStyle/>
          <a:p>
            <a:pPr eaLnBrk="1" hangingPunct="1">
              <a:lnSpc>
                <a:spcPct val="90000"/>
              </a:lnSpc>
            </a:pPr>
            <a:r>
              <a:rPr lang="cy-GB" sz="2800" dirty="0"/>
              <a:t>'Gwneud ystyr' </a:t>
            </a:r>
          </a:p>
          <a:p>
            <a:pPr eaLnBrk="1" hangingPunct="1">
              <a:lnSpc>
                <a:spcPct val="90000"/>
              </a:lnSpc>
            </a:pPr>
            <a:r>
              <a:rPr lang="cy-GB" sz="2800" dirty="0"/>
              <a:t>Yr ‘unig wyddonydd’</a:t>
            </a:r>
          </a:p>
          <a:p>
            <a:pPr eaLnBrk="1" hangingPunct="1">
              <a:lnSpc>
                <a:spcPct val="90000"/>
              </a:lnSpc>
            </a:pPr>
            <a:r>
              <a:rPr lang="cy-GB" sz="2800" dirty="0"/>
              <a:t>Jean </a:t>
            </a:r>
            <a:r>
              <a:rPr lang="cy-GB" sz="2800" dirty="0" err="1"/>
              <a:t>Piaget</a:t>
            </a:r>
            <a:r>
              <a:rPr lang="cy-GB" sz="2800" dirty="0"/>
              <a:t> (1896 – 1980) Biolegydd o'r Swistir </a:t>
            </a:r>
          </a:p>
          <a:p>
            <a:pPr eaLnBrk="1" hangingPunct="1">
              <a:lnSpc>
                <a:spcPct val="90000"/>
              </a:lnSpc>
            </a:pPr>
            <a:r>
              <a:rPr lang="cy-GB" sz="2800" dirty="0"/>
              <a:t>Arsylwodd ddatblygiad a meddwl gwybyddol ei blant </a:t>
            </a:r>
          </a:p>
          <a:p>
            <a:pPr eaLnBrk="1" hangingPunct="1">
              <a:lnSpc>
                <a:spcPct val="90000"/>
              </a:lnSpc>
            </a:pPr>
            <a:r>
              <a:rPr lang="cy-GB" sz="2800" dirty="0"/>
              <a:t>Daeth i'r casgliad bod y baban dynol yn ceisio gwneud synnwyr o'r byd mewn ffordd weithredol</a:t>
            </a:r>
          </a:p>
          <a:p>
            <a:pPr eaLnBrk="1" hangingPunct="1">
              <a:lnSpc>
                <a:spcPct val="90000"/>
              </a:lnSpc>
            </a:pPr>
            <a:r>
              <a:rPr lang="cy-GB" sz="2800" dirty="0"/>
              <a:t>Mae dysgu'n digwydd o ganlyniad i archwiliad y plentyn o, a'i ryngweithiad gyda'r amgylchedd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15025" y="11149"/>
            <a:ext cx="1752600" cy="241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1436236"/>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791570" y="71699"/>
            <a:ext cx="8303810" cy="1325563"/>
          </a:xfrm>
        </p:spPr>
        <p:txBody>
          <a:bodyPr/>
          <a:lstStyle/>
          <a:p>
            <a:pPr eaLnBrk="1" hangingPunct="1"/>
            <a:r>
              <a:rPr lang="cy-GB" dirty="0">
                <a:solidFill>
                  <a:srgbClr val="00B0F0"/>
                </a:solidFill>
              </a:rPr>
              <a:t>Strwythurau meddyliol </a:t>
            </a:r>
            <a:r>
              <a:rPr lang="cy-GB" i="1" dirty="0">
                <a:solidFill>
                  <a:srgbClr val="00B0F0"/>
                </a:solidFill>
              </a:rPr>
              <a:t>sgema</a:t>
            </a:r>
          </a:p>
        </p:txBody>
      </p:sp>
      <p:sp>
        <p:nvSpPr>
          <p:cNvPr id="11267" name="Rectangle 3"/>
          <p:cNvSpPr>
            <a:spLocks noGrp="1" noChangeArrowheads="1"/>
          </p:cNvSpPr>
          <p:nvPr>
            <p:ph type="body" idx="1"/>
          </p:nvPr>
        </p:nvSpPr>
        <p:spPr>
          <a:xfrm>
            <a:off x="457200" y="1183944"/>
            <a:ext cx="8229600" cy="5068888"/>
          </a:xfrm>
        </p:spPr>
        <p:txBody>
          <a:bodyPr/>
          <a:lstStyle/>
          <a:p>
            <a:pPr eaLnBrk="1" hangingPunct="1">
              <a:lnSpc>
                <a:spcPct val="80000"/>
              </a:lnSpc>
            </a:pPr>
            <a:r>
              <a:rPr lang="cy-GB" sz="2600" dirty="0"/>
              <a:t>Trwy archwilio'r amgylchedd mae'r plentyn yn addasu </a:t>
            </a:r>
            <a:r>
              <a:rPr lang="cy-GB" sz="2600" i="1" dirty="0"/>
              <a:t> sgema </a:t>
            </a:r>
            <a:r>
              <a:rPr lang="cy-GB" sz="2600" dirty="0"/>
              <a:t> ei strwythur meddyliol trwy dri phroses:</a:t>
            </a:r>
          </a:p>
          <a:p>
            <a:pPr eaLnBrk="1" hangingPunct="1">
              <a:lnSpc>
                <a:spcPct val="80000"/>
              </a:lnSpc>
            </a:pPr>
            <a:r>
              <a:rPr lang="cy-GB" sz="2600" dirty="0"/>
              <a:t>Cymathu</a:t>
            </a:r>
          </a:p>
          <a:p>
            <a:pPr lvl="1" eaLnBrk="1" hangingPunct="1">
              <a:lnSpc>
                <a:spcPct val="80000"/>
              </a:lnSpc>
            </a:pPr>
            <a:r>
              <a:rPr lang="cy-GB" sz="2200" dirty="0"/>
              <a:t>Caiff profiadau newydd eu hamsugno (</a:t>
            </a:r>
            <a:r>
              <a:rPr lang="cy-GB" sz="2200" i="1" dirty="0"/>
              <a:t>cymathu</a:t>
            </a:r>
            <a:r>
              <a:rPr lang="cy-GB" sz="2200" dirty="0"/>
              <a:t>) a'u hychwanegu at stôr gynyddol o gof a dealltwriaeth  </a:t>
            </a:r>
          </a:p>
          <a:p>
            <a:pPr eaLnBrk="1" hangingPunct="1">
              <a:lnSpc>
                <a:spcPct val="80000"/>
              </a:lnSpc>
            </a:pPr>
            <a:r>
              <a:rPr lang="cy-GB" sz="2600" dirty="0"/>
              <a:t>Cymhwyso </a:t>
            </a:r>
          </a:p>
          <a:p>
            <a:pPr lvl="1" eaLnBrk="1" hangingPunct="1">
              <a:lnSpc>
                <a:spcPct val="80000"/>
              </a:lnSpc>
            </a:pPr>
            <a:r>
              <a:rPr lang="cy-GB" sz="2200" dirty="0"/>
              <a:t>Nid yw profiad newydd yn 'ffitio' gyda'r hyn mae plentyn yn ei ddeall yn barod a rhaid addasu (</a:t>
            </a:r>
            <a:r>
              <a:rPr lang="cy-GB" sz="2200" i="1" dirty="0"/>
              <a:t>cymhwyso</a:t>
            </a:r>
            <a:r>
              <a:rPr lang="cy-GB" sz="2200" dirty="0"/>
              <a:t>) rhywfaint ar y ddealltwriaeth</a:t>
            </a:r>
          </a:p>
          <a:p>
            <a:pPr eaLnBrk="1" hangingPunct="1">
              <a:lnSpc>
                <a:spcPct val="80000"/>
              </a:lnSpc>
            </a:pPr>
            <a:r>
              <a:rPr lang="cy-GB" sz="2600" dirty="0"/>
              <a:t>Cydbwysedd </a:t>
            </a:r>
          </a:p>
          <a:p>
            <a:pPr lvl="1" eaLnBrk="1" hangingPunct="1">
              <a:lnSpc>
                <a:spcPct val="80000"/>
              </a:lnSpc>
            </a:pPr>
            <a:r>
              <a:rPr lang="cy-GB" sz="2200" dirty="0"/>
              <a:t>Gôl pob dysgwr - cyflawnir cydbwysedd (dros dro - hyd oni fydd her arall i'r cydbwysedd hwnnw'n digwydd a bydd angen cymhwyso ymhellach) </a:t>
            </a:r>
          </a:p>
          <a:p>
            <a:pPr lvl="1" eaLnBrk="1" hangingPunct="1">
              <a:lnSpc>
                <a:spcPct val="80000"/>
              </a:lnSpc>
            </a:pPr>
            <a:endParaRPr lang="cy-GB" sz="2200" dirty="0"/>
          </a:p>
          <a:p>
            <a:pPr lvl="1" eaLnBrk="1" hangingPunct="1">
              <a:lnSpc>
                <a:spcPct val="80000"/>
              </a:lnSpc>
            </a:pPr>
            <a:endParaRPr lang="cy-GB" sz="2200" dirty="0"/>
          </a:p>
        </p:txBody>
      </p:sp>
    </p:spTree>
    <p:extLst>
      <p:ext uri="{BB962C8B-B14F-4D97-AF65-F5344CB8AC3E}">
        <p14:creationId xmlns:p14="http://schemas.microsoft.com/office/powerpoint/2010/main" val="2752236988"/>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cy-GB" dirty="0">
                <a:solidFill>
                  <a:srgbClr val="00B0F0"/>
                </a:solidFill>
              </a:rPr>
              <a:t>Y dysgwr gweithredol, yr unig wyddonydd </a:t>
            </a:r>
          </a:p>
        </p:txBody>
      </p:sp>
      <p:sp>
        <p:nvSpPr>
          <p:cNvPr id="12291" name="Rectangle 3"/>
          <p:cNvSpPr>
            <a:spLocks noGrp="1" noChangeArrowheads="1"/>
          </p:cNvSpPr>
          <p:nvPr>
            <p:ph type="body" idx="1"/>
          </p:nvPr>
        </p:nvSpPr>
        <p:spPr/>
        <p:txBody>
          <a:bodyPr/>
          <a:lstStyle/>
          <a:p>
            <a:pPr eaLnBrk="1" hangingPunct="1"/>
            <a:r>
              <a:rPr lang="cy-GB"/>
              <a:t>Credir bod dysgu wedi'i ysgogi'n </a:t>
            </a:r>
            <a:r>
              <a:rPr lang="cy-GB" b="1" u="sng"/>
              <a:t>gynhenid</a:t>
            </a:r>
            <a:r>
              <a:rPr lang="cy-GB"/>
              <a:t> (yn hytrach nag wedi'i ysgogi gan wobr allanol)</a:t>
            </a:r>
          </a:p>
          <a:p>
            <a:pPr eaLnBrk="1" hangingPunct="1"/>
            <a:r>
              <a:rPr lang="cy-GB"/>
              <a:t>Mae'r plentyn yn weithredol yn feddyliol (ddim yn dderbynydd goddefol) </a:t>
            </a:r>
          </a:p>
          <a:p>
            <a:pPr eaLnBrk="1" hangingPunct="1"/>
            <a:r>
              <a:rPr lang="cy-GB"/>
              <a:t>Disgrifiwyd dysgwr gweithredol Piaget fel yr ‘unig wyddonydd’, yn archwilio'r byd i wneud ystyr iddo fo/iddi hi ei hun, waeth beth fo'r amgylchedd cymdeithasol </a:t>
            </a:r>
          </a:p>
        </p:txBody>
      </p:sp>
    </p:spTree>
    <p:extLst>
      <p:ext uri="{BB962C8B-B14F-4D97-AF65-F5344CB8AC3E}">
        <p14:creationId xmlns:p14="http://schemas.microsoft.com/office/powerpoint/2010/main" val="3678177672"/>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cy-GB" dirty="0"/>
              <a:t> </a:t>
            </a:r>
            <a:r>
              <a:rPr lang="cy-GB" dirty="0">
                <a:solidFill>
                  <a:srgbClr val="00B0F0"/>
                </a:solidFill>
              </a:rPr>
              <a:t>Y broses</a:t>
            </a:r>
            <a:r>
              <a:rPr lang="cy-GB" i="1" dirty="0">
                <a:solidFill>
                  <a:srgbClr val="00B0F0"/>
                </a:solidFill>
              </a:rPr>
              <a:t> ddysgu</a:t>
            </a:r>
          </a:p>
        </p:txBody>
      </p:sp>
      <p:sp>
        <p:nvSpPr>
          <p:cNvPr id="13315" name="Rectangle 3"/>
          <p:cNvSpPr>
            <a:spLocks noGrp="1" noChangeArrowheads="1"/>
          </p:cNvSpPr>
          <p:nvPr>
            <p:ph type="body" idx="1"/>
          </p:nvPr>
        </p:nvSpPr>
        <p:spPr/>
        <p:txBody>
          <a:bodyPr/>
          <a:lstStyle/>
          <a:p>
            <a:pPr eaLnBrk="1" hangingPunct="1">
              <a:lnSpc>
                <a:spcPct val="90000"/>
              </a:lnSpc>
            </a:pPr>
            <a:r>
              <a:rPr lang="cy-GB"/>
              <a:t>Honnwyd bod gwaith Piaget wedi galluogi i ddamcaniaethwyr ystyried datblygiad gwybyddol (dysgu) fel</a:t>
            </a:r>
            <a:r>
              <a:rPr lang="cy-GB" i="1"/>
              <a:t> proses.</a:t>
            </a:r>
          </a:p>
          <a:p>
            <a:pPr eaLnBrk="1" hangingPunct="1">
              <a:lnSpc>
                <a:spcPct val="90000"/>
              </a:lnSpc>
            </a:pPr>
            <a:r>
              <a:rPr lang="cy-GB"/>
              <a:t>‘Mae dysgu'n digwydd ac yn darparu sylfaen ar gyfer dysgu'r dyfodol' (Smidt 2006 t.21)</a:t>
            </a:r>
          </a:p>
          <a:p>
            <a:pPr eaLnBrk="1" hangingPunct="1">
              <a:lnSpc>
                <a:spcPct val="90000"/>
              </a:lnSpc>
            </a:pPr>
            <a:r>
              <a:rPr lang="cy-GB"/>
              <a:t>Mae'r dysgwr yn WEITHREDOL yn y broses hon</a:t>
            </a:r>
          </a:p>
          <a:p>
            <a:pPr eaLnBrk="1" hangingPunct="1">
              <a:lnSpc>
                <a:spcPct val="90000"/>
              </a:lnSpc>
            </a:pPr>
            <a:r>
              <a:rPr lang="cy-GB"/>
              <a:t>Nid yw dysgu'n rhywbeth sy'n cael ei wneud i'r dysgwr, mae'n rhywbeth y maent yn cymryd rhan ynddo'u hunain </a:t>
            </a:r>
          </a:p>
        </p:txBody>
      </p:sp>
    </p:spTree>
    <p:extLst>
      <p:ext uri="{BB962C8B-B14F-4D97-AF65-F5344CB8AC3E}">
        <p14:creationId xmlns:p14="http://schemas.microsoft.com/office/powerpoint/2010/main" val="1822765760"/>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277813"/>
            <a:ext cx="8229600" cy="936625"/>
          </a:xfrm>
        </p:spPr>
        <p:txBody>
          <a:bodyPr/>
          <a:lstStyle/>
          <a:p>
            <a:pPr eaLnBrk="1" hangingPunct="1"/>
            <a:r>
              <a:rPr lang="cy-GB" dirty="0">
                <a:solidFill>
                  <a:srgbClr val="00B0F0"/>
                </a:solidFill>
              </a:rPr>
              <a:t>Datblygiad llinol </a:t>
            </a:r>
          </a:p>
        </p:txBody>
      </p:sp>
      <p:sp>
        <p:nvSpPr>
          <p:cNvPr id="14339" name="Rectangle 3"/>
          <p:cNvSpPr>
            <a:spLocks noGrp="1" noChangeArrowheads="1"/>
          </p:cNvSpPr>
          <p:nvPr>
            <p:ph type="body" idx="1"/>
          </p:nvPr>
        </p:nvSpPr>
        <p:spPr>
          <a:xfrm>
            <a:off x="457200" y="1357313"/>
            <a:ext cx="8229600" cy="4773612"/>
          </a:xfrm>
        </p:spPr>
        <p:txBody>
          <a:bodyPr/>
          <a:lstStyle/>
          <a:p>
            <a:pPr eaLnBrk="1" hangingPunct="1"/>
            <a:r>
              <a:rPr lang="cy-GB" dirty="0"/>
              <a:t>Hefyd, caiff </a:t>
            </a:r>
            <a:r>
              <a:rPr lang="cy-GB" dirty="0" err="1"/>
              <a:t>Piaget</a:t>
            </a:r>
            <a:r>
              <a:rPr lang="cy-GB" dirty="0"/>
              <a:t> ei gysylltu â 'theori cyfnod' datblygiad gwybyddol </a:t>
            </a:r>
          </a:p>
          <a:p>
            <a:pPr lvl="1" eaLnBrk="1" hangingPunct="1"/>
            <a:r>
              <a:rPr lang="cy-GB" dirty="0"/>
              <a:t>Mae hyn wedi'i feirniadu'n drwm, ond mae'n ddylanwadol iawn yn narpariaeth addysgol y DU o hyd </a:t>
            </a:r>
          </a:p>
          <a:p>
            <a:pPr eaLnBrk="1" hangingPunct="1"/>
            <a:r>
              <a:rPr lang="cy-GB" dirty="0"/>
              <a:t>Roedd yn cynnig bod rhaid i bob plentyn fynd trwy 4 cyfnod o ddysgu'n ddilyniannol</a:t>
            </a:r>
          </a:p>
          <a:p>
            <a:pPr eaLnBrk="1" hangingPunct="1"/>
            <a:r>
              <a:rPr lang="cy-GB" dirty="0"/>
              <a:t>Mae'r cyfnodau hyn yn cynrychioli ffyrdd gwahanol (mwy cymhleth) o feddwl a rhesymu  </a:t>
            </a:r>
          </a:p>
          <a:p>
            <a:pPr eaLnBrk="1" hangingPunct="1"/>
            <a:endParaRPr lang="cy-GB" dirty="0"/>
          </a:p>
          <a:p>
            <a:pPr eaLnBrk="1" hangingPunct="1"/>
            <a:endParaRPr lang="cy-GB" dirty="0"/>
          </a:p>
        </p:txBody>
      </p:sp>
    </p:spTree>
    <p:extLst>
      <p:ext uri="{BB962C8B-B14F-4D97-AF65-F5344CB8AC3E}">
        <p14:creationId xmlns:p14="http://schemas.microsoft.com/office/powerpoint/2010/main" val="2423131490"/>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374925"/>
            <a:ext cx="7798843" cy="3753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998043"/>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969844" y="0"/>
            <a:ext cx="7886700" cy="1325563"/>
          </a:xfrm>
        </p:spPr>
        <p:txBody>
          <a:bodyPr/>
          <a:lstStyle/>
          <a:p>
            <a:pPr eaLnBrk="1" hangingPunct="1"/>
            <a:r>
              <a:rPr lang="cy-GB" dirty="0">
                <a:solidFill>
                  <a:srgbClr val="00B0F0"/>
                </a:solidFill>
              </a:rPr>
              <a:t>Cyfnodau </a:t>
            </a:r>
            <a:r>
              <a:rPr lang="cy-GB" dirty="0" err="1">
                <a:solidFill>
                  <a:srgbClr val="00B0F0"/>
                </a:solidFill>
              </a:rPr>
              <a:t>Piaget</a:t>
            </a:r>
            <a:r>
              <a:rPr lang="cy-GB" dirty="0">
                <a:solidFill>
                  <a:srgbClr val="00B0F0"/>
                </a:solidFill>
              </a:rPr>
              <a:t> </a:t>
            </a:r>
          </a:p>
        </p:txBody>
      </p:sp>
      <p:sp>
        <p:nvSpPr>
          <p:cNvPr id="15363" name="Rectangle 3"/>
          <p:cNvSpPr>
            <a:spLocks noGrp="1" noChangeArrowheads="1"/>
          </p:cNvSpPr>
          <p:nvPr>
            <p:ph type="body" idx="1"/>
          </p:nvPr>
        </p:nvSpPr>
        <p:spPr>
          <a:xfrm>
            <a:off x="348018" y="1013347"/>
            <a:ext cx="8229600" cy="4924425"/>
          </a:xfrm>
        </p:spPr>
        <p:txBody>
          <a:bodyPr/>
          <a:lstStyle/>
          <a:p>
            <a:pPr eaLnBrk="1" hangingPunct="1"/>
            <a:r>
              <a:rPr lang="cy-GB" sz="2600" dirty="0"/>
              <a:t>Cyfnod symud synhwyraidd:  0-2 mlwydd oed</a:t>
            </a:r>
          </a:p>
          <a:p>
            <a:pPr lvl="1" eaLnBrk="1" hangingPunct="1"/>
            <a:r>
              <a:rPr lang="cy-GB" sz="2200" dirty="0"/>
              <a:t>Rhyngweithio corfforol â'r byd </a:t>
            </a:r>
          </a:p>
          <a:p>
            <a:pPr eaLnBrk="1" hangingPunct="1"/>
            <a:r>
              <a:rPr lang="cy-GB" sz="2600" dirty="0"/>
              <a:t>Cyfnod cyn-weithredol: 2-7 mlwydd oed </a:t>
            </a:r>
          </a:p>
          <a:p>
            <a:pPr lvl="1" eaLnBrk="1" hangingPunct="1"/>
            <a:r>
              <a:rPr lang="cy-GB" sz="2200" dirty="0"/>
              <a:t>Archwilio'r byd ffisegol a sut y mae'n berthnasol i'r hunan (dealltwriaethau egosentrig)</a:t>
            </a:r>
          </a:p>
          <a:p>
            <a:pPr eaLnBrk="1" hangingPunct="1"/>
            <a:r>
              <a:rPr lang="cy-GB" sz="2600" dirty="0"/>
              <a:t>Cyfnod o weithrediadau concrid: 7-11 mlwydd oed </a:t>
            </a:r>
          </a:p>
          <a:p>
            <a:pPr lvl="1" eaLnBrk="1" hangingPunct="1"/>
            <a:r>
              <a:rPr lang="cy-GB" sz="2200" dirty="0"/>
              <a:t>Dealltwriaethau rhesymegol o'r byd gan gynnwys cildroadedd, trefnu, didoli, sgwrs a chyfresiad</a:t>
            </a:r>
          </a:p>
          <a:p>
            <a:pPr eaLnBrk="1" hangingPunct="1"/>
            <a:r>
              <a:rPr lang="cy-GB" sz="2600" dirty="0"/>
              <a:t>Cyfnod o weithrediadau ffurfiol: 11-12 a h</a:t>
            </a:r>
            <a:r>
              <a:rPr lang="en-GB" sz="2600" dirty="0" err="1"/>
              <a:t>ŷn</a:t>
            </a:r>
            <a:r>
              <a:rPr lang="cy-GB" sz="2600" dirty="0"/>
              <a:t> </a:t>
            </a:r>
          </a:p>
          <a:p>
            <a:pPr lvl="1" eaLnBrk="1" hangingPunct="1"/>
            <a:r>
              <a:rPr lang="cy-GB" sz="2200" dirty="0"/>
              <a:t>Cynhyrchu rhagdybiaethau a'r gallu i feddwl mewn ffordd </a:t>
            </a:r>
            <a:r>
              <a:rPr lang="cy-GB" sz="2200" dirty="0" err="1"/>
              <a:t>abstract</a:t>
            </a:r>
            <a:r>
              <a:rPr lang="cy-GB" sz="2200" dirty="0"/>
              <a:t> a gwyddonol </a:t>
            </a:r>
          </a:p>
          <a:p>
            <a:pPr eaLnBrk="1" hangingPunct="1"/>
            <a:endParaRPr lang="cy-GB" sz="2600" dirty="0"/>
          </a:p>
        </p:txBody>
      </p:sp>
    </p:spTree>
    <p:extLst>
      <p:ext uri="{BB962C8B-B14F-4D97-AF65-F5344CB8AC3E}">
        <p14:creationId xmlns:p14="http://schemas.microsoft.com/office/powerpoint/2010/main" val="3566075730"/>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7813"/>
            <a:ext cx="8229600" cy="865187"/>
          </a:xfrm>
        </p:spPr>
        <p:txBody>
          <a:bodyPr/>
          <a:lstStyle/>
          <a:p>
            <a:pPr eaLnBrk="1" hangingPunct="1"/>
            <a:r>
              <a:rPr lang="cy-GB" sz="3800" dirty="0">
                <a:solidFill>
                  <a:srgbClr val="00B0F0"/>
                </a:solidFill>
              </a:rPr>
              <a:t>Adeileddiaeth gymdeithasol </a:t>
            </a:r>
          </a:p>
        </p:txBody>
      </p:sp>
      <p:sp>
        <p:nvSpPr>
          <p:cNvPr id="17411" name="Rectangle 3"/>
          <p:cNvSpPr>
            <a:spLocks noGrp="1" noChangeArrowheads="1"/>
          </p:cNvSpPr>
          <p:nvPr>
            <p:ph type="body" idx="1"/>
          </p:nvPr>
        </p:nvSpPr>
        <p:spPr>
          <a:xfrm>
            <a:off x="457200" y="1285875"/>
            <a:ext cx="8229600" cy="4845050"/>
          </a:xfrm>
        </p:spPr>
        <p:txBody>
          <a:bodyPr/>
          <a:lstStyle/>
          <a:p>
            <a:pPr eaLnBrk="1" hangingPunct="1">
              <a:lnSpc>
                <a:spcPct val="90000"/>
              </a:lnSpc>
            </a:pPr>
            <a:r>
              <a:rPr lang="cy-GB"/>
              <a:t>‘Cyfranogwr gweithredol’ </a:t>
            </a:r>
          </a:p>
          <a:p>
            <a:pPr eaLnBrk="1" hangingPunct="1">
              <a:lnSpc>
                <a:spcPct val="90000"/>
              </a:lnSpc>
            </a:pPr>
            <a:r>
              <a:rPr lang="cy-GB"/>
              <a:t>'Ystyr trwy drafodaeth'</a:t>
            </a:r>
          </a:p>
          <a:p>
            <a:pPr eaLnBrk="1" hangingPunct="1">
              <a:lnSpc>
                <a:spcPct val="90000"/>
              </a:lnSpc>
            </a:pPr>
            <a:r>
              <a:rPr lang="cy-GB"/>
              <a:t>Lev Vygotsky (1896 – 1934) Seicolegydd Rwsiaidd </a:t>
            </a:r>
          </a:p>
          <a:p>
            <a:pPr eaLnBrk="1" hangingPunct="1">
              <a:lnSpc>
                <a:spcPct val="90000"/>
              </a:lnSpc>
            </a:pPr>
            <a:r>
              <a:rPr lang="cy-GB"/>
              <a:t>Mae pob swyddogaeth wybyddol yn tarddu o ryngweithio cymdeithasol, a thrwy hyn caiff dysgwyr eu hintegreiddio i gymuned wybodaeth </a:t>
            </a:r>
          </a:p>
          <a:p>
            <a:pPr eaLnBrk="1" hangingPunct="1">
              <a:lnSpc>
                <a:spcPct val="90000"/>
              </a:lnSpc>
            </a:pPr>
            <a:r>
              <a:rPr lang="cy-GB"/>
              <a:t>Bydd dysgwyr yn gwneud ystyr yn weithredol ac mae eu byd cymdeithasol yn hollbwysig i'r broses hon. </a:t>
            </a:r>
          </a:p>
          <a:p>
            <a:pPr eaLnBrk="1" hangingPunct="1">
              <a:lnSpc>
                <a:spcPct val="90000"/>
              </a:lnSpc>
              <a:buFont typeface="Wingdings" pitchFamily="2" charset="2"/>
              <a:buNone/>
            </a:pPr>
            <a:endParaRPr lang="cy-GB"/>
          </a:p>
          <a:p>
            <a:pPr eaLnBrk="1" hangingPunct="1">
              <a:lnSpc>
                <a:spcPct val="90000"/>
              </a:lnSpc>
            </a:pPr>
            <a:endParaRPr lang="cy-GB"/>
          </a:p>
          <a:p>
            <a:pPr eaLnBrk="1" hangingPunct="1">
              <a:lnSpc>
                <a:spcPct val="90000"/>
              </a:lnSpc>
            </a:pPr>
            <a:endParaRPr lang="cy-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13452" y="279672"/>
            <a:ext cx="1462088" cy="202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12333012"/>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cy-GB" dirty="0">
                <a:solidFill>
                  <a:srgbClr val="00B0F0"/>
                </a:solidFill>
              </a:rPr>
              <a:t>Rôl eraill</a:t>
            </a:r>
          </a:p>
        </p:txBody>
      </p:sp>
      <p:sp>
        <p:nvSpPr>
          <p:cNvPr id="18435" name="Rectangle 3"/>
          <p:cNvSpPr>
            <a:spLocks noGrp="1" noChangeArrowheads="1"/>
          </p:cNvSpPr>
          <p:nvPr>
            <p:ph type="body" idx="1"/>
          </p:nvPr>
        </p:nvSpPr>
        <p:spPr>
          <a:xfrm>
            <a:off x="457200" y="1384844"/>
            <a:ext cx="8229600" cy="5616575"/>
          </a:xfrm>
        </p:spPr>
        <p:txBody>
          <a:bodyPr/>
          <a:lstStyle/>
          <a:p>
            <a:pPr eaLnBrk="1" hangingPunct="1">
              <a:lnSpc>
                <a:spcPct val="90000"/>
              </a:lnSpc>
            </a:pPr>
            <a:r>
              <a:rPr lang="cy-GB" sz="2600" dirty="0"/>
              <a:t>Roedd Vygotsky'n credu bod rôl pobl eraill (oedolion, brodyr a chwiorydd a phlant eraill) yn hanfodol ar gyfer dysgu plant</a:t>
            </a:r>
          </a:p>
          <a:p>
            <a:pPr eaLnBrk="1" hangingPunct="1">
              <a:lnSpc>
                <a:spcPct val="90000"/>
              </a:lnSpc>
            </a:pPr>
            <a:r>
              <a:rPr lang="cy-GB" sz="2600" dirty="0"/>
              <a:t>Mae </a:t>
            </a:r>
            <a:r>
              <a:rPr lang="cy-GB" sz="2600" i="1" dirty="0"/>
              <a:t>arfau </a:t>
            </a:r>
            <a:r>
              <a:rPr lang="cy-GB" sz="2600" dirty="0"/>
              <a:t>diwylliant yn </a:t>
            </a:r>
            <a:r>
              <a:rPr lang="cy-GB" sz="2600" u="sng" dirty="0"/>
              <a:t>siapio meddwl </a:t>
            </a:r>
            <a:r>
              <a:rPr lang="cy-GB" sz="2600" dirty="0"/>
              <a:t>y plentyn ifanc</a:t>
            </a:r>
          </a:p>
          <a:p>
            <a:pPr eaLnBrk="1" hangingPunct="1">
              <a:lnSpc>
                <a:spcPct val="90000"/>
              </a:lnSpc>
            </a:pPr>
            <a:r>
              <a:rPr lang="cy-GB" sz="2600" dirty="0"/>
              <a:t>Arfau (arfau diwylliannol)</a:t>
            </a:r>
          </a:p>
          <a:p>
            <a:pPr lvl="1" eaLnBrk="1" hangingPunct="1">
              <a:lnSpc>
                <a:spcPct val="90000"/>
              </a:lnSpc>
            </a:pPr>
            <a:r>
              <a:rPr lang="cy-GB" dirty="0"/>
              <a:t>Arfau symbolaidd: e.e. </a:t>
            </a:r>
            <a:r>
              <a:rPr lang="cy-GB" b="1" dirty="0"/>
              <a:t>iaith</a:t>
            </a:r>
            <a:r>
              <a:rPr lang="cy-GB" dirty="0"/>
              <a:t>, celf, cerddoriaeth, rhigymau, rheolau</a:t>
            </a:r>
          </a:p>
          <a:p>
            <a:pPr lvl="1" eaLnBrk="1" hangingPunct="1">
              <a:lnSpc>
                <a:spcPct val="90000"/>
              </a:lnSpc>
            </a:pPr>
            <a:r>
              <a:rPr lang="cy-GB" dirty="0"/>
              <a:t>Gwrthrychau: e.e. pinau ysgrifennu, ffonau, cyfrifiaduron</a:t>
            </a:r>
          </a:p>
          <a:p>
            <a:pPr eaLnBrk="1" hangingPunct="1">
              <a:lnSpc>
                <a:spcPct val="90000"/>
              </a:lnSpc>
            </a:pPr>
            <a:r>
              <a:rPr lang="cy-GB" sz="2600" dirty="0"/>
              <a:t>Trwy ryngweithiad plant ag eraill ac arfau symbolaidd y mae plant yn adeiladu gwybodaeth a dealltwriaeth </a:t>
            </a:r>
            <a:r>
              <a:rPr lang="cy-GB" sz="2600" i="1" dirty="0"/>
              <a:t>ar y cyd</a:t>
            </a:r>
            <a:r>
              <a:rPr lang="cy-GB" sz="2600" dirty="0"/>
              <a:t> </a:t>
            </a:r>
          </a:p>
        </p:txBody>
      </p:sp>
    </p:spTree>
    <p:extLst>
      <p:ext uri="{BB962C8B-B14F-4D97-AF65-F5344CB8AC3E}">
        <p14:creationId xmlns:p14="http://schemas.microsoft.com/office/powerpoint/2010/main" val="3045953296"/>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cy-GB" dirty="0">
                <a:solidFill>
                  <a:srgbClr val="00B0F0"/>
                </a:solidFill>
              </a:rPr>
              <a:t>Dysgu … </a:t>
            </a:r>
          </a:p>
        </p:txBody>
      </p:sp>
      <p:sp>
        <p:nvSpPr>
          <p:cNvPr id="19459" name="Rectangle 3"/>
          <p:cNvSpPr>
            <a:spLocks noGrp="1" noChangeArrowheads="1"/>
          </p:cNvSpPr>
          <p:nvPr>
            <p:ph type="body" idx="1"/>
          </p:nvPr>
        </p:nvSpPr>
        <p:spPr/>
        <p:txBody>
          <a:bodyPr/>
          <a:lstStyle/>
          <a:p>
            <a:pPr eaLnBrk="1" hangingPunct="1"/>
            <a:r>
              <a:rPr lang="cy-GB" dirty="0"/>
              <a:t>Nid yw'n ymwneud yn unig â phethau (sut mae'n gweithio, cysyniadau gwyddonol)</a:t>
            </a:r>
          </a:p>
          <a:p>
            <a:pPr eaLnBrk="1" hangingPunct="1"/>
            <a:r>
              <a:rPr lang="cy-GB" dirty="0"/>
              <a:t>Mae </a:t>
            </a:r>
            <a:r>
              <a:rPr lang="cy-GB" b="1" u="sng" dirty="0"/>
              <a:t>hefyd</a:t>
            </a:r>
            <a:r>
              <a:rPr lang="cy-GB" dirty="0"/>
              <a:t> yn ymwneud â bod yn rhan o gymuned</a:t>
            </a:r>
          </a:p>
          <a:p>
            <a:pPr eaLnBrk="1" hangingPunct="1"/>
            <a:r>
              <a:rPr lang="cy-GB" dirty="0"/>
              <a:t>Trwy ddefnyddio'r arfau symbolaidd gyda phobl eraill, mae plant yn rhan o'u diwylliant</a:t>
            </a:r>
          </a:p>
          <a:p>
            <a:pPr lvl="1" eaLnBrk="1" hangingPunct="1"/>
            <a:r>
              <a:rPr lang="cy-GB" dirty="0"/>
              <a:t>Mae hyn yn cynnwys credoau, iaith, rheolau - sut rydym yn ymddwyn mewn gwahanol sefyllfaoedd, gyda gwahanol bobl </a:t>
            </a:r>
          </a:p>
          <a:p>
            <a:pPr lvl="1" eaLnBrk="1" hangingPunct="1"/>
            <a:endParaRPr lang="cy-GB" dirty="0"/>
          </a:p>
        </p:txBody>
      </p:sp>
    </p:spTree>
    <p:extLst>
      <p:ext uri="{BB962C8B-B14F-4D97-AF65-F5344CB8AC3E}">
        <p14:creationId xmlns:p14="http://schemas.microsoft.com/office/powerpoint/2010/main" val="949463077"/>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cy-GB" sz="3800" dirty="0">
                <a:solidFill>
                  <a:srgbClr val="00B0F0"/>
                </a:solidFill>
              </a:rPr>
              <a:t>Iaith a diwylliant fel arfau ar gyfer dealltwriaeth </a:t>
            </a:r>
          </a:p>
        </p:txBody>
      </p:sp>
      <p:sp>
        <p:nvSpPr>
          <p:cNvPr id="20483" name="Rectangle 3"/>
          <p:cNvSpPr>
            <a:spLocks noGrp="1" noChangeArrowheads="1"/>
          </p:cNvSpPr>
          <p:nvPr>
            <p:ph type="body" idx="1"/>
          </p:nvPr>
        </p:nvSpPr>
        <p:spPr/>
        <p:txBody>
          <a:bodyPr/>
          <a:lstStyle/>
          <a:p>
            <a:pPr eaLnBrk="1" hangingPunct="1"/>
            <a:r>
              <a:rPr lang="cy-GB" dirty="0"/>
              <a:t>Caiff gwybodaeth ei </a:t>
            </a:r>
            <a:r>
              <a:rPr lang="cy-GB" i="1" dirty="0"/>
              <a:t>chyd-adeiladu</a:t>
            </a:r>
            <a:r>
              <a:rPr lang="cy-GB" dirty="0"/>
              <a:t> gan unigolyn o fewn fframweithiau cymdeithasol iaith a diwylliant y gr</a:t>
            </a:r>
            <a:r>
              <a:rPr lang="en-GB" dirty="0"/>
              <a:t>ŵ</a:t>
            </a:r>
            <a:r>
              <a:rPr lang="cy-GB" dirty="0"/>
              <a:t>p</a:t>
            </a:r>
          </a:p>
          <a:p>
            <a:pPr lvl="1" eaLnBrk="1" hangingPunct="1"/>
            <a:r>
              <a:rPr lang="cy-GB" dirty="0"/>
              <a:t>Enghreifftiau:</a:t>
            </a:r>
          </a:p>
          <a:p>
            <a:pPr lvl="1" eaLnBrk="1" hangingPunct="1"/>
            <a:r>
              <a:rPr lang="cy-GB" dirty="0"/>
              <a:t>Leila (ychwanegiad diweddar i Bl2 gydag E2L) ‘minio’ (‘sharpened’)</a:t>
            </a:r>
          </a:p>
          <a:p>
            <a:pPr lvl="1" eaLnBrk="1" hangingPunct="1"/>
            <a:r>
              <a:rPr lang="cy-GB" dirty="0"/>
              <a:t>Edrych ym myw llygaid rhywun (‘Eyeball’) </a:t>
            </a:r>
          </a:p>
        </p:txBody>
      </p:sp>
    </p:spTree>
    <p:extLst>
      <p:ext uri="{BB962C8B-B14F-4D97-AF65-F5344CB8AC3E}">
        <p14:creationId xmlns:p14="http://schemas.microsoft.com/office/powerpoint/2010/main" val="3070051912"/>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cy-GB" dirty="0">
                <a:solidFill>
                  <a:srgbClr val="00B0F0"/>
                </a:solidFill>
              </a:rPr>
              <a:t>Profi ddwywaith </a:t>
            </a:r>
          </a:p>
        </p:txBody>
      </p:sp>
      <p:sp>
        <p:nvSpPr>
          <p:cNvPr id="21507" name="Rectangle 3"/>
          <p:cNvSpPr>
            <a:spLocks noGrp="1" noChangeArrowheads="1"/>
          </p:cNvSpPr>
          <p:nvPr>
            <p:ph type="body" idx="1"/>
          </p:nvPr>
        </p:nvSpPr>
        <p:spPr/>
        <p:txBody>
          <a:bodyPr/>
          <a:lstStyle/>
          <a:p>
            <a:pPr eaLnBrk="1" hangingPunct="1">
              <a:lnSpc>
                <a:spcPct val="90000"/>
              </a:lnSpc>
            </a:pPr>
            <a:r>
              <a:rPr lang="cy-GB" dirty="0"/>
              <a:t>Awgrymodd </a:t>
            </a:r>
            <a:r>
              <a:rPr lang="cy-GB" dirty="0" err="1"/>
              <a:t>Vygotsky</a:t>
            </a:r>
            <a:r>
              <a:rPr lang="cy-GB" dirty="0"/>
              <a:t> bod plant yn ennill yr un wybodaeth ar ddwy lefel</a:t>
            </a:r>
          </a:p>
          <a:p>
            <a:pPr lvl="1" eaLnBrk="1" hangingPunct="1">
              <a:lnSpc>
                <a:spcPct val="90000"/>
              </a:lnSpc>
            </a:pPr>
            <a:r>
              <a:rPr lang="cy-GB" dirty="0"/>
              <a:t>Yn gyntaf: y lefel gymdeithasol - trwy ei brofi gydag eraill, efallai eraill sy'n fwy profiadol</a:t>
            </a:r>
          </a:p>
          <a:p>
            <a:pPr lvl="1" eaLnBrk="1" hangingPunct="1">
              <a:lnSpc>
                <a:spcPct val="90000"/>
              </a:lnSpc>
            </a:pPr>
            <a:r>
              <a:rPr lang="cy-GB" dirty="0"/>
              <a:t>Yn ail: y lefel seicolegol - trwy wneud mapiau meddyliol o'r hyn a ddeallwyd </a:t>
            </a:r>
          </a:p>
          <a:p>
            <a:pPr eaLnBrk="1" hangingPunct="1">
              <a:lnSpc>
                <a:spcPct val="90000"/>
              </a:lnSpc>
            </a:pPr>
            <a:r>
              <a:rPr lang="cy-GB" dirty="0"/>
              <a:t>Mae dysgu'n digwydd gyntaf trwy </a:t>
            </a:r>
            <a:r>
              <a:rPr lang="cy-GB" i="1" dirty="0"/>
              <a:t>ryngweithio</a:t>
            </a:r>
            <a:r>
              <a:rPr lang="cy-GB" dirty="0"/>
              <a:t> yna trwy </a:t>
            </a:r>
            <a:r>
              <a:rPr lang="cy-GB" i="1" dirty="0"/>
              <a:t>fewnoli</a:t>
            </a:r>
          </a:p>
          <a:p>
            <a:pPr eaLnBrk="1" hangingPunct="1">
              <a:lnSpc>
                <a:spcPct val="90000"/>
              </a:lnSpc>
            </a:pPr>
            <a:r>
              <a:rPr lang="cy-GB" dirty="0"/>
              <a:t>Mae'r plentyn yn 'ddysgwr cydweithredol' (nid yn 'unig wyddonydd') </a:t>
            </a:r>
          </a:p>
          <a:p>
            <a:pPr lvl="1" eaLnBrk="1" hangingPunct="1">
              <a:lnSpc>
                <a:spcPct val="90000"/>
              </a:lnSpc>
            </a:pPr>
            <a:endParaRPr lang="cy-GB" dirty="0"/>
          </a:p>
          <a:p>
            <a:pPr eaLnBrk="1" hangingPunct="1">
              <a:lnSpc>
                <a:spcPct val="90000"/>
              </a:lnSpc>
            </a:pPr>
            <a:endParaRPr lang="cy-GB" dirty="0"/>
          </a:p>
        </p:txBody>
      </p:sp>
    </p:spTree>
    <p:extLst>
      <p:ext uri="{BB962C8B-B14F-4D97-AF65-F5344CB8AC3E}">
        <p14:creationId xmlns:p14="http://schemas.microsoft.com/office/powerpoint/2010/main" val="3380405906"/>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811213" y="87313"/>
            <a:ext cx="7886700" cy="854384"/>
          </a:xfrm>
        </p:spPr>
        <p:txBody>
          <a:bodyPr/>
          <a:lstStyle/>
          <a:p>
            <a:pPr eaLnBrk="1" hangingPunct="1"/>
            <a:r>
              <a:rPr lang="cy-GB" dirty="0">
                <a:solidFill>
                  <a:srgbClr val="00B0F0"/>
                </a:solidFill>
              </a:rPr>
              <a:t>Y ZPD </a:t>
            </a:r>
          </a:p>
        </p:txBody>
      </p:sp>
      <p:sp>
        <p:nvSpPr>
          <p:cNvPr id="22531" name="Rectangle 3"/>
          <p:cNvSpPr>
            <a:spLocks noGrp="1" noChangeArrowheads="1"/>
          </p:cNvSpPr>
          <p:nvPr>
            <p:ph type="body" idx="1"/>
          </p:nvPr>
        </p:nvSpPr>
        <p:spPr>
          <a:xfrm>
            <a:off x="338659" y="757783"/>
            <a:ext cx="8229600" cy="4852988"/>
          </a:xfrm>
        </p:spPr>
        <p:txBody>
          <a:bodyPr/>
          <a:lstStyle/>
          <a:p>
            <a:pPr eaLnBrk="1" hangingPunct="1">
              <a:defRPr/>
            </a:pPr>
            <a:r>
              <a:rPr lang="cy-GB" sz="2650" dirty="0"/>
              <a:t>Cyflwynodd Vygotsky'r syniad o'r "parth datblygiad procsimol" (‘ZPD – Zone of Proximal Development’)</a:t>
            </a:r>
          </a:p>
          <a:p>
            <a:pPr eaLnBrk="1" hangingPunct="1">
              <a:defRPr/>
            </a:pPr>
            <a:r>
              <a:rPr lang="cy-GB" sz="2650" dirty="0"/>
              <a:t>Plentyn yn dangos ar ben ei hun yr hyn mae ef/hi wedi'i feistroli'n barod </a:t>
            </a:r>
          </a:p>
          <a:p>
            <a:pPr lvl="1" eaLnBrk="1" hangingPunct="1">
              <a:defRPr/>
            </a:pPr>
            <a:r>
              <a:rPr lang="cy-GB" sz="2650" dirty="0"/>
              <a:t>Gwybodaeth a sgil sydd gan y plentyn</a:t>
            </a:r>
          </a:p>
          <a:p>
            <a:pPr eaLnBrk="1" hangingPunct="1">
              <a:defRPr/>
            </a:pPr>
            <a:r>
              <a:rPr lang="cy-GB" sz="2650" dirty="0"/>
              <a:t>Gall y plentyn berfformio ar lefel uwch pan fydd ef/hi yn cael cymorth cymar mwy galluog neu oedolyn</a:t>
            </a:r>
          </a:p>
          <a:p>
            <a:pPr lvl="1" eaLnBrk="1" hangingPunct="1">
              <a:defRPr/>
            </a:pPr>
            <a:r>
              <a:rPr lang="cy-GB" sz="2650" dirty="0"/>
              <a:t>Gwybodaeth a sgil nad yw'r plentyn wedi'i feistroli eto </a:t>
            </a:r>
          </a:p>
          <a:p>
            <a:pPr eaLnBrk="1" hangingPunct="1">
              <a:defRPr/>
            </a:pPr>
            <a:endParaRPr lang="cy-GB" dirty="0"/>
          </a:p>
          <a:p>
            <a:pPr eaLnBrk="1" hangingPunct="1">
              <a:defRPr/>
            </a:pPr>
            <a:endParaRPr lang="cy-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34167" y="4114468"/>
            <a:ext cx="2240204" cy="2054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75094522"/>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7814"/>
            <a:ext cx="8229600" cy="575172"/>
          </a:xfrm>
        </p:spPr>
        <p:txBody>
          <a:bodyPr>
            <a:normAutofit fontScale="90000"/>
          </a:bodyPr>
          <a:lstStyle/>
          <a:p>
            <a:pPr eaLnBrk="1" hangingPunct="1"/>
            <a:r>
              <a:rPr lang="cy-GB" dirty="0">
                <a:solidFill>
                  <a:srgbClr val="00B0F0"/>
                </a:solidFill>
              </a:rPr>
              <a:t>Y ZPD </a:t>
            </a:r>
          </a:p>
        </p:txBody>
      </p:sp>
      <p:graphicFrame>
        <p:nvGraphicFramePr>
          <p:cNvPr id="36867" name="Group 3"/>
          <p:cNvGraphicFramePr>
            <a:graphicFrameLocks noGrp="1"/>
          </p:cNvGraphicFramePr>
          <p:nvPr>
            <p:ph type="tbl" idx="1"/>
            <p:extLst>
              <p:ext uri="{D42A27DB-BD31-4B8C-83A1-F6EECF244321}">
                <p14:modId xmlns:p14="http://schemas.microsoft.com/office/powerpoint/2010/main" val="1880834210"/>
              </p:ext>
            </p:extLst>
          </p:nvPr>
        </p:nvGraphicFramePr>
        <p:xfrm>
          <a:off x="457200" y="924636"/>
          <a:ext cx="8229600" cy="4630865"/>
        </p:xfrm>
        <a:graphic>
          <a:graphicData uri="http://schemas.openxmlformats.org/drawingml/2006/table">
            <a:tbl>
              <a:tblPr/>
              <a:tblGrid>
                <a:gridCol w="8229600">
                  <a:extLst>
                    <a:ext uri="{9D8B030D-6E8A-4147-A177-3AD203B41FA5}">
                      <a16:colId xmlns:a16="http://schemas.microsoft.com/office/drawing/2014/main" val="20000"/>
                    </a:ext>
                  </a:extLst>
                </a:gridCol>
              </a:tblGrid>
              <a:tr h="1509713">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cy-GB" sz="2600" b="1" i="0" u="none" strike="noStrike" cap="none" normalizeH="0" baseline="0" dirty="0">
                          <a:ln>
                            <a:noFill/>
                          </a:ln>
                          <a:solidFill>
                            <a:schemeClr val="tx1"/>
                          </a:solidFill>
                          <a:effectLst/>
                          <a:latin typeface="Arial" charset="0"/>
                          <a:cs typeface="Arial" charset="0"/>
                        </a:rPr>
                        <a:t>Lefel Datblygiad Posibl</a:t>
                      </a:r>
                      <a:endParaRPr kumimoji="0" lang="cy-GB" sz="2600" b="0" i="0" u="none" strike="noStrike" cap="none" normalizeH="0" baseline="0" dirty="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cy-GB" sz="2200" b="0" i="0" u="none" strike="noStrike" cap="none" normalizeH="0" baseline="0" dirty="0">
                          <a:ln>
                            <a:noFill/>
                          </a:ln>
                          <a:solidFill>
                            <a:schemeClr val="tx1"/>
                          </a:solidFill>
                          <a:effectLst/>
                          <a:latin typeface="Arial" charset="0"/>
                          <a:cs typeface="Arial" charset="0"/>
                        </a:rPr>
                        <a:t>Gwybodaeth a dealltwriaeth y gallai’r plentyn eu cael yn y dyfodol ond sy'n anhygyrch o le maen nhw ar hyn o bryd (lefel datblygiad gwirioneddol)</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511300">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cy-GB" sz="2600" b="1" i="0" u="none" strike="noStrike" cap="none" normalizeH="0" baseline="0" dirty="0">
                          <a:ln>
                            <a:noFill/>
                          </a:ln>
                          <a:solidFill>
                            <a:schemeClr val="tx1"/>
                          </a:solidFill>
                          <a:effectLst/>
                          <a:latin typeface="Arial" charset="0"/>
                          <a:cs typeface="Arial" charset="0"/>
                        </a:rPr>
                        <a:t>“Parth Datblygiad Procsimol”</a:t>
                      </a:r>
                      <a:endParaRPr kumimoji="0" lang="cy-GB" sz="2600" b="0"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cy-GB" sz="2200" b="0" i="0" u="none" strike="noStrike" cap="none" normalizeH="0" baseline="0" dirty="0">
                          <a:ln>
                            <a:noFill/>
                          </a:ln>
                          <a:solidFill>
                            <a:schemeClr val="tx1"/>
                          </a:solidFill>
                          <a:effectLst/>
                          <a:latin typeface="Arial" charset="0"/>
                          <a:cs typeface="Arial" charset="0"/>
                        </a:rPr>
                        <a:t>Gwybodaeth a dealltwriaeth y gall y plentyn ei ddeall gyda help cymar mwy cymwys neu oedolyn - mae'r plentyn ar ymyl ei galluoedd ac mae angen cymorth arni ["sgaffaldio"]</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509713">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cy-GB" sz="2600" b="1" i="0" u="none" strike="noStrike" cap="none" normalizeH="0" baseline="0" dirty="0">
                          <a:ln>
                            <a:noFill/>
                          </a:ln>
                          <a:solidFill>
                            <a:schemeClr val="tx1"/>
                          </a:solidFill>
                          <a:effectLst/>
                          <a:latin typeface="Arial" charset="0"/>
                          <a:cs typeface="Arial" charset="0"/>
                        </a:rPr>
                        <a:t>Lefel Datblygiad Gwirioneddol</a:t>
                      </a:r>
                      <a:endParaRPr kumimoji="0" lang="cy-GB" sz="2600" b="0"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cy-GB" sz="2200" b="0" i="0" u="none" strike="noStrike" cap="none" normalizeH="0" baseline="0" dirty="0">
                          <a:ln>
                            <a:noFill/>
                          </a:ln>
                          <a:solidFill>
                            <a:schemeClr val="tx1"/>
                          </a:solidFill>
                          <a:effectLst/>
                          <a:latin typeface="Arial" charset="0"/>
                          <a:cs typeface="Arial" charset="0"/>
                        </a:rPr>
                        <a:t>Gwybodaeth a gafwyd a dealltwriaeth gysyniadol gadarn - yr hyn y gall y plentyn ei wneud ar ei ben ei hun ac yn annibynnol</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7753249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7813"/>
            <a:ext cx="2899954" cy="936625"/>
          </a:xfrm>
        </p:spPr>
        <p:txBody>
          <a:bodyPr/>
          <a:lstStyle/>
          <a:p>
            <a:pPr eaLnBrk="1" hangingPunct="1"/>
            <a:r>
              <a:rPr lang="cy-GB" dirty="0" err="1">
                <a:solidFill>
                  <a:srgbClr val="00B0F0"/>
                </a:solidFill>
              </a:rPr>
              <a:t>Sgaffaldio</a:t>
            </a:r>
            <a:r>
              <a:rPr lang="cy-GB" dirty="0"/>
              <a:t> </a:t>
            </a:r>
          </a:p>
        </p:txBody>
      </p:sp>
      <p:sp>
        <p:nvSpPr>
          <p:cNvPr id="24579" name="Rectangle 3"/>
          <p:cNvSpPr>
            <a:spLocks noGrp="1" noChangeArrowheads="1"/>
          </p:cNvSpPr>
          <p:nvPr>
            <p:ph type="body" idx="1"/>
          </p:nvPr>
        </p:nvSpPr>
        <p:spPr>
          <a:xfrm>
            <a:off x="457200" y="1285875"/>
            <a:ext cx="8229600" cy="5311775"/>
          </a:xfrm>
        </p:spPr>
        <p:txBody>
          <a:bodyPr/>
          <a:lstStyle/>
          <a:p>
            <a:pPr eaLnBrk="1" hangingPunct="1"/>
            <a:r>
              <a:rPr lang="cy-GB" sz="2200" dirty="0"/>
              <a:t>Mabwysiadodd </a:t>
            </a:r>
            <a:r>
              <a:rPr lang="cy-GB" sz="2200" dirty="0" err="1"/>
              <a:t>Jerome</a:t>
            </a:r>
            <a:r>
              <a:rPr lang="cy-GB" sz="2200" dirty="0"/>
              <a:t> </a:t>
            </a:r>
            <a:r>
              <a:rPr lang="cy-GB" sz="2200" dirty="0" err="1"/>
              <a:t>Bruner</a:t>
            </a:r>
            <a:r>
              <a:rPr lang="cy-GB" sz="2200" dirty="0"/>
              <a:t> (ganwyd 1915 seicolegydd Americanaidd) y term "</a:t>
            </a:r>
            <a:r>
              <a:rPr lang="cy-GB" sz="2200" dirty="0" err="1"/>
              <a:t>sgaffaldio</a:t>
            </a:r>
            <a:r>
              <a:rPr lang="cy-GB" sz="2200" dirty="0"/>
              <a:t>" i ddisgrifio rôl gymdeithasol yr oedolyn wrth gefnogi dysgu plentyn</a:t>
            </a:r>
          </a:p>
          <a:p>
            <a:pPr eaLnBrk="1" hangingPunct="1"/>
            <a:r>
              <a:rPr lang="cy-GB" sz="2200" dirty="0"/>
              <a:t>Mae'n bwysig i unrhyw un sy'n helpu plentyn ddysgu i weithio</a:t>
            </a:r>
            <a:r>
              <a:rPr lang="cy-GB" sz="2200" b="1" dirty="0"/>
              <a:t> o fewn</a:t>
            </a:r>
            <a:r>
              <a:rPr lang="cy-GB" sz="2200" dirty="0"/>
              <a:t> y ZPD yma</a:t>
            </a:r>
          </a:p>
          <a:p>
            <a:pPr lvl="1" eaLnBrk="1" hangingPunct="1"/>
            <a:r>
              <a:rPr lang="cy-GB" sz="2200" dirty="0"/>
              <a:t>Mae gweithio o </a:t>
            </a:r>
            <a:r>
              <a:rPr lang="cy-GB" sz="2200" dirty="0" err="1"/>
              <a:t>dano'n</a:t>
            </a:r>
            <a:r>
              <a:rPr lang="cy-GB" sz="2200" dirty="0"/>
              <a:t> golygu na fydd y plentyn yn dysgu unrhyw beth newydd</a:t>
            </a:r>
          </a:p>
          <a:p>
            <a:pPr lvl="1" eaLnBrk="1" hangingPunct="1"/>
            <a:r>
              <a:rPr lang="cy-GB" sz="2200" dirty="0"/>
              <a:t>Mae gweithio uwch ei ben yn golygu bod y gwaith yn anhygyrch i'r plentyn a thu hwnt i'w galluoedd presennol </a:t>
            </a:r>
          </a:p>
          <a:p>
            <a:pPr eaLnBrk="1" hangingPunct="1"/>
            <a:r>
              <a:rPr lang="cy-GB" sz="2200" dirty="0"/>
              <a:t>Yn aml, mae'r addysgwr yn '</a:t>
            </a:r>
            <a:r>
              <a:rPr lang="cy-GB" sz="2200" dirty="0" err="1"/>
              <a:t>sgaffaldio</a:t>
            </a:r>
            <a:r>
              <a:rPr lang="cy-GB" sz="2200" dirty="0"/>
              <a:t>' perfformiad y plentyn trwy ddarparu camau canllaw bychain</a:t>
            </a:r>
          </a:p>
          <a:p>
            <a:pPr lvl="1" eaLnBrk="1" hangingPunct="1"/>
            <a:r>
              <a:rPr lang="cy-GB" sz="2200" dirty="0"/>
              <a:t>Caiff y 'sgaffald' ei dynnu ymaith unwaith y bydd y plentyn yn gallu perfformio ar ei ben ei hun</a:t>
            </a:r>
          </a:p>
          <a:p>
            <a:pPr eaLnBrk="1" hangingPunct="1"/>
            <a:endParaRPr lang="cy-GB" sz="26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98525" y="174625"/>
            <a:ext cx="935581" cy="1381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4881887"/>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67544" y="277813"/>
            <a:ext cx="8507288" cy="702915"/>
          </a:xfrm>
        </p:spPr>
        <p:txBody>
          <a:bodyPr>
            <a:normAutofit fontScale="90000"/>
          </a:bodyPr>
          <a:lstStyle/>
          <a:p>
            <a:pPr eaLnBrk="1" hangingPunct="1"/>
            <a:r>
              <a:rPr lang="cy-GB" sz="3600" dirty="0">
                <a:solidFill>
                  <a:srgbClr val="00B0F0"/>
                </a:solidFill>
              </a:rPr>
              <a:t>Ymagweddau addysgu adeileddol cymdeithasol </a:t>
            </a:r>
          </a:p>
        </p:txBody>
      </p:sp>
      <p:sp>
        <p:nvSpPr>
          <p:cNvPr id="25603" name="Rectangle 3"/>
          <p:cNvSpPr>
            <a:spLocks noGrp="1" noChangeArrowheads="1"/>
          </p:cNvSpPr>
          <p:nvPr>
            <p:ph type="body" idx="1"/>
          </p:nvPr>
        </p:nvSpPr>
        <p:spPr>
          <a:xfrm>
            <a:off x="467544" y="1052736"/>
            <a:ext cx="8229600" cy="5805264"/>
          </a:xfrm>
        </p:spPr>
        <p:txBody>
          <a:bodyPr/>
          <a:lstStyle/>
          <a:p>
            <a:pPr eaLnBrk="1" hangingPunct="1">
              <a:lnSpc>
                <a:spcPct val="90000"/>
              </a:lnSpc>
            </a:pPr>
            <a:r>
              <a:rPr lang="cy-GB" sz="2800" dirty="0"/>
              <a:t>Dulliau dysgu cydweithredol, sy'n eich annog i siarad gyda'ch gilydd</a:t>
            </a:r>
          </a:p>
          <a:p>
            <a:pPr lvl="1" eaLnBrk="1" hangingPunct="1">
              <a:lnSpc>
                <a:spcPct val="90000"/>
              </a:lnSpc>
            </a:pPr>
            <a:r>
              <a:rPr lang="cy-GB" sz="2400" dirty="0"/>
              <a:t>Siaradwch gyda'ch partner ac ysgrifennwch eich ateb gyda'ch gilydd </a:t>
            </a:r>
          </a:p>
          <a:p>
            <a:pPr eaLnBrk="1" hangingPunct="1">
              <a:lnSpc>
                <a:spcPct val="90000"/>
              </a:lnSpc>
            </a:pPr>
            <a:r>
              <a:rPr lang="cy-GB" sz="2800" dirty="0"/>
              <a:t>Datblygu sgiliau gwaith tîm </a:t>
            </a:r>
          </a:p>
          <a:p>
            <a:pPr eaLnBrk="1" hangingPunct="1">
              <a:lnSpc>
                <a:spcPct val="90000"/>
              </a:lnSpc>
            </a:pPr>
            <a:r>
              <a:rPr lang="cy-GB" sz="2800" dirty="0"/>
              <a:t>Trafod syniadau</a:t>
            </a:r>
          </a:p>
          <a:p>
            <a:pPr lvl="1" eaLnBrk="1" hangingPunct="1">
              <a:lnSpc>
                <a:spcPct val="90000"/>
              </a:lnSpc>
            </a:pPr>
            <a:r>
              <a:rPr lang="cy-GB" sz="2400" dirty="0"/>
              <a:t>dywedwch wrthym beth a wnaeth / beth a ddysgodd/ beth a archwiliodd eich gr</a:t>
            </a:r>
            <a:r>
              <a:rPr lang="en-GB" sz="2400" dirty="0" err="1"/>
              <a:t>ŵp</a:t>
            </a:r>
            <a:r>
              <a:rPr lang="en-GB" sz="2400" dirty="0"/>
              <a:t>...</a:t>
            </a:r>
            <a:endParaRPr lang="cy-GB" sz="2400" dirty="0"/>
          </a:p>
          <a:p>
            <a:pPr eaLnBrk="1" hangingPunct="1">
              <a:lnSpc>
                <a:spcPct val="90000"/>
              </a:lnSpc>
            </a:pPr>
            <a:r>
              <a:rPr lang="cy-GB" dirty="0"/>
              <a:t> </a:t>
            </a:r>
            <a:r>
              <a:rPr lang="cy-GB" sz="2800" dirty="0"/>
              <a:t>Gwneud y mwyaf o gyfleoedd dysgu wedi'i sgaffaldio</a:t>
            </a:r>
          </a:p>
          <a:p>
            <a:pPr lvl="1" eaLnBrk="1" hangingPunct="1">
              <a:lnSpc>
                <a:spcPct val="90000"/>
              </a:lnSpc>
            </a:pPr>
            <a:r>
              <a:rPr lang="cy-GB" sz="2400" dirty="0"/>
              <a:t>mae rhyngweithio gydag athro/arall yn ganolog i'r broses dysgu</a:t>
            </a:r>
          </a:p>
          <a:p>
            <a:pPr lvl="1" eaLnBrk="1" hangingPunct="1">
              <a:lnSpc>
                <a:spcPct val="90000"/>
              </a:lnSpc>
              <a:defRPr/>
            </a:pPr>
            <a:r>
              <a:rPr lang="en-GB" sz="2400" dirty="0">
                <a:hlinkClick r:id="rId3"/>
              </a:rPr>
              <a:t>http://www.youtube.com/watch?v=Xa59prZC5gA</a:t>
            </a:r>
            <a:endParaRPr lang="en-GB" sz="2400" dirty="0"/>
          </a:p>
          <a:p>
            <a:pPr lvl="1" eaLnBrk="1" hangingPunct="1">
              <a:lnSpc>
                <a:spcPct val="90000"/>
              </a:lnSpc>
              <a:defRPr/>
            </a:pPr>
            <a:r>
              <a:rPr lang="en-GB" sz="2400" dirty="0">
                <a:hlinkClick r:id="rId4"/>
              </a:rPr>
              <a:t>http://www.youtube.com/watch?v=4mfIYp_Y9Zk</a:t>
            </a:r>
            <a:r>
              <a:rPr lang="en-GB" sz="2400" dirty="0"/>
              <a:t>   </a:t>
            </a:r>
          </a:p>
          <a:p>
            <a:pPr lvl="1" eaLnBrk="1" hangingPunct="1">
              <a:lnSpc>
                <a:spcPct val="90000"/>
              </a:lnSpc>
            </a:pPr>
            <a:endParaRPr lang="cy-GB" sz="2400" dirty="0"/>
          </a:p>
          <a:p>
            <a:pPr lvl="1" eaLnBrk="1" hangingPunct="1">
              <a:lnSpc>
                <a:spcPct val="90000"/>
              </a:lnSpc>
            </a:pPr>
            <a:endParaRPr lang="cy-GB" dirty="0"/>
          </a:p>
        </p:txBody>
      </p:sp>
    </p:spTree>
    <p:extLst>
      <p:ext uri="{BB962C8B-B14F-4D97-AF65-F5344CB8AC3E}">
        <p14:creationId xmlns:p14="http://schemas.microsoft.com/office/powerpoint/2010/main" val="906076261"/>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1297" y="236310"/>
            <a:ext cx="7772400" cy="1470025"/>
          </a:xfrm>
        </p:spPr>
        <p:txBody>
          <a:bodyPr/>
          <a:lstStyle/>
          <a:p>
            <a:pPr algn="ctr"/>
            <a:r>
              <a:rPr lang="en-GB" dirty="0" smtClean="0">
                <a:solidFill>
                  <a:srgbClr val="00B0F0"/>
                </a:solidFill>
              </a:rPr>
              <a:t>So which theory should we use in the Primary classroom?</a:t>
            </a:r>
            <a:endParaRPr lang="en-GB" dirty="0">
              <a:solidFill>
                <a:srgbClr val="00B0F0"/>
              </a:solidFill>
            </a:endParaRPr>
          </a:p>
        </p:txBody>
      </p:sp>
      <p:sp>
        <p:nvSpPr>
          <p:cNvPr id="3" name="Subtitle 2"/>
          <p:cNvSpPr>
            <a:spLocks noGrp="1"/>
          </p:cNvSpPr>
          <p:nvPr>
            <p:ph type="subTitle" idx="1"/>
          </p:nvPr>
        </p:nvSpPr>
        <p:spPr/>
        <p:txBody>
          <a:bodyPr/>
          <a:lstStyle/>
          <a:p>
            <a:r>
              <a:rPr lang="en-US" altLang="en-US" dirty="0">
                <a:solidFill>
                  <a:schemeClr val="tx1"/>
                </a:solidFill>
                <a:latin typeface="Arial" panose="020B0604020202020204" pitchFamily="34" charset="0"/>
              </a:rPr>
              <a:t>No one theory fits all, there are many </a:t>
            </a:r>
            <a:r>
              <a:rPr lang="en-US" altLang="en-US" dirty="0" err="1" smtClean="0">
                <a:solidFill>
                  <a:schemeClr val="tx1"/>
                </a:solidFill>
                <a:latin typeface="Arial" panose="020B0604020202020204" pitchFamily="34" charset="0"/>
              </a:rPr>
              <a:t>many</a:t>
            </a:r>
            <a:r>
              <a:rPr lang="en-US" altLang="en-US" dirty="0" smtClean="0">
                <a:solidFill>
                  <a:schemeClr val="tx1"/>
                </a:solidFill>
                <a:latin typeface="Arial" panose="020B0604020202020204" pitchFamily="34" charset="0"/>
              </a:rPr>
              <a:t> </a:t>
            </a:r>
            <a:r>
              <a:rPr lang="en-US" altLang="en-US" dirty="0">
                <a:solidFill>
                  <a:schemeClr val="tx1"/>
                </a:solidFill>
                <a:latin typeface="Arial" panose="020B0604020202020204" pitchFamily="34" charset="0"/>
              </a:rPr>
              <a:t>considerations</a:t>
            </a:r>
          </a:p>
          <a:p>
            <a:endParaRPr lang="en-GB" dirty="0"/>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70447" y="1420949"/>
            <a:ext cx="3594100" cy="2260600"/>
          </a:xfrm>
        </p:spPr>
      </p:pic>
    </p:spTree>
    <p:extLst>
      <p:ext uri="{BB962C8B-B14F-4D97-AF65-F5344CB8AC3E}">
        <p14:creationId xmlns:p14="http://schemas.microsoft.com/office/powerpoint/2010/main" val="1087604739"/>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768" y="723900"/>
            <a:ext cx="45720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6" name="Title 1">
            <a:extLst>
              <a:ext uri="{FF2B5EF4-FFF2-40B4-BE49-F238E27FC236}">
                <a16:creationId xmlns:a16="http://schemas.microsoft.com/office/drawing/2014/main" id="{D732327D-C11A-1948-A0D8-598B3D9B1BD1}"/>
              </a:ext>
            </a:extLst>
          </p:cNvPr>
          <p:cNvSpPr>
            <a:spLocks noGrp="1"/>
          </p:cNvSpPr>
          <p:nvPr>
            <p:ph type="title"/>
          </p:nvPr>
        </p:nvSpPr>
        <p:spPr>
          <a:xfrm>
            <a:off x="457200" y="152400"/>
            <a:ext cx="8229600" cy="1143000"/>
          </a:xfrm>
        </p:spPr>
        <p:txBody>
          <a:bodyPr rtlCol="0">
            <a:normAutofit/>
          </a:bodyPr>
          <a:lstStyle/>
          <a:p>
            <a:pPr eaLnBrk="1" fontAlgn="auto" hangingPunct="1">
              <a:spcAft>
                <a:spcPts val="0"/>
              </a:spcAft>
              <a:defRPr/>
            </a:pPr>
            <a:r>
              <a:rPr lang="en-US" altLang="en-US" sz="3800" b="1" dirty="0">
                <a:solidFill>
                  <a:srgbClr val="00B0F0"/>
                </a:solidFill>
              </a:rPr>
              <a:t>Maslow’s theory of motivation (1943)</a:t>
            </a:r>
            <a:endParaRPr lang="en-US" altLang="en-US" sz="3800" dirty="0">
              <a:solidFill>
                <a:srgbClr val="00B0F0"/>
              </a:solidFill>
            </a:endParaRPr>
          </a:p>
        </p:txBody>
      </p:sp>
      <p:sp>
        <p:nvSpPr>
          <p:cNvPr id="57348" name="Rectangle 5"/>
          <p:cNvSpPr>
            <a:spLocks noChangeArrowheads="1"/>
          </p:cNvSpPr>
          <p:nvPr/>
        </p:nvSpPr>
        <p:spPr bwMode="auto">
          <a:xfrm>
            <a:off x="0" y="6094413"/>
            <a:ext cx="968533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37931725" indent="-37474525">
              <a:defRPr>
                <a:solidFill>
                  <a:schemeClr val="tx1"/>
                </a:solidFill>
                <a:latin typeface="Arial" panose="020B0604020202020204" pitchFamily="34" charset="0"/>
                <a:cs typeface="Arial" panose="020B0604020202020204" pitchFamily="34" charset="0"/>
              </a:defRPr>
            </a:lvl2pPr>
            <a:lvl3pPr marL="1022350" indent="-350838">
              <a:defRPr>
                <a:solidFill>
                  <a:schemeClr val="tx1"/>
                </a:solidFill>
                <a:latin typeface="Arial" panose="020B0604020202020204" pitchFamily="34" charset="0"/>
                <a:cs typeface="Arial" panose="020B0604020202020204" pitchFamily="34" charset="0"/>
              </a:defRPr>
            </a:lvl3pPr>
            <a:lvl4pPr marL="1339850" indent="-315913">
              <a:defRPr>
                <a:solidFill>
                  <a:schemeClr val="tx1"/>
                </a:solidFill>
                <a:latin typeface="Arial" panose="020B0604020202020204" pitchFamily="34" charset="0"/>
                <a:cs typeface="Arial" panose="020B0604020202020204" pitchFamily="34" charset="0"/>
              </a:defRPr>
            </a:lvl4pPr>
            <a:lvl5pPr marL="1681163" indent="-339725">
              <a:defRPr>
                <a:solidFill>
                  <a:schemeClr val="tx1"/>
                </a:solidFill>
                <a:latin typeface="Arial" panose="020B0604020202020204" pitchFamily="34" charset="0"/>
                <a:cs typeface="Arial" panose="020B0604020202020204" pitchFamily="34" charset="0"/>
              </a:defRPr>
            </a:lvl5pPr>
            <a:lvl6pPr marL="21383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5955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0527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5099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dirty="0">
                <a:hlinkClick r:id="rId3"/>
              </a:rPr>
              <a:t>http://learning.gov.wales/resources/learningpacks/mep/special-educational-needs-and-inclusion/impact-of-the-environment/maslows-theory-of-motivation/?skip=1&amp;lang=cy</a:t>
            </a:r>
            <a:endParaRPr lang="en-US" altLang="en-US" dirty="0"/>
          </a:p>
          <a:p>
            <a:pPr eaLnBrk="1" hangingPunct="1"/>
            <a:endParaRPr lang="en-US" altLang="en-US" dirty="0"/>
          </a:p>
        </p:txBody>
      </p:sp>
      <p:sp>
        <p:nvSpPr>
          <p:cNvPr id="57349" name="Rectangle 6"/>
          <p:cNvSpPr>
            <a:spLocks noChangeArrowheads="1"/>
          </p:cNvSpPr>
          <p:nvPr/>
        </p:nvSpPr>
        <p:spPr bwMode="auto">
          <a:xfrm>
            <a:off x="5103223" y="936172"/>
            <a:ext cx="3810000" cy="4754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37931725" indent="-37474525">
              <a:defRPr>
                <a:solidFill>
                  <a:schemeClr val="tx1"/>
                </a:solidFill>
                <a:latin typeface="Arial" panose="020B0604020202020204" pitchFamily="34" charset="0"/>
                <a:cs typeface="Arial" panose="020B0604020202020204" pitchFamily="34" charset="0"/>
              </a:defRPr>
            </a:lvl2pPr>
            <a:lvl3pPr marL="1022350" indent="-350838">
              <a:defRPr>
                <a:solidFill>
                  <a:schemeClr val="tx1"/>
                </a:solidFill>
                <a:latin typeface="Arial" panose="020B0604020202020204" pitchFamily="34" charset="0"/>
                <a:cs typeface="Arial" panose="020B0604020202020204" pitchFamily="34" charset="0"/>
              </a:defRPr>
            </a:lvl3pPr>
            <a:lvl4pPr marL="1339850" indent="-315913">
              <a:defRPr>
                <a:solidFill>
                  <a:schemeClr val="tx1"/>
                </a:solidFill>
                <a:latin typeface="Arial" panose="020B0604020202020204" pitchFamily="34" charset="0"/>
                <a:cs typeface="Arial" panose="020B0604020202020204" pitchFamily="34" charset="0"/>
              </a:defRPr>
            </a:lvl4pPr>
            <a:lvl5pPr marL="1681163" indent="-339725">
              <a:defRPr>
                <a:solidFill>
                  <a:schemeClr val="tx1"/>
                </a:solidFill>
                <a:latin typeface="Arial" panose="020B0604020202020204" pitchFamily="34" charset="0"/>
                <a:cs typeface="Arial" panose="020B0604020202020204" pitchFamily="34" charset="0"/>
              </a:defRPr>
            </a:lvl5pPr>
            <a:lvl6pPr marL="21383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5955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0527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509963" indent="-3397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i="1" dirty="0"/>
              <a:t>“</a:t>
            </a:r>
            <a:r>
              <a:rPr lang="en-US" altLang="en-US" sz="1500" i="1" dirty="0"/>
              <a:t>Maslow’s hierarchy of needs is based on a pyramid shape (see figure 2.3.1 below) and he suggested that human </a:t>
            </a:r>
            <a:r>
              <a:rPr lang="en-US" altLang="en-US" sz="1500" i="1" dirty="0" err="1"/>
              <a:t>behaviour</a:t>
            </a:r>
            <a:r>
              <a:rPr lang="en-US" altLang="en-US" sz="1500" i="1" dirty="0"/>
              <a:t>/motivation to respond is based on this pyramid. The lowest level of the pyramid is concerned with basic survival needs – sleep, water, food.  If an individual does not have access to these, the theory indicates that it is unlikely that they will focus on the next level.  When survival needs are met, then the individual will seek safety, and once safety needs are met, the individual would be able to focus on issues around belonging and love. Following acceptance, an individual would be able to focus in their own self esteem. The highest level in Maslow’s pyramid is self-actualization, which is about realizing personal potential”</a:t>
            </a:r>
          </a:p>
          <a:p>
            <a:pPr eaLnBrk="1" hangingPunct="1"/>
            <a:r>
              <a:rPr lang="en-US" altLang="en-US" sz="1500" i="1" dirty="0"/>
              <a:t>- .(Saenz a </a:t>
            </a:r>
            <a:r>
              <a:rPr lang="en-US" altLang="en-US" sz="1500" i="1" dirty="0" err="1"/>
              <a:t>Pettyjohn</a:t>
            </a:r>
            <a:r>
              <a:rPr lang="en-US" altLang="en-US" sz="1500" i="1" dirty="0"/>
              <a:t>, 2011</a:t>
            </a:r>
            <a:endParaRPr lang="en-US" altLang="en-US" sz="1500" dirty="0"/>
          </a:p>
        </p:txBody>
      </p:sp>
      <p:pic>
        <p:nvPicPr>
          <p:cNvPr id="57350"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428206" y="936172"/>
            <a:ext cx="1414463"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6681338"/>
      </p:ext>
    </p:extLst>
  </p:cSld>
  <p:clrMapOvr>
    <a:masterClrMapping/>
  </p:clrMapOvr>
  <p:transition>
    <p:fad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28650" y="365127"/>
            <a:ext cx="7886700" cy="460564"/>
          </a:xfrm>
        </p:spPr>
        <p:txBody>
          <a:bodyPr>
            <a:normAutofit fontScale="90000"/>
          </a:bodyPr>
          <a:lstStyle/>
          <a:p>
            <a:pPr eaLnBrk="1" hangingPunct="1"/>
            <a:r>
              <a:rPr lang="cy-GB" dirty="0">
                <a:solidFill>
                  <a:srgbClr val="00B0F0"/>
                </a:solidFill>
              </a:rPr>
              <a:t>I gasglu.... </a:t>
            </a:r>
          </a:p>
        </p:txBody>
      </p:sp>
      <p:sp>
        <p:nvSpPr>
          <p:cNvPr id="44035" name="Rectangle 3"/>
          <p:cNvSpPr>
            <a:spLocks noGrp="1" noChangeArrowheads="1"/>
          </p:cNvSpPr>
          <p:nvPr>
            <p:ph type="body" idx="1"/>
          </p:nvPr>
        </p:nvSpPr>
        <p:spPr>
          <a:xfrm>
            <a:off x="457200" y="1143000"/>
            <a:ext cx="8229600" cy="5454650"/>
          </a:xfrm>
        </p:spPr>
        <p:txBody>
          <a:bodyPr/>
          <a:lstStyle/>
          <a:p>
            <a:pPr eaLnBrk="1" hangingPunct="1"/>
            <a:r>
              <a:rPr lang="cy-GB" sz="2600"/>
              <a:t>Trair theori ganolog</a:t>
            </a:r>
          </a:p>
          <a:p>
            <a:pPr lvl="1" eaLnBrk="1" hangingPunct="1"/>
            <a:r>
              <a:rPr lang="cy-GB" sz="2200"/>
              <a:t>Ymddygiadaeth</a:t>
            </a:r>
          </a:p>
          <a:p>
            <a:pPr lvl="1" eaLnBrk="1" hangingPunct="1"/>
            <a:r>
              <a:rPr lang="cy-GB" sz="2200"/>
              <a:t>Adeileddiaeth</a:t>
            </a:r>
          </a:p>
          <a:p>
            <a:pPr lvl="1" eaLnBrk="1" hangingPunct="1"/>
            <a:r>
              <a:rPr lang="cy-GB" sz="2200"/>
              <a:t>Adeileddiaeth gymdeithasol </a:t>
            </a:r>
          </a:p>
          <a:p>
            <a:pPr eaLnBrk="1" hangingPunct="1"/>
            <a:r>
              <a:rPr lang="cy-GB" sz="2600"/>
              <a:t>Byddwch yn gweld agweddau o bob un o'r tair theori ar waith </a:t>
            </a:r>
          </a:p>
          <a:p>
            <a:pPr eaLnBrk="1" hangingPunct="1"/>
            <a:r>
              <a:rPr lang="cy-GB" sz="2600"/>
              <a:t>Yn yr ystafell ddosbarth, efallai y gwelwch fentrau sy'n honi eu bod wedi'i seilio ar arferion rhyngwladol neu ymchwil yr ymennydd hefyd</a:t>
            </a:r>
          </a:p>
          <a:p>
            <a:pPr eaLnBrk="1" hangingPunct="1"/>
            <a:r>
              <a:rPr lang="cy-GB" sz="2600"/>
              <a:t>Daliwch ati i ddefnyddio ymagwedd fyfyriol…. </a:t>
            </a:r>
          </a:p>
          <a:p>
            <a:pPr eaLnBrk="1" hangingPunct="1"/>
            <a:r>
              <a:rPr lang="cy-GB" sz="2600"/>
              <a:t>Pob lwc! </a:t>
            </a:r>
          </a:p>
          <a:p>
            <a:pPr lvl="1" eaLnBrk="1" hangingPunct="1">
              <a:buFont typeface="Wingdings" pitchFamily="2" charset="2"/>
              <a:buNone/>
            </a:pPr>
            <a:endParaRPr lang="cy-GB" sz="2200"/>
          </a:p>
        </p:txBody>
      </p:sp>
    </p:spTree>
    <p:extLst>
      <p:ext uri="{BB962C8B-B14F-4D97-AF65-F5344CB8AC3E}">
        <p14:creationId xmlns:p14="http://schemas.microsoft.com/office/powerpoint/2010/main" val="565289903"/>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cy-GB" dirty="0">
                <a:solidFill>
                  <a:srgbClr val="00B0F0"/>
                </a:solidFill>
              </a:rPr>
              <a:t>Effeithiau ar arferion ystafell ddosbarth</a:t>
            </a:r>
          </a:p>
        </p:txBody>
      </p:sp>
      <p:sp>
        <p:nvSpPr>
          <p:cNvPr id="39939" name="Rectangle 3"/>
          <p:cNvSpPr>
            <a:spLocks noGrp="1" noChangeArrowheads="1"/>
          </p:cNvSpPr>
          <p:nvPr>
            <p:ph type="body" idx="1"/>
          </p:nvPr>
        </p:nvSpPr>
        <p:spPr/>
        <p:txBody>
          <a:bodyPr/>
          <a:lstStyle/>
          <a:p>
            <a:pPr eaLnBrk="1" hangingPunct="1"/>
            <a:r>
              <a:rPr lang="cy-GB" dirty="0"/>
              <a:t>Fodd bynnag, mae rhai syniadau sydd wedi'u seilio ar 'ymchwil yr ymennydd' yn cael eu defnyddio yn yr ystafell ddosbarth</a:t>
            </a:r>
          </a:p>
          <a:p>
            <a:pPr eaLnBrk="1" hangingPunct="1"/>
            <a:endParaRPr lang="cy-GB" dirty="0"/>
          </a:p>
          <a:p>
            <a:pPr eaLnBrk="1" hangingPunct="1"/>
            <a:r>
              <a:rPr lang="cy-GB" dirty="0"/>
              <a:t>Mae'r rhain yn cynnwys:</a:t>
            </a:r>
          </a:p>
          <a:p>
            <a:pPr lvl="1" eaLnBrk="1" hangingPunct="1"/>
            <a:r>
              <a:rPr lang="cy-GB" dirty="0"/>
              <a:t>Ymennydd chwith, ymennydd dde</a:t>
            </a:r>
          </a:p>
          <a:p>
            <a:pPr lvl="1" eaLnBrk="1" hangingPunct="1"/>
            <a:r>
              <a:rPr lang="cy-GB" dirty="0"/>
              <a:t>Campfa'r ymennydd</a:t>
            </a:r>
          </a:p>
          <a:p>
            <a:pPr lvl="1" eaLnBrk="1" hangingPunct="1"/>
            <a:r>
              <a:rPr lang="cy-GB" dirty="0"/>
              <a:t>Dysgu gweledol, clybodol, cinesthetig</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38384" y="3768792"/>
            <a:ext cx="2308783" cy="1301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8446674"/>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28650" y="365126"/>
            <a:ext cx="7886700" cy="624337"/>
          </a:xfrm>
        </p:spPr>
        <p:txBody>
          <a:bodyPr>
            <a:normAutofit fontScale="90000"/>
          </a:bodyPr>
          <a:lstStyle/>
          <a:p>
            <a:pPr eaLnBrk="1" hangingPunct="1"/>
            <a:r>
              <a:rPr lang="cy-GB" dirty="0">
                <a:solidFill>
                  <a:srgbClr val="00B0F0"/>
                </a:solidFill>
              </a:rPr>
              <a:t>Ymennydd chwith, ymennydd dde</a:t>
            </a:r>
          </a:p>
        </p:txBody>
      </p:sp>
      <p:sp>
        <p:nvSpPr>
          <p:cNvPr id="40963" name="Rectangle 3"/>
          <p:cNvSpPr>
            <a:spLocks noGrp="1" noChangeArrowheads="1"/>
          </p:cNvSpPr>
          <p:nvPr>
            <p:ph type="body" idx="1"/>
          </p:nvPr>
        </p:nvSpPr>
        <p:spPr>
          <a:xfrm>
            <a:off x="457200" y="1214438"/>
            <a:ext cx="8229600" cy="4916487"/>
          </a:xfrm>
        </p:spPr>
        <p:txBody>
          <a:bodyPr/>
          <a:lstStyle/>
          <a:p>
            <a:pPr eaLnBrk="1" hangingPunct="1"/>
            <a:r>
              <a:rPr lang="cy-GB" dirty="0"/>
              <a:t>Iaith - hemisffer chwith</a:t>
            </a:r>
          </a:p>
          <a:p>
            <a:pPr eaLnBrk="1" hangingPunct="1"/>
            <a:r>
              <a:rPr lang="cy-GB" dirty="0"/>
              <a:t>Graffig ac emosiynol - hemisffer dde</a:t>
            </a:r>
          </a:p>
          <a:p>
            <a:pPr eaLnBrk="1" hangingPunct="1"/>
            <a:r>
              <a:rPr lang="cy-GB" dirty="0"/>
              <a:t>Myth:</a:t>
            </a:r>
          </a:p>
          <a:p>
            <a:pPr lvl="1" eaLnBrk="1" hangingPunct="1"/>
            <a:r>
              <a:rPr lang="cy-GB" dirty="0"/>
              <a:t>Mae disgyblion naill ai'n defnyddio ochr chwith neu dde eu hymennydd</a:t>
            </a:r>
          </a:p>
          <a:p>
            <a:pPr eaLnBrk="1" hangingPunct="1"/>
            <a:r>
              <a:rPr lang="cy-GB" dirty="0"/>
              <a:t>Mae </a:t>
            </a:r>
            <a:r>
              <a:rPr lang="cy-GB" dirty="0" err="1"/>
              <a:t>niwrowyddoniaeth</a:t>
            </a:r>
            <a:r>
              <a:rPr lang="cy-GB" dirty="0"/>
              <a:t> yn awgrymu ei fod yn beryglus tybio bod prosesu iaith ond yn digwydd yn hemisffer chwith pob person </a:t>
            </a:r>
          </a:p>
          <a:p>
            <a:pPr eaLnBrk="1" hangingPunct="1"/>
            <a:r>
              <a:rPr lang="cy-GB" dirty="0"/>
              <a:t>Nid yw pobl yn </a:t>
            </a:r>
            <a:r>
              <a:rPr lang="cy-GB" i="1" dirty="0"/>
              <a:t>naill ai - neu</a:t>
            </a:r>
            <a:r>
              <a:rPr lang="cy-GB" dirty="0"/>
              <a:t> wrth ddefnyddio'u hymennydd!</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74451" y="1436428"/>
            <a:ext cx="1540899" cy="1040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4642267"/>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cy-GB" dirty="0">
                <a:solidFill>
                  <a:srgbClr val="00B0F0"/>
                </a:solidFill>
              </a:rPr>
              <a:t>Campfa'r ymennydd</a:t>
            </a:r>
          </a:p>
        </p:txBody>
      </p:sp>
      <p:sp>
        <p:nvSpPr>
          <p:cNvPr id="41987" name="Rectangle 3"/>
          <p:cNvSpPr>
            <a:spLocks noGrp="1" noChangeArrowheads="1"/>
          </p:cNvSpPr>
          <p:nvPr>
            <p:ph type="body" idx="1"/>
          </p:nvPr>
        </p:nvSpPr>
        <p:spPr>
          <a:xfrm>
            <a:off x="457200" y="1600200"/>
            <a:ext cx="8229600" cy="4924425"/>
          </a:xfrm>
        </p:spPr>
        <p:txBody>
          <a:bodyPr/>
          <a:lstStyle/>
          <a:p>
            <a:pPr eaLnBrk="1" hangingPunct="1">
              <a:lnSpc>
                <a:spcPct val="90000"/>
              </a:lnSpc>
            </a:pPr>
            <a:r>
              <a:rPr lang="cy-GB" dirty="0"/>
              <a:t>Edrychwch ar y wefan yma:</a:t>
            </a:r>
          </a:p>
          <a:p>
            <a:pPr eaLnBrk="1" hangingPunct="1">
              <a:lnSpc>
                <a:spcPct val="90000"/>
              </a:lnSpc>
            </a:pPr>
            <a:r>
              <a:rPr lang="cy-GB" dirty="0">
                <a:hlinkClick r:id="rId3"/>
              </a:rPr>
              <a:t>http://www.learning-solutions.co.uk/braingym2.php</a:t>
            </a:r>
            <a:endParaRPr lang="cy-GB" dirty="0"/>
          </a:p>
          <a:p>
            <a:pPr eaLnBrk="1" hangingPunct="1">
              <a:lnSpc>
                <a:spcPct val="90000"/>
              </a:lnSpc>
            </a:pPr>
            <a:r>
              <a:rPr lang="cy-GB" dirty="0"/>
              <a:t>Myth: 'Gall y symudiadau yma gael effaith dwys, gan ddatblygu llwybrau niwral yr ymennydd trwy symud, yn ôl bwriad natur.' (o'r wefan uchod)</a:t>
            </a:r>
          </a:p>
          <a:p>
            <a:pPr eaLnBrk="1" hangingPunct="1">
              <a:lnSpc>
                <a:spcPct val="90000"/>
              </a:lnSpc>
            </a:pPr>
            <a:r>
              <a:rPr lang="cy-GB" dirty="0"/>
              <a:t>Nid oes unrhyw dystiolaeth i awgrymu bod gweithgareddau dosbarth o'r fath yn cael unrhyw effaith ar ymennydd plant ifanc</a:t>
            </a:r>
          </a:p>
          <a:p>
            <a:pPr lvl="1" eaLnBrk="1" hangingPunct="1">
              <a:lnSpc>
                <a:spcPct val="90000"/>
              </a:lnSpc>
            </a:pPr>
            <a:endParaRPr lang="cy-GB" dirty="0"/>
          </a:p>
        </p:txBody>
      </p:sp>
    </p:spTree>
    <p:extLst>
      <p:ext uri="{BB962C8B-B14F-4D97-AF65-F5344CB8AC3E}">
        <p14:creationId xmlns:p14="http://schemas.microsoft.com/office/powerpoint/2010/main" val="2398682869"/>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7813"/>
            <a:ext cx="8229600" cy="865187"/>
          </a:xfrm>
        </p:spPr>
        <p:txBody>
          <a:bodyPr/>
          <a:lstStyle/>
          <a:p>
            <a:pPr eaLnBrk="1" hangingPunct="1"/>
            <a:r>
              <a:rPr lang="cy-GB" sz="3800" dirty="0">
                <a:solidFill>
                  <a:srgbClr val="00B0F0"/>
                </a:solidFill>
              </a:rPr>
              <a:t>Adeileddiaeth gymdeithasol </a:t>
            </a:r>
          </a:p>
        </p:txBody>
      </p:sp>
      <p:sp>
        <p:nvSpPr>
          <p:cNvPr id="17411" name="Rectangle 3"/>
          <p:cNvSpPr>
            <a:spLocks noGrp="1" noChangeArrowheads="1"/>
          </p:cNvSpPr>
          <p:nvPr>
            <p:ph type="body" idx="1"/>
          </p:nvPr>
        </p:nvSpPr>
        <p:spPr>
          <a:xfrm>
            <a:off x="457200" y="1285875"/>
            <a:ext cx="8229600" cy="4845050"/>
          </a:xfrm>
        </p:spPr>
        <p:txBody>
          <a:bodyPr/>
          <a:lstStyle/>
          <a:p>
            <a:pPr eaLnBrk="1" hangingPunct="1">
              <a:lnSpc>
                <a:spcPct val="90000"/>
              </a:lnSpc>
            </a:pPr>
            <a:r>
              <a:rPr lang="cy-GB" dirty="0"/>
              <a:t>‘Cyfranogwr gweithredol’ </a:t>
            </a:r>
          </a:p>
          <a:p>
            <a:pPr eaLnBrk="1" hangingPunct="1">
              <a:lnSpc>
                <a:spcPct val="90000"/>
              </a:lnSpc>
            </a:pPr>
            <a:r>
              <a:rPr lang="cy-GB" dirty="0"/>
              <a:t>'Ystyr trwy drafodaeth'</a:t>
            </a:r>
          </a:p>
          <a:p>
            <a:pPr eaLnBrk="1" hangingPunct="1">
              <a:lnSpc>
                <a:spcPct val="90000"/>
              </a:lnSpc>
            </a:pPr>
            <a:r>
              <a:rPr lang="cy-GB" dirty="0" err="1"/>
              <a:t>Lev</a:t>
            </a:r>
            <a:r>
              <a:rPr lang="cy-GB" dirty="0"/>
              <a:t> </a:t>
            </a:r>
            <a:r>
              <a:rPr lang="cy-GB" dirty="0" err="1"/>
              <a:t>Vygotsky</a:t>
            </a:r>
            <a:r>
              <a:rPr lang="cy-GB" dirty="0"/>
              <a:t> (1896 – 1934) Seicolegydd Rwsiaidd </a:t>
            </a:r>
          </a:p>
          <a:p>
            <a:pPr eaLnBrk="1" hangingPunct="1">
              <a:lnSpc>
                <a:spcPct val="90000"/>
              </a:lnSpc>
            </a:pPr>
            <a:r>
              <a:rPr lang="cy-GB" dirty="0"/>
              <a:t>Mae pob swyddogaeth wybyddol yn tarddu o ryngweithio cymdeithasol, a thrwy hyn caiff dysgwyr eu hintegreiddio i gymuned wybodaeth </a:t>
            </a:r>
          </a:p>
          <a:p>
            <a:pPr eaLnBrk="1" hangingPunct="1">
              <a:lnSpc>
                <a:spcPct val="90000"/>
              </a:lnSpc>
            </a:pPr>
            <a:r>
              <a:rPr lang="cy-GB" dirty="0"/>
              <a:t>Bydd dysgwyr yn gwneud ystyr yn weithredol ac mae eu byd cymdeithasol yn hollbwysig i'r broses hon. </a:t>
            </a:r>
          </a:p>
          <a:p>
            <a:pPr eaLnBrk="1" hangingPunct="1">
              <a:lnSpc>
                <a:spcPct val="90000"/>
              </a:lnSpc>
              <a:buFont typeface="Wingdings" pitchFamily="2" charset="2"/>
              <a:buNone/>
            </a:pPr>
            <a:endParaRPr lang="cy-GB" dirty="0"/>
          </a:p>
          <a:p>
            <a:pPr eaLnBrk="1" hangingPunct="1">
              <a:lnSpc>
                <a:spcPct val="90000"/>
              </a:lnSpc>
            </a:pPr>
            <a:endParaRPr lang="cy-GB" dirty="0"/>
          </a:p>
          <a:p>
            <a:pPr eaLnBrk="1" hangingPunct="1">
              <a:lnSpc>
                <a:spcPct val="90000"/>
              </a:lnSpc>
            </a:pPr>
            <a:endParaRPr lang="cy-GB" dirty="0"/>
          </a:p>
        </p:txBody>
      </p:sp>
    </p:spTree>
    <p:extLst>
      <p:ext uri="{BB962C8B-B14F-4D97-AF65-F5344CB8AC3E}">
        <p14:creationId xmlns:p14="http://schemas.microsoft.com/office/powerpoint/2010/main" val="1037029040"/>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28650" y="365126"/>
            <a:ext cx="7886700" cy="617513"/>
          </a:xfrm>
        </p:spPr>
        <p:txBody>
          <a:bodyPr>
            <a:normAutofit fontScale="90000"/>
          </a:bodyPr>
          <a:lstStyle/>
          <a:p>
            <a:pPr eaLnBrk="1" hangingPunct="1"/>
            <a:r>
              <a:rPr lang="cy-GB" dirty="0">
                <a:solidFill>
                  <a:srgbClr val="00B0F0"/>
                </a:solidFill>
              </a:rPr>
              <a:t>Ydi o </a:t>
            </a:r>
            <a:r>
              <a:rPr lang="cy-GB" dirty="0" err="1">
                <a:solidFill>
                  <a:srgbClr val="00B0F0"/>
                </a:solidFill>
              </a:rPr>
              <a:t>o</a:t>
            </a:r>
            <a:r>
              <a:rPr lang="cy-GB" dirty="0">
                <a:solidFill>
                  <a:srgbClr val="00B0F0"/>
                </a:solidFill>
              </a:rPr>
              <a:t> bwys?</a:t>
            </a:r>
          </a:p>
        </p:txBody>
      </p:sp>
      <p:sp>
        <p:nvSpPr>
          <p:cNvPr id="26627" name="Rectangle 3"/>
          <p:cNvSpPr>
            <a:spLocks noGrp="1" noChangeArrowheads="1"/>
          </p:cNvSpPr>
          <p:nvPr>
            <p:ph type="body" idx="1"/>
          </p:nvPr>
        </p:nvSpPr>
        <p:spPr>
          <a:xfrm>
            <a:off x="457200" y="913761"/>
            <a:ext cx="8229600" cy="4773612"/>
          </a:xfrm>
        </p:spPr>
        <p:txBody>
          <a:bodyPr/>
          <a:lstStyle/>
          <a:p>
            <a:pPr eaLnBrk="1" hangingPunct="1">
              <a:lnSpc>
                <a:spcPct val="90000"/>
              </a:lnSpc>
            </a:pPr>
            <a:r>
              <a:rPr lang="cy-GB" sz="2600" dirty="0"/>
              <a:t>Mae'r ffordd y mae athrawon yn meddwl am y broses dysgu'n arwain y ffordd y maent yn addysgu</a:t>
            </a:r>
          </a:p>
          <a:p>
            <a:pPr eaLnBrk="1" hangingPunct="1">
              <a:lnSpc>
                <a:spcPct val="90000"/>
              </a:lnSpc>
            </a:pPr>
            <a:r>
              <a:rPr lang="cy-GB" sz="2600" dirty="0"/>
              <a:t>…..</a:t>
            </a:r>
            <a:r>
              <a:rPr lang="cy-GB" sz="2600" b="1" dirty="0"/>
              <a:t>Ydi mae o o bwys</a:t>
            </a:r>
            <a:r>
              <a:rPr lang="cy-GB" sz="2600" dirty="0"/>
              <a:t>!</a:t>
            </a:r>
          </a:p>
          <a:p>
            <a:pPr eaLnBrk="1" hangingPunct="1">
              <a:lnSpc>
                <a:spcPct val="90000"/>
              </a:lnSpc>
            </a:pPr>
            <a:r>
              <a:rPr lang="cy-GB" sz="2600" dirty="0"/>
              <a:t>Weithiau mae'r 'hyn sy'n gweithio' yn iawn yn y tymor byr </a:t>
            </a:r>
          </a:p>
          <a:p>
            <a:pPr lvl="1" eaLnBrk="1" hangingPunct="1">
              <a:lnSpc>
                <a:spcPct val="90000"/>
              </a:lnSpc>
            </a:pPr>
            <a:r>
              <a:rPr lang="cy-GB" sz="2200" dirty="0"/>
              <a:t>Profiadau addysgu proffesiynol... </a:t>
            </a:r>
          </a:p>
          <a:p>
            <a:pPr eaLnBrk="1" hangingPunct="1">
              <a:lnSpc>
                <a:spcPct val="90000"/>
              </a:lnSpc>
            </a:pPr>
            <a:r>
              <a:rPr lang="cy-GB" sz="2600" dirty="0"/>
              <a:t>Mae arfer proffesiynol da'n cynnwys myfyrio ar pam y mae'n gweithio, a yw'n gweithio'n hir dymor a pha ddulliau amgen allai fodoli</a:t>
            </a:r>
          </a:p>
          <a:p>
            <a:pPr eaLnBrk="1" hangingPunct="1">
              <a:lnSpc>
                <a:spcPct val="90000"/>
              </a:lnSpc>
            </a:pPr>
            <a:r>
              <a:rPr lang="cy-GB" sz="2600" dirty="0"/>
              <a:t>Bydd myfyrdodau o'r fath yn cael eu dylanwadu gan ddealltwriaethau o'r hyn yw dysgu a sut y mae plant yn dysgu</a:t>
            </a:r>
          </a:p>
        </p:txBody>
      </p:sp>
    </p:spTree>
    <p:extLst>
      <p:ext uri="{BB962C8B-B14F-4D97-AF65-F5344CB8AC3E}">
        <p14:creationId xmlns:p14="http://schemas.microsoft.com/office/powerpoint/2010/main" val="209153960"/>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cy-GB" sz="3200" dirty="0">
                <a:solidFill>
                  <a:srgbClr val="00B0F0"/>
                </a:solidFill>
                <a:latin typeface="Verdana" pitchFamily="34" charset="0"/>
              </a:rPr>
              <a:t>Beth</a:t>
            </a:r>
            <a:r>
              <a:rPr lang="cy-GB" sz="3200" dirty="0">
                <a:solidFill>
                  <a:srgbClr val="00B0F0"/>
                </a:solidFill>
              </a:rPr>
              <a:t> </a:t>
            </a:r>
            <a:r>
              <a:rPr lang="cy-GB" sz="3200" dirty="0">
                <a:solidFill>
                  <a:srgbClr val="00B0F0"/>
                </a:solidFill>
                <a:latin typeface="Verdana" pitchFamily="34" charset="0"/>
              </a:rPr>
              <a:t>mae'r ymchwil yn ei ddweud wrthym</a:t>
            </a:r>
            <a:r>
              <a:rPr lang="cy-GB" dirty="0">
                <a:solidFill>
                  <a:srgbClr val="00B0F0"/>
                </a:solidFill>
                <a:latin typeface="Verdana" pitchFamily="34" charset="0"/>
              </a:rPr>
              <a:t>?</a:t>
            </a:r>
          </a:p>
        </p:txBody>
      </p:sp>
      <p:sp>
        <p:nvSpPr>
          <p:cNvPr id="38915" name="Rectangle 3"/>
          <p:cNvSpPr>
            <a:spLocks noGrp="1" noChangeArrowheads="1"/>
          </p:cNvSpPr>
          <p:nvPr>
            <p:ph type="body" idx="1"/>
          </p:nvPr>
        </p:nvSpPr>
        <p:spPr>
          <a:xfrm>
            <a:off x="468313" y="1500188"/>
            <a:ext cx="7272337" cy="4929187"/>
          </a:xfrm>
        </p:spPr>
        <p:txBody>
          <a:bodyPr/>
          <a:lstStyle/>
          <a:p>
            <a:pPr eaLnBrk="1" hangingPunct="1"/>
            <a:r>
              <a:rPr lang="cy-GB" sz="2400" dirty="0"/>
              <a:t>Dywed John </a:t>
            </a:r>
            <a:r>
              <a:rPr lang="cy-GB" sz="2400" dirty="0" err="1" smtClean="0"/>
              <a:t>Bruner</a:t>
            </a:r>
            <a:r>
              <a:rPr lang="cy-GB" sz="2400" dirty="0"/>
              <a:t>, addysgwr: nid yw </a:t>
            </a:r>
            <a:r>
              <a:rPr lang="cy-GB" sz="2400" dirty="0" err="1"/>
              <a:t>niwrowyddoniaethau'n</a:t>
            </a:r>
            <a:r>
              <a:rPr lang="cy-GB" sz="2400" dirty="0"/>
              <a:t> dweud "unrhyw beth o gwbl" wrthym am blentyndod cynnar</a:t>
            </a:r>
          </a:p>
          <a:p>
            <a:pPr eaLnBrk="1" hangingPunct="1"/>
            <a:r>
              <a:rPr lang="cy-GB" sz="2400" dirty="0"/>
              <a:t>Mae yna nifer o syniadau y mae rhai damcaniaethwyr ac ymarferwyr wedi cydio ynddynt</a:t>
            </a:r>
          </a:p>
          <a:p>
            <a:pPr eaLnBrk="1" hangingPunct="1"/>
            <a:r>
              <a:rPr lang="cy-GB" sz="2400" dirty="0"/>
              <a:t>Erbyn hyn, mae yna farchnad ENFAWR am strategaethau symbylu'r ymennydd o ganlyniad i syniadau am</a:t>
            </a:r>
            <a:r>
              <a:rPr lang="cy-GB" sz="2600" dirty="0"/>
              <a:t>:  </a:t>
            </a:r>
          </a:p>
          <a:p>
            <a:pPr lvl="1" eaLnBrk="1" hangingPunct="1"/>
            <a:r>
              <a:rPr lang="cy-GB" sz="2200" dirty="0" err="1"/>
              <a:t>T</a:t>
            </a:r>
            <a:r>
              <a:rPr lang="cy-GB" sz="2000" dirty="0" err="1"/>
              <a:t>ŵ</a:t>
            </a:r>
            <a:r>
              <a:rPr lang="cy-GB" sz="2200" dirty="0" err="1"/>
              <a:t>f</a:t>
            </a:r>
            <a:r>
              <a:rPr lang="cy-GB" sz="2200" dirty="0"/>
              <a:t> synoptig</a:t>
            </a:r>
          </a:p>
          <a:p>
            <a:pPr lvl="1" eaLnBrk="1" hangingPunct="1"/>
            <a:r>
              <a:rPr lang="cy-GB" sz="2200" dirty="0"/>
              <a:t>Cyfnodau critigol </a:t>
            </a:r>
          </a:p>
          <a:p>
            <a:pPr lvl="1" eaLnBrk="1" hangingPunct="1"/>
            <a:r>
              <a:rPr lang="cy-GB" sz="2200" dirty="0"/>
              <a:t>Amgylcheddau cyfoethocach </a:t>
            </a:r>
          </a:p>
          <a:p>
            <a:pPr eaLnBrk="1" hangingPunct="1"/>
            <a:endParaRPr lang="cy-GB" sz="2600" dirty="0"/>
          </a:p>
          <a:p>
            <a:pPr eaLnBrk="1" hangingPunct="1"/>
            <a:endParaRPr lang="cy-GB" sz="2600" dirty="0"/>
          </a:p>
        </p:txBody>
      </p:sp>
    </p:spTree>
    <p:extLst>
      <p:ext uri="{BB962C8B-B14F-4D97-AF65-F5344CB8AC3E}">
        <p14:creationId xmlns:p14="http://schemas.microsoft.com/office/powerpoint/2010/main" val="1793919902"/>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28650" y="365126"/>
            <a:ext cx="7886700" cy="583393"/>
          </a:xfrm>
        </p:spPr>
        <p:txBody>
          <a:bodyPr>
            <a:normAutofit fontScale="90000"/>
          </a:bodyPr>
          <a:lstStyle/>
          <a:p>
            <a:pPr eaLnBrk="1" hangingPunct="1"/>
            <a:r>
              <a:rPr lang="cy-GB" sz="3600" dirty="0">
                <a:solidFill>
                  <a:srgbClr val="00B0F0"/>
                </a:solidFill>
              </a:rPr>
              <a:t>Dysgwyr ‘VAK’ (‘Gweledol, </a:t>
            </a:r>
            <a:r>
              <a:rPr lang="cy-GB" sz="3600" dirty="0" err="1">
                <a:solidFill>
                  <a:srgbClr val="00B0F0"/>
                </a:solidFill>
              </a:rPr>
              <a:t>Clywebol</a:t>
            </a:r>
            <a:r>
              <a:rPr lang="cy-GB" sz="3600" dirty="0">
                <a:solidFill>
                  <a:srgbClr val="00B0F0"/>
                </a:solidFill>
              </a:rPr>
              <a:t>, Cinesthetig’)</a:t>
            </a:r>
          </a:p>
        </p:txBody>
      </p:sp>
      <p:sp>
        <p:nvSpPr>
          <p:cNvPr id="43011" name="Rectangle 3"/>
          <p:cNvSpPr>
            <a:spLocks noGrp="1" noChangeArrowheads="1"/>
          </p:cNvSpPr>
          <p:nvPr>
            <p:ph type="body" idx="1"/>
          </p:nvPr>
        </p:nvSpPr>
        <p:spPr>
          <a:xfrm>
            <a:off x="468313" y="961528"/>
            <a:ext cx="8229600" cy="4837112"/>
          </a:xfrm>
        </p:spPr>
        <p:txBody>
          <a:bodyPr/>
          <a:lstStyle/>
          <a:p>
            <a:pPr eaLnBrk="1" hangingPunct="1"/>
            <a:r>
              <a:rPr lang="cy-GB" sz="2400" dirty="0"/>
              <a:t>Arddulliau dysgu</a:t>
            </a:r>
          </a:p>
          <a:p>
            <a:pPr eaLnBrk="1" hangingPunct="1"/>
            <a:r>
              <a:rPr lang="cy-GB" sz="2400" dirty="0"/>
              <a:t>Myth:</a:t>
            </a:r>
          </a:p>
          <a:p>
            <a:pPr lvl="1" eaLnBrk="1" hangingPunct="1"/>
            <a:r>
              <a:rPr lang="cy-GB" sz="2400" dirty="0"/>
              <a:t>Mae gan bawb arddull dysgu trechol, naill ai gweledol, </a:t>
            </a:r>
            <a:r>
              <a:rPr lang="cy-GB" sz="2400" dirty="0" err="1"/>
              <a:t>clywebol</a:t>
            </a:r>
            <a:r>
              <a:rPr lang="cy-GB" sz="2400" dirty="0"/>
              <a:t> a cinesthetig</a:t>
            </a:r>
          </a:p>
          <a:p>
            <a:pPr eaLnBrk="1" hangingPunct="1"/>
            <a:r>
              <a:rPr lang="cy-GB" sz="2400" dirty="0"/>
              <a:t>Dywed </a:t>
            </a:r>
            <a:r>
              <a:rPr lang="cy-GB" sz="2400" dirty="0" err="1"/>
              <a:t>niwrowyddonwyr</a:t>
            </a:r>
            <a:r>
              <a:rPr lang="cy-GB" sz="2400" dirty="0"/>
              <a:t> wrthym bod ein </a:t>
            </a:r>
            <a:r>
              <a:rPr lang="cy-GB" sz="2400" dirty="0" err="1"/>
              <a:t>hymennyddiau'n</a:t>
            </a:r>
            <a:r>
              <a:rPr lang="cy-GB" sz="2400" dirty="0"/>
              <a:t> 'cydgysylltu dulliau mewnbwn' </a:t>
            </a:r>
          </a:p>
          <a:p>
            <a:pPr eaLnBrk="1" hangingPunct="1"/>
            <a:r>
              <a:rPr lang="cy-GB" sz="2400" dirty="0"/>
              <a:t>Hynny yw, caiff gwybodaeth ei chymryd i mewn trwy lwybrau sydd wedi'u cydgysylltu, er enghraifft:</a:t>
            </a:r>
          </a:p>
          <a:p>
            <a:pPr lvl="1" eaLnBrk="1" hangingPunct="1"/>
            <a:r>
              <a:rPr lang="cy-GB" sz="2200" dirty="0"/>
              <a:t>Gweledol – clybodol</a:t>
            </a:r>
          </a:p>
          <a:p>
            <a:pPr lvl="1" eaLnBrk="1" hangingPunct="1"/>
            <a:r>
              <a:rPr lang="cy-GB" sz="2200" dirty="0"/>
              <a:t>Gweledol - symudol</a:t>
            </a:r>
          </a:p>
          <a:p>
            <a:pPr lvl="1" eaLnBrk="1" hangingPunct="1"/>
            <a:r>
              <a:rPr lang="cy-GB" sz="2200" dirty="0"/>
              <a:t>Symudol - clybodol</a:t>
            </a:r>
          </a:p>
          <a:p>
            <a:pPr lvl="1" eaLnBrk="1" hangingPunct="1"/>
            <a:r>
              <a:rPr lang="cy-GB" sz="2200" dirty="0"/>
              <a:t>Gweledol - blas</a:t>
            </a:r>
          </a:p>
        </p:txBody>
      </p:sp>
    </p:spTree>
    <p:extLst>
      <p:ext uri="{BB962C8B-B14F-4D97-AF65-F5344CB8AC3E}">
        <p14:creationId xmlns:p14="http://schemas.microsoft.com/office/powerpoint/2010/main" val="594733037"/>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179388" y="188913"/>
            <a:ext cx="8280400" cy="1320800"/>
          </a:xfrm>
        </p:spPr>
        <p:txBody>
          <a:bodyPr>
            <a:normAutofit fontScale="90000"/>
          </a:bodyPr>
          <a:lstStyle/>
          <a:p>
            <a:pPr eaLnBrk="1" hangingPunct="1"/>
            <a:r>
              <a:rPr lang="en-GB" altLang="en-US" dirty="0" smtClean="0">
                <a:solidFill>
                  <a:srgbClr val="00B0F0"/>
                </a:solidFill>
              </a:rPr>
              <a:t>TASK: Plenary of a lesson. Watch the clip and consider the questions below.</a:t>
            </a:r>
          </a:p>
        </p:txBody>
      </p:sp>
      <p:sp>
        <p:nvSpPr>
          <p:cNvPr id="78850" name="Rectangle 3">
            <a:extLst>
              <a:ext uri="{FF2B5EF4-FFF2-40B4-BE49-F238E27FC236}">
                <a16:creationId xmlns:a16="http://schemas.microsoft.com/office/drawing/2014/main" id="{C20E8468-7CCE-EC48-9FAA-3ED1D391064E}"/>
              </a:ext>
            </a:extLst>
          </p:cNvPr>
          <p:cNvSpPr>
            <a:spLocks noGrp="1" noChangeArrowheads="1"/>
          </p:cNvSpPr>
          <p:nvPr>
            <p:ph idx="1"/>
          </p:nvPr>
        </p:nvSpPr>
        <p:spPr>
          <a:xfrm>
            <a:off x="275908" y="1354818"/>
            <a:ext cx="8805862" cy="4530725"/>
          </a:xfrm>
        </p:spPr>
        <p:txBody>
          <a:bodyPr rtlCol="0">
            <a:normAutofit fontScale="92500" lnSpcReduction="10000"/>
          </a:bodyPr>
          <a:lstStyle/>
          <a:p>
            <a:pPr eaLnBrk="1" fontAlgn="auto" hangingPunct="1">
              <a:spcAft>
                <a:spcPts val="0"/>
              </a:spcAft>
              <a:buFont typeface="Wingdings" pitchFamily="2" charset="2"/>
              <a:buNone/>
              <a:defRPr/>
            </a:pPr>
            <a:r>
              <a:rPr lang="en-US" altLang="en-US" sz="2400" u="sng" dirty="0">
                <a:solidFill>
                  <a:schemeClr val="tx1">
                    <a:lumMod val="75000"/>
                    <a:lumOff val="25000"/>
                  </a:schemeClr>
                </a:solidFill>
                <a:hlinkClick r:id="rId3"/>
              </a:rPr>
              <a:t>https://www.youtube.com/watch?v=oXZqR_Q7jMs</a:t>
            </a:r>
            <a:endParaRPr lang="en-US" altLang="en-US" sz="2400" u="sng" dirty="0">
              <a:solidFill>
                <a:schemeClr val="tx1">
                  <a:lumMod val="75000"/>
                  <a:lumOff val="25000"/>
                </a:schemeClr>
              </a:solidFill>
            </a:endParaRPr>
          </a:p>
          <a:p>
            <a:pPr eaLnBrk="1" fontAlgn="auto" hangingPunct="1">
              <a:spcAft>
                <a:spcPts val="0"/>
              </a:spcAft>
              <a:buFont typeface="Wingdings" pitchFamily="2" charset="2"/>
              <a:buNone/>
              <a:defRPr/>
            </a:pPr>
            <a:r>
              <a:rPr lang="en-US" altLang="en-US" sz="2200" u="sng" dirty="0">
                <a:solidFill>
                  <a:srgbClr val="2970FF"/>
                </a:solidFill>
              </a:rPr>
              <a:t>Questions to answer</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How did the teacher get the children’s attention?</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Were the children focused?</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How did the teacher deal with those not engaged?</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Did the children know how this related to previous work?</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Was there enough thinking time for the children to respond? </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Could you recognise any learning theories at work?</a:t>
            </a:r>
          </a:p>
          <a:p>
            <a:pPr eaLnBrk="1" fontAlgn="auto" hangingPunct="1">
              <a:spcAft>
                <a:spcPts val="0"/>
              </a:spcAft>
              <a:buFont typeface="Wingdings" pitchFamily="2" charset="2"/>
              <a:buNone/>
              <a:defRPr/>
            </a:pPr>
            <a:r>
              <a:rPr lang="en-US" altLang="en-US" sz="2200" dirty="0">
                <a:solidFill>
                  <a:srgbClr val="FF6600"/>
                </a:solidFill>
              </a:rPr>
              <a:t>Consider</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Note the different strategies that were used in this plenary.</a:t>
            </a:r>
          </a:p>
          <a:p>
            <a:pPr eaLnBrk="1" fontAlgn="auto" hangingPunct="1">
              <a:spcAft>
                <a:spcPts val="0"/>
              </a:spcAft>
              <a:buFont typeface="Wingdings 3" charset="2"/>
              <a:buChar char=""/>
              <a:defRPr/>
            </a:pPr>
            <a:r>
              <a:rPr lang="en-US" altLang="en-US" sz="2200" dirty="0">
                <a:solidFill>
                  <a:schemeClr val="tx1">
                    <a:lumMod val="75000"/>
                    <a:lumOff val="25000"/>
                  </a:schemeClr>
                </a:solidFill>
              </a:rPr>
              <a:t>Look at what assertive discipline is and consider whether this a strategy you would use.</a:t>
            </a:r>
          </a:p>
          <a:p>
            <a:pPr eaLnBrk="1" fontAlgn="auto" hangingPunct="1">
              <a:spcAft>
                <a:spcPts val="0"/>
              </a:spcAft>
              <a:buFont typeface="Wingdings" pitchFamily="2" charset="2"/>
              <a:buNone/>
              <a:defRPr/>
            </a:pPr>
            <a:endParaRPr lang="en-US" altLang="en-US" sz="2400"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p:txBody>
      </p:sp>
    </p:spTree>
    <p:extLst>
      <p:ext uri="{BB962C8B-B14F-4D97-AF65-F5344CB8AC3E}">
        <p14:creationId xmlns:p14="http://schemas.microsoft.com/office/powerpoint/2010/main" val="610093426"/>
      </p:ext>
    </p:extLst>
  </p:cSld>
  <p:clrMapOvr>
    <a:masterClrMapping/>
  </p:clrMapOvr>
  <p:transition>
    <p:fad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B027-6C74-A840-99CE-2566E4B1CF2C}"/>
              </a:ext>
            </a:extLst>
          </p:cNvPr>
          <p:cNvSpPr>
            <a:spLocks noGrp="1"/>
          </p:cNvSpPr>
          <p:nvPr>
            <p:ph type="title"/>
          </p:nvPr>
        </p:nvSpPr>
        <p:spPr>
          <a:xfrm>
            <a:off x="827088" y="2160588"/>
            <a:ext cx="6348412" cy="1320800"/>
          </a:xfrm>
        </p:spPr>
        <p:txBody>
          <a:bodyPr rtlCol="0">
            <a:normAutofit fontScale="90000"/>
          </a:bodyPr>
          <a:lstStyle/>
          <a:p>
            <a:pPr eaLnBrk="1" fontAlgn="auto" hangingPunct="1">
              <a:spcAft>
                <a:spcPts val="0"/>
              </a:spcAft>
              <a:defRPr/>
            </a:pPr>
            <a:r>
              <a:rPr lang="en-US" dirty="0"/>
              <a:t>Thank you for your engaging with this session, if you have any questions please contact me on:</a:t>
            </a:r>
            <a:br>
              <a:rPr lang="en-US" dirty="0"/>
            </a:br>
            <a:r>
              <a:rPr lang="en-US" dirty="0" err="1"/>
              <a:t>gail.parker@uwtsd.ac.uk</a:t>
            </a:r>
            <a:endParaRPr lang="en-US" dirty="0"/>
          </a:p>
        </p:txBody>
      </p:sp>
      <p:sp>
        <p:nvSpPr>
          <p:cNvPr id="69635" name="Content Placeholder 2"/>
          <p:cNvSpPr>
            <a:spLocks noGrp="1" noChangeArrowheads="1"/>
          </p:cNvSpPr>
          <p:nvPr>
            <p:ph idx="1"/>
          </p:nvPr>
        </p:nvSpPr>
        <p:spPr/>
        <p:txBody>
          <a:bodyPr/>
          <a:lstStyle/>
          <a:p>
            <a:pPr eaLnBrk="1" hangingPunct="1"/>
            <a:endParaRPr lang="en-US" altLang="en-US" dirty="0" smtClean="0"/>
          </a:p>
        </p:txBody>
      </p:sp>
    </p:spTree>
    <p:extLst>
      <p:ext uri="{BB962C8B-B14F-4D97-AF65-F5344CB8AC3E}">
        <p14:creationId xmlns:p14="http://schemas.microsoft.com/office/powerpoint/2010/main" val="3687729201"/>
      </p:ext>
    </p:extLst>
  </p:cSld>
  <p:clrMapOvr>
    <a:masterClrMapping/>
  </p:clrMapOvr>
  <p:transition>
    <p:fade/>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107F192-694B-4116-A753-028EE89A95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5845918-52AB-48E9-B983-9CE000A3B605}">
  <ds:schemaRefs>
    <ds:schemaRef ds:uri="http://schemas.microsoft.com/sharepoint/v3/contenttype/forms"/>
  </ds:schemaRefs>
</ds:datastoreItem>
</file>

<file path=customXml/itemProps3.xml><?xml version="1.0" encoding="utf-8"?>
<ds:datastoreItem xmlns:ds="http://schemas.openxmlformats.org/officeDocument/2006/customXml" ds:itemID="{1761F5CD-868B-40C2-846A-5DF573E1190F}">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92c24619-d6d5-42cf-b618-23d930ad9f20"/>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1853</TotalTime>
  <Words>3636</Words>
  <Application>Microsoft Office PowerPoint</Application>
  <PresentationFormat>On-screen Show (4:3)</PresentationFormat>
  <Paragraphs>326</Paragraphs>
  <Slides>37</Slides>
  <Notes>31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Calibri Light</vt:lpstr>
      <vt:lpstr>Verdana</vt:lpstr>
      <vt:lpstr>Wingdings</vt:lpstr>
      <vt:lpstr>Wingdings 3</vt:lpstr>
      <vt:lpstr>Office Theme</vt:lpstr>
      <vt:lpstr>PowerPoint Presentation</vt:lpstr>
      <vt:lpstr>PowerPoint Presentation</vt:lpstr>
      <vt:lpstr>Before we consider why there are so many learning theories, let’s re- cap…(you may skip the ones you are familiar with) </vt:lpstr>
      <vt:lpstr>Dysgu a gwybod?</vt:lpstr>
      <vt:lpstr>PowerPoint Presentation</vt:lpstr>
      <vt:lpstr>Ymddygiadaeth  </vt:lpstr>
      <vt:lpstr>Atgyfnerthiad </vt:lpstr>
      <vt:lpstr>Cŵn Pavlov</vt:lpstr>
      <vt:lpstr>Ymagweddau addysgu ymddygiadol </vt:lpstr>
      <vt:lpstr>Adeileddiaeth </vt:lpstr>
      <vt:lpstr>Strwythurau meddyliol sgema</vt:lpstr>
      <vt:lpstr>Y dysgwr gweithredol, yr unig wyddonydd </vt:lpstr>
      <vt:lpstr> Y broses ddysgu</vt:lpstr>
      <vt:lpstr>Datblygiad llinol </vt:lpstr>
      <vt:lpstr>PowerPoint Presentation</vt:lpstr>
      <vt:lpstr>Cyfnodau Piaget </vt:lpstr>
      <vt:lpstr>Adeileddiaeth gymdeithasol </vt:lpstr>
      <vt:lpstr>Rôl eraill</vt:lpstr>
      <vt:lpstr>Dysgu … </vt:lpstr>
      <vt:lpstr>Iaith a diwylliant fel arfau ar gyfer dealltwriaeth </vt:lpstr>
      <vt:lpstr>Profi ddwywaith </vt:lpstr>
      <vt:lpstr>Y ZPD </vt:lpstr>
      <vt:lpstr>Y ZPD </vt:lpstr>
      <vt:lpstr>Sgaffaldio </vt:lpstr>
      <vt:lpstr>Ymagweddau addysgu adeileddol cymdeithasol </vt:lpstr>
      <vt:lpstr>So which theory should we use in the Primary classroom?</vt:lpstr>
      <vt:lpstr>Maslow’s theory of motivation (1943)</vt:lpstr>
      <vt:lpstr>I gasglu.... </vt:lpstr>
      <vt:lpstr>Effeithiau ar arferion ystafell ddosbarth</vt:lpstr>
      <vt:lpstr>Ymennydd chwith, ymennydd dde</vt:lpstr>
      <vt:lpstr>Campfa'r ymennydd</vt:lpstr>
      <vt:lpstr>Adeileddiaeth gymdeithasol </vt:lpstr>
      <vt:lpstr>Ydi o o bwys?</vt:lpstr>
      <vt:lpstr>Beth mae'r ymchwil yn ei ddweud wrthym?</vt:lpstr>
      <vt:lpstr>Dysgwyr ‘VAK’ (‘Gweledol, Clywebol, Cinesthetig’)</vt:lpstr>
      <vt:lpstr>TASK: Plenary of a lesson. Watch the clip and consider the questions below.</vt:lpstr>
      <vt:lpstr>Thank you for your engaging with this session, if you have any questions please contact me on: gail.parker@uwtsd.ac.uk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Gail Parker</cp:lastModifiedBy>
  <cp:revision>64</cp:revision>
  <dcterms:created xsi:type="dcterms:W3CDTF">2017-02-08T11:33:06Z</dcterms:created>
  <dcterms:modified xsi:type="dcterms:W3CDTF">2020-04-30T11:48:17Z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