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5"/>
  </p:handoutMasterIdLst>
  <p:sldIdLst>
    <p:sldId id="256" r:id="rId2"/>
    <p:sldId id="291" r:id="rId3"/>
    <p:sldId id="257" r:id="rId4"/>
    <p:sldId id="274" r:id="rId5"/>
    <p:sldId id="289" r:id="rId6"/>
    <p:sldId id="269" r:id="rId7"/>
    <p:sldId id="268" r:id="rId8"/>
    <p:sldId id="265" r:id="rId9"/>
    <p:sldId id="276" r:id="rId10"/>
    <p:sldId id="271" r:id="rId11"/>
    <p:sldId id="272" r:id="rId12"/>
    <p:sldId id="290" r:id="rId13"/>
    <p:sldId id="270" r:id="rId1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2889938" cy="487680"/>
          </a:xfrm>
          <a:prstGeom prst="rect">
            <a:avLst/>
          </a:prstGeom>
        </p:spPr>
        <p:txBody>
          <a:bodyPr vert="horz" lIns="91423" tIns="45712" rIns="91423" bIns="4571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8" y="2"/>
            <a:ext cx="2889938" cy="487680"/>
          </a:xfrm>
          <a:prstGeom prst="rect">
            <a:avLst/>
          </a:prstGeom>
        </p:spPr>
        <p:txBody>
          <a:bodyPr vert="horz" lIns="91423" tIns="45712" rIns="91423" bIns="45712" rtlCol="0"/>
          <a:lstStyle>
            <a:lvl1pPr algn="r">
              <a:defRPr sz="1200"/>
            </a:lvl1pPr>
          </a:lstStyle>
          <a:p>
            <a:fld id="{30D3244A-A166-4AF3-820C-AB5378030F7F}" type="datetimeFigureOut">
              <a:rPr lang="en-GB" smtClean="0"/>
              <a:pPr/>
              <a:t>27/02/2018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7680"/>
          </a:xfrm>
          <a:prstGeom prst="rect">
            <a:avLst/>
          </a:prstGeom>
        </p:spPr>
        <p:txBody>
          <a:bodyPr vert="horz" lIns="91423" tIns="45712" rIns="91423" bIns="4571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8" y="9264228"/>
            <a:ext cx="2889938" cy="487680"/>
          </a:xfrm>
          <a:prstGeom prst="rect">
            <a:avLst/>
          </a:prstGeom>
        </p:spPr>
        <p:txBody>
          <a:bodyPr vert="horz" lIns="91423" tIns="45712" rIns="91423" bIns="45712" rtlCol="0" anchor="b"/>
          <a:lstStyle>
            <a:lvl1pPr algn="r">
              <a:defRPr sz="1200"/>
            </a:lvl1pPr>
          </a:lstStyle>
          <a:p>
            <a:fld id="{C63F1E6A-C74F-41FC-8696-3654A82123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31516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27/02/2018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27/02/2018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27/02/2018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480BE-1BC8-4E45-9044-73C5695D9B70}" type="datetimeFigureOut">
              <a:rPr lang="en-GB" smtClean="0"/>
              <a:pPr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0480BE-1BC8-4E45-9044-73C5695D9B70}" type="datetimeFigureOut">
              <a:rPr lang="en-GB" smtClean="0"/>
              <a:pPr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416EA4-C84B-4F37-A93C-CC3D40926B0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201622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Global Marketing Strategy and the global marketing </a:t>
            </a:r>
            <a:r>
              <a:rPr lang="en-GB" dirty="0"/>
              <a:t>mix</a:t>
            </a:r>
            <a:br>
              <a:rPr lang="en-GB" dirty="0"/>
            </a:br>
            <a:r>
              <a:rPr lang="en-GB" dirty="0" smtClean="0"/>
              <a:t>- an introduction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564904"/>
            <a:ext cx="6400800" cy="3073896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" y="2564904"/>
            <a:ext cx="6934200" cy="36084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From the last session….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Identify ten problems faced by organisations in planning for International Markets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Are there any arguments against planning and how could they be overcome?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the relationship between strategy and structure?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most important, the plan or </a:t>
            </a:r>
            <a:r>
              <a:rPr lang="en-GB" smtClean="0"/>
              <a:t>the planning?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83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global marketing mix</a:t>
            </a:r>
            <a:br>
              <a:rPr lang="en-GB" dirty="0" smtClean="0"/>
            </a:br>
            <a:r>
              <a:rPr lang="en-GB" dirty="0" smtClean="0"/>
              <a:t>-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concept of taking market offerings to international markets sits well in </a:t>
            </a:r>
            <a:r>
              <a:rPr lang="en-GB" dirty="0" err="1" smtClean="0"/>
              <a:t>Ansoffs</a:t>
            </a:r>
            <a:r>
              <a:rPr lang="en-GB" dirty="0" smtClean="0"/>
              <a:t> Product/ Market matrix strategies as Market Development and has been used very successfully.</a:t>
            </a:r>
          </a:p>
          <a:p>
            <a:r>
              <a:rPr lang="en-GB" dirty="0" smtClean="0"/>
              <a:t>For some organisations who merely </a:t>
            </a:r>
            <a:r>
              <a:rPr lang="en-GB" b="1" i="1" dirty="0" smtClean="0"/>
              <a:t>react</a:t>
            </a:r>
            <a:r>
              <a:rPr lang="en-GB" dirty="0" smtClean="0"/>
              <a:t> to enquiries from international markets then they will deal simply with those enquiries. </a:t>
            </a:r>
          </a:p>
          <a:p>
            <a:r>
              <a:rPr lang="en-GB" dirty="0" smtClean="0"/>
              <a:t>However, for those companies with global aspirations they must be more </a:t>
            </a:r>
            <a:r>
              <a:rPr lang="en-GB" b="1" i="1" dirty="0" smtClean="0"/>
              <a:t>proactive</a:t>
            </a:r>
            <a:r>
              <a:rPr lang="en-GB" b="1" dirty="0" smtClean="0"/>
              <a:t> </a:t>
            </a:r>
            <a:r>
              <a:rPr lang="en-GB" dirty="0" smtClean="0"/>
              <a:t>and they are likely to face a key decision.....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Global Marketing Drivers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dirty="0" smtClean="0"/>
              <a:t>A few of the reasons given for entering foreign markets have been given as;</a:t>
            </a:r>
          </a:p>
          <a:p>
            <a:r>
              <a:rPr lang="en-US" dirty="0" smtClean="0"/>
              <a:t>Increasing </a:t>
            </a:r>
            <a:r>
              <a:rPr lang="en-US" dirty="0" err="1" smtClean="0"/>
              <a:t>homogenity</a:t>
            </a:r>
            <a:r>
              <a:rPr lang="en-US" dirty="0" smtClean="0"/>
              <a:t> of customers </a:t>
            </a:r>
          </a:p>
          <a:p>
            <a:r>
              <a:rPr lang="en-US" dirty="0" smtClean="0"/>
              <a:t>Increasing investment in products</a:t>
            </a:r>
          </a:p>
          <a:p>
            <a:r>
              <a:rPr lang="en-US" dirty="0" smtClean="0"/>
              <a:t>Importance of economies of scale</a:t>
            </a:r>
          </a:p>
          <a:p>
            <a:r>
              <a:rPr lang="en-US" dirty="0" smtClean="0"/>
              <a:t>Free movements of goods &amp; capital</a:t>
            </a:r>
          </a:p>
          <a:p>
            <a:r>
              <a:rPr lang="en-US" dirty="0" smtClean="0"/>
              <a:t>Impact of technology</a:t>
            </a:r>
          </a:p>
          <a:p>
            <a:r>
              <a:rPr lang="en-US" dirty="0" smtClean="0"/>
              <a:t>Deregulation of </a:t>
            </a:r>
            <a:r>
              <a:rPr lang="en-US" dirty="0" err="1" smtClean="0"/>
              <a:t>nationalised</a:t>
            </a:r>
            <a:r>
              <a:rPr lang="en-US" dirty="0" smtClean="0"/>
              <a:t> industries</a:t>
            </a:r>
          </a:p>
          <a:p>
            <a:r>
              <a:rPr lang="en-US" dirty="0" smtClean="0"/>
              <a:t>Commercial/ </a:t>
            </a:r>
            <a:r>
              <a:rPr lang="en-US" b="1" i="1" dirty="0" smtClean="0"/>
              <a:t>marketing</a:t>
            </a:r>
            <a:r>
              <a:rPr lang="en-US" dirty="0" smtClean="0"/>
              <a:t> opportunities</a:t>
            </a:r>
          </a:p>
        </p:txBody>
      </p:sp>
    </p:spTree>
    <p:extLst>
      <p:ext uri="{BB962C8B-B14F-4D97-AF65-F5344CB8AC3E}">
        <p14:creationId xmlns:p14="http://schemas.microsoft.com/office/powerpoint/2010/main" val="160031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International </a:t>
            </a:r>
            <a:r>
              <a:rPr lang="en-GB" smtClean="0"/>
              <a:t>Marketing process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8064896" cy="4896544"/>
          </a:xfrm>
        </p:spPr>
      </p:pic>
    </p:spTree>
    <p:extLst>
      <p:ext uri="{BB962C8B-B14F-4D97-AF65-F5344CB8AC3E}">
        <p14:creationId xmlns:p14="http://schemas.microsoft.com/office/powerpoint/2010/main" val="10890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global marketing mix?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The global marketing mix is in principle the same as the domestic </a:t>
            </a:r>
            <a:r>
              <a:rPr lang="en-GB" dirty="0" err="1" smtClean="0"/>
              <a:t>mktg</a:t>
            </a:r>
            <a:r>
              <a:rPr lang="en-GB" dirty="0" smtClean="0"/>
              <a:t> mix…..</a:t>
            </a:r>
            <a:r>
              <a:rPr lang="en-GB" b="1" i="1" u="sng" dirty="0" smtClean="0"/>
              <a:t>BUT</a:t>
            </a:r>
            <a:r>
              <a:rPr lang="en-GB" dirty="0" smtClean="0"/>
              <a:t>….</a:t>
            </a:r>
          </a:p>
          <a:p>
            <a:r>
              <a:rPr lang="en-GB" dirty="0" smtClean="0"/>
              <a:t>Product</a:t>
            </a:r>
          </a:p>
          <a:p>
            <a:r>
              <a:rPr lang="en-GB" dirty="0" smtClean="0"/>
              <a:t>Price </a:t>
            </a:r>
          </a:p>
          <a:p>
            <a:r>
              <a:rPr lang="en-GB" dirty="0"/>
              <a:t>P</a:t>
            </a:r>
            <a:r>
              <a:rPr lang="en-GB" dirty="0" smtClean="0"/>
              <a:t>lace </a:t>
            </a:r>
          </a:p>
          <a:p>
            <a:r>
              <a:rPr lang="en-GB" dirty="0"/>
              <a:t>P</a:t>
            </a:r>
            <a:r>
              <a:rPr lang="en-GB" dirty="0" smtClean="0"/>
              <a:t>romotion </a:t>
            </a:r>
          </a:p>
          <a:p>
            <a:r>
              <a:rPr lang="en-GB" dirty="0"/>
              <a:t>P</a:t>
            </a:r>
            <a:r>
              <a:rPr lang="en-GB" dirty="0" smtClean="0"/>
              <a:t>eople </a:t>
            </a:r>
          </a:p>
          <a:p>
            <a:r>
              <a:rPr lang="en-GB" dirty="0" smtClean="0"/>
              <a:t>Processes</a:t>
            </a:r>
          </a:p>
          <a:p>
            <a:r>
              <a:rPr lang="en-GB" dirty="0" smtClean="0"/>
              <a:t>Physical evidence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492896"/>
            <a:ext cx="5328592" cy="4104456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3786150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Global Marketing Mix</a:t>
            </a:r>
            <a:br>
              <a:rPr lang="en-GB" dirty="0" smtClean="0"/>
            </a:br>
            <a:r>
              <a:rPr lang="en-GB" dirty="0" smtClean="0"/>
              <a:t>-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key consideration for all of the elements of the marketing mix (the 7P’s) is one of </a:t>
            </a:r>
            <a:r>
              <a:rPr lang="en-GB" b="1" i="1" u="sng" dirty="0" smtClean="0"/>
              <a:t>standardisation or adaptation.</a:t>
            </a:r>
          </a:p>
          <a:p>
            <a:r>
              <a:rPr lang="en-GB" dirty="0" smtClean="0"/>
              <a:t>As there is no one right method, it becomes the classical academic answer; it depends on the situation!</a:t>
            </a:r>
          </a:p>
          <a:p>
            <a:r>
              <a:rPr lang="en-GB" dirty="0" smtClean="0"/>
              <a:t>Some organisations need only change the packaging, others must radically rethink their product offering to the market including the </a:t>
            </a:r>
            <a:r>
              <a:rPr lang="en-GB" b="1" i="1" u="sng" dirty="0" smtClean="0"/>
              <a:t>brand name!!</a:t>
            </a:r>
            <a:endParaRPr lang="en-GB" b="1" i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Global Marketing Mix</a:t>
            </a:r>
            <a:br>
              <a:rPr lang="en-GB" dirty="0" smtClean="0"/>
            </a:br>
            <a:r>
              <a:rPr lang="en-GB" dirty="0" smtClean="0"/>
              <a:t> - to standardise or to adapt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Font typeface="Wingdings" pitchFamily="2" charset="2"/>
              <a:buChar char="ü"/>
            </a:pPr>
            <a:r>
              <a:rPr lang="en-GB" u="sng" dirty="0" smtClean="0"/>
              <a:t>The ideal situation: driven by the </a:t>
            </a:r>
            <a:r>
              <a:rPr lang="en-GB" u="sng" dirty="0" err="1" smtClean="0"/>
              <a:t>orgn</a:t>
            </a:r>
            <a:endParaRPr lang="en-GB" u="sng" dirty="0" smtClean="0"/>
          </a:p>
          <a:p>
            <a:pPr>
              <a:buNone/>
            </a:pPr>
            <a:r>
              <a:rPr lang="en-GB" dirty="0" smtClean="0"/>
              <a:t>The benefits of standardising are very significant especially in terms of controlling costs, managing brands and communications through consistency.</a:t>
            </a:r>
          </a:p>
          <a:p>
            <a:pPr algn="ctr">
              <a:buFont typeface="Wingdings" pitchFamily="2" charset="2"/>
              <a:buChar char="ü"/>
            </a:pPr>
            <a:r>
              <a:rPr lang="en-GB" u="sng" dirty="0" smtClean="0"/>
              <a:t>Reality: driven by the market</a:t>
            </a:r>
          </a:p>
          <a:p>
            <a:pPr>
              <a:buNone/>
            </a:pPr>
            <a:r>
              <a:rPr lang="en-GB" dirty="0" smtClean="0"/>
              <a:t>However, virtually all marketing mix elements must be adapted to some degree, </a:t>
            </a:r>
            <a:r>
              <a:rPr lang="en-GB" i="1" dirty="0" smtClean="0"/>
              <a:t>the issue then becomes to what degree?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STANDARDISATION VS ADAPTATION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b="1" smtClean="0"/>
              <a:t>Standardisation</a:t>
            </a:r>
            <a:endParaRPr lang="en-US" smtClean="0"/>
          </a:p>
          <a:p>
            <a:r>
              <a:rPr lang="en-US" smtClean="0"/>
              <a:t>Economies of scale</a:t>
            </a:r>
          </a:p>
          <a:p>
            <a:r>
              <a:rPr lang="en-US" smtClean="0"/>
              <a:t>Easier maintenance &amp; control</a:t>
            </a:r>
          </a:p>
          <a:p>
            <a:r>
              <a:rPr lang="en-US" smtClean="0"/>
              <a:t>Insensitive to culture</a:t>
            </a:r>
          </a:p>
          <a:p>
            <a:r>
              <a:rPr lang="en-US" smtClean="0"/>
              <a:t>Consumer mobility</a:t>
            </a:r>
          </a:p>
          <a:p>
            <a:r>
              <a:rPr lang="en-US" smtClean="0"/>
              <a:t>“ made in “</a:t>
            </a:r>
          </a:p>
          <a:p>
            <a:r>
              <a:rPr lang="en-US" smtClean="0"/>
              <a:t>Small volume sales</a:t>
            </a:r>
          </a:p>
          <a:p>
            <a:endParaRPr lang="en-US" smtClean="0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b="1" smtClean="0"/>
              <a:t>Adaptation</a:t>
            </a:r>
          </a:p>
          <a:p>
            <a:r>
              <a:rPr lang="en-US" smtClean="0"/>
              <a:t>Mandatory -legal,tech</a:t>
            </a:r>
          </a:p>
          <a:p>
            <a:r>
              <a:rPr lang="en-US" smtClean="0"/>
              <a:t>Discretionary</a:t>
            </a:r>
          </a:p>
          <a:p>
            <a:pPr>
              <a:buFontTx/>
              <a:buNone/>
            </a:pPr>
            <a:r>
              <a:rPr lang="en-US" smtClean="0"/>
              <a:t>Market research</a:t>
            </a:r>
          </a:p>
          <a:p>
            <a:pPr>
              <a:buFontTx/>
              <a:buNone/>
            </a:pPr>
            <a:r>
              <a:rPr lang="en-US" smtClean="0"/>
              <a:t>Customer power</a:t>
            </a:r>
          </a:p>
          <a:p>
            <a:pPr>
              <a:buFontTx/>
              <a:buNone/>
            </a:pPr>
            <a:r>
              <a:rPr lang="en-US" smtClean="0"/>
              <a:t>Education levels</a:t>
            </a:r>
          </a:p>
          <a:p>
            <a:pPr>
              <a:buFontTx/>
              <a:buNone/>
            </a:pPr>
            <a:r>
              <a:rPr lang="en-US" smtClean="0"/>
              <a:t>Technical sophistication</a:t>
            </a:r>
          </a:p>
          <a:p>
            <a:pPr>
              <a:buFontTx/>
              <a:buNone/>
            </a:pPr>
            <a:r>
              <a:rPr lang="en-US" smtClean="0"/>
              <a:t>After-service standards</a:t>
            </a:r>
            <a:endParaRPr lang="en-US" b="1" smtClean="0"/>
          </a:p>
          <a:p>
            <a:pPr>
              <a:buFontTx/>
              <a:buNone/>
            </a:pPr>
            <a:endParaRPr lang="en-US" b="1" smtClean="0"/>
          </a:p>
        </p:txBody>
      </p:sp>
    </p:spTree>
    <p:extLst>
      <p:ext uri="{BB962C8B-B14F-4D97-AF65-F5344CB8AC3E}">
        <p14:creationId xmlns:p14="http://schemas.microsoft.com/office/powerpoint/2010/main" val="247777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Reasons for </a:t>
            </a:r>
            <a:br>
              <a:rPr lang="en-GB" dirty="0" smtClean="0"/>
            </a:br>
            <a:r>
              <a:rPr lang="en-GB" dirty="0" smtClean="0"/>
              <a:t>standardising and adapting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7920879" cy="4392488"/>
          </a:xfrm>
        </p:spPr>
      </p:pic>
    </p:spTree>
    <p:extLst>
      <p:ext uri="{BB962C8B-B14F-4D97-AF65-F5344CB8AC3E}">
        <p14:creationId xmlns:p14="http://schemas.microsoft.com/office/powerpoint/2010/main" val="421503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Toward standardisation </a:t>
            </a:r>
            <a:br>
              <a:rPr lang="en-GB" dirty="0" smtClean="0"/>
            </a:br>
            <a:r>
              <a:rPr lang="en-GB" dirty="0" smtClean="0"/>
              <a:t>and adaptation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84784"/>
            <a:ext cx="8136903" cy="4392488"/>
          </a:xfrm>
        </p:spPr>
      </p:pic>
    </p:spTree>
    <p:extLst>
      <p:ext uri="{BB962C8B-B14F-4D97-AF65-F5344CB8AC3E}">
        <p14:creationId xmlns:p14="http://schemas.microsoft.com/office/powerpoint/2010/main" val="312508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/>
              <a:t>The Global Marketing Mix</a:t>
            </a:r>
            <a:br>
              <a:rPr lang="en-GB" sz="4000" dirty="0" smtClean="0"/>
            </a:br>
            <a:r>
              <a:rPr lang="en-GB" sz="4000" dirty="0" smtClean="0"/>
              <a:t>- three </a:t>
            </a:r>
            <a:r>
              <a:rPr lang="en-GB" sz="4000" u="sng" dirty="0" smtClean="0"/>
              <a:t>VERY IMPORTANT </a:t>
            </a:r>
            <a:r>
              <a:rPr lang="en-GB" sz="4000" dirty="0" smtClean="0"/>
              <a:t>terms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There are really only three possible options open to the organisation [EPG]: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Standardisation: as per the home country markets called an </a:t>
            </a:r>
            <a:r>
              <a:rPr lang="en-GB" b="1" i="1" u="sng" dirty="0" smtClean="0"/>
              <a:t>ethnocentric </a:t>
            </a:r>
            <a:r>
              <a:rPr lang="en-GB" dirty="0" smtClean="0"/>
              <a:t>policy.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Adaptation: changes made for a particular country is called a </a:t>
            </a:r>
            <a:r>
              <a:rPr lang="en-GB" b="1" i="1" u="sng" dirty="0" smtClean="0"/>
              <a:t>polycentric </a:t>
            </a:r>
            <a:r>
              <a:rPr lang="en-GB" dirty="0" smtClean="0"/>
              <a:t>policy.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The final option is to consider the world as the market so we create non-country specific offers this is called a  </a:t>
            </a:r>
            <a:r>
              <a:rPr lang="en-GB" b="1" i="1" u="sng" dirty="0" smtClean="0"/>
              <a:t>geocentric </a:t>
            </a:r>
            <a:r>
              <a:rPr lang="en-GB" dirty="0" smtClean="0"/>
              <a:t>policy.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444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 </a:t>
            </a:r>
            <a:r>
              <a:rPr lang="en-GB" smtClean="0"/>
              <a:t>next session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Explain in your own words what you understand by standardisation and adaptation and decide what the best approach is.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Find </a:t>
            </a:r>
            <a:r>
              <a:rPr lang="en-GB" dirty="0"/>
              <a:t>a definition of ethnocentric, polycentric and geocentric and </a:t>
            </a:r>
            <a:r>
              <a:rPr lang="en-GB" i="1" dirty="0"/>
              <a:t>provide the source</a:t>
            </a:r>
            <a:r>
              <a:rPr lang="en-GB" dirty="0"/>
              <a:t>. 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Also</a:t>
            </a:r>
            <a:r>
              <a:rPr lang="en-GB" dirty="0"/>
              <a:t>, </a:t>
            </a:r>
            <a:r>
              <a:rPr lang="en-GB" dirty="0" smtClean="0"/>
              <a:t>are there any more options available (can you find a source for it)?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760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752</TotalTime>
  <Words>500</Words>
  <Application>Microsoft Office PowerPoint</Application>
  <PresentationFormat>On-screen Show (4:3)</PresentationFormat>
  <Paragraphs>65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Wingdings</vt:lpstr>
      <vt:lpstr>Office Theme</vt:lpstr>
      <vt:lpstr> Global Marketing Strategy and the global marketing mix - an introduction </vt:lpstr>
      <vt:lpstr> From the last session…. </vt:lpstr>
      <vt:lpstr>The global marketing mix - introduction</vt:lpstr>
      <vt:lpstr>Global Marketing Drivers</vt:lpstr>
      <vt:lpstr>The International Marketing process</vt:lpstr>
      <vt:lpstr>What is the global marketing mix?</vt:lpstr>
      <vt:lpstr>The Global Marketing Mix - introduction</vt:lpstr>
      <vt:lpstr>The Global Marketing Mix  - to standardise or to adapt</vt:lpstr>
      <vt:lpstr>STANDARDISATION VS ADAPTATION</vt:lpstr>
      <vt:lpstr>Reasons for  standardising and adapting</vt:lpstr>
      <vt:lpstr>Toward standardisation  and adaptation</vt:lpstr>
      <vt:lpstr>The Global Marketing Mix - three VERY IMPORTANT terms</vt:lpstr>
      <vt:lpstr>For next session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Marketing Strategy</dc:title>
  <dc:creator>Fleming</dc:creator>
  <cp:lastModifiedBy>Will Fleming</cp:lastModifiedBy>
  <cp:revision>36</cp:revision>
  <cp:lastPrinted>2018-02-26T09:34:03Z</cp:lastPrinted>
  <dcterms:created xsi:type="dcterms:W3CDTF">2012-03-25T09:41:17Z</dcterms:created>
  <dcterms:modified xsi:type="dcterms:W3CDTF">2018-02-27T12:15:12Z</dcterms:modified>
</cp:coreProperties>
</file>