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10/30/2018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10/30/2018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B395B-F867-48B2-BE15-85EA6B1B600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Orthodox, conservative &amp; Reform Judaism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884B6A-267E-4CCB-8349-5801204256E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What is the difference?</a:t>
            </a:r>
          </a:p>
        </p:txBody>
      </p:sp>
    </p:spTree>
    <p:extLst>
      <p:ext uri="{BB962C8B-B14F-4D97-AF65-F5344CB8AC3E}">
        <p14:creationId xmlns:p14="http://schemas.microsoft.com/office/powerpoint/2010/main" val="17636677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30F35B-ADF4-49BB-81B3-1787C2080B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41866"/>
            <a:ext cx="10131425" cy="1456267"/>
          </a:xfrm>
        </p:spPr>
        <p:txBody>
          <a:bodyPr/>
          <a:lstStyle/>
          <a:p>
            <a:r>
              <a:rPr lang="en-GB" dirty="0"/>
              <a:t>Orthodox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46B97D-6C8A-4B31-903F-385D25DCB5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3429000"/>
            <a:ext cx="6072807" cy="237913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Orthodox beliefs;</a:t>
            </a:r>
          </a:p>
          <a:p>
            <a:r>
              <a:rPr lang="en-GB" dirty="0"/>
              <a:t>Sticks to religious traditions </a:t>
            </a:r>
          </a:p>
          <a:p>
            <a:r>
              <a:rPr lang="en-GB" dirty="0"/>
              <a:t>Emerges from rabbinic Judaism </a:t>
            </a:r>
          </a:p>
          <a:p>
            <a:r>
              <a:rPr lang="en-GB" dirty="0"/>
              <a:t>The entire Torah was given by God to Moses on mount Sinai </a:t>
            </a:r>
          </a:p>
          <a:p>
            <a:r>
              <a:rPr lang="en-GB" dirty="0"/>
              <a:t>The Torah is the literal word of God</a:t>
            </a:r>
          </a:p>
          <a:p>
            <a:r>
              <a:rPr lang="en-GB" dirty="0"/>
              <a:t>Torah remains authoritative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B8025FF-5C2C-4718-B26F-46B0C41E2439}"/>
              </a:ext>
            </a:extLst>
          </p:cNvPr>
          <p:cNvSpPr/>
          <p:nvPr/>
        </p:nvSpPr>
        <p:spPr>
          <a:xfrm>
            <a:off x="5410200" y="1379165"/>
            <a:ext cx="6096000" cy="3226524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r">
              <a:spcAft>
                <a:spcPts val="1000"/>
              </a:spcAft>
              <a:buClr>
                <a:prstClr val="white"/>
              </a:buClr>
              <a:buSzPct val="100000"/>
            </a:pPr>
            <a:r>
              <a:rPr lang="en-GB" dirty="0">
                <a:solidFill>
                  <a:prstClr val="white"/>
                </a:solidFill>
              </a:rPr>
              <a:t>Orthodox origins;</a:t>
            </a:r>
          </a:p>
          <a:p>
            <a:pPr marL="285750" indent="-285750" algn="r">
              <a:spcAft>
                <a:spcPts val="1000"/>
              </a:spcAft>
              <a:buClr>
                <a:prstClr val="white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dirty="0"/>
              <a:t>Late c.18 – responses to Enlightenment </a:t>
            </a:r>
          </a:p>
          <a:p>
            <a:pPr marL="285750" lvl="0" indent="-285750" algn="r">
              <a:spcAft>
                <a:spcPts val="1000"/>
              </a:spcAft>
              <a:buClr>
                <a:prstClr val="white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white"/>
                </a:solidFill>
              </a:rPr>
              <a:t>Enlightenment – encouragement of rationalism and the promotion of reason, tolerance and morality. Modernization of Judaism to achieve political and social integration</a:t>
            </a:r>
          </a:p>
          <a:p>
            <a:pPr marL="285750" lvl="0" indent="-285750" algn="r">
              <a:spcAft>
                <a:spcPts val="1000"/>
              </a:spcAft>
              <a:buClr>
                <a:prstClr val="white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white"/>
                </a:solidFill>
              </a:rPr>
              <a:t>‘Orthodox’ as a term first used in Germany, 1807 by reformers when referring to traditional Jews </a:t>
            </a:r>
          </a:p>
          <a:p>
            <a:pPr marL="285750" lvl="0" indent="-285750" algn="r">
              <a:spcAft>
                <a:spcPts val="1000"/>
              </a:spcAft>
              <a:buClr>
                <a:prstClr val="white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white"/>
                </a:solidFill>
              </a:rPr>
              <a:t>Uses Hasidic trends among others</a:t>
            </a:r>
          </a:p>
          <a:p>
            <a:pPr marL="285750" lvl="0" indent="-285750" algn="r">
              <a:spcAft>
                <a:spcPts val="1000"/>
              </a:spcAft>
              <a:buClr>
                <a:prstClr val="white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white"/>
                </a:solidFill>
              </a:rPr>
              <a:t>Widespread in eastern Europe </a:t>
            </a:r>
          </a:p>
        </p:txBody>
      </p:sp>
    </p:spTree>
    <p:extLst>
      <p:ext uri="{BB962C8B-B14F-4D97-AF65-F5344CB8AC3E}">
        <p14:creationId xmlns:p14="http://schemas.microsoft.com/office/powerpoint/2010/main" val="24721770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73E4D-8E7A-46A7-9A19-1EC91515D6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Orthodox: Israel Vs USA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67254B4-8354-42C8-B5CE-70B693D998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2029195"/>
              </p:ext>
            </p:extLst>
          </p:nvPr>
        </p:nvGraphicFramePr>
        <p:xfrm>
          <a:off x="1030287" y="2082211"/>
          <a:ext cx="10131426" cy="4124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65713">
                  <a:extLst>
                    <a:ext uri="{9D8B030D-6E8A-4147-A177-3AD203B41FA5}">
                      <a16:colId xmlns:a16="http://schemas.microsoft.com/office/drawing/2014/main" val="3865968884"/>
                    </a:ext>
                  </a:extLst>
                </a:gridCol>
                <a:gridCol w="5065713">
                  <a:extLst>
                    <a:ext uri="{9D8B030D-6E8A-4147-A177-3AD203B41FA5}">
                      <a16:colId xmlns:a16="http://schemas.microsoft.com/office/drawing/2014/main" val="353286684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Israel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USA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12075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The only formally organized religious body of the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Rapid expansion after migration of orthodox scholars from Eastern Europe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60839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Rabbinical courts (</a:t>
                      </a:r>
                      <a:r>
                        <a:rPr lang="en-GB" dirty="0" err="1"/>
                        <a:t>beit</a:t>
                      </a:r>
                      <a:r>
                        <a:rPr lang="en-GB" dirty="0"/>
                        <a:t> din) have jurisdiction over matters of personal status (e.g. marriage &amp; divorce)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Establishment of rabbinic schools (yeshivot) during the first decades of c.20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13522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State school system &amp; state religious school 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40+ schools in USA today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08842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Orthodox religious councils control ritual baths, synagogues, promotion of religious education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Combination of traditionalist and modernist orthodox Jews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08308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The rabbinical courts are presided over by the two chief rabbis;</a:t>
                      </a:r>
                    </a:p>
                    <a:p>
                      <a:r>
                        <a:rPr lang="en-GB" dirty="0"/>
                        <a:t>Sephardim – South European, North African, Middle Eastern </a:t>
                      </a:r>
                    </a:p>
                    <a:p>
                      <a:r>
                        <a:rPr lang="en-GB" dirty="0"/>
                        <a:t>Ashkenazim – North European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28344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894600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D74B7-F428-40A0-9013-AA2954C5AB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Conservative Judaism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452EEA-05FC-407E-A5ED-53B9978B95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Founded in c.19 by Zacharias Frankel</a:t>
            </a:r>
          </a:p>
          <a:p>
            <a:r>
              <a:rPr lang="en-GB" dirty="0"/>
              <a:t>Came from a dissatisfaction with traditional services; lack of knowledge of Hebrew (hymns and prayers offered in vernacular languages)</a:t>
            </a:r>
          </a:p>
          <a:p>
            <a:r>
              <a:rPr lang="en-GB" dirty="0"/>
              <a:t>Changes include;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Altercation of the early morning benediction in which the worshipper thanked God for not creating him as a woman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Prayers for peace extended to all humanity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The Amidah was only recited on high holy days</a:t>
            </a:r>
          </a:p>
        </p:txBody>
      </p:sp>
    </p:spTree>
    <p:extLst>
      <p:ext uri="{BB962C8B-B14F-4D97-AF65-F5344CB8AC3E}">
        <p14:creationId xmlns:p14="http://schemas.microsoft.com/office/powerpoint/2010/main" val="10996648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49CF3-AEAE-4F6C-A808-B2DB2C4AE0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Reform </a:t>
            </a:r>
            <a:r>
              <a:rPr lang="en-GB" dirty="0" err="1"/>
              <a:t>judaism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4B5A20-57AE-42A7-B165-77D684982C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6"/>
            <a:ext cx="10131425" cy="4258733"/>
          </a:xfrm>
        </p:spPr>
        <p:txBody>
          <a:bodyPr>
            <a:normAutofit/>
          </a:bodyPr>
          <a:lstStyle/>
          <a:p>
            <a:r>
              <a:rPr lang="en-GB" dirty="0"/>
              <a:t>On the left of the religious spectrum</a:t>
            </a:r>
          </a:p>
          <a:p>
            <a:r>
              <a:rPr lang="en-GB" dirty="0"/>
              <a:t>Israel Jacobson (c.19) initiated several liturgical and educational reforms in Germany</a:t>
            </a:r>
          </a:p>
          <a:p>
            <a:r>
              <a:rPr lang="en-GB" dirty="0"/>
              <a:t>Spread from Germany to Austria, Denmark and UK (1842:establishment of West London Synagogue)</a:t>
            </a:r>
          </a:p>
          <a:p>
            <a:r>
              <a:rPr lang="en-GB" dirty="0"/>
              <a:t>Emphasis on ethical and universal ideas of Judaism: universalism and acculturation</a:t>
            </a:r>
          </a:p>
          <a:p>
            <a:r>
              <a:rPr lang="en-GB" dirty="0"/>
              <a:t>Reform temples (not synagogues) established in Europe</a:t>
            </a:r>
          </a:p>
          <a:p>
            <a:r>
              <a:rPr lang="en-GB" dirty="0"/>
              <a:t>Adaptation of Jewish worship contemporary standards</a:t>
            </a:r>
          </a:p>
          <a:p>
            <a:r>
              <a:rPr lang="en-GB" dirty="0"/>
              <a:t>More participation in prayer and introduction of new prayers (in the vernacular) that were less particularistic in nature</a:t>
            </a:r>
          </a:p>
          <a:p>
            <a:r>
              <a:rPr lang="en-GB" dirty="0"/>
              <a:t>Influence of protestant Christianity: choir (with western music), hymns, shorter service</a:t>
            </a:r>
          </a:p>
          <a:p>
            <a:r>
              <a:rPr lang="en-GB" dirty="0"/>
              <a:t>First female rabbi </a:t>
            </a:r>
            <a:r>
              <a:rPr lang="en-GB" dirty="0" err="1"/>
              <a:t>ordaianed</a:t>
            </a:r>
            <a:r>
              <a:rPr lang="en-GB" dirty="0"/>
              <a:t> was Regina Jonas (1935) but she died during the Holocaust. However it was in 1972 the first woman rabbi was ordained in USA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65547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9F654-AC9C-463F-91DC-B80E26335D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Reform Judaism Cont.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EDF93F-ED3F-493A-B452-95AD3EFE9C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Contemporary Reform developments: prayer books contain reflection on the Holocaust, the State of Israel, and the need for inclusivist language</a:t>
            </a:r>
          </a:p>
          <a:p>
            <a:r>
              <a:rPr lang="en-GB" dirty="0"/>
              <a:t>Adoption of critical methods for study of the bible</a:t>
            </a:r>
          </a:p>
          <a:p>
            <a:r>
              <a:rPr lang="en-GB" dirty="0"/>
              <a:t>The Torah can be traced to different sources from different periods; focus on the ’spirit’ rather than the letter of the law</a:t>
            </a:r>
          </a:p>
          <a:p>
            <a:r>
              <a:rPr lang="en-GB" dirty="0"/>
              <a:t>Abandonment of many </a:t>
            </a:r>
            <a:r>
              <a:rPr lang="en-GB" dirty="0" err="1"/>
              <a:t>jewish</a:t>
            </a:r>
            <a:r>
              <a:rPr lang="en-GB" dirty="0"/>
              <a:t> laws about food, clothing and everyday living</a:t>
            </a:r>
          </a:p>
          <a:p>
            <a:r>
              <a:rPr lang="en-GB" dirty="0"/>
              <a:t>New ethical and spiritual values were being revealed</a:t>
            </a:r>
          </a:p>
          <a:p>
            <a:r>
              <a:rPr lang="en-GB" dirty="0"/>
              <a:t>Focus on ethical way of life rather than rituals and ceremonies as an expression of holiness</a:t>
            </a:r>
          </a:p>
          <a:p>
            <a:r>
              <a:rPr lang="en-GB" dirty="0"/>
              <a:t>First established in 1824 (south Carolina) increased </a:t>
            </a:r>
            <a:r>
              <a:rPr lang="en-GB" dirty="0" err="1"/>
              <a:t>considersbly</a:t>
            </a:r>
            <a:r>
              <a:rPr lang="en-GB" dirty="0"/>
              <a:t> due to </a:t>
            </a:r>
            <a:r>
              <a:rPr lang="en-GB" dirty="0" err="1"/>
              <a:t>german</a:t>
            </a:r>
            <a:r>
              <a:rPr lang="en-GB"/>
              <a:t> migration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011391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3F296A"/>
      </a:dk2>
      <a:lt2>
        <a:srgbClr val="EBEBEB"/>
      </a:lt2>
      <a:accent1>
        <a:srgbClr val="E84574"/>
      </a:accent1>
      <a:accent2>
        <a:srgbClr val="798FF2"/>
      </a:accent2>
      <a:accent3>
        <a:srgbClr val="95C369"/>
      </a:accent3>
      <a:accent4>
        <a:srgbClr val="EE875A"/>
      </a:accent4>
      <a:accent5>
        <a:srgbClr val="C363E8"/>
      </a:accent5>
      <a:accent6>
        <a:srgbClr val="6AADC8"/>
      </a:accent6>
      <a:hlink>
        <a:srgbClr val="FE80C7"/>
      </a:hlink>
      <a:folHlink>
        <a:srgbClr val="FBA3EC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61DDDE80-2DFA-4F2A-B66F-72059846BD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60</TotalTime>
  <Words>546</Words>
  <Application>Microsoft Office PowerPoint</Application>
  <PresentationFormat>Widescreen</PresentationFormat>
  <Paragraphs>54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Wingdings</vt:lpstr>
      <vt:lpstr>Celestial</vt:lpstr>
      <vt:lpstr>Orthodox, conservative &amp; Reform Judaism</vt:lpstr>
      <vt:lpstr>Orthodox</vt:lpstr>
      <vt:lpstr>Orthodox: Israel Vs USA</vt:lpstr>
      <vt:lpstr>Conservative Judaism</vt:lpstr>
      <vt:lpstr>Reform judaism</vt:lpstr>
      <vt:lpstr>Reform Judaism Cont.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Orthodox, conservative &amp; Reform Judaism</dc:title>
  <dc:creator>Shannon Giles</dc:creator>
  <cp:lastModifiedBy>Shannon Giles</cp:lastModifiedBy>
  <cp:revision>8</cp:revision>
  <dcterms:created xsi:type="dcterms:W3CDTF">2018-10-29T16:12:25Z</dcterms:created>
  <dcterms:modified xsi:type="dcterms:W3CDTF">2018-10-30T13:54:01Z</dcterms:modified>
</cp:coreProperties>
</file>