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8" r:id="rId1"/>
  </p:sldMasterIdLst>
  <p:notesMasterIdLst>
    <p:notesMasterId r:id="rId33"/>
  </p:notesMasterIdLst>
  <p:handoutMasterIdLst>
    <p:handoutMasterId r:id="rId34"/>
  </p:handoutMasterIdLst>
  <p:sldIdLst>
    <p:sldId id="353" r:id="rId2"/>
    <p:sldId id="359" r:id="rId3"/>
    <p:sldId id="360" r:id="rId4"/>
    <p:sldId id="330" r:id="rId5"/>
    <p:sldId id="331" r:id="rId6"/>
    <p:sldId id="332" r:id="rId7"/>
    <p:sldId id="299" r:id="rId8"/>
    <p:sldId id="374" r:id="rId9"/>
    <p:sldId id="375" r:id="rId10"/>
    <p:sldId id="376" r:id="rId11"/>
    <p:sldId id="377" r:id="rId12"/>
    <p:sldId id="378" r:id="rId13"/>
    <p:sldId id="379" r:id="rId14"/>
    <p:sldId id="340" r:id="rId15"/>
    <p:sldId id="341" r:id="rId16"/>
    <p:sldId id="361" r:id="rId17"/>
    <p:sldId id="362" r:id="rId18"/>
    <p:sldId id="363" r:id="rId19"/>
    <p:sldId id="364" r:id="rId20"/>
    <p:sldId id="365" r:id="rId21"/>
    <p:sldId id="366" r:id="rId22"/>
    <p:sldId id="367" r:id="rId23"/>
    <p:sldId id="368" r:id="rId24"/>
    <p:sldId id="369" r:id="rId25"/>
    <p:sldId id="370" r:id="rId26"/>
    <p:sldId id="371" r:id="rId27"/>
    <p:sldId id="372" r:id="rId28"/>
    <p:sldId id="380" r:id="rId29"/>
    <p:sldId id="373" r:id="rId30"/>
    <p:sldId id="326" r:id="rId31"/>
    <p:sldId id="288" r:id="rId32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324" autoAdjust="0"/>
    <p:restoredTop sz="94633" autoAdjust="0"/>
  </p:normalViewPr>
  <p:slideViewPr>
    <p:cSldViewPr snapToGrid="0" snapToObjects="1">
      <p:cViewPr varScale="1">
        <p:scale>
          <a:sx n="115" d="100"/>
          <a:sy n="115" d="100"/>
        </p:scale>
        <p:origin x="216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BCF12FD1-8B30-4D3C-9882-D1D40485142A}" type="datetimeFigureOut">
              <a:rPr lang="en-US" smtClean="0"/>
              <a:t>10/31/2018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18526BDA-FC4F-4EA5-81F9-0844255C7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7867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F7CCD1A-61D2-1E45-962A-BF49F1150ED6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B1508D1-2A63-C84E-80FE-C4042A513CC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271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FDC381-8C16-4BE6-BB67-F3F81A6DC02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740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FDC381-8C16-4BE6-BB67-F3F81A6DC02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88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DB4E0D4-E9E3-4A42-83C4-8E118E46F851}" type="datetimeFigureOut">
              <a:rPr lang="en-US" smtClean="0"/>
              <a:pPr/>
              <a:t>10/31/2018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0387C5-A673-4747-8967-762BC4418AD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blimescience.com/free-science-experiments/how-to-make-a-volcano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em.org.uk/resources/elibrary/resource/26720/electricity-its-electric" TargetMode="External"/><Relationship Id="rId2" Type="http://schemas.openxmlformats.org/officeDocument/2006/relationships/hyperlink" Target="https://www.stem.org.uk/resources/community/collection/12388/year-4-electricity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oodlandtrust.org.uk/mediafile/100146207/Getting-outside-the-classroom-learning-pack.pdf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hwb.wales.gov.uk/Resources/browse?sort=recommendation&amp;language=en&amp;category=Focus%20on%20Science&amp;tags=Year%20of%20Science&amp;tags=Focus%20on%20Science" TargetMode="External"/><Relationship Id="rId2" Type="http://schemas.openxmlformats.org/officeDocument/2006/relationships/hyperlink" Target="https://www.stem.org.uk/cross-curricular-topics-resourc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xplorify.wellcome.ac.uk/" TargetMode="External"/><Relationship Id="rId5" Type="http://schemas.openxmlformats.org/officeDocument/2006/relationships/hyperlink" Target="http://www.crestawards.org/all-star-activities/" TargetMode="External"/><Relationship Id="rId4" Type="http://schemas.openxmlformats.org/officeDocument/2006/relationships/hyperlink" Target="http://enews.pearson.com/rsps/m/mpTHYqT802Zy92SrPzlAxY3qNv741vaqoJbN1vmV1cQ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57200" y="47058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err="1" smtClean="0"/>
              <a:t>Adolygu</a:t>
            </a:r>
            <a:r>
              <a:rPr lang="en-GB" altLang="en-US" dirty="0" smtClean="0"/>
              <a:t>: Beth </a:t>
            </a:r>
            <a:r>
              <a:rPr lang="en-GB" altLang="en-US" dirty="0" err="1" smtClean="0"/>
              <a:t>yw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ymholiad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gwyddonol</a:t>
            </a:r>
            <a:r>
              <a:rPr lang="en-GB" altLang="en-US" dirty="0" smtClean="0"/>
              <a:t>?</a:t>
            </a:r>
            <a:endParaRPr lang="en-US" altLang="en-US" dirty="0" smtClean="0"/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altLang="en-US" dirty="0" smtClean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GB" altLang="en-US" dirty="0" err="1" smtClean="0"/>
              <a:t>Ymholiad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gwyddonol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yw’r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hyn</a:t>
            </a:r>
            <a:r>
              <a:rPr lang="en-GB" altLang="en-US" dirty="0" smtClean="0"/>
              <a:t> a </a:t>
            </a:r>
            <a:r>
              <a:rPr lang="en-GB" altLang="en-US" dirty="0" err="1" smtClean="0"/>
              <a:t>wna</a:t>
            </a:r>
            <a:r>
              <a:rPr lang="en-GB" altLang="en-US" dirty="0" smtClean="0"/>
              <a:t> plant </a:t>
            </a:r>
            <a:r>
              <a:rPr lang="en-GB" altLang="en-US" dirty="0" err="1" smtClean="0"/>
              <a:t>er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mwyn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ateb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cwestiynau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penodol</a:t>
            </a:r>
            <a:r>
              <a:rPr lang="en-GB" altLang="en-US" dirty="0" smtClean="0"/>
              <a:t> am y </a:t>
            </a:r>
            <a:r>
              <a:rPr lang="en-GB" altLang="en-US" dirty="0" err="1" smtClean="0"/>
              <a:t>byd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o’u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cwmpas</a:t>
            </a:r>
            <a:r>
              <a:rPr lang="en-GB" altLang="en-US" dirty="0" smtClean="0"/>
              <a:t>. </a:t>
            </a:r>
            <a:endParaRPr lang="en-US" altLang="en-US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80364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97b2cdc0-c69c-42b2-b10b-15d83116f795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86" y="215864"/>
            <a:ext cx="8066314" cy="6152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651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Geirfa’r</a:t>
            </a:r>
            <a:r>
              <a:rPr lang="en-GB" dirty="0" smtClean="0"/>
              <a:t> Model </a:t>
            </a:r>
            <a:r>
              <a:rPr lang="en-GB" dirty="0" err="1" smtClean="0"/>
              <a:t>Ymholi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/ </a:t>
            </a:r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ymholi</a:t>
            </a:r>
            <a:endParaRPr lang="en-GB" dirty="0" smtClean="0"/>
          </a:p>
          <a:p>
            <a:r>
              <a:rPr lang="en-GB" dirty="0" err="1" smtClean="0"/>
              <a:t>Damcaniaeth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sail </a:t>
            </a:r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endParaRPr lang="en-GB" dirty="0" smtClean="0"/>
          </a:p>
          <a:p>
            <a:r>
              <a:rPr lang="en-GB" dirty="0" err="1" smtClean="0"/>
              <a:t>Rhagfynegiad</a:t>
            </a:r>
            <a:endParaRPr lang="en-GB" dirty="0" smtClean="0"/>
          </a:p>
          <a:p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gasglu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endParaRPr lang="en-GB" dirty="0" smtClean="0"/>
          </a:p>
          <a:p>
            <a:r>
              <a:rPr lang="en-GB" dirty="0" err="1" smtClean="0"/>
              <a:t>Trafod</a:t>
            </a:r>
            <a:r>
              <a:rPr lang="en-GB" dirty="0" smtClean="0"/>
              <a:t> y </a:t>
            </a:r>
            <a:r>
              <a:rPr lang="en-GB" dirty="0" err="1" smtClean="0"/>
              <a:t>canlyniadau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/>
              <a:t>c</a:t>
            </a:r>
            <a:r>
              <a:rPr lang="en-GB" dirty="0" err="1" smtClean="0"/>
              <a:t>ymharu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rhagfynegiad</a:t>
            </a:r>
            <a:endParaRPr lang="en-GB" dirty="0" smtClean="0"/>
          </a:p>
          <a:p>
            <a:r>
              <a:rPr lang="en-GB" dirty="0" err="1" smtClean="0"/>
              <a:t>Dod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gasgliad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feddwl</a:t>
            </a:r>
            <a:r>
              <a:rPr lang="en-GB" dirty="0" smtClean="0"/>
              <a:t> am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gwreiddiol</a:t>
            </a:r>
            <a:endParaRPr lang="en-GB" dirty="0" smtClean="0"/>
          </a:p>
          <a:p>
            <a:r>
              <a:rPr lang="en-GB" dirty="0" err="1" smtClean="0"/>
              <a:t>Cysylltiad</a:t>
            </a:r>
            <a:r>
              <a:rPr lang="en-GB" dirty="0" smtClean="0"/>
              <a:t> – </a:t>
            </a:r>
            <a:r>
              <a:rPr lang="en-GB" dirty="0" err="1" smtClean="0"/>
              <a:t>atgyfnerthu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gwreiddiol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am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sail </a:t>
            </a:r>
            <a:r>
              <a:rPr lang="en-GB" dirty="0" err="1"/>
              <a:t>t</a:t>
            </a:r>
            <a:r>
              <a:rPr lang="en-GB" dirty="0" err="1" smtClean="0"/>
              <a:t>ystiolaeth</a:t>
            </a:r>
            <a:endParaRPr lang="en-GB" dirty="0" smtClean="0"/>
          </a:p>
          <a:p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tuag</a:t>
            </a:r>
            <a:r>
              <a:rPr lang="en-GB" dirty="0" smtClean="0"/>
              <a:t> at y </a:t>
            </a:r>
            <a:r>
              <a:rPr lang="en-GB" dirty="0" err="1" smtClean="0"/>
              <a:t>syniad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517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100" dirty="0" smtClean="0"/>
          </a:p>
          <a:p>
            <a:pPr lvl="0"/>
            <a:r>
              <a:rPr lang="cy-GB" sz="2000" b="1" dirty="0" smtClean="0"/>
              <a:t>Profi </a:t>
            </a:r>
            <a:r>
              <a:rPr lang="cy-GB" sz="2000" b="1" dirty="0"/>
              <a:t>teg </a:t>
            </a:r>
            <a:r>
              <a:rPr lang="cy-GB" sz="2000" dirty="0" smtClean="0"/>
              <a:t>– newid un ffactor ac arsylwi/mesur yr effaith, tra’n cadw ffactorau eraill yr un fath </a:t>
            </a:r>
          </a:p>
          <a:p>
            <a:r>
              <a:rPr lang="cy-GB" sz="2000" b="1" dirty="0"/>
              <a:t>Dosbarthu ac </a:t>
            </a:r>
            <a:r>
              <a:rPr lang="cy-GB" sz="2000" b="1" dirty="0" smtClean="0"/>
              <a:t>adnabod – </a:t>
            </a:r>
            <a:r>
              <a:rPr lang="cy-GB" sz="2000" dirty="0" smtClean="0"/>
              <a:t>grwpio yn ôl nodweddion/ priodweddau </a:t>
            </a:r>
          </a:p>
          <a:p>
            <a:pPr lvl="0"/>
            <a:r>
              <a:rPr lang="cy-GB" sz="2000" b="1" dirty="0" smtClean="0"/>
              <a:t>Archwilio – </a:t>
            </a:r>
            <a:r>
              <a:rPr lang="cy-GB" sz="2000" dirty="0" smtClean="0"/>
              <a:t>e.e. drwy arsylwi/mesur dros </a:t>
            </a:r>
            <a:r>
              <a:rPr lang="cy-GB" sz="2000" dirty="0"/>
              <a:t>gyfnod o </a:t>
            </a:r>
            <a:r>
              <a:rPr lang="cy-GB" sz="2000" dirty="0" smtClean="0"/>
              <a:t>amser </a:t>
            </a:r>
          </a:p>
          <a:p>
            <a:r>
              <a:rPr lang="cy-GB" sz="2000" b="1" dirty="0"/>
              <a:t>Chwilio am batrymau </a:t>
            </a:r>
            <a:r>
              <a:rPr lang="cy-GB" sz="2000" dirty="0" smtClean="0"/>
              <a:t>– e.e. </a:t>
            </a:r>
            <a:r>
              <a:rPr lang="cy-GB" sz="2000" dirty="0"/>
              <a:t>g</a:t>
            </a:r>
            <a:r>
              <a:rPr lang="cy-GB" sz="2000" dirty="0" smtClean="0"/>
              <a:t>wneud arolwg</a:t>
            </a:r>
          </a:p>
          <a:p>
            <a:pPr lvl="0"/>
            <a:r>
              <a:rPr lang="cy-GB" sz="2000" b="1" dirty="0"/>
              <a:t>Gwneud pethau </a:t>
            </a:r>
            <a:r>
              <a:rPr lang="cy-GB" sz="2000" b="1" dirty="0" smtClean="0"/>
              <a:t>– </a:t>
            </a:r>
            <a:r>
              <a:rPr lang="cy-GB" sz="2000" dirty="0" smtClean="0"/>
              <a:t>e.e. i ddatrys problem (cyswllt uniongyrchol â thechnoleg)</a:t>
            </a:r>
          </a:p>
          <a:p>
            <a:r>
              <a:rPr lang="cy-GB" sz="2000" b="1" dirty="0"/>
              <a:t>Cymhwyso a Defnyddio Modelau </a:t>
            </a:r>
            <a:r>
              <a:rPr lang="cy-GB" sz="2000" dirty="0" smtClean="0"/>
              <a:t>– profi esboniad/model i weld a yw’n gweithio e.e. cylch dŵr</a:t>
            </a:r>
          </a:p>
          <a:p>
            <a:pPr lvl="0"/>
            <a:endParaRPr lang="cy-GB" sz="1100" dirty="0" smtClean="0"/>
          </a:p>
          <a:p>
            <a:r>
              <a:rPr lang="en-GB" sz="2000" dirty="0" smtClean="0"/>
              <a:t>Mae </a:t>
            </a:r>
            <a:r>
              <a:rPr lang="en-GB" sz="2000" dirty="0" err="1" smtClean="0"/>
              <a:t>Cyfeirio</a:t>
            </a:r>
            <a:r>
              <a:rPr lang="en-GB" sz="2000" dirty="0" smtClean="0"/>
              <a:t> / </a:t>
            </a:r>
            <a:r>
              <a:rPr lang="en-GB" sz="2000" dirty="0" err="1" smtClean="0"/>
              <a:t>Ymchwil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cyd-destunio</a:t>
            </a:r>
            <a:r>
              <a:rPr lang="en-GB" sz="2000" dirty="0" smtClean="0"/>
              <a:t> ac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cefnogi</a:t>
            </a:r>
            <a:r>
              <a:rPr lang="en-GB" sz="2000" dirty="0" smtClean="0"/>
              <a:t> </a:t>
            </a:r>
            <a:r>
              <a:rPr lang="en-GB" sz="2000" dirty="0" err="1" smtClean="0"/>
              <a:t>pob</a:t>
            </a:r>
            <a:r>
              <a:rPr lang="en-GB" sz="2000" dirty="0" smtClean="0"/>
              <a:t> proses </a:t>
            </a:r>
            <a:r>
              <a:rPr lang="en-GB" sz="2000" dirty="0" err="1" smtClean="0"/>
              <a:t>ymholi</a:t>
            </a:r>
            <a:r>
              <a:rPr lang="en-GB" sz="2000" dirty="0" smtClean="0"/>
              <a:t>.</a:t>
            </a:r>
          </a:p>
          <a:p>
            <a:endParaRPr lang="en-GB" sz="1100" dirty="0">
              <a:solidFill>
                <a:srgbClr val="FF0000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600" dirty="0" smtClean="0"/>
              <a:t>Gall plant </a:t>
            </a:r>
            <a:r>
              <a:rPr lang="en-GB" sz="2600" dirty="0" err="1" smtClean="0"/>
              <a:t>ateb</a:t>
            </a:r>
            <a:r>
              <a:rPr lang="en-GB" sz="2600" dirty="0" smtClean="0"/>
              <a:t> </a:t>
            </a:r>
            <a:r>
              <a:rPr lang="en-GB" sz="2600" dirty="0" err="1" smtClean="0"/>
              <a:t>cwestiynau</a:t>
            </a:r>
            <a:r>
              <a:rPr lang="en-GB" sz="2600" dirty="0" smtClean="0"/>
              <a:t> </a:t>
            </a:r>
            <a:r>
              <a:rPr lang="en-GB" sz="2600" dirty="0" err="1" smtClean="0"/>
              <a:t>gwyddonol</a:t>
            </a:r>
            <a:r>
              <a:rPr lang="en-GB" sz="2600" dirty="0" smtClean="0"/>
              <a:t> </a:t>
            </a:r>
            <a:r>
              <a:rPr lang="en-GB" sz="2600" dirty="0" err="1" smtClean="0"/>
              <a:t>gan</a:t>
            </a:r>
            <a:r>
              <a:rPr lang="en-GB" sz="2600" dirty="0" smtClean="0"/>
              <a:t> </a:t>
            </a:r>
            <a:r>
              <a:rPr lang="en-GB" sz="2600" dirty="0" err="1" smtClean="0"/>
              <a:t>ddefnyddio’r</a:t>
            </a:r>
            <a:r>
              <a:rPr lang="en-GB" sz="2600" dirty="0" smtClean="0"/>
              <a:t> </a:t>
            </a:r>
            <a:r>
              <a:rPr lang="en-GB" sz="2600" dirty="0" err="1" smtClean="0"/>
              <a:t>prosesau</a:t>
            </a:r>
            <a:r>
              <a:rPr lang="en-GB" sz="2600" dirty="0" smtClean="0"/>
              <a:t> </a:t>
            </a:r>
            <a:r>
              <a:rPr lang="en-GB" sz="2600" dirty="0" err="1" smtClean="0"/>
              <a:t>ymholi</a:t>
            </a:r>
            <a:r>
              <a:rPr lang="en-GB" sz="2600" dirty="0" smtClean="0"/>
              <a:t> </a:t>
            </a:r>
            <a:r>
              <a:rPr lang="en-GB" sz="2600" dirty="0" err="1" smtClean="0"/>
              <a:t>gwyddoniaeth</a:t>
            </a:r>
            <a:r>
              <a:rPr lang="en-GB" sz="2600" dirty="0" smtClean="0"/>
              <a:t>: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428180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1042988" y="301625"/>
            <a:ext cx="7640637" cy="1143000"/>
          </a:xfrm>
        </p:spPr>
        <p:txBody>
          <a:bodyPr>
            <a:normAutofit/>
          </a:bodyPr>
          <a:lstStyle/>
          <a:p>
            <a:r>
              <a:rPr lang="en-GB" altLang="en-US" sz="2700" dirty="0" err="1" smtClean="0">
                <a:ea typeface="ＭＳ Ｐゴシック" pitchFamily="34" charset="-128"/>
              </a:rPr>
              <a:t>Gellir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adnabod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camau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ymchwiliad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ar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gyfer</a:t>
            </a:r>
            <a:r>
              <a:rPr lang="en-GB" altLang="en-US" sz="2700" dirty="0" smtClean="0">
                <a:ea typeface="ＭＳ Ｐゴシック" pitchFamily="34" charset="-128"/>
              </a:rPr>
              <a:t> </a:t>
            </a:r>
            <a:r>
              <a:rPr lang="en-GB" altLang="en-US" sz="2700" dirty="0" err="1" smtClean="0">
                <a:ea typeface="ＭＳ Ｐゴシック" pitchFamily="34" charset="-128"/>
              </a:rPr>
              <a:t>pob</a:t>
            </a:r>
            <a:r>
              <a:rPr lang="en-GB" altLang="en-US" sz="2700" dirty="0" smtClean="0">
                <a:ea typeface="ＭＳ Ｐゴシック" pitchFamily="34" charset="-128"/>
              </a:rPr>
              <a:t> math o </a:t>
            </a:r>
            <a:r>
              <a:rPr lang="en-GB" altLang="en-US" sz="2700" dirty="0" err="1" smtClean="0">
                <a:ea typeface="ＭＳ Ｐゴシック" pitchFamily="34" charset="-128"/>
              </a:rPr>
              <a:t>ymchwiliad</a:t>
            </a:r>
            <a:r>
              <a:rPr lang="en-GB" altLang="en-US" dirty="0" smtClean="0">
                <a:ea typeface="ＭＳ Ｐゴシック" pitchFamily="34" charset="-128"/>
              </a:rPr>
              <a:t> </a:t>
            </a:r>
            <a:endParaRPr lang="en-US" altLang="en-US" dirty="0" smtClean="0">
              <a:ea typeface="ＭＳ Ｐゴシック" pitchFamily="34" charset="-128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7635013"/>
              </p:ext>
            </p:extLst>
          </p:nvPr>
        </p:nvGraphicFramePr>
        <p:xfrm>
          <a:off x="1247548" y="1525135"/>
          <a:ext cx="7313612" cy="4389437"/>
        </p:xfrm>
        <a:graphic>
          <a:graphicData uri="http://schemas.openxmlformats.org/drawingml/2006/table">
            <a:tbl>
              <a:tblPr/>
              <a:tblGrid>
                <a:gridCol w="27699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436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8880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Archwilio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archwilio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cwestiwn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datganiad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problem,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syniad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arteffact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peth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byw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ddigwyddiad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fel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pwynt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cychwyn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314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Casglu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dadansoddi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tystiolaeth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arsylwi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dros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amser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batrymau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adnabod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dosbarthu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drwy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ddefnyddio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ffynonellau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eilaidd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prawf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teg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cofnodi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dadansoddi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canfyddiadau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3748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ganlyniad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addas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boddhaol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datrys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problem,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ateb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cwestiwn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datblygu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esboniad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gwerthuso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arteffact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system,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darparu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tystiolaeth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gyfiawnhau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pam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y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canlyniad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addas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codi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mwy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o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gwestiynau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iddynt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0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898194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Mae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sgiliau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ymholi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gwyddoniaeth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datblygu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drwy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“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gynllunio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,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datblygu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b="1" dirty="0" err="1">
                <a:latin typeface="Arial" pitchFamily="34" charset="0"/>
                <a:cs typeface="Arial" pitchFamily="34" charset="0"/>
              </a:rPr>
              <a:t>myfyrio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”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gan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ddefnyddio’r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ystod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lawn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o’r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mathau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gwahanol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o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ymholi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chyd-destunau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o’r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Ystod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b="1" dirty="0" err="1">
                <a:latin typeface="Arial" pitchFamily="34" charset="0"/>
                <a:cs typeface="Arial" pitchFamily="34" charset="0"/>
              </a:rPr>
              <a:t>Cyfathrebu</a:t>
            </a:r>
            <a:r>
              <a:rPr lang="en-GB" sz="2400" b="1" dirty="0">
                <a:latin typeface="Arial" pitchFamily="34" charset="0"/>
                <a:cs typeface="Arial" pitchFamily="34" charset="0"/>
              </a:rPr>
              <a:t>: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Mynegi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rhannu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syniadau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chasglu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gwerthuso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tystiolaeth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wrth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galon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addysgu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dysgu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gwyddoniaeth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da.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Mae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hyn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cynnwys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y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defnydd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o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TGCh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yn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y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Fframwaith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Cymhwysedd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Digidol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Beth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yw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“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rhifedd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gwyddonol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”?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endParaRPr lang="en-US" sz="2400" dirty="0"/>
          </a:p>
          <a:p>
            <a:pPr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140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3428297"/>
              </p:ext>
            </p:extLst>
          </p:nvPr>
        </p:nvGraphicFramePr>
        <p:xfrm>
          <a:off x="457200" y="1210843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Cynllunio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Darganfod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tystiolaeth</a:t>
                      </a:r>
                      <a:r>
                        <a:rPr lang="en-GB" dirty="0" smtClean="0"/>
                        <a:t>,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gwybodaeth</a:t>
                      </a:r>
                      <a:r>
                        <a:rPr lang="en-GB" baseline="0" dirty="0" smtClean="0"/>
                        <a:t> a </a:t>
                      </a:r>
                      <a:r>
                        <a:rPr lang="en-GB" baseline="0" dirty="0" err="1" smtClean="0"/>
                        <a:t>syniadau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Dulliau</a:t>
                      </a:r>
                      <a:r>
                        <a:rPr lang="en-GB" baseline="0" dirty="0" smtClean="0"/>
                        <a:t> a </a:t>
                      </a:r>
                      <a:r>
                        <a:rPr lang="en-GB" baseline="0" dirty="0" err="1" smtClean="0"/>
                        <a:t>strategaethau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Rhagfynegi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Profi’n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deg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Creu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meini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prawf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Llinynnau</a:t>
            </a:r>
            <a:r>
              <a:rPr lang="en-GB" dirty="0" smtClean="0"/>
              <a:t> </a:t>
            </a:r>
            <a:r>
              <a:rPr lang="en-GB" dirty="0" err="1" smtClean="0"/>
              <a:t>dilyniant</a:t>
            </a:r>
            <a:endParaRPr lang="en-US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6760914"/>
              </p:ext>
            </p:extLst>
          </p:nvPr>
        </p:nvGraphicFramePr>
        <p:xfrm>
          <a:off x="5112913" y="2137410"/>
          <a:ext cx="3412901" cy="27326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29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0747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Datblygu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17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Arsylwi</a:t>
                      </a:r>
                      <a:r>
                        <a:rPr lang="en-GB" dirty="0" smtClean="0"/>
                        <a:t>/</a:t>
                      </a:r>
                      <a:r>
                        <a:rPr lang="en-GB" dirty="0" err="1" smtClean="0"/>
                        <a:t>mesur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17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Monitro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cynnydd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17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Cyfleu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darganfyddiadau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17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Adolygu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darganfyddiadau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17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Esboniad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8072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Casgliadau</a:t>
                      </a:r>
                      <a:r>
                        <a:rPr lang="en-GB" dirty="0" smtClean="0"/>
                        <a:t>/</a:t>
                      </a:r>
                      <a:r>
                        <a:rPr lang="en-GB" dirty="0" err="1" smtClean="0"/>
                        <a:t>penderfyniadau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4240815"/>
              </p:ext>
            </p:extLst>
          </p:nvPr>
        </p:nvGraphicFramePr>
        <p:xfrm>
          <a:off x="522516" y="4809836"/>
          <a:ext cx="5272642" cy="1478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26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Adfyfyrio</a:t>
                      </a:r>
                      <a:r>
                        <a:rPr lang="en-GB" baseline="0" dirty="0" smtClean="0"/>
                        <a:t>  (</a:t>
                      </a:r>
                      <a:r>
                        <a:rPr lang="en-GB" baseline="0" dirty="0" err="1" smtClean="0"/>
                        <a:t>myfyrio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wedi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nodi</a:t>
                      </a:r>
                      <a:r>
                        <a:rPr lang="en-GB" baseline="0" dirty="0" smtClean="0"/>
                        <a:t>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Adolygu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llwyddiant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Gwerthuso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dysgu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Cysylltu’r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dysgu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543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7c50de5-7375-4a34-a16c-2d95d7f0fdc2@eurprd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56792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827584" y="274638"/>
            <a:ext cx="7402016" cy="1143000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3"/>
              </a:rPr>
              <a:t>https://</a:t>
            </a:r>
            <a:r>
              <a:rPr lang="en-GB" sz="1800" dirty="0" smtClean="0">
                <a:hlinkClick r:id="rId3"/>
              </a:rPr>
              <a:t>www.sublimescience.com/free-science-experiments/how-to-make-a-volcano</a:t>
            </a:r>
            <a:r>
              <a:rPr lang="en-GB" sz="1800" dirty="0" smtClean="0"/>
              <a:t/>
            </a:r>
            <a:br>
              <a:rPr lang="en-GB" sz="1800" dirty="0" smtClean="0"/>
            </a:b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97452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pêl</a:t>
            </a:r>
            <a:r>
              <a:rPr lang="en-GB" dirty="0" smtClean="0"/>
              <a:t> </a:t>
            </a:r>
            <a:r>
              <a:rPr lang="en-GB" dirty="0" err="1" smtClean="0"/>
              <a:t>eira</a:t>
            </a:r>
            <a:r>
              <a:rPr lang="en-GB" dirty="0" smtClean="0"/>
              <a:t> (“Snowballing”)</a:t>
            </a:r>
          </a:p>
          <a:p>
            <a:pPr marL="109728" indent="0">
              <a:buNone/>
            </a:pPr>
            <a:r>
              <a:rPr lang="en-GB" i="1" dirty="0" err="1" smtClean="0"/>
              <a:t>Cegin</a:t>
            </a:r>
            <a:r>
              <a:rPr lang="en-GB" i="1" dirty="0" smtClean="0"/>
              <a:t>; </a:t>
            </a:r>
            <a:r>
              <a:rPr lang="en-GB" i="1" dirty="0" err="1" smtClean="0"/>
              <a:t>ystafell</a:t>
            </a:r>
            <a:r>
              <a:rPr lang="en-GB" i="1" dirty="0" smtClean="0"/>
              <a:t> </a:t>
            </a:r>
            <a:r>
              <a:rPr lang="en-GB" i="1" dirty="0" err="1" smtClean="0"/>
              <a:t>fyw</a:t>
            </a:r>
            <a:r>
              <a:rPr lang="en-GB" i="1" dirty="0" smtClean="0"/>
              <a:t>; </a:t>
            </a:r>
            <a:r>
              <a:rPr lang="en-GB" i="1" dirty="0" err="1" smtClean="0"/>
              <a:t>ystafell</a:t>
            </a:r>
            <a:r>
              <a:rPr lang="en-GB" i="1" dirty="0" smtClean="0"/>
              <a:t> </a:t>
            </a:r>
            <a:r>
              <a:rPr lang="en-GB" i="1" dirty="0" err="1" smtClean="0"/>
              <a:t>wely</a:t>
            </a:r>
            <a:r>
              <a:rPr lang="en-GB" i="1" dirty="0" smtClean="0"/>
              <a:t>; </a:t>
            </a:r>
            <a:r>
              <a:rPr lang="en-GB" i="1" dirty="0" err="1" smtClean="0"/>
              <a:t>ystafell</a:t>
            </a:r>
            <a:r>
              <a:rPr lang="en-GB" i="1" dirty="0" smtClean="0"/>
              <a:t> </a:t>
            </a:r>
            <a:r>
              <a:rPr lang="en-GB" i="1" dirty="0" err="1" smtClean="0"/>
              <a:t>ymolchi</a:t>
            </a:r>
            <a:r>
              <a:rPr lang="en-GB" i="1" dirty="0" smtClean="0"/>
              <a:t>; </a:t>
            </a:r>
            <a:r>
              <a:rPr lang="en-GB" i="1" dirty="0" err="1" smtClean="0"/>
              <a:t>tu</a:t>
            </a:r>
            <a:r>
              <a:rPr lang="en-GB" i="1" dirty="0" smtClean="0"/>
              <a:t> </a:t>
            </a:r>
            <a:r>
              <a:rPr lang="en-GB" i="1" dirty="0" err="1" smtClean="0"/>
              <a:t>fas</a:t>
            </a:r>
            <a:r>
              <a:rPr lang="en-GB" i="1" dirty="0" smtClean="0"/>
              <a:t>; </a:t>
            </a:r>
            <a:r>
              <a:rPr lang="en-GB" i="1" dirty="0" err="1" smtClean="0"/>
              <a:t>Garej</a:t>
            </a:r>
            <a:r>
              <a:rPr lang="en-GB" i="1" dirty="0" smtClean="0"/>
              <a:t>/</a:t>
            </a:r>
            <a:r>
              <a:rPr lang="en-GB" i="1" dirty="0" err="1" smtClean="0"/>
              <a:t>sied</a:t>
            </a:r>
            <a:endParaRPr lang="en-GB" i="1" dirty="0"/>
          </a:p>
          <a:p>
            <a:pPr marL="109728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en-GB" dirty="0" err="1" smtClean="0"/>
              <a:t>Sialens</a:t>
            </a:r>
            <a:r>
              <a:rPr lang="en-GB" dirty="0" smtClean="0"/>
              <a:t> </a:t>
            </a:r>
            <a:r>
              <a:rPr lang="en-GB" dirty="0" err="1" smtClean="0"/>
              <a:t>blaenoriaethu</a:t>
            </a:r>
            <a:r>
              <a:rPr lang="en-GB" dirty="0" smtClean="0"/>
              <a:t> </a:t>
            </a:r>
            <a:r>
              <a:rPr lang="en-GB" dirty="0" err="1" smtClean="0"/>
              <a:t>diamwnt</a:t>
            </a:r>
            <a:r>
              <a:rPr lang="en-GB" dirty="0" smtClean="0"/>
              <a:t> (Diamond ranking challenge) 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err="1" smtClean="0"/>
              <a:t>Adfyfyrio</a:t>
            </a:r>
            <a:r>
              <a:rPr lang="en-GB" dirty="0" smtClean="0"/>
              <a:t>..?</a:t>
            </a:r>
            <a:endParaRPr lang="en-US" dirty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109728"/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err="1" smtClean="0"/>
              <a:t>Strategaethau</a:t>
            </a:r>
            <a:r>
              <a:rPr lang="en-GB" sz="2000" dirty="0"/>
              <a:t> </a:t>
            </a:r>
            <a:r>
              <a:rPr lang="en-GB" sz="2000" dirty="0" err="1" smtClean="0"/>
              <a:t>e</a:t>
            </a:r>
            <a:r>
              <a:rPr lang="en-GB" sz="2000" dirty="0" err="1" smtClean="0"/>
              <a:t>chdynnu</a:t>
            </a:r>
            <a:r>
              <a:rPr lang="en-GB" sz="2000" dirty="0" smtClean="0"/>
              <a:t> </a:t>
            </a:r>
            <a:r>
              <a:rPr lang="en-GB" sz="2000" dirty="0" err="1"/>
              <a:t>syniadau</a:t>
            </a:r>
            <a:r>
              <a:rPr lang="en-GB" sz="2000" dirty="0"/>
              <a:t> a </a:t>
            </a:r>
            <a:r>
              <a:rPr lang="en-GB" sz="2000" dirty="0" err="1"/>
              <a:t>dealltwriaeth</a:t>
            </a:r>
            <a:r>
              <a:rPr lang="en-GB" sz="2000" dirty="0"/>
              <a:t> </a:t>
            </a:r>
            <a:r>
              <a:rPr lang="en-GB" sz="2000" dirty="0" err="1" smtClean="0"/>
              <a:t>blaenorol</a:t>
            </a:r>
            <a:r>
              <a:rPr lang="en-GB" sz="2000" dirty="0"/>
              <a:t> </a:t>
            </a:r>
            <a:r>
              <a:rPr lang="en-GB" sz="2000" dirty="0" err="1" smtClean="0"/>
              <a:t>e.e</a:t>
            </a:r>
            <a:r>
              <a:rPr lang="en-GB" sz="2000" dirty="0" smtClean="0"/>
              <a:t>. </a:t>
            </a:r>
            <a:r>
              <a:rPr lang="en-GB" sz="2000" dirty="0" err="1" smtClean="0"/>
              <a:t>trydan</a:t>
            </a:r>
            <a:r>
              <a:rPr lang="en-GB" sz="2000" dirty="0"/>
              <a:t/>
            </a:r>
            <a:br>
              <a:rPr lang="en-GB" sz="2000" dirty="0"/>
            </a:b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4208" y="4005064"/>
            <a:ext cx="190500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738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www.stem.org.uk/resources/community/collection/12388/year-4-electricity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www.stem.org.uk/resources/elibrary/resource/26720/electricity-its-electric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helpu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939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76672"/>
            <a:ext cx="5904656" cy="590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34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76672"/>
            <a:ext cx="5877272" cy="5877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23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04664"/>
            <a:ext cx="6237312" cy="623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127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latin typeface="Arial" pitchFamily="34" charset="0"/>
                <a:cs typeface="Arial" pitchFamily="34" charset="0"/>
              </a:rPr>
              <a:t>Edrychwch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ar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y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gweithgareddau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ymholi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gwyddonol a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wnaed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gan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blant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a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nodwch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natur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y </a:t>
            </a:r>
            <a:r>
              <a:rPr lang="en-GB" b="1" dirty="0" err="1">
                <a:latin typeface="Arial" pitchFamily="34" charset="0"/>
                <a:cs typeface="Arial" pitchFamily="34" charset="0"/>
              </a:rPr>
              <a:t>gweithgaredd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: </a:t>
            </a:r>
          </a:p>
          <a:p>
            <a:endParaRPr lang="en-GB" b="1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Ymchwil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/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cyfeiriad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?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>
                <a:latin typeface="Arial" pitchFamily="34" charset="0"/>
                <a:cs typeface="Arial" pitchFamily="34" charset="0"/>
              </a:rPr>
              <a:t>Arsylwi</a:t>
            </a:r>
            <a:r>
              <a:rPr lang="en-GB" dirty="0">
                <a:latin typeface="Arial" pitchFamily="34" charset="0"/>
                <a:cs typeface="Arial" pitchFamily="34" charset="0"/>
              </a:rPr>
              <a:t> a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chofnodi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tystiolaeth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e.e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dros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gyfnod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o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amser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?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Arolwg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(survey)?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Ymholiad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prawf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teg</a:t>
            </a:r>
            <a:r>
              <a:rPr lang="en-GB" dirty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Gweithgaredd</a:t>
            </a:r>
            <a:r>
              <a:rPr lang="en-GB" sz="3200" dirty="0" smtClean="0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lang="en-GB" sz="3200" dirty="0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(</a:t>
            </a:r>
            <a:r>
              <a:rPr lang="en-GB" sz="3200" dirty="0" err="1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gweler</a:t>
            </a:r>
            <a:r>
              <a:rPr lang="en-GB" sz="3200" dirty="0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sz="3200" dirty="0" err="1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taflen</a:t>
            </a:r>
            <a:r>
              <a:rPr lang="en-GB" sz="3200" dirty="0">
                <a:solidFill>
                  <a:schemeClr val="accent6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)</a:t>
            </a:r>
            <a:endParaRPr lang="en-US" sz="3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306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109728" indent="0">
              <a:buNone/>
            </a:pPr>
            <a:r>
              <a:rPr lang="en-GB" sz="2800" b="1" dirty="0" err="1" smtClean="0">
                <a:latin typeface="Arial" pitchFamily="34" charset="0"/>
                <a:cs typeface="Arial" pitchFamily="34" charset="0"/>
              </a:rPr>
              <a:t>Gweithgaredd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en-GB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>Mae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Tomos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a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Ianto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mwynhau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blas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berwr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(cress) ac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tyfu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berwr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(cress)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eu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hunain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o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hadau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. Mae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berwr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Ianto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yn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barod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cyn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rhai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Tomos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Allwch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 chi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helpu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dod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o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hyd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i'r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rheswm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 am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hyn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en-US" sz="3200" b="1" dirty="0">
              <a:latin typeface="Arial" pitchFamily="34" charset="0"/>
              <a:cs typeface="Arial" pitchFamily="34" charset="0"/>
            </a:endParaRPr>
          </a:p>
          <a:p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Defnyddiwch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y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fframwaith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cynllunio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feddwl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am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ymholiad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prawf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teg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200" b="1" dirty="0" err="1" smtClean="0">
                <a:latin typeface="Arial" pitchFamily="34" charset="0"/>
                <a:cs typeface="Arial" pitchFamily="34" charset="0"/>
              </a:rPr>
              <a:t>parasiwt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  <a:p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Gweler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Goldsworthy, A. &amp;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Feasey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, R. (1997)</a:t>
            </a:r>
            <a:r>
              <a:rPr lang="en-GB" sz="1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8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Making sense of Primary Science Investigations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. Hatfield: ASE.</a:t>
            </a:r>
          </a:p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Pecyn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Dilyniant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sgiliau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CS a CA2 Turner et al.)</a:t>
            </a:r>
          </a:p>
          <a:p>
            <a:endParaRPr lang="en-GB" sz="1800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Gweler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nodiadau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am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gyflwyniad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effectLst/>
                <a:latin typeface="Arial" pitchFamily="34" charset="0"/>
                <a:cs typeface="Arial" pitchFamily="34" charset="0"/>
              </a:rPr>
              <a:t>i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’r fframwaith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gynllunio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‘post it’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ar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gyfer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ymholiad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prawf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>
                <a:effectLst/>
                <a:latin typeface="Arial" pitchFamily="34" charset="0"/>
                <a:cs typeface="Arial" pitchFamily="34" charset="0"/>
              </a:rPr>
              <a:t>teg</a:t>
            </a:r>
            <a:r>
              <a:rPr lang="en-GB" sz="2800" dirty="0">
                <a:effectLst/>
                <a:latin typeface="Arial" pitchFamily="34" charset="0"/>
                <a:cs typeface="Arial" pitchFamily="34" charset="0"/>
              </a:rPr>
              <a:t>.</a:t>
            </a:r>
            <a:endParaRPr lang="en-US" sz="2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36572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smtClean="0"/>
              <a:t>Adfyfyrio..?</a:t>
            </a:r>
            <a:endParaRPr lang="en-US" dirty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09728" indent="0"/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3100" dirty="0"/>
              <a:t>	</a:t>
            </a:r>
            <a:r>
              <a:rPr lang="en-GB" sz="3100" dirty="0" smtClean="0"/>
              <a:t>	</a:t>
            </a:r>
            <a:r>
              <a:rPr lang="en-GB" sz="2200" dirty="0" smtClean="0"/>
              <a:t>SOLEDAU         </a:t>
            </a:r>
            <a:r>
              <a:rPr lang="en-GB" sz="2200" i="1" dirty="0" smtClean="0"/>
              <a:t>H  Y  L I   F A U                                      </a:t>
            </a:r>
            <a:br>
              <a:rPr lang="en-GB" sz="2200" i="1" dirty="0" smtClean="0"/>
            </a:br>
            <a:r>
              <a:rPr lang="en-GB" sz="2200" i="1" dirty="0" smtClean="0"/>
              <a:t>N                 W                Y                          O                          N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2050" name="Picture 2" descr="Water is so important to us that we give it different names depending on it's state. Here are all three states together - solid ice, liquid water and gaseous vapour (invisible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6912"/>
            <a:ext cx="3024336" cy="381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957" y="1268760"/>
            <a:ext cx="5110844" cy="452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7304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125683"/>
            <a:ext cx="8229600" cy="388160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en-GB" dirty="0" smtClean="0"/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: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ddŵr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sz="1200" dirty="0" smtClean="0"/>
          </a:p>
          <a:p>
            <a:pPr marL="109728" indent="0">
              <a:buNone/>
            </a:pPr>
            <a:endParaRPr lang="en-GB" sz="1200" dirty="0"/>
          </a:p>
          <a:p>
            <a:pPr marL="109728" indent="0">
              <a:buNone/>
            </a:pPr>
            <a:endParaRPr lang="en-GB" sz="1200" dirty="0" smtClean="0"/>
          </a:p>
          <a:p>
            <a:pPr marL="109728" indent="0">
              <a:buNone/>
            </a:pPr>
            <a:endParaRPr lang="en-GB" sz="1200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57152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ysgogiad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gwyddonol</a:t>
            </a:r>
            <a:r>
              <a:rPr lang="en-GB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US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40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Defnyddio</a:t>
            </a:r>
            <a:r>
              <a:rPr lang="en-GB" sz="2400" dirty="0" smtClean="0"/>
              <a:t> </a:t>
            </a:r>
            <a:r>
              <a:rPr lang="en-GB" sz="2400" dirty="0" err="1" smtClean="0"/>
              <a:t>cartwnau</a:t>
            </a:r>
            <a:r>
              <a:rPr lang="en-GB" sz="2400" dirty="0" smtClean="0"/>
              <a:t> </a:t>
            </a:r>
            <a:r>
              <a:rPr lang="en-GB" sz="2400" dirty="0" err="1" smtClean="0"/>
              <a:t>cysyniadau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hyrwyddo</a:t>
            </a:r>
            <a:r>
              <a:rPr lang="en-GB" sz="2400" dirty="0" smtClean="0"/>
              <a:t> </a:t>
            </a:r>
            <a:r>
              <a:rPr lang="en-GB" sz="2400" dirty="0" err="1" smtClean="0"/>
              <a:t>meddwl</a:t>
            </a:r>
            <a:r>
              <a:rPr lang="en-GB" sz="2400" dirty="0" smtClean="0"/>
              <a:t> a </a:t>
            </a:r>
            <a:r>
              <a:rPr lang="en-GB" sz="2400" dirty="0" err="1" smtClean="0"/>
              <a:t>siarad</a:t>
            </a:r>
            <a:r>
              <a:rPr lang="en-GB" sz="2400" dirty="0" smtClean="0"/>
              <a:t> y plant – </a:t>
            </a:r>
          </a:p>
          <a:p>
            <a:endParaRPr lang="en-GB" sz="2400" dirty="0"/>
          </a:p>
          <a:p>
            <a:endParaRPr lang="en-GB" sz="2400" dirty="0" smtClean="0"/>
          </a:p>
          <a:p>
            <a:endParaRPr lang="en-GB" sz="2400" dirty="0"/>
          </a:p>
          <a:p>
            <a:pPr marL="109728" indent="0">
              <a:buNone/>
            </a:pPr>
            <a:endParaRPr lang="en-GB" sz="2400" dirty="0"/>
          </a:p>
          <a:p>
            <a:endParaRPr lang="en-GB" sz="2400" dirty="0" smtClean="0"/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sy’n</a:t>
            </a:r>
            <a:r>
              <a:rPr lang="en-GB" sz="2400" dirty="0" smtClean="0"/>
              <a:t> </a:t>
            </a:r>
            <a:r>
              <a:rPr lang="en-GB" sz="2400" dirty="0" err="1" smtClean="0"/>
              <a:t>digwydd</a:t>
            </a:r>
            <a:r>
              <a:rPr lang="en-GB" sz="2400" dirty="0" smtClean="0"/>
              <a:t> pan </a:t>
            </a:r>
            <a:r>
              <a:rPr lang="en-GB" sz="2400" dirty="0" err="1" smtClean="0"/>
              <a:t>fod</a:t>
            </a:r>
            <a:r>
              <a:rPr lang="en-GB" sz="2400" dirty="0" smtClean="0"/>
              <a:t> </a:t>
            </a:r>
            <a:r>
              <a:rPr lang="en-GB" sz="2400" dirty="0" err="1" smtClean="0"/>
              <a:t>cannwyll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llosgi</a:t>
            </a:r>
            <a:r>
              <a:rPr lang="en-GB" sz="2400" dirty="0" smtClean="0"/>
              <a:t>?</a:t>
            </a:r>
          </a:p>
          <a:p>
            <a:pPr marL="109728" indent="0">
              <a:buNone/>
            </a:pPr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sz="3100" dirty="0" err="1" smtClean="0"/>
              <a:t>Echdynnu</a:t>
            </a:r>
            <a:r>
              <a:rPr lang="en-GB" sz="3100" dirty="0" smtClean="0"/>
              <a:t> </a:t>
            </a:r>
            <a:r>
              <a:rPr lang="en-GB" sz="3100" dirty="0" err="1"/>
              <a:t>syniadau</a:t>
            </a:r>
            <a:r>
              <a:rPr lang="en-GB" sz="3100" dirty="0"/>
              <a:t> a </a:t>
            </a:r>
            <a:r>
              <a:rPr lang="en-GB" sz="3100" dirty="0" err="1"/>
              <a:t>dealltwriaeth</a:t>
            </a:r>
            <a:r>
              <a:rPr lang="en-GB" sz="3100" dirty="0"/>
              <a:t> </a:t>
            </a:r>
            <a:r>
              <a:rPr lang="en-GB" sz="3100" dirty="0" err="1"/>
              <a:t>blaenorol</a:t>
            </a:r>
            <a:r>
              <a:rPr lang="en-GB" sz="3100" dirty="0"/>
              <a:t>.</a:t>
            </a:r>
            <a:r>
              <a:rPr lang="en-GB" sz="4400" dirty="0"/>
              <a:t/>
            </a:r>
            <a:br>
              <a:rPr lang="en-GB" sz="4400" dirty="0"/>
            </a:br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348880"/>
            <a:ext cx="262096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334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sz="3600" dirty="0" err="1" smtClean="0"/>
              <a:t>arbrofi</a:t>
            </a:r>
            <a:r>
              <a:rPr lang="en-US" sz="3600" dirty="0" smtClean="0"/>
              <a:t> â </a:t>
            </a:r>
            <a:r>
              <a:rPr lang="en-US" sz="3600" dirty="0" err="1" smtClean="0"/>
              <a:t>gwahanol</a:t>
            </a:r>
            <a:r>
              <a:rPr lang="en-US" sz="3600" dirty="0" smtClean="0"/>
              <a:t> </a:t>
            </a:r>
            <a:r>
              <a:rPr lang="en-US" sz="3600" dirty="0" err="1" smtClean="0"/>
              <a:t>wrthrychau</a:t>
            </a:r>
            <a:r>
              <a:rPr lang="en-US" sz="3600" dirty="0" smtClean="0"/>
              <a:t> </a:t>
            </a:r>
            <a:r>
              <a:rPr lang="en-US" sz="3600" dirty="0" err="1" smtClean="0"/>
              <a:t>cyffredin</a:t>
            </a:r>
            <a:r>
              <a:rPr lang="en-US" sz="3600" dirty="0" smtClean="0"/>
              <a:t> a </a:t>
            </a:r>
            <a:r>
              <a:rPr lang="en-US" sz="3600" dirty="0" err="1" smtClean="0"/>
              <a:t>defnyddio</a:t>
            </a:r>
            <a:r>
              <a:rPr lang="en-US" sz="3600" dirty="0" smtClean="0"/>
              <a:t> </a:t>
            </a:r>
            <a:r>
              <a:rPr lang="en-US" sz="3600" dirty="0" err="1" smtClean="0"/>
              <a:t>eu</a:t>
            </a:r>
            <a:r>
              <a:rPr lang="en-US" sz="3600" dirty="0" smtClean="0"/>
              <a:t> </a:t>
            </a:r>
            <a:r>
              <a:rPr lang="en-US" sz="3600" dirty="0" err="1" smtClean="0"/>
              <a:t>synhwyrau</a:t>
            </a:r>
            <a:r>
              <a:rPr lang="en-US" sz="3600" dirty="0" smtClean="0"/>
              <a:t> </a:t>
            </a:r>
            <a:r>
              <a:rPr lang="en-US" sz="3600" dirty="0" err="1" smtClean="0"/>
              <a:t>i’w</a:t>
            </a:r>
            <a:r>
              <a:rPr lang="en-US" sz="3600" dirty="0" smtClean="0"/>
              <a:t> </a:t>
            </a:r>
            <a:r>
              <a:rPr lang="en-US" sz="3600" dirty="0" err="1" smtClean="0"/>
              <a:t>rhoi</a:t>
            </a:r>
            <a:r>
              <a:rPr lang="en-US" sz="3600" dirty="0" smtClean="0"/>
              <a:t> </a:t>
            </a:r>
            <a:r>
              <a:rPr lang="en-US" sz="3600" dirty="0" err="1" smtClean="0"/>
              <a:t>mewn</a:t>
            </a:r>
            <a:r>
              <a:rPr lang="en-US" sz="3600" dirty="0" smtClean="0"/>
              <a:t> </a:t>
            </a:r>
            <a:r>
              <a:rPr lang="en-US" sz="3600" dirty="0" err="1" smtClean="0"/>
              <a:t>grwpiau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ôl</a:t>
            </a:r>
            <a:r>
              <a:rPr lang="en-US" sz="3600" dirty="0" smtClean="0"/>
              <a:t> </a:t>
            </a:r>
            <a:r>
              <a:rPr lang="en-US" sz="3600" dirty="0" err="1" smtClean="0"/>
              <a:t>nodweddion</a:t>
            </a:r>
            <a:r>
              <a:rPr lang="en-US" sz="3600" dirty="0" smtClean="0"/>
              <a:t> </a:t>
            </a:r>
            <a:r>
              <a:rPr lang="en-US" sz="3600" dirty="0" err="1" smtClean="0"/>
              <a:t>syml</a:t>
            </a:r>
            <a:endParaRPr lang="en-US" sz="3600" dirty="0" smtClean="0"/>
          </a:p>
          <a:p>
            <a:endParaRPr lang="en-US" sz="3600" dirty="0" smtClean="0"/>
          </a:p>
          <a:p>
            <a:r>
              <a:rPr lang="en-US" sz="3600" dirty="0" err="1" smtClean="0"/>
              <a:t>arbrofi</a:t>
            </a:r>
            <a:r>
              <a:rPr lang="en-US" sz="3600" dirty="0" smtClean="0"/>
              <a:t> </a:t>
            </a:r>
            <a:r>
              <a:rPr lang="en-US" sz="3600" dirty="0"/>
              <a:t>â </a:t>
            </a:r>
            <a:r>
              <a:rPr lang="en-US" sz="3600" dirty="0" err="1"/>
              <a:t>gwahanol</a:t>
            </a:r>
            <a:r>
              <a:rPr lang="en-US" sz="3600" dirty="0"/>
              <a:t> </a:t>
            </a:r>
            <a:r>
              <a:rPr lang="en-US" sz="3600" dirty="0" err="1"/>
              <a:t>ddefnyddiau</a:t>
            </a:r>
            <a:r>
              <a:rPr lang="en-US" sz="3600" dirty="0"/>
              <a:t> </a:t>
            </a:r>
            <a:r>
              <a:rPr lang="en-US" sz="3600" dirty="0" err="1"/>
              <a:t>cyffredin</a:t>
            </a:r>
            <a:r>
              <a:rPr lang="en-US" sz="3600" dirty="0"/>
              <a:t> a </a:t>
            </a:r>
            <a:r>
              <a:rPr lang="en-US" sz="3600" dirty="0" err="1"/>
              <a:t>defnyddio</a:t>
            </a:r>
            <a:r>
              <a:rPr lang="en-US" sz="3600" dirty="0"/>
              <a:t>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synhwyrau</a:t>
            </a:r>
            <a:r>
              <a:rPr lang="en-US" sz="3600" dirty="0"/>
              <a:t> </a:t>
            </a:r>
            <a:r>
              <a:rPr lang="en-US" sz="3600" dirty="0" err="1"/>
              <a:t>i’w</a:t>
            </a:r>
            <a:r>
              <a:rPr lang="en-US" sz="3600" dirty="0"/>
              <a:t> </a:t>
            </a:r>
            <a:r>
              <a:rPr lang="en-US" sz="3600" dirty="0" err="1"/>
              <a:t>rhoi</a:t>
            </a:r>
            <a:r>
              <a:rPr lang="en-US" sz="3600" dirty="0"/>
              <a:t> </a:t>
            </a:r>
            <a:r>
              <a:rPr lang="en-US" sz="3600" dirty="0" err="1"/>
              <a:t>mewn</a:t>
            </a:r>
            <a:r>
              <a:rPr lang="en-US" sz="3600" dirty="0"/>
              <a:t> </a:t>
            </a:r>
            <a:r>
              <a:rPr lang="en-US" sz="3600" dirty="0" err="1"/>
              <a:t>grwpiau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ôl</a:t>
            </a:r>
            <a:r>
              <a:rPr lang="en-US" sz="3600" dirty="0"/>
              <a:t> </a:t>
            </a:r>
            <a:r>
              <a:rPr lang="en-US" sz="3600" dirty="0" err="1"/>
              <a:t>priodweddau</a:t>
            </a:r>
            <a:r>
              <a:rPr lang="en-US" sz="3600" dirty="0"/>
              <a:t> </a:t>
            </a:r>
            <a:r>
              <a:rPr lang="en-US" sz="3600" dirty="0" err="1"/>
              <a:t>syml</a:t>
            </a:r>
            <a:endParaRPr lang="en-US" sz="3600" dirty="0"/>
          </a:p>
          <a:p>
            <a:endParaRPr lang="en-US" sz="3600" dirty="0" smtClean="0"/>
          </a:p>
          <a:p>
            <a:r>
              <a:rPr lang="en-US" sz="3600" dirty="0" err="1" smtClean="0"/>
              <a:t>datblygu</a:t>
            </a:r>
            <a:r>
              <a:rPr lang="en-US" sz="3600" dirty="0" smtClean="0"/>
              <a:t> </a:t>
            </a:r>
            <a:r>
              <a:rPr lang="en-US" sz="3600" dirty="0" err="1"/>
              <a:t>ymwybyddiaeth</a:t>
            </a:r>
            <a:r>
              <a:rPr lang="en-US" sz="3600" dirty="0"/>
              <a:t> o </a:t>
            </a:r>
            <a:r>
              <a:rPr lang="en-US" sz="3600" dirty="0" err="1"/>
              <a:t>ddefnyddiau</a:t>
            </a:r>
            <a:r>
              <a:rPr lang="en-US" sz="3600" dirty="0"/>
              <a:t> </a:t>
            </a:r>
            <a:r>
              <a:rPr lang="en-US" sz="3600" dirty="0" err="1"/>
              <a:t>synthetig</a:t>
            </a:r>
            <a:r>
              <a:rPr lang="en-US" sz="3600" dirty="0"/>
              <a:t> a </a:t>
            </a:r>
            <a:r>
              <a:rPr lang="en-US" sz="3600" dirty="0" err="1"/>
              <a:t>defnyddiau</a:t>
            </a:r>
            <a:r>
              <a:rPr lang="en-US" sz="3600" dirty="0"/>
              <a:t> </a:t>
            </a:r>
            <a:r>
              <a:rPr lang="en-US" sz="3600" dirty="0" err="1"/>
              <a:t>naturiol</a:t>
            </a:r>
            <a:r>
              <a:rPr lang="en-US" sz="3600" dirty="0"/>
              <a:t>, a </a:t>
            </a:r>
            <a:r>
              <a:rPr lang="en-US" sz="3600" dirty="0" err="1"/>
              <a:t>gallu</a:t>
            </a:r>
            <a:r>
              <a:rPr lang="en-US" sz="3600" dirty="0"/>
              <a:t> </a:t>
            </a:r>
            <a:r>
              <a:rPr lang="en-US" sz="3600" dirty="0" err="1"/>
              <a:t>gwahaniaethu</a:t>
            </a:r>
            <a:r>
              <a:rPr lang="en-US" sz="3600" dirty="0"/>
              <a:t> </a:t>
            </a:r>
            <a:r>
              <a:rPr lang="en-US" sz="3600" dirty="0" err="1"/>
              <a:t>rhyngddynt</a:t>
            </a:r>
            <a:endParaRPr lang="en-US" sz="3600" dirty="0"/>
          </a:p>
          <a:p>
            <a:endParaRPr lang="en-US" sz="3600" dirty="0" smtClean="0"/>
          </a:p>
          <a:p>
            <a:r>
              <a:rPr lang="en-US" sz="3600" dirty="0" err="1" smtClean="0"/>
              <a:t>deall</a:t>
            </a:r>
            <a:r>
              <a:rPr lang="en-US" sz="3600" dirty="0" smtClean="0"/>
              <a:t> </a:t>
            </a:r>
            <a:r>
              <a:rPr lang="en-US" sz="3600" dirty="0" err="1"/>
              <a:t>sut</a:t>
            </a:r>
            <a:r>
              <a:rPr lang="en-US" sz="3600" dirty="0"/>
              <a:t> y </a:t>
            </a:r>
            <a:r>
              <a:rPr lang="en-US" sz="3600" dirty="0" err="1"/>
              <a:t>mae</a:t>
            </a:r>
            <a:r>
              <a:rPr lang="en-US" sz="3600" dirty="0"/>
              <a:t> </a:t>
            </a:r>
            <a:r>
              <a:rPr lang="en-US" sz="3600" dirty="0" err="1"/>
              <a:t>rhai</a:t>
            </a:r>
            <a:r>
              <a:rPr lang="en-US" sz="3600" dirty="0"/>
              <a:t> </a:t>
            </a:r>
            <a:r>
              <a:rPr lang="en-US" sz="3600" dirty="0" err="1"/>
              <a:t>defnyddiau</a:t>
            </a:r>
            <a:r>
              <a:rPr lang="en-US" sz="3600" dirty="0"/>
              <a:t> </a:t>
            </a:r>
            <a:r>
              <a:rPr lang="en-US" sz="3600" dirty="0" err="1"/>
              <a:t>cyffredin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newid</a:t>
            </a:r>
            <a:r>
              <a:rPr lang="en-US" sz="3600" dirty="0"/>
              <a:t>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siâp</a:t>
            </a:r>
            <a:r>
              <a:rPr lang="en-US" sz="3600" dirty="0"/>
              <a:t> </a:t>
            </a:r>
            <a:r>
              <a:rPr lang="en-US" sz="3600" dirty="0" err="1"/>
              <a:t>wrth</a:t>
            </a:r>
            <a:r>
              <a:rPr lang="en-US" sz="3600" dirty="0"/>
              <a:t> </a:t>
            </a:r>
            <a:r>
              <a:rPr lang="en-US" sz="3600" dirty="0" err="1"/>
              <a:t>iddynt</a:t>
            </a:r>
            <a:r>
              <a:rPr lang="en-US" sz="3600" dirty="0"/>
              <a:t> </a:t>
            </a:r>
            <a:r>
              <a:rPr lang="en-US" sz="3600" dirty="0" err="1"/>
              <a:t>gael</a:t>
            </a:r>
            <a:r>
              <a:rPr lang="en-US" sz="3600" dirty="0"/>
              <a:t>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hymestyn</a:t>
            </a:r>
            <a:r>
              <a:rPr lang="en-US" sz="3600" dirty="0"/>
              <a:t>,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gwasgu</a:t>
            </a:r>
            <a:r>
              <a:rPr lang="en-US" sz="3600" dirty="0"/>
              <a:t>,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plygu</a:t>
            </a:r>
            <a:r>
              <a:rPr lang="en-US" sz="3600" dirty="0"/>
              <a:t>,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troi</a:t>
            </a:r>
            <a:r>
              <a:rPr lang="en-US" sz="3600" dirty="0"/>
              <a:t>, </a:t>
            </a:r>
            <a:r>
              <a:rPr lang="en-US" sz="3600" dirty="0" err="1"/>
              <a:t>eu</a:t>
            </a:r>
            <a:r>
              <a:rPr lang="en-US" sz="3600" dirty="0"/>
              <a:t> </a:t>
            </a:r>
            <a:r>
              <a:rPr lang="en-US" sz="3600" dirty="0" err="1"/>
              <a:t>twymo</a:t>
            </a:r>
            <a:r>
              <a:rPr lang="en-US" sz="3600" dirty="0"/>
              <a:t> </a:t>
            </a:r>
            <a:r>
              <a:rPr lang="en-US" sz="3600" dirty="0" err="1"/>
              <a:t>neu’u</a:t>
            </a:r>
            <a:r>
              <a:rPr lang="en-US" sz="3600" dirty="0"/>
              <a:t> </a:t>
            </a:r>
            <a:r>
              <a:rPr lang="en-US" sz="3600" dirty="0" err="1"/>
              <a:t>hoeri</a:t>
            </a:r>
            <a:endParaRPr lang="en-US" sz="3600" dirty="0"/>
          </a:p>
          <a:p>
            <a:pPr marL="109728" indent="0">
              <a:buNone/>
            </a:pPr>
            <a:r>
              <a:rPr lang="en-US" sz="3600" dirty="0" smtClean="0"/>
              <a:t>	</a:t>
            </a:r>
            <a:endParaRPr lang="en-US" sz="3600" dirty="0"/>
          </a:p>
          <a:p>
            <a:pPr marL="109728" indent="0">
              <a:buNone/>
            </a:pPr>
            <a:endParaRPr lang="en-US" sz="3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G&amp;D </a:t>
            </a:r>
            <a:r>
              <a:rPr lang="en-US" sz="3600" dirty="0" err="1" smtClean="0"/>
              <a:t>o’r</a:t>
            </a:r>
            <a:r>
              <a:rPr lang="en-US" sz="3600" dirty="0" smtClean="0"/>
              <a:t> </a:t>
            </a:r>
            <a:r>
              <a:rPr lang="en-US" sz="3600" dirty="0" err="1" smtClean="0"/>
              <a:t>Byd</a:t>
            </a:r>
            <a:r>
              <a:rPr lang="en-US" sz="3600" dirty="0" smtClean="0"/>
              <a:t>: Fi </a:t>
            </a:r>
            <a:r>
              <a:rPr lang="en-US" sz="3600" dirty="0" err="1"/>
              <a:t>fy</a:t>
            </a:r>
            <a:r>
              <a:rPr lang="en-US" sz="3600" dirty="0"/>
              <a:t> </a:t>
            </a:r>
            <a:r>
              <a:rPr lang="en-US" sz="3600" dirty="0" err="1"/>
              <a:t>hun</a:t>
            </a:r>
            <a:r>
              <a:rPr lang="en-US" sz="3600" dirty="0"/>
              <a:t> a </a:t>
            </a:r>
            <a:r>
              <a:rPr lang="en-US" sz="3600" dirty="0" err="1"/>
              <a:t>phethau</a:t>
            </a:r>
            <a:r>
              <a:rPr lang="en-US" sz="3600" dirty="0"/>
              <a:t> </a:t>
            </a:r>
            <a:r>
              <a:rPr lang="en-US" sz="3600" dirty="0" err="1"/>
              <a:t>nad</a:t>
            </a:r>
            <a:r>
              <a:rPr lang="en-US" sz="3600" dirty="0"/>
              <a:t> </a:t>
            </a:r>
            <a:r>
              <a:rPr lang="en-US" sz="3600" dirty="0" err="1"/>
              <a:t>ydynt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fyw</a:t>
            </a:r>
            <a:r>
              <a:rPr lang="en-US" sz="4400" dirty="0"/>
              <a:t/>
            </a:r>
            <a:br>
              <a:rPr lang="en-US" sz="4400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637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36504"/>
          </a:xfrm>
        </p:spPr>
        <p:txBody>
          <a:bodyPr>
            <a:noAutofit/>
          </a:bodyPr>
          <a:lstStyle/>
          <a:p>
            <a:r>
              <a:rPr lang="en-US" sz="2000" b="1" dirty="0"/>
              <a:t>1. </a:t>
            </a:r>
            <a:r>
              <a:rPr lang="en-US" sz="2000" dirty="0" err="1"/>
              <a:t>symudiadau</a:t>
            </a:r>
            <a:r>
              <a:rPr lang="en-US" sz="2000" dirty="0"/>
              <a:t> </a:t>
            </a:r>
            <a:r>
              <a:rPr lang="en-US" sz="2000" dirty="0" err="1"/>
              <a:t>beunyddiol</a:t>
            </a:r>
            <a:r>
              <a:rPr lang="en-US" sz="2000" dirty="0"/>
              <a:t> a </a:t>
            </a:r>
            <a:r>
              <a:rPr lang="en-US" sz="2000" dirty="0" err="1"/>
              <a:t>blynyddol</a:t>
            </a:r>
            <a:r>
              <a:rPr lang="en-US" sz="2000" dirty="0"/>
              <a:t> </a:t>
            </a:r>
            <a:r>
              <a:rPr lang="en-US" sz="2000" dirty="0" smtClean="0"/>
              <a:t>y </a:t>
            </a:r>
            <a:r>
              <a:rPr lang="en-US" sz="2000" dirty="0" err="1" smtClean="0"/>
              <a:t>Ddaear</a:t>
            </a:r>
            <a:r>
              <a:rPr lang="en-US" sz="2000" dirty="0" smtClean="0"/>
              <a:t> </a:t>
            </a:r>
            <a:r>
              <a:rPr lang="en-US" sz="2000" dirty="0" err="1"/>
              <a:t>a’u</a:t>
            </a:r>
            <a:r>
              <a:rPr lang="en-US" sz="2000" dirty="0"/>
              <a:t> </a:t>
            </a:r>
            <a:r>
              <a:rPr lang="en-US" sz="2000" dirty="0" err="1"/>
              <a:t>heffaith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hyd</a:t>
            </a:r>
            <a:r>
              <a:rPr lang="en-US" sz="2000" dirty="0"/>
              <a:t> </a:t>
            </a:r>
            <a:r>
              <a:rPr lang="en-US" sz="2000" dirty="0" err="1"/>
              <a:t>diwrnod</a:t>
            </a:r>
            <a:r>
              <a:rPr lang="en-US" sz="2000" dirty="0"/>
              <a:t> </a:t>
            </a:r>
            <a:r>
              <a:rPr lang="en-US" sz="2000" dirty="0" smtClean="0"/>
              <a:t>a </a:t>
            </a:r>
            <a:r>
              <a:rPr lang="en-US" sz="2000" dirty="0" err="1" smtClean="0"/>
              <a:t>blwyddyn</a:t>
            </a:r>
            <a:endParaRPr lang="en-US" sz="2000" dirty="0"/>
          </a:p>
          <a:p>
            <a:r>
              <a:rPr lang="en-US" sz="2000" b="1" dirty="0"/>
              <a:t>2. </a:t>
            </a:r>
            <a:r>
              <a:rPr lang="en-US" sz="2000" dirty="0" err="1"/>
              <a:t>safleoedd</a:t>
            </a:r>
            <a:r>
              <a:rPr lang="en-US" sz="2000" dirty="0"/>
              <a:t> </a:t>
            </a:r>
            <a:r>
              <a:rPr lang="en-US" sz="2000" dirty="0" err="1"/>
              <a:t>cymharol</a:t>
            </a:r>
            <a:r>
              <a:rPr lang="en-US" sz="2000" dirty="0"/>
              <a:t> a </a:t>
            </a:r>
            <a:r>
              <a:rPr lang="en-US" sz="2000" dirty="0" err="1"/>
              <a:t>nodweddion</a:t>
            </a:r>
            <a:r>
              <a:rPr lang="en-US" sz="2000" dirty="0"/>
              <a:t> </a:t>
            </a:r>
            <a:r>
              <a:rPr lang="en-US" sz="2000" dirty="0" err="1" smtClean="0"/>
              <a:t>allweddol</a:t>
            </a:r>
            <a:r>
              <a:rPr lang="en-US" sz="2000" dirty="0"/>
              <a:t> </a:t>
            </a:r>
            <a:r>
              <a:rPr lang="en-US" sz="2000" dirty="0" err="1" smtClean="0"/>
              <a:t>yr</a:t>
            </a:r>
            <a:r>
              <a:rPr lang="en-US" sz="2000" dirty="0" smtClean="0"/>
              <a:t> </a:t>
            </a:r>
            <a:r>
              <a:rPr lang="en-US" sz="2000" dirty="0"/>
              <a:t>Haul </a:t>
            </a:r>
            <a:r>
              <a:rPr lang="en-US" sz="2000" dirty="0" err="1"/>
              <a:t>a’r</a:t>
            </a:r>
            <a:r>
              <a:rPr lang="en-US" sz="2000" dirty="0"/>
              <a:t> </a:t>
            </a:r>
            <a:r>
              <a:rPr lang="en-US" sz="2000" dirty="0" err="1"/>
              <a:t>planedau</a:t>
            </a:r>
            <a:r>
              <a:rPr lang="en-US" sz="2000" dirty="0"/>
              <a:t> </a:t>
            </a:r>
            <a:r>
              <a:rPr lang="en-US" sz="2000" dirty="0" err="1"/>
              <a:t>yng</a:t>
            </a:r>
            <a:r>
              <a:rPr lang="en-US" sz="2000" dirty="0"/>
              <a:t> </a:t>
            </a:r>
            <a:r>
              <a:rPr lang="en-US" sz="2000" dirty="0" err="1"/>
              <a:t>nghysawd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haul</a:t>
            </a:r>
            <a:endParaRPr lang="en-US" sz="2000" b="1" dirty="0" smtClean="0"/>
          </a:p>
          <a:p>
            <a:endParaRPr lang="en-US" sz="2000" b="1" dirty="0"/>
          </a:p>
          <a:p>
            <a:r>
              <a:rPr lang="en-US" sz="2000" b="1" dirty="0" smtClean="0"/>
              <a:t>3</a:t>
            </a:r>
            <a:r>
              <a:rPr lang="en-US" sz="2000" b="1" dirty="0"/>
              <a:t>. </a:t>
            </a:r>
            <a:r>
              <a:rPr lang="en-US" sz="2000" b="1" dirty="0" err="1"/>
              <a:t>cymhariaeth</a:t>
            </a:r>
            <a:r>
              <a:rPr lang="en-US" sz="2000" b="1" dirty="0"/>
              <a:t> o </a:t>
            </a:r>
            <a:r>
              <a:rPr lang="en-US" sz="2000" b="1" dirty="0" err="1"/>
              <a:t>nodweddion</a:t>
            </a:r>
            <a:r>
              <a:rPr lang="en-US" sz="2000" b="1" dirty="0"/>
              <a:t> a </a:t>
            </a:r>
            <a:r>
              <a:rPr lang="en-US" sz="2000" b="1" dirty="0" err="1" smtClean="0"/>
              <a:t>phriodweddau</a:t>
            </a:r>
            <a:r>
              <a:rPr lang="en-US" sz="2000" b="1" dirty="0"/>
              <a:t> </a:t>
            </a:r>
            <a:r>
              <a:rPr lang="en-US" sz="2000" b="1" dirty="0" err="1" smtClean="0"/>
              <a:t>rhai</a:t>
            </a:r>
            <a:r>
              <a:rPr lang="en-US" sz="2000" b="1" dirty="0" smtClean="0"/>
              <a:t> </a:t>
            </a:r>
            <a:r>
              <a:rPr lang="en-US" sz="2000" b="1" dirty="0" err="1"/>
              <a:t>defnyddiau</a:t>
            </a:r>
            <a:r>
              <a:rPr lang="en-US" sz="2000" b="1" dirty="0"/>
              <a:t> </a:t>
            </a:r>
            <a:r>
              <a:rPr lang="en-US" sz="2000" b="1" dirty="0" err="1"/>
              <a:t>naturiol</a:t>
            </a:r>
            <a:r>
              <a:rPr lang="en-US" sz="2000" b="1" dirty="0"/>
              <a:t> a </a:t>
            </a:r>
            <a:r>
              <a:rPr lang="en-US" sz="2000" b="1" dirty="0" err="1"/>
              <a:t>gwneud</a:t>
            </a:r>
            <a:endParaRPr lang="en-US" sz="2000" b="1" dirty="0"/>
          </a:p>
          <a:p>
            <a:r>
              <a:rPr lang="en-US" sz="2000" b="1" dirty="0"/>
              <a:t>4. </a:t>
            </a:r>
            <a:r>
              <a:rPr lang="en-US" sz="2000" b="1" dirty="0" err="1"/>
              <a:t>priodweddau</a:t>
            </a:r>
            <a:r>
              <a:rPr lang="en-US" sz="2000" b="1" dirty="0"/>
              <a:t> </a:t>
            </a:r>
            <a:r>
              <a:rPr lang="en-US" sz="2000" b="1" dirty="0" err="1"/>
              <a:t>defnyddiau</a:t>
            </a:r>
            <a:r>
              <a:rPr lang="en-US" sz="2000" b="1" dirty="0"/>
              <a:t> </a:t>
            </a:r>
            <a:r>
              <a:rPr lang="en-US" sz="2000" b="1" dirty="0" err="1"/>
              <a:t>sy’n</a:t>
            </a:r>
            <a:r>
              <a:rPr lang="en-US" sz="2000" b="1" dirty="0"/>
              <a:t> </a:t>
            </a:r>
            <a:r>
              <a:rPr lang="en-US" sz="2000" b="1" dirty="0" err="1"/>
              <a:t>ymwneud</a:t>
            </a:r>
            <a:r>
              <a:rPr lang="en-US" sz="2000" b="1" dirty="0"/>
              <a:t> </a:t>
            </a:r>
            <a:r>
              <a:rPr lang="en-US" sz="2000" b="1" dirty="0" err="1" smtClean="0"/>
              <a:t>â’r</a:t>
            </a:r>
            <a:r>
              <a:rPr lang="en-US" sz="2000" b="1" dirty="0"/>
              <a:t> </a:t>
            </a:r>
            <a:r>
              <a:rPr lang="en-US" sz="2000" b="1" dirty="0" err="1" smtClean="0"/>
              <a:t>defnydd</a:t>
            </a:r>
            <a:r>
              <a:rPr lang="en-US" sz="2000" b="1" dirty="0" smtClean="0"/>
              <a:t> </a:t>
            </a:r>
            <a:r>
              <a:rPr lang="en-US" sz="2000" b="1" dirty="0"/>
              <a:t>a </a:t>
            </a:r>
            <a:r>
              <a:rPr lang="en-US" sz="2000" b="1" dirty="0" err="1"/>
              <a:t>wneir</a:t>
            </a:r>
            <a:r>
              <a:rPr lang="en-US" sz="2000" b="1" dirty="0"/>
              <a:t> </a:t>
            </a:r>
            <a:r>
              <a:rPr lang="en-US" sz="2000" b="1" dirty="0" err="1"/>
              <a:t>ohonynt</a:t>
            </a:r>
            <a:endParaRPr lang="en-US" sz="2000" b="1" dirty="0"/>
          </a:p>
          <a:p>
            <a:r>
              <a:rPr lang="en-US" sz="2000" b="1" dirty="0"/>
              <a:t>5. </a:t>
            </a:r>
            <a:r>
              <a:rPr lang="en-US" sz="2000" b="1" dirty="0" err="1"/>
              <a:t>sut</a:t>
            </a:r>
            <a:r>
              <a:rPr lang="en-US" sz="2000" b="1" dirty="0"/>
              <a:t> y </a:t>
            </a:r>
            <a:r>
              <a:rPr lang="en-US" sz="2000" b="1" dirty="0" err="1"/>
              <a:t>bydd</a:t>
            </a:r>
            <a:r>
              <a:rPr lang="en-US" sz="2000" b="1" dirty="0"/>
              <a:t> </a:t>
            </a:r>
            <a:r>
              <a:rPr lang="en-US" sz="2000" b="1" dirty="0" err="1"/>
              <a:t>rhai</a:t>
            </a:r>
            <a:r>
              <a:rPr lang="en-US" sz="2000" b="1" dirty="0"/>
              <a:t> </a:t>
            </a:r>
            <a:r>
              <a:rPr lang="en-US" sz="2000" b="1" dirty="0" err="1"/>
              <a:t>defnyddiau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cael</a:t>
            </a:r>
            <a:r>
              <a:rPr lang="en-US" sz="2000" b="1" dirty="0"/>
              <a:t> </a:t>
            </a:r>
            <a:r>
              <a:rPr lang="en-US" sz="2000" b="1" dirty="0" err="1"/>
              <a:t>eu</a:t>
            </a:r>
            <a:r>
              <a:rPr lang="en-US" sz="2000" b="1" dirty="0"/>
              <a:t> </a:t>
            </a:r>
            <a:r>
              <a:rPr lang="en-US" sz="2000" b="1" dirty="0" err="1" smtClean="0"/>
              <a:t>ffurfio</a:t>
            </a:r>
            <a:r>
              <a:rPr lang="en-US" sz="2000" b="1" dirty="0"/>
              <a:t> </a:t>
            </a:r>
            <a:r>
              <a:rPr lang="en-US" sz="2000" b="1" dirty="0" err="1" smtClean="0"/>
              <a:t>neu</a:t>
            </a:r>
            <a:r>
              <a:rPr lang="en-US" sz="2000" b="1" dirty="0" smtClean="0"/>
              <a:t> </a:t>
            </a:r>
            <a:r>
              <a:rPr lang="en-US" sz="2000" b="1" dirty="0" err="1"/>
              <a:t>eu</a:t>
            </a:r>
            <a:r>
              <a:rPr lang="en-US" sz="2000" b="1" dirty="0"/>
              <a:t> </a:t>
            </a:r>
            <a:r>
              <a:rPr lang="en-US" sz="2000" b="1" dirty="0" err="1"/>
              <a:t>cynhyrchu</a:t>
            </a:r>
            <a:endParaRPr lang="en-US" sz="2000" b="1" dirty="0"/>
          </a:p>
          <a:p>
            <a:r>
              <a:rPr lang="en-US" sz="2000" b="1" dirty="0"/>
              <a:t>6. </a:t>
            </a:r>
            <a:r>
              <a:rPr lang="en-US" sz="2000" b="1" dirty="0" err="1"/>
              <a:t>ystyried</a:t>
            </a:r>
            <a:r>
              <a:rPr lang="en-US" sz="2000" b="1" dirty="0"/>
              <a:t> </a:t>
            </a:r>
            <a:r>
              <a:rPr lang="en-US" sz="2000" b="1" dirty="0" err="1"/>
              <a:t>beth</a:t>
            </a:r>
            <a:r>
              <a:rPr lang="en-US" sz="2000" b="1" dirty="0"/>
              <a:t> </a:t>
            </a:r>
            <a:r>
              <a:rPr lang="en-US" sz="2000" b="1" dirty="0" err="1"/>
              <a:t>yw</a:t>
            </a:r>
            <a:r>
              <a:rPr lang="en-US" sz="2000" b="1" dirty="0"/>
              <a:t> </a:t>
            </a:r>
            <a:r>
              <a:rPr lang="en-US" sz="2000" b="1" dirty="0" err="1"/>
              <a:t>gwastraff</a:t>
            </a:r>
            <a:r>
              <a:rPr lang="en-US" sz="2000" b="1" dirty="0"/>
              <a:t> a </a:t>
            </a:r>
            <a:r>
              <a:rPr lang="en-US" sz="2000" b="1" dirty="0" err="1" smtClean="0"/>
              <a:t>beth</a:t>
            </a:r>
            <a:r>
              <a:rPr lang="en-US" sz="2000" b="1" dirty="0"/>
              <a:t> </a:t>
            </a:r>
            <a:r>
              <a:rPr lang="en-US" sz="2000" b="1" dirty="0" err="1" smtClean="0"/>
              <a:t>sy'n</a:t>
            </a:r>
            <a:r>
              <a:rPr lang="en-US" sz="2000" b="1" dirty="0" smtClean="0"/>
              <a:t> </a:t>
            </a:r>
            <a:r>
              <a:rPr lang="en-US" sz="2000" b="1" dirty="0" err="1"/>
              <a:t>digwydd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/>
              <a:t>wastraff</a:t>
            </a:r>
            <a:r>
              <a:rPr lang="en-US" sz="2000" b="1" dirty="0"/>
              <a:t> </a:t>
            </a:r>
            <a:r>
              <a:rPr lang="en-US" sz="2000" b="1" dirty="0" err="1"/>
              <a:t>lleol</a:t>
            </a:r>
            <a:r>
              <a:rPr lang="en-US" sz="2000" b="1" dirty="0"/>
              <a:t> y </a:t>
            </a:r>
            <a:r>
              <a:rPr lang="en-US" sz="2000" b="1" dirty="0" err="1" smtClean="0"/>
              <a:t>gellir</a:t>
            </a:r>
            <a:r>
              <a:rPr lang="en-US" sz="2000" b="1" dirty="0"/>
              <a:t> </a:t>
            </a:r>
            <a:r>
              <a:rPr lang="en-US" sz="2000" b="1" dirty="0" err="1" smtClean="0"/>
              <a:t>ei</a:t>
            </a:r>
            <a:r>
              <a:rPr lang="en-US" sz="2000" b="1" dirty="0" smtClean="0"/>
              <a:t> </a:t>
            </a:r>
            <a:r>
              <a:rPr lang="en-US" sz="2000" b="1" dirty="0" err="1"/>
              <a:t>ailgylchu</a:t>
            </a:r>
            <a:r>
              <a:rPr lang="en-US" sz="2000" b="1" dirty="0"/>
              <a:t> a </a:t>
            </a:r>
            <a:r>
              <a:rPr lang="en-US" sz="2000" b="1" dirty="0" err="1"/>
              <a:t>gwastraff</a:t>
            </a:r>
            <a:r>
              <a:rPr lang="en-US" sz="2000" b="1" dirty="0"/>
              <a:t> </a:t>
            </a:r>
            <a:r>
              <a:rPr lang="en-US" sz="2000" b="1" dirty="0" err="1"/>
              <a:t>nad</a:t>
            </a:r>
            <a:r>
              <a:rPr lang="en-US" sz="2000" b="1" dirty="0"/>
              <a:t> </a:t>
            </a:r>
            <a:r>
              <a:rPr lang="en-US" sz="2000" b="1" dirty="0" err="1" smtClean="0"/>
              <a:t>oes</a:t>
            </a:r>
            <a:r>
              <a:rPr lang="en-US" sz="2000" b="1" dirty="0" smtClean="0"/>
              <a:t> </a:t>
            </a:r>
            <a:r>
              <a:rPr lang="en-US" sz="2000" b="1" dirty="0" err="1" smtClean="0"/>
              <a:t>modd</a:t>
            </a:r>
            <a:r>
              <a:rPr lang="en-US" sz="2000" b="1" dirty="0" smtClean="0"/>
              <a:t> </a:t>
            </a:r>
            <a:r>
              <a:rPr lang="en-US" sz="2000" b="1" dirty="0" err="1"/>
              <a:t>ei</a:t>
            </a:r>
            <a:r>
              <a:rPr lang="en-US" sz="2000" b="1" dirty="0"/>
              <a:t> </a:t>
            </a:r>
            <a:r>
              <a:rPr lang="en-US" sz="2000" b="1" dirty="0" err="1"/>
              <a:t>ailgylchu</a:t>
            </a:r>
            <a:endParaRPr lang="en-GB" sz="2000" b="1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Y </a:t>
            </a:r>
            <a:r>
              <a:rPr lang="en-US" dirty="0" err="1"/>
              <a:t>Ddaear</a:t>
            </a:r>
            <a:r>
              <a:rPr lang="en-US" dirty="0"/>
              <a:t> </a:t>
            </a:r>
            <a:r>
              <a:rPr lang="en-US" dirty="0" err="1"/>
              <a:t>gynaliadwy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642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675864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2800" dirty="0" err="1"/>
              <a:t>Defnyddio’r</a:t>
            </a:r>
            <a:r>
              <a:rPr lang="en-GB" altLang="en-US" sz="2800" dirty="0"/>
              <a:t> 5 </a:t>
            </a:r>
            <a:r>
              <a:rPr lang="en-GB" altLang="en-US" sz="2800" dirty="0" err="1"/>
              <a:t>synnwyr</a:t>
            </a:r>
            <a:endParaRPr lang="en-GB" altLang="en-US" sz="2800" dirty="0"/>
          </a:p>
          <a:p>
            <a:r>
              <a:rPr lang="en-GB" altLang="en-US" sz="2800" b="1" dirty="0" err="1"/>
              <a:t>Disgrifio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arsylwadau</a:t>
            </a:r>
            <a:endParaRPr lang="en-GB" altLang="en-US" sz="2800" dirty="0"/>
          </a:p>
          <a:p>
            <a:r>
              <a:rPr lang="en-GB" altLang="en-US" sz="2800" dirty="0" err="1"/>
              <a:t>Nodi’r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hyn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sy’n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wahanol</a:t>
            </a:r>
            <a:r>
              <a:rPr lang="en-GB" altLang="en-US" sz="2800" dirty="0"/>
              <a:t> ac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debyg</a:t>
            </a:r>
            <a:endParaRPr lang="en-GB" altLang="en-US" sz="2800" dirty="0"/>
          </a:p>
          <a:p>
            <a:r>
              <a:rPr lang="en-GB" altLang="en-US" sz="2800" b="1" dirty="0" err="1"/>
              <a:t>Cymharu’r</a:t>
            </a:r>
            <a:r>
              <a:rPr lang="en-GB" altLang="en-US" sz="2800" b="1" dirty="0"/>
              <a:t> </a:t>
            </a:r>
            <a:r>
              <a:rPr lang="en-GB" altLang="en-US" sz="2800" dirty="0" err="1" smtClean="0"/>
              <a:t>hyn</a:t>
            </a:r>
            <a:r>
              <a:rPr lang="en-GB" altLang="en-US" sz="2800" dirty="0" smtClean="0"/>
              <a:t> </a:t>
            </a:r>
            <a:r>
              <a:rPr lang="en-GB" altLang="en-US" sz="2800" dirty="0" err="1"/>
              <a:t>sy’n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debyg</a:t>
            </a:r>
            <a:r>
              <a:rPr lang="en-GB" altLang="en-US" sz="2800" dirty="0"/>
              <a:t> ac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wahanol</a:t>
            </a:r>
            <a:r>
              <a:rPr lang="en-GB" altLang="en-US" sz="2800" dirty="0"/>
              <a:t>;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fwy</a:t>
            </a:r>
            <a:r>
              <a:rPr lang="en-GB" altLang="en-US" sz="2800" dirty="0"/>
              <a:t>/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llai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ayyb</a:t>
            </a:r>
            <a:endParaRPr lang="en-GB" altLang="en-US" sz="2800" dirty="0"/>
          </a:p>
          <a:p>
            <a:r>
              <a:rPr lang="en-GB" altLang="en-US" sz="2800" dirty="0" err="1"/>
              <a:t>Gweld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annisgwyl</a:t>
            </a:r>
            <a:endParaRPr lang="en-GB" altLang="en-US" sz="2800" dirty="0"/>
          </a:p>
          <a:p>
            <a:r>
              <a:rPr lang="en-GB" altLang="en-US" sz="2800" b="1" dirty="0" err="1"/>
              <a:t>Disgrifio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patrymau</a:t>
            </a:r>
            <a:endParaRPr lang="en-GB" altLang="en-US" sz="2800" dirty="0"/>
          </a:p>
          <a:p>
            <a:r>
              <a:rPr lang="en-GB" altLang="en-US" sz="2800" dirty="0" err="1"/>
              <a:t>Dosbarthu</a:t>
            </a:r>
            <a:r>
              <a:rPr lang="en-GB" altLang="en-US" sz="2800" dirty="0"/>
              <a:t> – </a:t>
            </a:r>
            <a:r>
              <a:rPr lang="en-GB" altLang="en-US" sz="2800" dirty="0" err="1"/>
              <a:t>meini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prawf</a:t>
            </a:r>
            <a:r>
              <a:rPr lang="en-GB" altLang="en-US" sz="2800" dirty="0"/>
              <a:t>; </a:t>
            </a:r>
            <a:r>
              <a:rPr lang="en-GB" altLang="en-US" sz="2800" dirty="0" err="1"/>
              <a:t>grwpiau</a:t>
            </a:r>
            <a:r>
              <a:rPr lang="en-GB" altLang="en-US" sz="2800" dirty="0"/>
              <a:t>; </a:t>
            </a:r>
            <a:r>
              <a:rPr lang="en-GB" altLang="en-US" sz="2800" dirty="0" err="1"/>
              <a:t>ayyb</a:t>
            </a:r>
            <a:r>
              <a:rPr lang="en-GB" altLang="en-US" sz="2800" dirty="0"/>
              <a:t>; </a:t>
            </a:r>
            <a:r>
              <a:rPr lang="en-GB" altLang="en-US" sz="2800" b="1" dirty="0" err="1"/>
              <a:t>adnabod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meini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prawf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gyfer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dosbarthu</a:t>
            </a:r>
            <a:r>
              <a:rPr lang="en-GB" altLang="en-US" sz="2800" dirty="0"/>
              <a:t>; </a:t>
            </a:r>
            <a:r>
              <a:rPr lang="en-GB" altLang="en-US" sz="2800" b="1" dirty="0" err="1"/>
              <a:t>dyfeisio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meini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prawf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eu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hunain</a:t>
            </a:r>
            <a:r>
              <a:rPr lang="en-GB" altLang="en-US" sz="2800" b="1" dirty="0"/>
              <a:t> </a:t>
            </a:r>
            <a:r>
              <a:rPr lang="en-GB" altLang="en-US" sz="2800" dirty="0" err="1"/>
              <a:t>ar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gyfer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dosbarthu</a:t>
            </a:r>
            <a:r>
              <a:rPr lang="en-GB" altLang="en-US" sz="2800" dirty="0"/>
              <a:t> (</a:t>
            </a:r>
            <a:r>
              <a:rPr lang="en-GB" altLang="en-US" sz="2800" dirty="0" err="1"/>
              <a:t>cysylltu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gydag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esbonio</a:t>
            </a:r>
            <a:r>
              <a:rPr lang="en-GB" altLang="en-US" sz="2800" dirty="0"/>
              <a:t>)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 err="1"/>
              <a:t>Dangosyddion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gyfer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meithrin</a:t>
            </a:r>
            <a:r>
              <a:rPr lang="en-GB" altLang="en-US" sz="2400" dirty="0"/>
              <a:t> y </a:t>
            </a:r>
            <a:r>
              <a:rPr lang="en-GB" altLang="en-US" sz="2400" dirty="0" err="1"/>
              <a:t>sgil</a:t>
            </a:r>
            <a:r>
              <a:rPr lang="en-GB" altLang="en-US" sz="2400" dirty="0"/>
              <a:t> o ARSYLWI y </a:t>
            </a:r>
            <a:r>
              <a:rPr lang="en-GB" altLang="en-US" sz="2400" dirty="0" err="1"/>
              <a:t>gellir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cynllunio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cyfer</a:t>
            </a:r>
            <a:r>
              <a:rPr lang="en-GB" altLang="en-US" sz="2400" dirty="0"/>
              <a:t>: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4094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4679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en-GB" altLang="en-US" sz="2800" dirty="0"/>
          </a:p>
          <a:p>
            <a:r>
              <a:rPr lang="en-GB" altLang="en-US" sz="2800" dirty="0" err="1"/>
              <a:t>Cyflwr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ffisegol</a:t>
            </a:r>
            <a:r>
              <a:rPr lang="en-GB" altLang="en-US" sz="2800" dirty="0"/>
              <a:t>?</a:t>
            </a:r>
          </a:p>
          <a:p>
            <a:r>
              <a:rPr lang="en-GB" altLang="en-US" sz="2800" dirty="0" err="1"/>
              <a:t>Defnyddiau</a:t>
            </a:r>
            <a:r>
              <a:rPr lang="en-GB" altLang="en-US" sz="2800" dirty="0"/>
              <a:t>?</a:t>
            </a:r>
          </a:p>
          <a:p>
            <a:r>
              <a:rPr lang="en-GB" altLang="en-US" sz="2800" dirty="0" err="1"/>
              <a:t>Tarddiad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defnyddiau</a:t>
            </a:r>
            <a:r>
              <a:rPr lang="en-GB" altLang="en-US" sz="2800" dirty="0"/>
              <a:t>?</a:t>
            </a:r>
          </a:p>
          <a:p>
            <a:r>
              <a:rPr lang="en-GB" altLang="en-US" sz="2800" dirty="0" err="1"/>
              <a:t>Nodweddion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priodweddau</a:t>
            </a:r>
            <a:r>
              <a:rPr lang="en-GB" altLang="en-US" sz="2800" dirty="0" smtClean="0"/>
              <a:t>? </a:t>
            </a:r>
            <a:r>
              <a:rPr lang="en-GB" altLang="en-US" sz="2800" dirty="0" err="1" smtClean="0"/>
              <a:t>Eu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hymddygiad</a:t>
            </a:r>
            <a:r>
              <a:rPr lang="en-GB" altLang="en-US" sz="2800" dirty="0" smtClean="0"/>
              <a:t>/ </a:t>
            </a:r>
            <a:r>
              <a:rPr lang="en-GB" altLang="en-US" sz="2800" dirty="0" err="1" smtClean="0"/>
              <a:t>ymateb</a:t>
            </a:r>
            <a:r>
              <a:rPr lang="en-GB" altLang="en-US" sz="2800" dirty="0" smtClean="0"/>
              <a:t> pan…?</a:t>
            </a:r>
          </a:p>
          <a:p>
            <a:endParaRPr lang="en-GB" altLang="en-US" sz="2800" dirty="0"/>
          </a:p>
          <a:p>
            <a:r>
              <a:rPr lang="en-GB" altLang="en-US" sz="2800" dirty="0" smtClean="0"/>
              <a:t>Mae </a:t>
            </a:r>
            <a:r>
              <a:rPr lang="en-GB" altLang="en-US" sz="2800" dirty="0" err="1" smtClean="0"/>
              <a:t>yna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ystod</a:t>
            </a:r>
            <a:r>
              <a:rPr lang="en-GB" altLang="en-US" sz="2800" dirty="0" smtClean="0"/>
              <a:t> o </a:t>
            </a:r>
            <a:r>
              <a:rPr lang="en-GB" altLang="en-US" sz="2800" dirty="0" err="1" smtClean="0"/>
              <a:t>briodweddau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defnyddiau</a:t>
            </a:r>
            <a:r>
              <a:rPr lang="en-GB" altLang="en-US" sz="2800" dirty="0" smtClean="0"/>
              <a:t> y </a:t>
            </a:r>
            <a:r>
              <a:rPr lang="en-GB" altLang="en-US" sz="2800" dirty="0" err="1" smtClean="0"/>
              <a:t>gellir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eu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harsylwi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a’u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mesur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oherwydd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ymateb</a:t>
            </a:r>
            <a:r>
              <a:rPr lang="en-GB" altLang="en-US" sz="2800" dirty="0" smtClean="0"/>
              <a:t>/ </a:t>
            </a:r>
            <a:r>
              <a:rPr lang="en-GB" altLang="en-US" sz="2800" dirty="0" err="1" smtClean="0"/>
              <a:t>ymddygiad</a:t>
            </a:r>
            <a:r>
              <a:rPr lang="en-GB" altLang="en-US" sz="2800" dirty="0" smtClean="0"/>
              <a:t> y </a:t>
            </a:r>
            <a:r>
              <a:rPr lang="en-GB" altLang="en-US" sz="2800" dirty="0" err="1" smtClean="0"/>
              <a:t>defnydd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oherwydd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effeithiau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grym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neu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rymoedd</a:t>
            </a:r>
            <a:r>
              <a:rPr lang="en-GB" altLang="en-US" sz="2800" dirty="0" smtClean="0"/>
              <a:t> – </a:t>
            </a:r>
            <a:r>
              <a:rPr lang="en-GB" altLang="en-US" sz="2800" dirty="0" err="1"/>
              <a:t>c</a:t>
            </a:r>
            <a:r>
              <a:rPr lang="en-GB" altLang="en-US" sz="2800" dirty="0" err="1" smtClean="0"/>
              <a:t>aledwch</a:t>
            </a:r>
            <a:r>
              <a:rPr lang="en-GB" altLang="en-US" sz="2800" dirty="0" smtClean="0"/>
              <a:t>; </a:t>
            </a:r>
            <a:r>
              <a:rPr lang="en-GB" altLang="en-US" sz="2800" dirty="0" err="1" smtClean="0"/>
              <a:t>cryfder</a:t>
            </a:r>
            <a:r>
              <a:rPr lang="en-GB" altLang="en-US" sz="2800" dirty="0" smtClean="0"/>
              <a:t>; </a:t>
            </a:r>
            <a:r>
              <a:rPr lang="en-GB" altLang="en-US" sz="2800" dirty="0" err="1" smtClean="0"/>
              <a:t>elastigedd</a:t>
            </a:r>
            <a:r>
              <a:rPr lang="en-GB" altLang="en-US" sz="2800" dirty="0" smtClean="0"/>
              <a:t>; </a:t>
            </a:r>
            <a:r>
              <a:rPr lang="en-GB" altLang="en-US" sz="2800" dirty="0" err="1" smtClean="0"/>
              <a:t>gwydnwch</a:t>
            </a:r>
            <a:r>
              <a:rPr lang="en-GB" altLang="en-US" sz="2800" dirty="0" smtClean="0"/>
              <a:t> ac </a:t>
            </a:r>
            <a:r>
              <a:rPr lang="en-GB" altLang="en-US" sz="2800" dirty="0" err="1" smtClean="0"/>
              <a:t>ati</a:t>
            </a:r>
            <a:r>
              <a:rPr lang="en-GB" altLang="en-US" sz="2800" dirty="0" smtClean="0"/>
              <a:t>. </a:t>
            </a:r>
            <a:endParaRPr lang="en-GB" altLang="en-US" sz="2800" dirty="0"/>
          </a:p>
          <a:p>
            <a:endParaRPr lang="en-GB" altLang="en-US" sz="2800" dirty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>
            <a:normAutofit/>
          </a:bodyPr>
          <a:lstStyle/>
          <a:p>
            <a:r>
              <a:rPr lang="en-GB" altLang="en-US" sz="2400" dirty="0" err="1"/>
              <a:t>Gellir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defnyddio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ystod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briodweddau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wahaniaethu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rhwng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gwrthrychau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mwyn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dosbarthu</a:t>
            </a:r>
            <a:r>
              <a:rPr lang="en-GB" altLang="en-US" sz="24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676416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800" b="1" dirty="0" err="1"/>
              <a:t>Cyfansoddiadol</a:t>
            </a:r>
            <a:r>
              <a:rPr lang="en-GB" altLang="en-US" sz="2800" b="1" dirty="0"/>
              <a:t> – </a:t>
            </a:r>
            <a:r>
              <a:rPr lang="en-GB" altLang="en-US" sz="2800" b="1" dirty="0" err="1"/>
              <a:t>metel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plastig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coed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carreg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gwydr</a:t>
            </a:r>
            <a:endParaRPr lang="en-GB" altLang="en-US" sz="2800" b="1" dirty="0"/>
          </a:p>
          <a:p>
            <a:r>
              <a:rPr lang="en-GB" altLang="en-US" sz="2800" b="1" dirty="0" err="1"/>
              <a:t>Swyddogaethol</a:t>
            </a:r>
            <a:r>
              <a:rPr lang="en-GB" altLang="en-US" sz="2800" b="1" dirty="0"/>
              <a:t> – </a:t>
            </a:r>
            <a:r>
              <a:rPr lang="en-GB" altLang="en-US" sz="2800" b="1" dirty="0" err="1"/>
              <a:t>adeilad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bwyd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yn</a:t>
            </a:r>
            <a:r>
              <a:rPr lang="en-GB" altLang="en-US" sz="2800" b="1" dirty="0"/>
              <a:t> dal </a:t>
            </a:r>
            <a:r>
              <a:rPr lang="en-GB" altLang="en-US" sz="2800" b="1" dirty="0" err="1"/>
              <a:t>rhywbeth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ysgrifennu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arno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rydym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ei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ddefnyddio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i</a:t>
            </a:r>
            <a:r>
              <a:rPr lang="en-GB" altLang="en-US" sz="2800" b="1" dirty="0"/>
              <a:t>…</a:t>
            </a:r>
          </a:p>
          <a:p>
            <a:r>
              <a:rPr lang="en-GB" altLang="en-US" sz="2800" b="1" dirty="0" err="1"/>
              <a:t>Lleoliadol</a:t>
            </a:r>
            <a:r>
              <a:rPr lang="en-GB" altLang="en-US" sz="2800" b="1" dirty="0"/>
              <a:t> – </a:t>
            </a:r>
            <a:r>
              <a:rPr lang="en-GB" altLang="en-US" sz="2800" b="1" dirty="0" err="1"/>
              <a:t>i’w</a:t>
            </a:r>
            <a:r>
              <a:rPr lang="en-GB" altLang="en-US" sz="2800" b="1" dirty="0"/>
              <a:t> weld </a:t>
            </a:r>
            <a:r>
              <a:rPr lang="en-GB" altLang="en-US" sz="2800" b="1" dirty="0" err="1"/>
              <a:t>yn</a:t>
            </a:r>
            <a:r>
              <a:rPr lang="en-GB" altLang="en-US" sz="2800" b="1" dirty="0"/>
              <a:t> y </a:t>
            </a:r>
            <a:r>
              <a:rPr lang="en-GB" altLang="en-US" sz="2800" b="1" dirty="0" err="1"/>
              <a:t>gegin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o’r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traeth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ayyb</a:t>
            </a:r>
            <a:endParaRPr lang="en-GB" altLang="en-US" sz="2800" b="1" dirty="0"/>
          </a:p>
          <a:p>
            <a:r>
              <a:rPr lang="en-GB" altLang="en-US" sz="2800" b="1" dirty="0" err="1"/>
              <a:t>Priodweddau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arsylwadol</a:t>
            </a:r>
            <a:r>
              <a:rPr lang="en-GB" altLang="en-US" sz="2800" b="1" dirty="0"/>
              <a:t> – </a:t>
            </a:r>
            <a:r>
              <a:rPr lang="en-GB" altLang="en-US" sz="2800" b="1" dirty="0" err="1"/>
              <a:t>caled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meddal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trwm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hyblyg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ymestyn</a:t>
            </a:r>
            <a:r>
              <a:rPr lang="en-GB" altLang="en-US" sz="2800" b="1" dirty="0"/>
              <a:t>, </a:t>
            </a:r>
            <a:r>
              <a:rPr lang="en-GB" altLang="en-US" sz="2800" b="1" dirty="0" err="1"/>
              <a:t>ayyb</a:t>
            </a:r>
            <a:endParaRPr lang="en-GB" altLang="en-US" sz="2800" b="1" dirty="0"/>
          </a:p>
          <a:p>
            <a:r>
              <a:rPr lang="en-GB" altLang="en-US" sz="2800" b="1" dirty="0" err="1"/>
              <a:t>Cynhyrchiol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neu</a:t>
            </a:r>
            <a:r>
              <a:rPr lang="en-GB" altLang="en-US" sz="2800" b="1" dirty="0"/>
              <a:t> ‘</a:t>
            </a:r>
            <a:r>
              <a:rPr lang="en-GB" altLang="en-US" sz="2800" b="1" dirty="0" err="1"/>
              <a:t>wedi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ei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wneud</a:t>
            </a:r>
            <a:r>
              <a:rPr lang="en-GB" altLang="en-US" sz="2800" b="1" dirty="0"/>
              <a:t>’</a:t>
            </a:r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Mae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77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800" b="1" dirty="0" err="1" smtClean="0"/>
              <a:t>Er</a:t>
            </a:r>
            <a:r>
              <a:rPr lang="en-GB" altLang="en-US" sz="2800" b="1" dirty="0" smtClean="0"/>
              <a:t> </a:t>
            </a:r>
            <a:r>
              <a:rPr lang="en-GB" altLang="en-US" sz="2800" b="1" dirty="0" err="1"/>
              <a:t>mwyn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atgyfnerthu’r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cysylltiad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mae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nifer</a:t>
            </a:r>
            <a:r>
              <a:rPr lang="en-GB" altLang="en-US" sz="2800" b="1" dirty="0"/>
              <a:t> o </a:t>
            </a:r>
            <a:r>
              <a:rPr lang="en-GB" altLang="en-US" sz="2800" b="1" dirty="0" err="1"/>
              <a:t>gyfleoedd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i’w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herio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ganfod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atebion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gwestiynau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ymholiad</a:t>
            </a:r>
            <a:r>
              <a:rPr lang="en-GB" altLang="en-US" sz="2800" b="1" dirty="0"/>
              <a:t>.</a:t>
            </a:r>
          </a:p>
          <a:p>
            <a:pPr>
              <a:lnSpc>
                <a:spcPct val="90000"/>
              </a:lnSpc>
            </a:pPr>
            <a:endParaRPr lang="en-GB" altLang="en-US" sz="2800" b="1" dirty="0" smtClean="0"/>
          </a:p>
          <a:p>
            <a:pPr>
              <a:lnSpc>
                <a:spcPct val="90000"/>
              </a:lnSpc>
            </a:pPr>
            <a:r>
              <a:rPr lang="en-GB" altLang="en-US" sz="2800" b="1" dirty="0" smtClean="0"/>
              <a:t>Pa </a:t>
            </a:r>
            <a:r>
              <a:rPr lang="en-GB" altLang="en-US" sz="2800" b="1" dirty="0" err="1"/>
              <a:t>ddefnydd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yw’r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cryfaf</a:t>
            </a:r>
            <a:r>
              <a:rPr lang="en-GB" altLang="en-US" sz="2800" b="1" dirty="0"/>
              <a:t>? </a:t>
            </a:r>
            <a:r>
              <a:rPr lang="en-GB" altLang="en-US" sz="2800" b="1" dirty="0" err="1"/>
              <a:t>Sy’n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ymestyn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fwyaf</a:t>
            </a:r>
            <a:r>
              <a:rPr lang="en-GB" altLang="en-US" sz="2800" b="1" dirty="0"/>
              <a:t>? Y </a:t>
            </a:r>
            <a:r>
              <a:rPr lang="en-GB" altLang="en-US" sz="2800" b="1" dirty="0" err="1"/>
              <a:t>caletaf</a:t>
            </a:r>
            <a:r>
              <a:rPr lang="en-GB" altLang="en-US" sz="2800" b="1" dirty="0"/>
              <a:t>? </a:t>
            </a:r>
            <a:r>
              <a:rPr lang="en-GB" altLang="en-US" sz="2800" b="1" dirty="0" err="1"/>
              <a:t>Sy’n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amsugno</a:t>
            </a:r>
            <a:r>
              <a:rPr lang="en-GB" altLang="en-US" sz="2800" b="1" dirty="0"/>
              <a:t> d</a:t>
            </a:r>
            <a:r>
              <a:rPr lang="en-US" altLang="en-US" sz="2800" b="1" dirty="0">
                <a:cs typeface="Arial" charset="0"/>
              </a:rPr>
              <a:t>ŵ</a:t>
            </a:r>
            <a:r>
              <a:rPr lang="en-GB" altLang="en-US" sz="2800" b="1" dirty="0"/>
              <a:t>r </a:t>
            </a:r>
            <a:r>
              <a:rPr lang="en-GB" altLang="en-US" sz="2800" b="1" dirty="0" err="1"/>
              <a:t>orau</a:t>
            </a:r>
            <a:r>
              <a:rPr lang="en-GB" altLang="en-US" sz="2800" b="1" dirty="0"/>
              <a:t>? </a:t>
            </a:r>
            <a:r>
              <a:rPr lang="en-GB" altLang="en-US" sz="2800" b="1" dirty="0" err="1"/>
              <a:t>Sy’n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atal</a:t>
            </a:r>
            <a:r>
              <a:rPr lang="en-GB" altLang="en-US" sz="2800" b="1" dirty="0"/>
              <a:t> d</a:t>
            </a:r>
            <a:r>
              <a:rPr lang="en-US" altLang="en-US" sz="2800" b="1" dirty="0">
                <a:cs typeface="Arial" charset="0"/>
              </a:rPr>
              <a:t>ŵ</a:t>
            </a:r>
            <a:r>
              <a:rPr lang="en-GB" altLang="en-US" sz="2800" b="1" dirty="0"/>
              <a:t>r </a:t>
            </a:r>
            <a:r>
              <a:rPr lang="en-GB" altLang="en-US" sz="2800" b="1" dirty="0" err="1"/>
              <a:t>orau</a:t>
            </a:r>
            <a:r>
              <a:rPr lang="en-GB" altLang="en-US" sz="2800" b="1" dirty="0"/>
              <a:t>? Y </a:t>
            </a:r>
            <a:r>
              <a:rPr lang="en-GB" altLang="en-US" sz="2800" b="1" dirty="0" err="1"/>
              <a:t>gorau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gyfer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cadw’n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gynnes</a:t>
            </a:r>
            <a:r>
              <a:rPr lang="en-GB" altLang="en-US" sz="2800" b="1" dirty="0"/>
              <a:t>? </a:t>
            </a:r>
            <a:r>
              <a:rPr lang="en-GB" altLang="en-US" sz="2800" b="1" dirty="0" err="1"/>
              <a:t>ayyb</a:t>
            </a:r>
            <a:endParaRPr lang="en-GB" altLang="en-US" sz="2800" b="1" dirty="0"/>
          </a:p>
          <a:p>
            <a:pPr>
              <a:lnSpc>
                <a:spcPct val="90000"/>
              </a:lnSpc>
            </a:pPr>
            <a:endParaRPr lang="en-GB" altLang="en-US" sz="2800" b="1" dirty="0" smtClean="0"/>
          </a:p>
          <a:p>
            <a:pPr>
              <a:lnSpc>
                <a:spcPct val="90000"/>
              </a:lnSpc>
            </a:pPr>
            <a:r>
              <a:rPr lang="en-GB" altLang="en-US" sz="2800" b="1" dirty="0" err="1" smtClean="0"/>
              <a:t>Gellir</a:t>
            </a:r>
            <a:r>
              <a:rPr lang="en-GB" altLang="en-US" sz="2800" b="1" dirty="0" smtClean="0"/>
              <a:t> </a:t>
            </a:r>
            <a:r>
              <a:rPr lang="en-GB" altLang="en-US" sz="2800" b="1" dirty="0" err="1"/>
              <a:t>cyflwyno’r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rhain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fel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gweithgareddau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datrys</a:t>
            </a:r>
            <a:r>
              <a:rPr lang="en-GB" altLang="en-US" sz="2800" b="1" dirty="0"/>
              <a:t> problem </a:t>
            </a:r>
            <a:r>
              <a:rPr lang="en-GB" altLang="en-US" sz="2800" b="1" dirty="0" err="1"/>
              <a:t>sy’n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annog</a:t>
            </a:r>
            <a:r>
              <a:rPr lang="en-GB" altLang="en-US" sz="2800" b="1" dirty="0"/>
              <a:t> y </a:t>
            </a:r>
            <a:r>
              <a:rPr lang="en-GB" altLang="en-US" sz="2800" b="1" dirty="0" err="1"/>
              <a:t>disgyblion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i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ganfod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ateb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drwy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gynnal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ymholiad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gwyddonol</a:t>
            </a:r>
            <a:r>
              <a:rPr lang="en-GB" altLang="en-US" sz="2800" b="1" dirty="0"/>
              <a:t>.</a:t>
            </a:r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 err="1"/>
              <a:t>Cysylltu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priodweddau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defnyddiau</a:t>
            </a:r>
            <a:r>
              <a:rPr lang="en-GB" altLang="en-US" sz="2800" dirty="0"/>
              <a:t> </a:t>
            </a:r>
            <a:r>
              <a:rPr lang="en-US" altLang="en-US" sz="2800" dirty="0">
                <a:cs typeface="Arial" charset="0"/>
              </a:rPr>
              <a:t>â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defnydd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pob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dydd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611749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Pa </a:t>
            </a:r>
            <a:r>
              <a:rPr lang="en-GB" sz="2000" dirty="0" err="1" smtClean="0"/>
              <a:t>frand</a:t>
            </a:r>
            <a:r>
              <a:rPr lang="en-GB" sz="2000" dirty="0" smtClean="0"/>
              <a:t> </a:t>
            </a:r>
            <a:r>
              <a:rPr lang="en-GB" sz="2000" dirty="0" err="1" smtClean="0"/>
              <a:t>sydd</a:t>
            </a:r>
            <a:r>
              <a:rPr lang="en-GB" sz="2000" dirty="0" smtClean="0"/>
              <a:t> </a:t>
            </a:r>
            <a:r>
              <a:rPr lang="en-GB" sz="2000" dirty="0" err="1" smtClean="0"/>
              <a:t>orau</a:t>
            </a:r>
            <a:r>
              <a:rPr lang="en-GB" sz="2000" dirty="0" smtClean="0"/>
              <a:t>?</a:t>
            </a:r>
          </a:p>
          <a:p>
            <a:r>
              <a:rPr lang="en-GB" sz="2000" dirty="0" err="1" smtClean="0"/>
              <a:t>Canolbwyntio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gywirdeb</a:t>
            </a:r>
            <a:r>
              <a:rPr lang="en-GB" sz="2000" dirty="0" smtClean="0"/>
              <a:t> </a:t>
            </a:r>
            <a:r>
              <a:rPr lang="en-GB" sz="2000" dirty="0" err="1" smtClean="0"/>
              <a:t>mesur</a:t>
            </a:r>
            <a:r>
              <a:rPr lang="en-GB" sz="2000" dirty="0" smtClean="0"/>
              <a:t>.</a:t>
            </a:r>
          </a:p>
          <a:p>
            <a:r>
              <a:rPr lang="en-GB" sz="2000" dirty="0" err="1" smtClean="0"/>
              <a:t>Gweler</a:t>
            </a:r>
            <a:r>
              <a:rPr lang="en-GB" sz="2000" dirty="0" smtClean="0"/>
              <a:t> y </a:t>
            </a:r>
            <a:r>
              <a:rPr lang="en-GB" sz="2000" dirty="0" err="1" smtClean="0"/>
              <a:t>daflen</a:t>
            </a:r>
            <a:r>
              <a:rPr lang="en-GB" sz="2000" dirty="0" smtClean="0"/>
              <a:t>: Mae </a:t>
            </a:r>
            <a:r>
              <a:rPr lang="en-GB" sz="2000" dirty="0" err="1" smtClean="0"/>
              <a:t>cynnig</a:t>
            </a:r>
            <a:r>
              <a:rPr lang="en-GB" sz="2000" dirty="0" smtClean="0"/>
              <a:t> </a:t>
            </a:r>
            <a:r>
              <a:rPr lang="en-GB" sz="2000" dirty="0" err="1" smtClean="0"/>
              <a:t>cynllun</a:t>
            </a:r>
            <a:r>
              <a:rPr lang="en-GB" sz="2000" dirty="0" smtClean="0"/>
              <a:t> </a:t>
            </a:r>
            <a:r>
              <a:rPr lang="en-GB" sz="2000" dirty="0" err="1"/>
              <a:t>i</a:t>
            </a:r>
            <a:r>
              <a:rPr lang="en-GB" sz="2000" dirty="0" err="1" smtClean="0"/>
              <a:t>’r</a:t>
            </a:r>
            <a:r>
              <a:rPr lang="en-GB" sz="2000" dirty="0" smtClean="0"/>
              <a:t> plant </a:t>
            </a:r>
            <a:r>
              <a:rPr lang="en-GB" sz="2000" dirty="0" err="1" smtClean="0"/>
              <a:t>ei</a:t>
            </a:r>
            <a:r>
              <a:rPr lang="en-GB" sz="2000" dirty="0" smtClean="0"/>
              <a:t> </a:t>
            </a:r>
            <a:r>
              <a:rPr lang="en-GB" sz="2000" dirty="0" err="1" smtClean="0"/>
              <a:t>ddilyn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eu</a:t>
            </a:r>
            <a:r>
              <a:rPr lang="en-GB" sz="2000" dirty="0" smtClean="0"/>
              <a:t> </a:t>
            </a:r>
            <a:r>
              <a:rPr lang="en-GB" sz="2000" dirty="0" err="1" smtClean="0"/>
              <a:t>galluogi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ddatblygu</a:t>
            </a:r>
            <a:r>
              <a:rPr lang="en-GB" sz="2000" dirty="0" smtClean="0"/>
              <a:t> (</a:t>
            </a:r>
            <a:r>
              <a:rPr lang="en-GB" sz="2000" dirty="0" err="1" smtClean="0"/>
              <a:t>gwneud</a:t>
            </a:r>
            <a:r>
              <a:rPr lang="en-GB" sz="2000" dirty="0" smtClean="0"/>
              <a:t> </a:t>
            </a:r>
            <a:r>
              <a:rPr lang="en-GB" sz="2000" dirty="0" err="1" smtClean="0"/>
              <a:t>yr</a:t>
            </a:r>
            <a:r>
              <a:rPr lang="en-GB" sz="2000" dirty="0" smtClean="0"/>
              <a:t> </a:t>
            </a:r>
            <a:r>
              <a:rPr lang="en-GB" sz="2000" dirty="0" err="1" smtClean="0"/>
              <a:t>arbrawf</a:t>
            </a:r>
            <a:r>
              <a:rPr lang="en-GB" sz="2000" dirty="0" smtClean="0"/>
              <a:t>) ac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adfyfyrio</a:t>
            </a:r>
            <a:r>
              <a:rPr lang="en-GB" sz="2000" dirty="0" smtClean="0"/>
              <a:t>.</a:t>
            </a:r>
            <a:endParaRPr lang="en-US" sz="2000" i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sz="4000" i="1" dirty="0" err="1" smtClean="0"/>
              <a:t>Ymholiad</a:t>
            </a:r>
            <a:r>
              <a:rPr lang="en-GB" sz="4000" i="1" dirty="0" smtClean="0"/>
              <a:t> </a:t>
            </a:r>
            <a:r>
              <a:rPr lang="en-GB" sz="4000" i="1" dirty="0" err="1" smtClean="0"/>
              <a:t>Prawf</a:t>
            </a:r>
            <a:r>
              <a:rPr lang="en-GB" sz="4000" i="1" dirty="0" smtClean="0"/>
              <a:t> </a:t>
            </a:r>
            <a:r>
              <a:rPr lang="en-GB" sz="4000" i="1" dirty="0" err="1" smtClean="0"/>
              <a:t>Teg</a:t>
            </a:r>
            <a:r>
              <a:rPr lang="en-GB" sz="4000" i="1" dirty="0" smtClean="0"/>
              <a:t/>
            </a:r>
            <a:br>
              <a:rPr lang="en-GB" sz="4000" i="1" dirty="0" smtClean="0"/>
            </a:br>
            <a:r>
              <a:rPr lang="en-GB" sz="4000" i="1" dirty="0" err="1" smtClean="0"/>
              <a:t>Tywel</a:t>
            </a:r>
            <a:r>
              <a:rPr lang="en-GB" sz="4000" i="1" dirty="0" smtClean="0"/>
              <a:t> </a:t>
            </a:r>
            <a:r>
              <a:rPr lang="en-GB" sz="4000" i="1" dirty="0" err="1" smtClean="0"/>
              <a:t>Papur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852936"/>
            <a:ext cx="5256584" cy="369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206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rhagfynegiad</a:t>
            </a:r>
            <a:r>
              <a:rPr lang="en-GB" dirty="0" smtClean="0"/>
              <a:t>/</a:t>
            </a:r>
            <a:r>
              <a:rPr lang="en-GB" dirty="0" err="1" smtClean="0"/>
              <a:t>damcaniaeth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> </a:t>
            </a:r>
            <a:r>
              <a:rPr lang="en-GB" dirty="0" err="1" smtClean="0"/>
              <a:t>teg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 smtClean="0"/>
              <a:t>Dewis</a:t>
            </a:r>
            <a:r>
              <a:rPr lang="en-GB" dirty="0" smtClean="0"/>
              <a:t> </a:t>
            </a:r>
            <a:r>
              <a:rPr lang="en-GB" dirty="0" err="1" smtClean="0"/>
              <a:t>graff</a:t>
            </a:r>
            <a:r>
              <a:rPr lang="en-GB" dirty="0" smtClean="0"/>
              <a:t>?</a:t>
            </a:r>
            <a:endParaRPr lang="en-GB" dirty="0"/>
          </a:p>
          <a:p>
            <a:pPr marL="109728" indent="0">
              <a:buNone/>
            </a:pPr>
            <a:endParaRPr lang="en-GB" dirty="0"/>
          </a:p>
          <a:p>
            <a:r>
              <a:rPr lang="en-GB" dirty="0" err="1" smtClean="0"/>
              <a:t>Cofnodwch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canlyniadau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tabl</a:t>
            </a:r>
            <a:r>
              <a:rPr lang="en-GB" dirty="0" smtClean="0"/>
              <a:t> a </a:t>
            </a:r>
            <a:r>
              <a:rPr lang="en-GB" dirty="0" err="1" smtClean="0"/>
              <a:t>lluniwch</a:t>
            </a:r>
            <a:r>
              <a:rPr lang="en-GB" dirty="0" smtClean="0"/>
              <a:t> </a:t>
            </a:r>
            <a:r>
              <a:rPr lang="en-GB" dirty="0" err="1" smtClean="0"/>
              <a:t>graff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 smtClean="0"/>
              <a:t>Cymharwch</a:t>
            </a:r>
            <a:r>
              <a:rPr lang="en-GB" dirty="0" smtClean="0"/>
              <a:t> y </a:t>
            </a:r>
            <a:r>
              <a:rPr lang="en-GB" dirty="0" err="1" smtClean="0"/>
              <a:t>brandiau</a:t>
            </a:r>
            <a:r>
              <a:rPr lang="en-GB" dirty="0" smtClean="0"/>
              <a:t>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graff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nodi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r>
              <a:rPr lang="en-GB" dirty="0" smtClean="0"/>
              <a:t> </a:t>
            </a:r>
            <a:r>
              <a:rPr lang="en-GB" dirty="0" err="1" smtClean="0"/>
              <a:t>niferol</a:t>
            </a:r>
            <a:r>
              <a:rPr lang="en-GB" dirty="0" smtClean="0"/>
              <a:t> </a:t>
            </a:r>
            <a:r>
              <a:rPr lang="en-GB" dirty="0" err="1" smtClean="0"/>
              <a:t>addas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Cyfansoddwch</a:t>
            </a:r>
            <a:r>
              <a:rPr lang="en-GB" dirty="0" smtClean="0"/>
              <a:t> </a:t>
            </a:r>
            <a:r>
              <a:rPr lang="en-GB" dirty="0" err="1" smtClean="0"/>
              <a:t>adroddiad</a:t>
            </a:r>
            <a:r>
              <a:rPr lang="en-GB" dirty="0" smtClean="0"/>
              <a:t> </a:t>
            </a:r>
            <a:r>
              <a:rPr lang="en-GB" dirty="0" err="1" smtClean="0"/>
              <a:t>syml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esbonio</a:t>
            </a:r>
            <a:r>
              <a:rPr lang="en-GB" dirty="0" smtClean="0"/>
              <a:t> </a:t>
            </a:r>
            <a:r>
              <a:rPr lang="en-GB" dirty="0" err="1" smtClean="0"/>
              <a:t>dewis</a:t>
            </a:r>
            <a:r>
              <a:rPr lang="en-GB" dirty="0" smtClean="0"/>
              <a:t> brand </a:t>
            </a:r>
            <a:r>
              <a:rPr lang="en-GB" dirty="0" err="1" smtClean="0"/>
              <a:t>ar</a:t>
            </a:r>
            <a:r>
              <a:rPr lang="en-GB" dirty="0" smtClean="0"/>
              <a:t> sail </a:t>
            </a:r>
            <a:r>
              <a:rPr lang="en-GB" dirty="0" err="1" smtClean="0"/>
              <a:t>tystiolaeth</a:t>
            </a:r>
            <a:r>
              <a:rPr lang="en-GB" dirty="0" smtClean="0"/>
              <a:t> </a:t>
            </a:r>
            <a:r>
              <a:rPr lang="en-GB" dirty="0" err="1" smtClean="0"/>
              <a:t>ymholiad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Cynllunio</a:t>
            </a:r>
            <a:r>
              <a:rPr lang="en-GB" dirty="0" smtClean="0"/>
              <a:t>, </a:t>
            </a:r>
            <a:r>
              <a:rPr lang="en-GB" dirty="0" err="1" smtClean="0"/>
              <a:t>Datblygu</a:t>
            </a:r>
            <a:r>
              <a:rPr lang="en-GB" dirty="0" smtClean="0"/>
              <a:t>, </a:t>
            </a:r>
            <a:r>
              <a:rPr lang="en-GB" dirty="0" err="1" smtClean="0"/>
              <a:t>Adfyfyrio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3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Profiadau</a:t>
            </a:r>
            <a:r>
              <a:rPr lang="en-GB" dirty="0" smtClean="0"/>
              <a:t> </a:t>
            </a:r>
            <a:r>
              <a:rPr lang="en-GB" dirty="0" err="1"/>
              <a:t>ychwanegol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brofi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/>
              <a:t>Eira</a:t>
            </a:r>
            <a:r>
              <a:rPr lang="en-GB" dirty="0"/>
              <a:t> </a:t>
            </a:r>
            <a:r>
              <a:rPr lang="en-GB" dirty="0" err="1"/>
              <a:t>hudol</a:t>
            </a:r>
            <a:r>
              <a:rPr lang="en-GB" dirty="0"/>
              <a:t>; Jeli </a:t>
            </a:r>
            <a:r>
              <a:rPr lang="en-GB" dirty="0" err="1"/>
              <a:t>baff</a:t>
            </a:r>
            <a:r>
              <a:rPr lang="en-GB" dirty="0"/>
              <a:t>; </a:t>
            </a:r>
            <a:r>
              <a:rPr lang="en-GB" dirty="0" err="1"/>
              <a:t>glŵp</a:t>
            </a:r>
            <a:r>
              <a:rPr lang="en-GB" dirty="0"/>
              <a:t>; </a:t>
            </a:r>
            <a:r>
              <a:rPr lang="en-GB" dirty="0" err="1"/>
              <a:t>galium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7560" y="1481138"/>
            <a:ext cx="6028879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716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Mas a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awyr</a:t>
            </a:r>
            <a:r>
              <a:rPr lang="en-GB" dirty="0" smtClean="0"/>
              <a:t> </a:t>
            </a:r>
            <a:r>
              <a:rPr lang="en-GB" dirty="0" err="1" smtClean="0"/>
              <a:t>agored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Moodle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a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pellach</a:t>
            </a:r>
            <a:endParaRPr lang="en-GB" dirty="0"/>
          </a:p>
          <a:p>
            <a:r>
              <a:rPr lang="en-GB" dirty="0"/>
              <a:t>“Outdoor Learning Pack for Primary Teachers”</a:t>
            </a:r>
          </a:p>
          <a:p>
            <a:pPr marL="109728" indent="0">
              <a:buNone/>
            </a:pPr>
            <a:r>
              <a:rPr lang="en-GB" dirty="0">
                <a:hlinkClick r:id="rId2"/>
              </a:rPr>
              <a:t>https://www.woodlandtrust.org.uk/mediafile/100146207/Getting-outside-the-classroom-learning-pack.pdf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0816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AMSER TACLUSO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6100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r>
              <a:rPr lang="en-GB" u="sng" dirty="0" smtClean="0"/>
              <a:t>STEM </a:t>
            </a:r>
            <a:r>
              <a:rPr lang="en-GB" u="sng" dirty="0"/>
              <a:t>LINKS 2017</a:t>
            </a:r>
            <a:endParaRPr lang="en-GB" dirty="0"/>
          </a:p>
          <a:p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www.stem.org.uk/cross-curricular-topics-resources</a:t>
            </a:r>
            <a:endParaRPr lang="en-GB" dirty="0"/>
          </a:p>
          <a:p>
            <a:pPr marL="109728" indent="0">
              <a:buNone/>
            </a:pPr>
            <a:r>
              <a:rPr lang="en-GB" u="sng" dirty="0" smtClean="0"/>
              <a:t>HWB </a:t>
            </a:r>
            <a:r>
              <a:rPr lang="en-GB" u="sng" dirty="0"/>
              <a:t>SCIENCE</a:t>
            </a:r>
            <a:endParaRPr lang="en-GB" dirty="0"/>
          </a:p>
          <a:p>
            <a:r>
              <a:rPr lang="en-GB" u="sng" dirty="0">
                <a:hlinkClick r:id="rId3"/>
              </a:rPr>
              <a:t>http://hwb.wales.gov.uk/Resources/browse?sort=recommendation&amp;language=en&amp;category=Focus%20on%20Science&amp;tags=Year%20of%20Science&amp;tags=Focus%20on%20Science</a:t>
            </a:r>
            <a:endParaRPr lang="en-GB" dirty="0"/>
          </a:p>
          <a:p>
            <a:pPr marL="109728" indent="0">
              <a:buNone/>
            </a:pPr>
            <a:r>
              <a:rPr lang="en-GB" u="sng" dirty="0" smtClean="0"/>
              <a:t>The Crunch</a:t>
            </a:r>
          </a:p>
          <a:p>
            <a:r>
              <a:rPr lang="en-GB" b="1" u="sng" dirty="0" smtClean="0">
                <a:hlinkClick r:id="rId4"/>
              </a:rPr>
              <a:t>thecrunch.wellcome.ac.uk/schools</a:t>
            </a:r>
            <a:endParaRPr lang="en-GB" b="1" u="sng" dirty="0" smtClean="0"/>
          </a:p>
          <a:p>
            <a:pPr marL="109728" indent="0">
              <a:buNone/>
            </a:pPr>
            <a:r>
              <a:rPr lang="en-GB" b="1" u="sng" dirty="0" smtClean="0"/>
              <a:t>Crest Star Science</a:t>
            </a:r>
          </a:p>
          <a:p>
            <a:r>
              <a:rPr lang="en-GB" dirty="0" smtClean="0">
                <a:hlinkClick r:id="rId5"/>
              </a:rPr>
              <a:t>http</a:t>
            </a:r>
            <a:r>
              <a:rPr lang="en-GB" dirty="0">
                <a:hlinkClick r:id="rId5"/>
              </a:rPr>
              <a:t>://www.crestawards.org/all-star-activities</a:t>
            </a:r>
            <a:r>
              <a:rPr lang="en-GB" dirty="0" smtClean="0">
                <a:hlinkClick r:id="rId5"/>
              </a:rPr>
              <a:t>/</a:t>
            </a:r>
            <a:endParaRPr lang="en-GB" u="sng" dirty="0" smtClean="0"/>
          </a:p>
          <a:p>
            <a:pPr marL="109728" indent="0">
              <a:buNone/>
            </a:pPr>
            <a:r>
              <a:rPr lang="en-GB" b="1" u="sng" dirty="0"/>
              <a:t>EXPLORIFY</a:t>
            </a:r>
          </a:p>
          <a:p>
            <a:r>
              <a:rPr lang="en-GB" u="sng" dirty="0">
                <a:hlinkClick r:id="rId6"/>
              </a:rPr>
              <a:t>https://explorify.wellcome.ac.uk/</a:t>
            </a:r>
            <a:endParaRPr lang="en-GB" dirty="0"/>
          </a:p>
          <a:p>
            <a:endParaRPr lang="en-GB" u="sng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74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Goldsworthy, A. &amp;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Ponchoud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R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(2008) </a:t>
            </a:r>
            <a:r>
              <a:rPr lang="en-GB" sz="2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Gemau</a:t>
            </a:r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sz="2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Gwyddoniaeth.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Sandbach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Millgate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House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Goldsworthy,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A. and </a:t>
            </a:r>
            <a:r>
              <a:rPr lang="en-GB" sz="2600" dirty="0" err="1" smtClean="0">
                <a:latin typeface="Arial" pitchFamily="34" charset="0"/>
                <a:cs typeface="Arial" pitchFamily="34" charset="0"/>
              </a:rPr>
              <a:t>Feasey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R.(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1997) </a:t>
            </a:r>
            <a:r>
              <a:rPr lang="en-GB" sz="2600" i="1" dirty="0" err="1" smtClean="0">
                <a:latin typeface="Arial" pitchFamily="34" charset="0"/>
                <a:cs typeface="Arial" pitchFamily="34" charset="0"/>
              </a:rPr>
              <a:t>Dod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i="1" dirty="0" err="1">
                <a:latin typeface="Arial" pitchFamily="34" charset="0"/>
                <a:cs typeface="Arial" pitchFamily="34" charset="0"/>
              </a:rPr>
              <a:t>i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i="1" dirty="0" err="1" smtClean="0">
                <a:latin typeface="Arial" pitchFamily="34" charset="0"/>
                <a:cs typeface="Arial" pitchFamily="34" charset="0"/>
              </a:rPr>
              <a:t>ddeall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i="1" dirty="0" err="1" smtClean="0">
                <a:latin typeface="Arial" pitchFamily="34" charset="0"/>
                <a:cs typeface="Arial" pitchFamily="34" charset="0"/>
              </a:rPr>
              <a:t>Ymchwiliadau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 Gwyddoniaeth </a:t>
            </a:r>
            <a:r>
              <a:rPr lang="en-GB" sz="2600" i="1" dirty="0" err="1" smtClean="0">
                <a:latin typeface="Arial" pitchFamily="34" charset="0"/>
                <a:cs typeface="Arial" pitchFamily="34" charset="0"/>
              </a:rPr>
              <a:t>Gynradd</a:t>
            </a:r>
            <a:r>
              <a:rPr lang="en-GB" sz="2600" i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Hatfield: ASE.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600" dirty="0" smtClean="0">
                <a:latin typeface="Arial" pitchFamily="34" charset="0"/>
                <a:cs typeface="Arial" pitchFamily="34" charset="0"/>
              </a:rPr>
              <a:t>Harlen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, W. (2009) “Enquiry and good science teaching”,</a:t>
            </a:r>
            <a:r>
              <a:rPr lang="en-GB" sz="2600" i="1" dirty="0">
                <a:latin typeface="Arial" pitchFamily="34" charset="0"/>
                <a:cs typeface="Arial" pitchFamily="34" charset="0"/>
              </a:rPr>
              <a:t> Primary Science,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106, January, p5-8. </a:t>
            </a:r>
            <a:endParaRPr lang="en-GB" sz="26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Turner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J.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(2011)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It’s not fair – or is it? A guide to developing children’s ideas through primary science enquiry.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Hatfield: 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ASE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Ward, 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Roden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J. (2016)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Teaching Science in The Primary Classroom.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London: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Sage.</a:t>
            </a:r>
          </a:p>
          <a:p>
            <a:endParaRPr lang="en-GB" sz="2600" dirty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501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1701</TotalTime>
  <Words>1378</Words>
  <Application>Microsoft Office PowerPoint</Application>
  <PresentationFormat>On-screen Show (4:3)</PresentationFormat>
  <Paragraphs>200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ＭＳ Ｐゴシック</vt:lpstr>
      <vt:lpstr>Arial</vt:lpstr>
      <vt:lpstr>Calibri</vt:lpstr>
      <vt:lpstr>Lucida Sans Unicode</vt:lpstr>
      <vt:lpstr>Verdana</vt:lpstr>
      <vt:lpstr>Wingdings</vt:lpstr>
      <vt:lpstr>Wingdings 2</vt:lpstr>
      <vt:lpstr>Wingdings 3</vt:lpstr>
      <vt:lpstr>Concourse</vt:lpstr>
      <vt:lpstr>Adolygu: Beth yw ymholiad gwyddonol?</vt:lpstr>
      <vt:lpstr>PowerPoint Presentation</vt:lpstr>
      <vt:lpstr>Geirfa’r Model Ymholi</vt:lpstr>
      <vt:lpstr>Gall plant ateb cwestiynau gwyddonol gan ddefnyddio’r prosesau ymholi gwyddoniaeth:</vt:lpstr>
      <vt:lpstr>Gellir adnabod camau ymchwiliad ar gyfer pob math o ymchwiliad </vt:lpstr>
      <vt:lpstr>Ffocws ar ddatblygu sgiliau </vt:lpstr>
      <vt:lpstr>Nodweddion Llinynnau dilyniant</vt:lpstr>
      <vt:lpstr>https://www.sublimescience.com/free-science-experiments/how-to-make-a-volcano </vt:lpstr>
      <vt:lpstr>  Strategaethau echdynnu syniadau a dealltwriaeth blaenorol e.e. trydan </vt:lpstr>
      <vt:lpstr>Adnoddau i helpu</vt:lpstr>
      <vt:lpstr>PowerPoint Presentation</vt:lpstr>
      <vt:lpstr>PowerPoint Presentation</vt:lpstr>
      <vt:lpstr>PowerPoint Presentation</vt:lpstr>
      <vt:lpstr>Gweithgaredd  (gweler taflen)</vt:lpstr>
      <vt:lpstr>Gweler nodiadau am gyflwyniad i’r fframwaith gynllunio ‘post it’ ar gyfer ymholiad prawf teg.</vt:lpstr>
      <vt:lpstr>   SOLEDAU         H  Y  L I   F A U                                       N                 W                Y                          O                          N </vt:lpstr>
      <vt:lpstr>Cwestiynau yw’r ysgogiad ar gyfer ymholi gwyddonol  </vt:lpstr>
      <vt:lpstr> Echdynnu syniadau a dealltwriaeth blaenorol. </vt:lpstr>
      <vt:lpstr> G&amp;D o’r Byd: Fi fy hun a phethau nad ydynt yn fyw </vt:lpstr>
      <vt:lpstr>Y Ddaear gynaliadwy</vt:lpstr>
      <vt:lpstr>Dangosyddion ar gyfer meithrin y sgil o ARSYLWI y gellir cynllunio ar eu cyfer:</vt:lpstr>
      <vt:lpstr>Gellir defnyddio ystod o briodweddau i wahaniaethu rhwng gwrthrychau er mwyn eu dosbarthu:</vt:lpstr>
      <vt:lpstr>Mae plant yn defnyddio:</vt:lpstr>
      <vt:lpstr>Cysylltu priodweddau defnyddiau â defnydd pob dydd</vt:lpstr>
      <vt:lpstr> Ymholiad Prawf Teg Tywel Papur </vt:lpstr>
      <vt:lpstr>Cynllunio, Datblygu, Adfyfyrio</vt:lpstr>
      <vt:lpstr> Profiadau ychwanegol i brofi Eira hudol; Jeli baff; glŵp; galium </vt:lpstr>
      <vt:lpstr>PowerPoint Presentation</vt:lpstr>
      <vt:lpstr>PowerPoint Presentation</vt:lpstr>
      <vt:lpstr>Cysylltiadau ar gyfer adnoddau dosbarth</vt:lpstr>
      <vt:lpstr>Cyfeiriadau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Cyfleoedd ar Herioed Opportunities and Challenges</dc:title>
  <dc:creator>sarah stretton</dc:creator>
  <cp:lastModifiedBy>Ceri Lewis</cp:lastModifiedBy>
  <cp:revision>137</cp:revision>
  <cp:lastPrinted>2018-09-26T12:12:13Z</cp:lastPrinted>
  <dcterms:created xsi:type="dcterms:W3CDTF">2015-07-27T21:15:15Z</dcterms:created>
  <dcterms:modified xsi:type="dcterms:W3CDTF">2018-10-31T13:35:11Z</dcterms:modified>
</cp:coreProperties>
</file>