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59" r:id="rId5"/>
    <p:sldId id="262"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CE96A6-59DE-B71C-CEEB-29689A4BE191}" v="599" dt="2026-01-12T21:21:36.075"/>
    <p1510:client id="{642DB0C7-B692-BA92-19F1-2FD8ABAC4A93}" v="604" dt="2026-01-12T03:51:56.796"/>
    <p1510:client id="{669118BF-CD3B-DBCA-B4E5-FD54B09AA829}" v="507" dt="2026-01-11T22:26:28.782"/>
    <p1510:client id="{A3CDF6A5-229E-3133-4C9E-75B6FD982103}" v="332" dt="2026-01-12T14:09:51.6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6249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955085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3976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655360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5592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2687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620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428881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1/14/2026</a:t>
            </a:fld>
            <a:endParaRPr lang="en-US" dirty="0"/>
          </a:p>
        </p:txBody>
      </p:sp>
    </p:spTree>
    <p:extLst>
      <p:ext uri="{BB962C8B-B14F-4D97-AF65-F5344CB8AC3E}">
        <p14:creationId xmlns:p14="http://schemas.microsoft.com/office/powerpoint/2010/main" val="984405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612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359243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3078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121000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63494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6970478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5374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1/14/2026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537093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ollege.police.uk/app/major-investigation-and-public-protection/hate-crime/intelligence" TargetMode="External"/><Relationship Id="rId7" Type="http://schemas.openxmlformats.org/officeDocument/2006/relationships/hyperlink" Target="https://www.gov.uk/data-protection" TargetMode="External"/><Relationship Id="rId2" Type="http://schemas.openxmlformats.org/officeDocument/2006/relationships/hyperlink" Target="https://www.mi5.gov.uk/history/mi5-in-the-1990s-and-2000s/the-rise-of-the-islamist-terrorist-threat#:~:text=In%20the%20summer%20of%202006,of%20terrorist%20and%20other%20offences" TargetMode="External"/><Relationship Id="rId1" Type="http://schemas.openxmlformats.org/officeDocument/2006/relationships/slideLayout" Target="../slideLayouts/slideLayout2.xml"/><Relationship Id="rId6" Type="http://schemas.openxmlformats.org/officeDocument/2006/relationships/hyperlink" Target="http://mi5.gov.uk/how-we-work/gathering-intelligence/covert-human-intelligence-sources" TargetMode="External"/><Relationship Id="rId5" Type="http://schemas.openxmlformats.org/officeDocument/2006/relationships/hyperlink" Target="https://www.gov.uk/government/publications/investigatory-powers-amendment-bill-factsheets/investigatory-powers-amendment-bill-overview" TargetMode="External"/><Relationship Id="rId4" Type="http://schemas.openxmlformats.org/officeDocument/2006/relationships/hyperlink" Target="https://www.counterterrorism.police.uk/latest-home-office-statistics-reveal-7-late-stage-plots-foiled-since-march-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200" dirty="0"/>
              <a:t>How does the integration of information and intelligence enhance the effectiveness of both operational and digital policing?</a:t>
            </a:r>
            <a:endParaRPr lang="en-US" sz="3200"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a:t>By Cerys Beynon</a:t>
            </a:r>
            <a:endParaRPr lang="en-US" dirty="0"/>
          </a:p>
          <a:p>
            <a:r>
              <a:rPr lang="en-GB" dirty="0"/>
              <a:t>2300946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E364-9237-D7E5-9892-F15B78B7FAED}"/>
              </a:ext>
            </a:extLst>
          </p:cNvPr>
          <p:cNvSpPr>
            <a:spLocks noGrp="1"/>
          </p:cNvSpPr>
          <p:nvPr>
            <p:ph type="title"/>
          </p:nvPr>
        </p:nvSpPr>
        <p:spPr/>
        <p:txBody>
          <a:bodyPr/>
          <a:lstStyle/>
          <a:p>
            <a:r>
              <a:rPr lang="en-GB" dirty="0"/>
              <a:t>What is intelligence and information and why is it important?</a:t>
            </a:r>
          </a:p>
        </p:txBody>
      </p:sp>
      <p:sp>
        <p:nvSpPr>
          <p:cNvPr id="3" name="Content Placeholder 2">
            <a:extLst>
              <a:ext uri="{FF2B5EF4-FFF2-40B4-BE49-F238E27FC236}">
                <a16:creationId xmlns:a16="http://schemas.microsoft.com/office/drawing/2014/main" id="{4B2721E2-AC88-C748-E77D-605DAB775298}"/>
              </a:ext>
            </a:extLst>
          </p:cNvPr>
          <p:cNvSpPr>
            <a:spLocks noGrp="1"/>
          </p:cNvSpPr>
          <p:nvPr>
            <p:ph idx="1"/>
          </p:nvPr>
        </p:nvSpPr>
        <p:spPr>
          <a:xfrm>
            <a:off x="174126" y="1786778"/>
            <a:ext cx="6957650" cy="3880773"/>
          </a:xfrm>
        </p:spPr>
        <p:txBody>
          <a:bodyPr vert="horz" lIns="91440" tIns="45720" rIns="91440" bIns="45720" rtlCol="0" anchor="t">
            <a:normAutofit/>
          </a:bodyPr>
          <a:lstStyle/>
          <a:p>
            <a:r>
              <a:rPr lang="en-GB" dirty="0"/>
              <a:t>Intelligence- Proven true information  that the police has either received from the public or has gathered and goes through a system to prove that the intelligence is true. Examples could be about drug dealing, suspicious behaviour or someone driving under the influence. </a:t>
            </a:r>
          </a:p>
          <a:p>
            <a:r>
              <a:rPr lang="en-GB" dirty="0"/>
              <a:t>Types of intelligence- community intelligence is used to improve the living quality for people within communities, this would also help improve the amount of input that can be invaluable from members that live in these communities, especially young people.  </a:t>
            </a:r>
          </a:p>
        </p:txBody>
      </p:sp>
      <p:sp>
        <p:nvSpPr>
          <p:cNvPr id="4" name="TextBox 3">
            <a:extLst>
              <a:ext uri="{FF2B5EF4-FFF2-40B4-BE49-F238E27FC236}">
                <a16:creationId xmlns:a16="http://schemas.microsoft.com/office/drawing/2014/main" id="{F9233A2B-93E8-FA12-3496-D0E882B6B5A3}"/>
              </a:ext>
            </a:extLst>
          </p:cNvPr>
          <p:cNvSpPr txBox="1"/>
          <p:nvPr/>
        </p:nvSpPr>
        <p:spPr>
          <a:xfrm>
            <a:off x="451949" y="621039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College of Policing, (2020)</a:t>
            </a:r>
          </a:p>
        </p:txBody>
      </p:sp>
    </p:spTree>
    <p:extLst>
      <p:ext uri="{BB962C8B-B14F-4D97-AF65-F5344CB8AC3E}">
        <p14:creationId xmlns:p14="http://schemas.microsoft.com/office/powerpoint/2010/main" val="381236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DBC58-1086-1990-DE62-A94568C8C0C7}"/>
              </a:ext>
            </a:extLst>
          </p:cNvPr>
          <p:cNvSpPr>
            <a:spLocks noGrp="1"/>
          </p:cNvSpPr>
          <p:nvPr>
            <p:ph type="title"/>
          </p:nvPr>
        </p:nvSpPr>
        <p:spPr/>
        <p:txBody>
          <a:bodyPr/>
          <a:lstStyle/>
          <a:p>
            <a:r>
              <a:rPr lang="en-GB" dirty="0"/>
              <a:t>What is intelligence and information and why it's important?</a:t>
            </a:r>
          </a:p>
        </p:txBody>
      </p:sp>
      <p:sp>
        <p:nvSpPr>
          <p:cNvPr id="3" name="Content Placeholder 2">
            <a:extLst>
              <a:ext uri="{FF2B5EF4-FFF2-40B4-BE49-F238E27FC236}">
                <a16:creationId xmlns:a16="http://schemas.microsoft.com/office/drawing/2014/main" id="{35365AA4-6895-264B-6EAA-22913F3723F3}"/>
              </a:ext>
            </a:extLst>
          </p:cNvPr>
          <p:cNvSpPr>
            <a:spLocks noGrp="1"/>
          </p:cNvSpPr>
          <p:nvPr>
            <p:ph idx="1"/>
          </p:nvPr>
        </p:nvSpPr>
        <p:spPr>
          <a:xfrm>
            <a:off x="677334" y="2160589"/>
            <a:ext cx="5088593" cy="3880773"/>
          </a:xfrm>
        </p:spPr>
        <p:txBody>
          <a:bodyPr vert="horz" lIns="91440" tIns="45720" rIns="91440" bIns="45720" rtlCol="0" anchor="t">
            <a:normAutofit/>
          </a:bodyPr>
          <a:lstStyle/>
          <a:p>
            <a:r>
              <a:rPr lang="en-GB" dirty="0"/>
              <a:t>Information- this is raw data that has not yet gone through the system and has proven to be useful at first glance.  This data must be verified, and 'value' must be added to this raw information for there to be a reason of being used. </a:t>
            </a:r>
          </a:p>
          <a:p>
            <a:r>
              <a:rPr lang="en-US" dirty="0"/>
              <a:t>Data can be used to track and intercept criminal behavior. And protect those that are most vulnerable. </a:t>
            </a:r>
          </a:p>
          <a:p>
            <a:endParaRPr lang="en-US" dirty="0"/>
          </a:p>
        </p:txBody>
      </p:sp>
      <p:sp>
        <p:nvSpPr>
          <p:cNvPr id="4" name="TextBox 3">
            <a:extLst>
              <a:ext uri="{FF2B5EF4-FFF2-40B4-BE49-F238E27FC236}">
                <a16:creationId xmlns:a16="http://schemas.microsoft.com/office/drawing/2014/main" id="{3E9EA963-B297-F26A-C188-03E05B2800A9}"/>
              </a:ext>
            </a:extLst>
          </p:cNvPr>
          <p:cNvSpPr txBox="1"/>
          <p:nvPr/>
        </p:nvSpPr>
        <p:spPr>
          <a:xfrm>
            <a:off x="672610" y="571437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College of Policing, (2020)</a:t>
            </a:r>
          </a:p>
        </p:txBody>
      </p:sp>
    </p:spTree>
    <p:extLst>
      <p:ext uri="{BB962C8B-B14F-4D97-AF65-F5344CB8AC3E}">
        <p14:creationId xmlns:p14="http://schemas.microsoft.com/office/powerpoint/2010/main" val="4291276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02A8C-E36B-1C22-6EA7-882972D2C765}"/>
              </a:ext>
            </a:extLst>
          </p:cNvPr>
          <p:cNvSpPr>
            <a:spLocks noGrp="1"/>
          </p:cNvSpPr>
          <p:nvPr>
            <p:ph type="title"/>
          </p:nvPr>
        </p:nvSpPr>
        <p:spPr/>
        <p:txBody>
          <a:bodyPr/>
          <a:lstStyle/>
          <a:p>
            <a:r>
              <a:rPr lang="en-GB" dirty="0"/>
              <a:t>How can information and intelligence be used?</a:t>
            </a:r>
          </a:p>
        </p:txBody>
      </p:sp>
      <p:sp>
        <p:nvSpPr>
          <p:cNvPr id="3" name="Content Placeholder 2">
            <a:extLst>
              <a:ext uri="{FF2B5EF4-FFF2-40B4-BE49-F238E27FC236}">
                <a16:creationId xmlns:a16="http://schemas.microsoft.com/office/drawing/2014/main" id="{78B5BFE3-D33C-7F3D-FF59-C9024E432C4B}"/>
              </a:ext>
            </a:extLst>
          </p:cNvPr>
          <p:cNvSpPr>
            <a:spLocks noGrp="1"/>
          </p:cNvSpPr>
          <p:nvPr>
            <p:ph idx="1"/>
          </p:nvPr>
        </p:nvSpPr>
        <p:spPr/>
        <p:txBody>
          <a:bodyPr vert="horz" lIns="91440" tIns="45720" rIns="91440" bIns="45720" rtlCol="0" anchor="t">
            <a:normAutofit/>
          </a:bodyPr>
          <a:lstStyle/>
          <a:p>
            <a:r>
              <a:rPr lang="en-GB" dirty="0"/>
              <a:t>Hotspot Policing- Police are given enough intelligence about an area and can use data gathered from people who live in that area or seeing a rise in crime in an area, they can use the data to assume of what may be happening and base their investigation from that data. </a:t>
            </a:r>
          </a:p>
          <a:p>
            <a:r>
              <a:rPr lang="en-GB" dirty="0"/>
              <a:t>Covert human intelligence source- people who volunteer to go 'undercover' to gather intelligence for the police. Could be general intelligence within communities to gathering intelligence on more threatening situations.</a:t>
            </a:r>
          </a:p>
          <a:p>
            <a:r>
              <a:rPr lang="en-GB" dirty="0"/>
              <a:t>Digital data- data can be extracted from multiple sources, phones, tablets, laptops, drives. This data can be used as evidence for a crime that has been committed and can also be used to establish </a:t>
            </a:r>
            <a:r>
              <a:rPr lang="en-GB"/>
              <a:t>patterns</a:t>
            </a:r>
            <a:r>
              <a:rPr lang="en-GB" dirty="0"/>
              <a:t> that might lead to other activity.</a:t>
            </a:r>
          </a:p>
          <a:p>
            <a:endParaRPr lang="en-GB" dirty="0"/>
          </a:p>
        </p:txBody>
      </p:sp>
      <p:sp>
        <p:nvSpPr>
          <p:cNvPr id="4" name="TextBox 3">
            <a:extLst>
              <a:ext uri="{FF2B5EF4-FFF2-40B4-BE49-F238E27FC236}">
                <a16:creationId xmlns:a16="http://schemas.microsoft.com/office/drawing/2014/main" id="{40BEB86A-294E-C671-5129-C1BA6CCEAEDF}"/>
              </a:ext>
            </a:extLst>
          </p:cNvPr>
          <p:cNvSpPr txBox="1"/>
          <p:nvPr/>
        </p:nvSpPr>
        <p:spPr>
          <a:xfrm>
            <a:off x="683862" y="580157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College of Policing, (2022), Security service, (No date)</a:t>
            </a:r>
          </a:p>
        </p:txBody>
      </p:sp>
    </p:spTree>
    <p:extLst>
      <p:ext uri="{BB962C8B-B14F-4D97-AF65-F5344CB8AC3E}">
        <p14:creationId xmlns:p14="http://schemas.microsoft.com/office/powerpoint/2010/main" val="582236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CDA58-C381-FD32-1C2A-218A1EA9BA4B}"/>
              </a:ext>
            </a:extLst>
          </p:cNvPr>
          <p:cNvSpPr>
            <a:spLocks noGrp="1"/>
          </p:cNvSpPr>
          <p:nvPr>
            <p:ph type="title"/>
          </p:nvPr>
        </p:nvSpPr>
        <p:spPr/>
        <p:txBody>
          <a:bodyPr/>
          <a:lstStyle/>
          <a:p>
            <a:r>
              <a:rPr lang="en-GB" dirty="0"/>
              <a:t>Case examples</a:t>
            </a:r>
          </a:p>
        </p:txBody>
      </p:sp>
      <p:sp>
        <p:nvSpPr>
          <p:cNvPr id="3" name="Content Placeholder 2">
            <a:extLst>
              <a:ext uri="{FF2B5EF4-FFF2-40B4-BE49-F238E27FC236}">
                <a16:creationId xmlns:a16="http://schemas.microsoft.com/office/drawing/2014/main" id="{A4029894-854A-9CA5-C3E0-B32628B89584}"/>
              </a:ext>
            </a:extLst>
          </p:cNvPr>
          <p:cNvSpPr>
            <a:spLocks noGrp="1"/>
          </p:cNvSpPr>
          <p:nvPr>
            <p:ph idx="1"/>
          </p:nvPr>
        </p:nvSpPr>
        <p:spPr/>
        <p:txBody>
          <a:bodyPr vert="horz" lIns="91440" tIns="45720" rIns="91440" bIns="45720" rtlCol="0" anchor="t">
            <a:normAutofit/>
          </a:bodyPr>
          <a:lstStyle/>
          <a:p>
            <a:r>
              <a:rPr lang="en-GB" dirty="0"/>
              <a:t>In 2021, Counter Terrorism Policing (CTP) and UK intelligence services have stopped seven late-stage terroristic plots since the start of the covid-19 pandemic. </a:t>
            </a:r>
          </a:p>
          <a:p>
            <a:r>
              <a:rPr lang="en-GB" dirty="0"/>
              <a:t>Since March of 2017, 32 terroristic plots have been foiled. 18 Islamist extremism, 12 extreme right wing and 2 left, anarchist or single-issue terrorism. </a:t>
            </a:r>
          </a:p>
          <a:p>
            <a:r>
              <a:rPr lang="en-GB" dirty="0"/>
              <a:t>The 2006 Liquid bomb plot was stopped by one of the Uk's largest Intelligence surveillance investigations. Police had gathered information about the plot whilst monitoring one of the main suspects which led to the realisation of the plot. Intelligence was gathered by placing  bugs in the house that the suspects were staying in and that gathered enough evidence as to where police could act and stop the plot. </a:t>
            </a:r>
          </a:p>
        </p:txBody>
      </p:sp>
      <p:sp>
        <p:nvSpPr>
          <p:cNvPr id="4" name="TextBox 3">
            <a:extLst>
              <a:ext uri="{FF2B5EF4-FFF2-40B4-BE49-F238E27FC236}">
                <a16:creationId xmlns:a16="http://schemas.microsoft.com/office/drawing/2014/main" id="{2155681F-9539-A6EC-B7B1-3D962E7A2AF7}"/>
              </a:ext>
            </a:extLst>
          </p:cNvPr>
          <p:cNvSpPr txBox="1"/>
          <p:nvPr/>
        </p:nvSpPr>
        <p:spPr>
          <a:xfrm>
            <a:off x="8476390" y="5656552"/>
            <a:ext cx="372086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Counter Terrorism Policing, (2021),</a:t>
            </a:r>
            <a:endParaRPr lang="en-US" dirty="0"/>
          </a:p>
          <a:p>
            <a:r>
              <a:rPr lang="en-GB" dirty="0"/>
              <a:t>Andrew C, (no date),</a:t>
            </a:r>
          </a:p>
          <a:p>
            <a:r>
              <a:rPr lang="en-GB" dirty="0"/>
              <a:t>Vodd D, (2009)</a:t>
            </a:r>
          </a:p>
        </p:txBody>
      </p:sp>
    </p:spTree>
    <p:extLst>
      <p:ext uri="{BB962C8B-B14F-4D97-AF65-F5344CB8AC3E}">
        <p14:creationId xmlns:p14="http://schemas.microsoft.com/office/powerpoint/2010/main" val="469486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2F8EC-0CB4-2091-65E9-01DC6F2BD010}"/>
              </a:ext>
            </a:extLst>
          </p:cNvPr>
          <p:cNvSpPr>
            <a:spLocks noGrp="1"/>
          </p:cNvSpPr>
          <p:nvPr>
            <p:ph type="title"/>
          </p:nvPr>
        </p:nvSpPr>
        <p:spPr/>
        <p:txBody>
          <a:bodyPr/>
          <a:lstStyle/>
          <a:p>
            <a:r>
              <a:rPr lang="en-GB" dirty="0"/>
              <a:t>Legislation </a:t>
            </a:r>
          </a:p>
        </p:txBody>
      </p:sp>
      <p:sp>
        <p:nvSpPr>
          <p:cNvPr id="3" name="Content Placeholder 2">
            <a:extLst>
              <a:ext uri="{FF2B5EF4-FFF2-40B4-BE49-F238E27FC236}">
                <a16:creationId xmlns:a16="http://schemas.microsoft.com/office/drawing/2014/main" id="{3BC39BC2-9AF8-D9A4-4D0C-28C4CFADEDCA}"/>
              </a:ext>
            </a:extLst>
          </p:cNvPr>
          <p:cNvSpPr>
            <a:spLocks noGrp="1"/>
          </p:cNvSpPr>
          <p:nvPr>
            <p:ph idx="1"/>
          </p:nvPr>
        </p:nvSpPr>
        <p:spPr>
          <a:xfrm>
            <a:off x="677334" y="2160589"/>
            <a:ext cx="4786668" cy="3880773"/>
          </a:xfrm>
        </p:spPr>
        <p:txBody>
          <a:bodyPr vert="horz" lIns="91440" tIns="45720" rIns="91440" bIns="45720" rtlCol="0" anchor="t">
            <a:normAutofit/>
          </a:bodyPr>
          <a:lstStyle/>
          <a:p>
            <a:r>
              <a:rPr lang="en-GB" dirty="0"/>
              <a:t>Data protection act 2018- when using data that may be personal, police must ensure that that they use it within reason. Explicit reason as to why certain types of information is needed before police can use the information.</a:t>
            </a:r>
          </a:p>
          <a:p>
            <a:r>
              <a:rPr lang="en-GB" dirty="0"/>
              <a:t>The more sensitive the information or intelligence about a person, there is more legal protection for the use of that information.</a:t>
            </a:r>
          </a:p>
          <a:p>
            <a:endParaRPr lang="en-GB" dirty="0"/>
          </a:p>
        </p:txBody>
      </p:sp>
      <p:sp>
        <p:nvSpPr>
          <p:cNvPr id="4" name="TextBox 3">
            <a:extLst>
              <a:ext uri="{FF2B5EF4-FFF2-40B4-BE49-F238E27FC236}">
                <a16:creationId xmlns:a16="http://schemas.microsoft.com/office/drawing/2014/main" id="{C166C87C-C773-4181-04E4-9FA34560DE7E}"/>
              </a:ext>
            </a:extLst>
          </p:cNvPr>
          <p:cNvSpPr txBox="1"/>
          <p:nvPr/>
        </p:nvSpPr>
        <p:spPr>
          <a:xfrm>
            <a:off x="519460" y="620758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UK Government, (No date)</a:t>
            </a:r>
          </a:p>
        </p:txBody>
      </p:sp>
    </p:spTree>
    <p:extLst>
      <p:ext uri="{BB962C8B-B14F-4D97-AF65-F5344CB8AC3E}">
        <p14:creationId xmlns:p14="http://schemas.microsoft.com/office/powerpoint/2010/main" val="342446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732E0-3684-60D5-CCA0-8C01DBB1105B}"/>
              </a:ext>
            </a:extLst>
          </p:cNvPr>
          <p:cNvSpPr>
            <a:spLocks noGrp="1"/>
          </p:cNvSpPr>
          <p:nvPr>
            <p:ph type="title"/>
          </p:nvPr>
        </p:nvSpPr>
        <p:spPr>
          <a:xfrm>
            <a:off x="303523" y="163902"/>
            <a:ext cx="8596668" cy="1320800"/>
          </a:xfrm>
        </p:spPr>
        <p:txBody>
          <a:bodyPr/>
          <a:lstStyle/>
          <a:p>
            <a:r>
              <a:rPr lang="en-GB" dirty="0"/>
              <a:t>Reference list </a:t>
            </a:r>
          </a:p>
        </p:txBody>
      </p:sp>
      <p:sp>
        <p:nvSpPr>
          <p:cNvPr id="3" name="Content Placeholder 2">
            <a:extLst>
              <a:ext uri="{FF2B5EF4-FFF2-40B4-BE49-F238E27FC236}">
                <a16:creationId xmlns:a16="http://schemas.microsoft.com/office/drawing/2014/main" id="{5A1A0488-0654-E6B4-55C2-71B089CFF834}"/>
              </a:ext>
            </a:extLst>
          </p:cNvPr>
          <p:cNvSpPr>
            <a:spLocks noGrp="1"/>
          </p:cNvSpPr>
          <p:nvPr>
            <p:ph idx="1"/>
          </p:nvPr>
        </p:nvSpPr>
        <p:spPr>
          <a:xfrm>
            <a:off x="1598" y="823495"/>
            <a:ext cx="11500894" cy="3880773"/>
          </a:xfrm>
        </p:spPr>
        <p:txBody>
          <a:bodyPr vert="horz" lIns="91440" tIns="45720" rIns="91440" bIns="45720" rtlCol="0" anchor="t">
            <a:noAutofit/>
          </a:bodyPr>
          <a:lstStyle/>
          <a:p>
            <a:r>
              <a:rPr lang="en-GB" sz="1400" dirty="0"/>
              <a:t>Andrew C, (No date), T</a:t>
            </a:r>
            <a:r>
              <a:rPr lang="en-GB" sz="1400" i="1" dirty="0"/>
              <a:t>he rise of Islamist terrorist threat, </a:t>
            </a:r>
            <a:r>
              <a:rPr lang="en-GB" sz="1400" dirty="0"/>
              <a:t>Available at: </a:t>
            </a:r>
            <a:r>
              <a:rPr lang="en-GB" sz="1400" dirty="0">
                <a:ea typeface="+mn-lt"/>
                <a:cs typeface="+mn-lt"/>
                <a:hlinkClick r:id="rId2"/>
              </a:rPr>
              <a:t>https://www.mi5.gov.uk/history/mi5-in-the-1990s-and-2000s/the-rise-of-the-islamist-terrorist-threat#:~:text=In%20the%20summer%20of%202006,of%20terrorist%20and%20other%20offences</a:t>
            </a:r>
            <a:r>
              <a:rPr lang="en-GB" sz="1400" dirty="0">
                <a:ea typeface="+mn-lt"/>
                <a:cs typeface="+mn-lt"/>
              </a:rPr>
              <a:t>. (Accessed on 8th January 2026).</a:t>
            </a:r>
            <a:endParaRPr lang="en-GB" sz="1400" dirty="0"/>
          </a:p>
          <a:p>
            <a:r>
              <a:rPr lang="en-GB" sz="1400" dirty="0"/>
              <a:t>College of Policing, (2020), </a:t>
            </a:r>
            <a:r>
              <a:rPr lang="en-GB" sz="1400" i="1" dirty="0"/>
              <a:t>Intelligence,</a:t>
            </a:r>
            <a:r>
              <a:rPr lang="en-GB" sz="1400" dirty="0"/>
              <a:t> Available at: </a:t>
            </a:r>
            <a:r>
              <a:rPr lang="en-GB" sz="1400" u="sng" dirty="0">
                <a:highlight>
                  <a:srgbClr val="FFFFFF"/>
                </a:highlight>
                <a:hlinkClick r:id="rId3"/>
              </a:rPr>
              <a:t>https://www.college.police.uk/app/major-investigation-and-public-protection/hate-crime/intelligence</a:t>
            </a:r>
            <a:r>
              <a:rPr lang="en-GB" sz="1400" dirty="0">
                <a:solidFill>
                  <a:srgbClr val="000000"/>
                </a:solidFill>
                <a:highlight>
                  <a:srgbClr val="FFFFFF"/>
                </a:highlight>
              </a:rPr>
              <a:t>  (Accessed on: 3rd January 2026).</a:t>
            </a:r>
            <a:endParaRPr lang="en-US" sz="1400"/>
          </a:p>
          <a:p>
            <a:r>
              <a:rPr lang="en-GB" sz="1400" dirty="0">
                <a:solidFill>
                  <a:srgbClr val="000000"/>
                </a:solidFill>
                <a:highlight>
                  <a:srgbClr val="FFFFFF"/>
                </a:highlight>
              </a:rPr>
              <a:t>College of Policing, (2022), </a:t>
            </a:r>
            <a:r>
              <a:rPr lang="en-GB" sz="1400" i="1" dirty="0">
                <a:solidFill>
                  <a:srgbClr val="000000"/>
                </a:solidFill>
                <a:highlight>
                  <a:srgbClr val="FFFFFF"/>
                </a:highlight>
              </a:rPr>
              <a:t>Hotspot Policing, Available at :</a:t>
            </a:r>
            <a:r>
              <a:rPr lang="en-GB" sz="1400" dirty="0">
                <a:solidFill>
                  <a:srgbClr val="000000"/>
                </a:solidFill>
                <a:highlight>
                  <a:srgbClr val="FFFFFF"/>
                </a:highlight>
              </a:rPr>
              <a:t>https://www.college.police.uk/guidance/hot-spots-policing (Accessed on 5th January 2026).</a:t>
            </a:r>
            <a:endParaRPr lang="en-GB" sz="1400" dirty="0"/>
          </a:p>
          <a:p>
            <a:r>
              <a:rPr lang="en-GB" sz="1400" dirty="0">
                <a:solidFill>
                  <a:srgbClr val="000000"/>
                </a:solidFill>
                <a:highlight>
                  <a:srgbClr val="FFFFFF"/>
                </a:highlight>
              </a:rPr>
              <a:t>College of Policing, (2020), </a:t>
            </a:r>
            <a:r>
              <a:rPr lang="en-GB" sz="1400" i="1" dirty="0">
                <a:solidFill>
                  <a:srgbClr val="000000"/>
                </a:solidFill>
                <a:highlight>
                  <a:srgbClr val="FFFFFF"/>
                </a:highlight>
              </a:rPr>
              <a:t>Intelligence,  </a:t>
            </a:r>
            <a:r>
              <a:rPr lang="en-GB" sz="1400" dirty="0">
                <a:solidFill>
                  <a:srgbClr val="000000"/>
                </a:solidFill>
                <a:highlight>
                  <a:srgbClr val="FFFFFF"/>
                </a:highlight>
              </a:rPr>
              <a:t>Available at:</a:t>
            </a:r>
            <a:r>
              <a:rPr lang="en-GB" sz="1400" u="sng" dirty="0">
                <a:solidFill>
                  <a:srgbClr val="000000"/>
                </a:solidFill>
                <a:highlight>
                  <a:srgbClr val="FFFFFF"/>
                </a:highlight>
                <a:hlinkClick r:id="rId3"/>
              </a:rPr>
              <a:t>https://www.college.police.uk/app/major-investigation-and-public-protection/hate-crime/intelligence</a:t>
            </a:r>
            <a:r>
              <a:rPr lang="en-GB" sz="1400" dirty="0">
                <a:solidFill>
                  <a:srgbClr val="000000"/>
                </a:solidFill>
                <a:highlight>
                  <a:srgbClr val="FFFFFF"/>
                </a:highlight>
              </a:rPr>
              <a:t>  (Accessed on 3rd January 2026).</a:t>
            </a:r>
            <a:endParaRPr lang="en-GB" sz="1400" dirty="0"/>
          </a:p>
          <a:p>
            <a:r>
              <a:rPr lang="en-GB" sz="1400" dirty="0">
                <a:solidFill>
                  <a:srgbClr val="000000"/>
                </a:solidFill>
                <a:highlight>
                  <a:srgbClr val="FFFFFF"/>
                </a:highlight>
              </a:rPr>
              <a:t>Counter terrorism policing, (2021), Latest Home Office statistics reveal 7 late-stage plots foiled since March 2020. Available at: </a:t>
            </a:r>
            <a:r>
              <a:rPr lang="en-GB" sz="1400" dirty="0">
                <a:solidFill>
                  <a:srgbClr val="000000"/>
                </a:solidFill>
                <a:highlight>
                  <a:srgbClr val="FFFFFF"/>
                </a:highlight>
                <a:ea typeface="+mn-lt"/>
                <a:cs typeface="+mn-lt"/>
                <a:hlinkClick r:id="rId4"/>
              </a:rPr>
              <a:t>https://www.counterterrorism.police.uk/latest-home-office-statistics-reveal-7-late-stage-plots-foiled-since-march-2020/</a:t>
            </a:r>
            <a:r>
              <a:rPr lang="en-GB" sz="1400" dirty="0">
                <a:solidFill>
                  <a:srgbClr val="000000"/>
                </a:solidFill>
                <a:highlight>
                  <a:srgbClr val="FFFFFF"/>
                </a:highlight>
                <a:ea typeface="+mn-lt"/>
                <a:cs typeface="+mn-lt"/>
              </a:rPr>
              <a:t> (Accessed on 6th January 2026).</a:t>
            </a:r>
          </a:p>
          <a:p>
            <a:r>
              <a:rPr lang="en-GB" sz="1400" dirty="0">
                <a:solidFill>
                  <a:srgbClr val="000000"/>
                </a:solidFill>
                <a:highlight>
                  <a:srgbClr val="FFFFFF"/>
                </a:highlight>
              </a:rPr>
              <a:t>Dodd V, (2009), </a:t>
            </a:r>
            <a:r>
              <a:rPr lang="en-GB" sz="1400" i="1" dirty="0">
                <a:solidFill>
                  <a:srgbClr val="000000"/>
                </a:solidFill>
                <a:highlight>
                  <a:srgbClr val="FFFFFF"/>
                </a:highlight>
              </a:rPr>
              <a:t>Three terrorist convicted of plotting to blow up jets over the Atlantic. </a:t>
            </a:r>
            <a:r>
              <a:rPr lang="en-GB" sz="1400" dirty="0">
                <a:solidFill>
                  <a:srgbClr val="000000"/>
                </a:solidFill>
                <a:highlight>
                  <a:srgbClr val="FFFFFF"/>
                </a:highlight>
              </a:rPr>
              <a:t>Available </a:t>
            </a:r>
            <a:r>
              <a:rPr lang="en-GB" sz="1400" dirty="0" err="1">
                <a:solidFill>
                  <a:srgbClr val="000000"/>
                </a:solidFill>
                <a:highlight>
                  <a:srgbClr val="FFFFFF"/>
                </a:highlight>
              </a:rPr>
              <a:t>at:</a:t>
            </a:r>
            <a:r>
              <a:rPr lang="en-GB" sz="1400" dirty="0" err="1">
                <a:solidFill>
                  <a:srgbClr val="000000"/>
                </a:solidFill>
                <a:highlight>
                  <a:srgbClr val="FFFFFF"/>
                </a:highlight>
                <a:ea typeface="+mn-lt"/>
                <a:cs typeface="+mn-lt"/>
              </a:rPr>
              <a:t>https</a:t>
            </a:r>
            <a:r>
              <a:rPr lang="en-GB" sz="1400" dirty="0">
                <a:solidFill>
                  <a:srgbClr val="000000"/>
                </a:solidFill>
                <a:highlight>
                  <a:srgbClr val="FFFFFF"/>
                </a:highlight>
                <a:ea typeface="+mn-lt"/>
                <a:cs typeface="+mn-lt"/>
              </a:rPr>
              <a:t>://www.theguardian.com/world/2009/sep/07/terrorists-plot-atlantic-liquid-bombs</a:t>
            </a:r>
            <a:r>
              <a:rPr lang="en-GB" sz="1400" dirty="0">
                <a:solidFill>
                  <a:srgbClr val="000000"/>
                </a:solidFill>
                <a:highlight>
                  <a:srgbClr val="FFFFFF"/>
                </a:highlight>
              </a:rPr>
              <a:t> (Accessed on: 8th January 2026).</a:t>
            </a:r>
            <a:r>
              <a:rPr lang="en-GB" sz="1400" i="1" dirty="0">
                <a:solidFill>
                  <a:srgbClr val="000000"/>
                </a:solidFill>
                <a:highlight>
                  <a:srgbClr val="FFFFFF"/>
                </a:highlight>
              </a:rPr>
              <a:t> </a:t>
            </a:r>
          </a:p>
          <a:p>
            <a:r>
              <a:rPr lang="en-GB" sz="1400" dirty="0">
                <a:solidFill>
                  <a:srgbClr val="000000"/>
                </a:solidFill>
                <a:highlight>
                  <a:srgbClr val="FFFFFF"/>
                </a:highlight>
              </a:rPr>
              <a:t>Essex Police, (No date), </a:t>
            </a:r>
            <a:r>
              <a:rPr lang="en-GB" sz="1400" i="1" dirty="0">
                <a:solidFill>
                  <a:srgbClr val="000000"/>
                </a:solidFill>
                <a:highlight>
                  <a:srgbClr val="FFFFFF"/>
                </a:highlight>
              </a:rPr>
              <a:t>what is police intelligence? , </a:t>
            </a:r>
            <a:r>
              <a:rPr lang="en-GB" sz="1400" dirty="0">
                <a:solidFill>
                  <a:srgbClr val="000000"/>
                </a:solidFill>
                <a:highlight>
                  <a:srgbClr val="FFFFFF"/>
                </a:highlight>
              </a:rPr>
              <a:t>Available at: </a:t>
            </a:r>
            <a:r>
              <a:rPr lang="en-GB" sz="1400" u="sng" dirty="0">
                <a:solidFill>
                  <a:srgbClr val="000000"/>
                </a:solidFill>
                <a:highlight>
                  <a:srgbClr val="FFFFFF"/>
                </a:highlight>
                <a:hlinkClick r:id="rId3"/>
              </a:rPr>
              <a:t>https://www.college.police.uk/app/major-investigation-and-public-protection/hate-crime/intelligence</a:t>
            </a:r>
            <a:r>
              <a:rPr lang="en-GB" sz="1400" dirty="0">
                <a:solidFill>
                  <a:srgbClr val="000000"/>
                </a:solidFill>
                <a:highlight>
                  <a:srgbClr val="FFFFFF"/>
                </a:highlight>
              </a:rPr>
              <a:t>  (Accessed on: January 5th, 2026).</a:t>
            </a:r>
            <a:endParaRPr lang="en-GB" sz="1400" dirty="0"/>
          </a:p>
          <a:p>
            <a:r>
              <a:rPr lang="en-GB" sz="1400" dirty="0">
                <a:solidFill>
                  <a:srgbClr val="000000"/>
                </a:solidFill>
                <a:highlight>
                  <a:srgbClr val="FFFFFF"/>
                </a:highlight>
              </a:rPr>
              <a:t>Home Office, (No date),  </a:t>
            </a:r>
            <a:r>
              <a:rPr lang="en-GB" sz="1400" i="1" dirty="0">
                <a:solidFill>
                  <a:srgbClr val="000000"/>
                </a:solidFill>
                <a:highlight>
                  <a:srgbClr val="FFFFFF"/>
                </a:highlight>
              </a:rPr>
              <a:t>investigatory powers (amendment) bill: overview, </a:t>
            </a:r>
            <a:r>
              <a:rPr lang="en-GB" sz="1400" dirty="0">
                <a:solidFill>
                  <a:srgbClr val="000000"/>
                </a:solidFill>
                <a:highlight>
                  <a:srgbClr val="FFFFFF"/>
                </a:highlight>
              </a:rPr>
              <a:t>Available at: </a:t>
            </a:r>
            <a:r>
              <a:rPr lang="en-GB" sz="1400" u="sng" dirty="0">
                <a:solidFill>
                  <a:srgbClr val="000000"/>
                </a:solidFill>
                <a:highlight>
                  <a:srgbClr val="FFFFFF"/>
                </a:highlight>
                <a:hlinkClick r:id="rId5"/>
              </a:rPr>
              <a:t>https://www.gov.uk/government/publications/investigatory-powers-amendment-bill-factsheets/investigatory-powers-amendment-bill-overview</a:t>
            </a:r>
            <a:r>
              <a:rPr lang="en-GB" sz="1400" dirty="0">
                <a:solidFill>
                  <a:srgbClr val="000000"/>
                </a:solidFill>
                <a:highlight>
                  <a:srgbClr val="FFFFFF"/>
                </a:highlight>
              </a:rPr>
              <a:t>  (Accessed on: 6th January 2026).</a:t>
            </a:r>
            <a:endParaRPr lang="en-GB" sz="1400" dirty="0"/>
          </a:p>
          <a:p>
            <a:r>
              <a:rPr lang="en-GB" sz="1400" dirty="0">
                <a:solidFill>
                  <a:srgbClr val="000000"/>
                </a:solidFill>
                <a:highlight>
                  <a:srgbClr val="FFFFFF"/>
                </a:highlight>
              </a:rPr>
              <a:t>Security Service (MI5), (No date), </a:t>
            </a:r>
            <a:r>
              <a:rPr lang="en-GB" sz="1400" i="1" dirty="0">
                <a:solidFill>
                  <a:srgbClr val="000000"/>
                </a:solidFill>
                <a:highlight>
                  <a:srgbClr val="FFFFFF"/>
                </a:highlight>
              </a:rPr>
              <a:t>Covert human intelligence service , </a:t>
            </a:r>
            <a:r>
              <a:rPr lang="en-GB" sz="1400" dirty="0">
                <a:solidFill>
                  <a:srgbClr val="000000"/>
                </a:solidFill>
                <a:highlight>
                  <a:srgbClr val="FFFFFF"/>
                </a:highlight>
              </a:rPr>
              <a:t>Available at: </a:t>
            </a:r>
            <a:r>
              <a:rPr lang="en-GB" sz="1400" u="sng" dirty="0">
                <a:solidFill>
                  <a:srgbClr val="000000"/>
                </a:solidFill>
                <a:highlight>
                  <a:srgbClr val="FFFFFF"/>
                </a:highlight>
                <a:hlinkClick r:id="rId6"/>
              </a:rPr>
              <a:t>http://mi5.gov.uk/how-we-work/gathering-intelligence/covert-human-intelligence-sources</a:t>
            </a:r>
            <a:r>
              <a:rPr lang="en-GB" sz="1400" dirty="0">
                <a:solidFill>
                  <a:srgbClr val="000000"/>
                </a:solidFill>
                <a:highlight>
                  <a:srgbClr val="FFFFFF"/>
                </a:highlight>
              </a:rPr>
              <a:t>  (Accessed on 3rd January 2026)</a:t>
            </a:r>
            <a:endParaRPr lang="en-GB" sz="1400" dirty="0"/>
          </a:p>
          <a:p>
            <a:r>
              <a:rPr lang="en-GB" sz="1400" dirty="0">
                <a:solidFill>
                  <a:srgbClr val="000000"/>
                </a:solidFill>
                <a:highlight>
                  <a:srgbClr val="FFFFFF"/>
                </a:highlight>
              </a:rPr>
              <a:t>UK Government, (No date), Data protection, Available at: </a:t>
            </a:r>
            <a:r>
              <a:rPr lang="en-GB" sz="1400" u="sng" dirty="0">
                <a:solidFill>
                  <a:srgbClr val="000000"/>
                </a:solidFill>
                <a:highlight>
                  <a:srgbClr val="FFFFFF"/>
                </a:highlight>
                <a:hlinkClick r:id="rId7"/>
              </a:rPr>
              <a:t>https://www.gov.uk/data-protection</a:t>
            </a:r>
            <a:r>
              <a:rPr lang="en-GB" sz="1400" dirty="0">
                <a:solidFill>
                  <a:srgbClr val="000000"/>
                </a:solidFill>
                <a:highlight>
                  <a:srgbClr val="FFFFFF"/>
                </a:highlight>
              </a:rPr>
              <a:t>  (Accessed on: 6th January 2026).</a:t>
            </a:r>
          </a:p>
          <a:p>
            <a:endParaRPr lang="en-GB" sz="1400" dirty="0">
              <a:solidFill>
                <a:srgbClr val="000000"/>
              </a:solidFill>
              <a:highlight>
                <a:srgbClr val="FFFFFF"/>
              </a:highlight>
            </a:endParaRPr>
          </a:p>
        </p:txBody>
      </p:sp>
    </p:spTree>
    <p:extLst>
      <p:ext uri="{BB962C8B-B14F-4D97-AF65-F5344CB8AC3E}">
        <p14:creationId xmlns:p14="http://schemas.microsoft.com/office/powerpoint/2010/main" val="28866627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How does the integration of information and intelligence enhance the effectiveness of both operational and digital policing?</vt:lpstr>
      <vt:lpstr>What is intelligence and information and why is it important?</vt:lpstr>
      <vt:lpstr>What is intelligence and information and why it's important?</vt:lpstr>
      <vt:lpstr>How can information and intelligence be used?</vt:lpstr>
      <vt:lpstr>Case examples</vt:lpstr>
      <vt:lpstr>Legislation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562</cp:revision>
  <dcterms:created xsi:type="dcterms:W3CDTF">2026-01-10T12:55:31Z</dcterms:created>
  <dcterms:modified xsi:type="dcterms:W3CDTF">2026-01-14T15:28:27Z</dcterms:modified>
</cp:coreProperties>
</file>