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9"/>
  </p:notesMasterIdLst>
  <p:handoutMasterIdLst>
    <p:handoutMasterId r:id="rId20"/>
  </p:handoutMasterIdLst>
  <p:sldIdLst>
    <p:sldId id="277" r:id="rId2"/>
    <p:sldId id="455" r:id="rId3"/>
    <p:sldId id="456" r:id="rId4"/>
    <p:sldId id="442" r:id="rId5"/>
    <p:sldId id="458" r:id="rId6"/>
    <p:sldId id="457" r:id="rId7"/>
    <p:sldId id="461" r:id="rId8"/>
    <p:sldId id="468" r:id="rId9"/>
    <p:sldId id="460" r:id="rId10"/>
    <p:sldId id="462" r:id="rId11"/>
    <p:sldId id="463" r:id="rId12"/>
    <p:sldId id="464" r:id="rId13"/>
    <p:sldId id="465" r:id="rId14"/>
    <p:sldId id="466" r:id="rId15"/>
    <p:sldId id="454" r:id="rId16"/>
    <p:sldId id="450" r:id="rId17"/>
    <p:sldId id="467" r:id="rId1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64" autoAdjust="0"/>
    <p:restoredTop sz="94576" autoAdjust="0"/>
  </p:normalViewPr>
  <p:slideViewPr>
    <p:cSldViewPr>
      <p:cViewPr varScale="1">
        <p:scale>
          <a:sx n="158" d="100"/>
          <a:sy n="158" d="100"/>
        </p:scale>
        <p:origin x="1184" y="20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06/03/2026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06/03/2026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06/03/2026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06/03/2026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06/03/2026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06/03/2026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06/03/2026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06/03/2026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06/03/2026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06/03/2026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06/03/2026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06/03/2026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3.png"/><Relationship Id="rId4" Type="http://schemas.openxmlformats.org/officeDocument/2006/relationships/hyperlink" Target="https://www.cancerresearchuk.org/"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who.int/" TargetMode="External"/><Relationship Id="rId2" Type="http://schemas.openxmlformats.org/officeDocument/2006/relationships/hyperlink" Target="https://www.nice.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050709" cy="1584176"/>
          </a:xfrm>
        </p:spPr>
        <p:txBody>
          <a:bodyPr/>
          <a:lstStyle/>
          <a:p>
            <a:pPr algn="l" eaLnBrk="1" hangingPunct="1"/>
            <a:r>
              <a:rPr lang="en-GB" altLang="en-US" sz="2800" b="1" dirty="0">
                <a:solidFill>
                  <a:schemeClr val="bg1"/>
                </a:solidFill>
              </a:rPr>
              <a:t>BMHP5032 Introduction to Physiology</a:t>
            </a:r>
          </a:p>
          <a:p>
            <a:pPr algn="l" eaLnBrk="1" hangingPunct="1"/>
            <a:r>
              <a:rPr lang="en-GB" altLang="en-US" sz="2800" b="1" dirty="0">
                <a:solidFill>
                  <a:schemeClr val="bg1"/>
                </a:solidFill>
              </a:rPr>
              <a:t>Component 2 – Presentation </a:t>
            </a:r>
          </a:p>
          <a:p>
            <a:pPr algn="l" eaLnBrk="1" hangingPunct="1"/>
            <a:r>
              <a:rPr lang="en-GB" altLang="en-US" sz="2800" b="1" dirty="0">
                <a:solidFill>
                  <a:schemeClr val="bg1"/>
                </a:solidFill>
              </a:rPr>
              <a:t>Care Plan</a:t>
            </a:r>
          </a:p>
          <a:p>
            <a:pPr algn="l" eaLnBrk="1" hangingPunct="1"/>
            <a:endParaRPr lang="en-GB" altLang="en-US" sz="2800" b="1" dirty="0">
              <a:solidFill>
                <a:schemeClr val="bg1"/>
              </a:solidFill>
            </a:endParaRPr>
          </a:p>
          <a:p>
            <a:pPr algn="l" eaLnBrk="1" hangingPunct="1"/>
            <a:r>
              <a:rPr lang="en-GB" altLang="en-US" sz="2800" b="1" dirty="0">
                <a:solidFill>
                  <a:schemeClr val="bg1"/>
                </a:solidFill>
              </a:rPr>
              <a:t>Student ID: 2331156</a:t>
            </a:r>
          </a:p>
          <a:p>
            <a:pPr algn="l" eaLnBrk="1" hangingPunct="1"/>
            <a:r>
              <a:rPr lang="en-GB" altLang="en-US" sz="2800" b="1" dirty="0">
                <a:solidFill>
                  <a:schemeClr val="bg1"/>
                </a:solidFill>
              </a:rPr>
              <a:t>Student name: Gnahore Badi-charlotte Legre</a:t>
            </a:r>
          </a:p>
          <a:p>
            <a:pPr algn="l" eaLnBrk="1" hangingPunct="1"/>
            <a:r>
              <a:rPr lang="en-GB" altLang="en-US" sz="2800" b="1" dirty="0">
                <a:solidFill>
                  <a:schemeClr val="bg1"/>
                </a:solidFill>
              </a:rPr>
              <a:t>Lecturer Name:  </a:t>
            </a:r>
            <a:r>
              <a:rPr lang="en-GB" altLang="en-US" sz="2800" b="1" dirty="0" err="1">
                <a:solidFill>
                  <a:schemeClr val="bg1"/>
                </a:solidFill>
              </a:rPr>
              <a:t>Shaila</a:t>
            </a:r>
            <a:r>
              <a:rPr lang="en-GB" altLang="en-US" sz="2800" b="1" dirty="0">
                <a:solidFill>
                  <a:schemeClr val="bg1"/>
                </a:solidFill>
              </a:rPr>
              <a:t> Hussain </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pic>
        <p:nvPicPr>
          <p:cNvPr id="15" name="Audio 14">
            <a:extLst>
              <a:ext uri="{FF2B5EF4-FFF2-40B4-BE49-F238E27FC236}">
                <a16:creationId xmlns:a16="http://schemas.microsoft.com/office/drawing/2014/main" id="{CCA656B1-D221-8619-9233-005A19B584B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961"/>
    </mc:Choice>
    <mc:Fallback xmlns="">
      <p:transition spd="slow" advTm="279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457200" y="274638"/>
            <a:ext cx="8229600" cy="850106"/>
          </a:xfrm>
        </p:spPr>
        <p:txBody>
          <a:bodyPr/>
          <a:lstStyle/>
          <a:p>
            <a:r>
              <a:rPr lang="en-GB" sz="3600" b="1" dirty="0"/>
              <a:t>Introduction</a:t>
            </a:r>
          </a:p>
        </p:txBody>
      </p:sp>
      <p:sp>
        <p:nvSpPr>
          <p:cNvPr id="3" name="Content Placeholder 2">
            <a:extLst>
              <a:ext uri="{FF2B5EF4-FFF2-40B4-BE49-F238E27FC236}">
                <a16:creationId xmlns:a16="http://schemas.microsoft.com/office/drawing/2014/main" id="{0F63D4A8-101E-12D0-65B2-FF0482C77A7B}"/>
              </a:ext>
            </a:extLst>
          </p:cNvPr>
          <p:cNvSpPr>
            <a:spLocks noGrp="1"/>
          </p:cNvSpPr>
          <p:nvPr>
            <p:ph idx="1"/>
          </p:nvPr>
        </p:nvSpPr>
        <p:spPr>
          <a:xfrm>
            <a:off x="14054" y="1124744"/>
            <a:ext cx="8795320" cy="4248472"/>
          </a:xfrm>
        </p:spPr>
        <p:txBody>
          <a:bodyPr/>
          <a:lstStyle/>
          <a:p>
            <a:r>
              <a:rPr lang="en-GB" sz="2000" dirty="0">
                <a:solidFill>
                  <a:srgbClr val="0070C0"/>
                </a:solidFill>
              </a:rPr>
              <a:t>Madame L is a joyful baker, aged 62. For several weeks, she experienced extreme fatigue and discomfort in her side. She visited her physician for examinations.</a:t>
            </a:r>
          </a:p>
          <a:p>
            <a:r>
              <a:rPr lang="en-GB" sz="2000" dirty="0">
                <a:solidFill>
                  <a:srgbClr val="0070C0"/>
                </a:solidFill>
              </a:rPr>
              <a:t>The doctor informed Madame L that she has cancer; specifically, she has breast cancer. This indicates that some cells in her breast have begun to grow abnormally and uncontrollably. These harmful cells can form a lump known as a </a:t>
            </a:r>
            <a:r>
              <a:rPr lang="en-GB" sz="2000" dirty="0" err="1">
                <a:solidFill>
                  <a:srgbClr val="0070C0"/>
                </a:solidFill>
              </a:rPr>
              <a:t>tumor</a:t>
            </a:r>
            <a:r>
              <a:rPr lang="en-GB" sz="2000" dirty="0">
                <a:solidFill>
                  <a:srgbClr val="0070C0"/>
                </a:solidFill>
              </a:rPr>
              <a:t>.</a:t>
            </a:r>
          </a:p>
          <a:p>
            <a:r>
              <a:rPr lang="en-GB" sz="2000" dirty="0">
                <a:solidFill>
                  <a:srgbClr val="0070C0"/>
                </a:solidFill>
              </a:rPr>
              <a:t>Fortunately, Madame L's cancer was detected early, which is positive news. Her treatment will probably involve surgery to remove the </a:t>
            </a:r>
            <a:r>
              <a:rPr lang="en-GB" sz="2000" dirty="0" err="1">
                <a:solidFill>
                  <a:srgbClr val="0070C0"/>
                </a:solidFill>
              </a:rPr>
              <a:t>tumor</a:t>
            </a:r>
            <a:r>
              <a:rPr lang="en-GB" sz="2000" dirty="0">
                <a:solidFill>
                  <a:srgbClr val="0070C0"/>
                </a:solidFill>
              </a:rPr>
              <a:t>, followed by a specialized medication called chemotherapy. This treatment circulates throughout her body to identify and eliminate any remaining cancer cells that may have spread.</a:t>
            </a:r>
          </a:p>
          <a:p>
            <a:r>
              <a:rPr lang="en-GB" sz="2000" dirty="0">
                <a:solidFill>
                  <a:srgbClr val="0070C0"/>
                </a:solidFill>
              </a:rPr>
              <a:t>Madame L is resilient. With her family’s support and her doctor’s guidance, she is prepared to combat this illness.</a:t>
            </a:r>
          </a:p>
          <a:p>
            <a:endParaRPr lang="en-GB" sz="1800" dirty="0">
              <a:solidFill>
                <a:srgbClr val="0070C0"/>
              </a:solidFill>
            </a:endParaRPr>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pic>
        <p:nvPicPr>
          <p:cNvPr id="35" name="Audio 34">
            <a:extLst>
              <a:ext uri="{FF2B5EF4-FFF2-40B4-BE49-F238E27FC236}">
                <a16:creationId xmlns:a16="http://schemas.microsoft.com/office/drawing/2014/main" id="{DFD64FED-24A8-566B-A339-46B9C3F8DC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044028000"/>
      </p:ext>
    </p:extLst>
  </p:cSld>
  <p:clrMapOvr>
    <a:masterClrMapping/>
  </p:clrMapOvr>
  <mc:AlternateContent xmlns:mc="http://schemas.openxmlformats.org/markup-compatibility/2006" xmlns:p14="http://schemas.microsoft.com/office/powerpoint/2010/main">
    <mc:Choice Requires="p14">
      <p:transition spd="slow" p14:dur="2000" advTm="87508"/>
    </mc:Choice>
    <mc:Fallback xmlns="">
      <p:transition spd="slow" advTm="87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B7D8-FAFA-459E-E97E-26762F0675AB}"/>
              </a:ext>
            </a:extLst>
          </p:cNvPr>
          <p:cNvSpPr>
            <a:spLocks noGrp="1"/>
          </p:cNvSpPr>
          <p:nvPr>
            <p:ph type="title"/>
          </p:nvPr>
        </p:nvSpPr>
        <p:spPr>
          <a:xfrm>
            <a:off x="457200" y="114300"/>
            <a:ext cx="8229600" cy="1143000"/>
          </a:xfrm>
        </p:spPr>
        <p:txBody>
          <a:bodyPr/>
          <a:lstStyle/>
          <a:p>
            <a:r>
              <a:rPr lang="en-GB" sz="3600" b="1" dirty="0"/>
              <a:t>Information about the person</a:t>
            </a:r>
          </a:p>
        </p:txBody>
      </p:sp>
      <p:sp>
        <p:nvSpPr>
          <p:cNvPr id="3" name="Content Placeholder 2">
            <a:extLst>
              <a:ext uri="{FF2B5EF4-FFF2-40B4-BE49-F238E27FC236}">
                <a16:creationId xmlns:a16="http://schemas.microsoft.com/office/drawing/2014/main" id="{53880F13-35A9-9D38-4535-EF0C49E1491E}"/>
              </a:ext>
            </a:extLst>
          </p:cNvPr>
          <p:cNvSpPr>
            <a:spLocks noGrp="1"/>
          </p:cNvSpPr>
          <p:nvPr>
            <p:ph idx="1"/>
          </p:nvPr>
        </p:nvSpPr>
        <p:spPr>
          <a:xfrm>
            <a:off x="435266" y="1052736"/>
            <a:ext cx="8229600" cy="3917032"/>
          </a:xfrm>
        </p:spPr>
        <p:txBody>
          <a:bodyPr/>
          <a:lstStyle/>
          <a:p>
            <a:r>
              <a:rPr lang="en-GB" sz="2000" dirty="0">
                <a:solidFill>
                  <a:srgbClr val="0070C0"/>
                </a:solidFill>
              </a:rPr>
              <a:t>Madame L is a 62-year-old retired baker. She is married and resides with her spouse in a small town. They have two adult children who live nearby. Madame L is Caucasian American.</a:t>
            </a:r>
          </a:p>
          <a:p>
            <a:r>
              <a:rPr lang="en-GB" sz="2000" dirty="0">
                <a:solidFill>
                  <a:srgbClr val="0070C0"/>
                </a:solidFill>
              </a:rPr>
              <a:t>Here are her primary health measurements from her most recent check-up before her cancer diagnosis:</a:t>
            </a:r>
          </a:p>
          <a:p>
            <a:r>
              <a:rPr lang="en-GB" sz="2000" dirty="0">
                <a:solidFill>
                  <a:srgbClr val="0070C0"/>
                </a:solidFill>
              </a:rPr>
              <a:t>Her height is 5 feet 4 inches. Her weight is 150 pounds, resulting in a body mass index (BMI) of 26, classifying her as overweight.</a:t>
            </a:r>
          </a:p>
          <a:p>
            <a:r>
              <a:rPr lang="en-GB" sz="2000" dirty="0">
                <a:solidFill>
                  <a:srgbClr val="0070C0"/>
                </a:solidFill>
              </a:rPr>
              <a:t>Her blood pressure reads 138/85, which is slightly elevated; the ideal range is below 120/80.</a:t>
            </a:r>
          </a:p>
          <a:p>
            <a:r>
              <a:rPr lang="en-GB" sz="2000" dirty="0">
                <a:solidFill>
                  <a:srgbClr val="0070C0"/>
                </a:solidFill>
              </a:rPr>
              <a:t>Her resting heart rate is a normal 72 beats per minute.</a:t>
            </a:r>
          </a:p>
          <a:p>
            <a:r>
              <a:rPr lang="en-GB" sz="2000" dirty="0">
                <a:solidFill>
                  <a:srgbClr val="0070C0"/>
                </a:solidFill>
              </a:rPr>
              <a:t>Madame L does not suffer from diabetes. Her blood glucose level is healthy at 90 mg/dl. The only other minor health concern she has is mild arthritis in her hands, caused by her many years of baking.</a:t>
            </a:r>
          </a:p>
        </p:txBody>
      </p:sp>
      <p:sp>
        <p:nvSpPr>
          <p:cNvPr id="4" name="Date Placeholder 3">
            <a:extLst>
              <a:ext uri="{FF2B5EF4-FFF2-40B4-BE49-F238E27FC236}">
                <a16:creationId xmlns:a16="http://schemas.microsoft.com/office/drawing/2014/main" id="{1C800642-0D74-9A9D-EEA9-9EEA43A736F5}"/>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61A468CE-6AEE-EAD3-595F-267F232355D7}"/>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pic>
        <p:nvPicPr>
          <p:cNvPr id="43" name="Audio 42">
            <a:extLst>
              <a:ext uri="{FF2B5EF4-FFF2-40B4-BE49-F238E27FC236}">
                <a16:creationId xmlns:a16="http://schemas.microsoft.com/office/drawing/2014/main" id="{9977ED93-563E-9266-3A2E-346562C03A4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96154705"/>
      </p:ext>
    </p:extLst>
  </p:cSld>
  <p:clrMapOvr>
    <a:masterClrMapping/>
  </p:clrMapOvr>
  <mc:AlternateContent xmlns:mc="http://schemas.openxmlformats.org/markup-compatibility/2006" xmlns:p14="http://schemas.microsoft.com/office/powerpoint/2010/main">
    <mc:Choice Requires="p14">
      <p:transition spd="slow" p14:dur="2000" advTm="96421"/>
    </mc:Choice>
    <mc:Fallback xmlns="">
      <p:transition spd="slow" advTm="964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4624"/>
            <a:ext cx="8229600" cy="1143000"/>
          </a:xfrm>
        </p:spPr>
        <p:txBody>
          <a:bodyPr/>
          <a:lstStyle/>
          <a:p>
            <a:pPr algn="ctr"/>
            <a:r>
              <a:rPr lang="en-GB" sz="3600" b="1" dirty="0">
                <a:cs typeface="Arial" panose="020B0604020202020204" pitchFamily="34" charset="0"/>
              </a:rPr>
              <a:t>Anatomy and Physiology</a:t>
            </a:r>
          </a:p>
        </p:txBody>
      </p:sp>
      <p:sp>
        <p:nvSpPr>
          <p:cNvPr id="2" name="Content Placeholder 1">
            <a:extLst>
              <a:ext uri="{FF2B5EF4-FFF2-40B4-BE49-F238E27FC236}">
                <a16:creationId xmlns:a16="http://schemas.microsoft.com/office/drawing/2014/main" id="{41C35443-F263-7B57-2247-B900E4E8B74E}"/>
              </a:ext>
            </a:extLst>
          </p:cNvPr>
          <p:cNvSpPr>
            <a:spLocks noGrp="1"/>
          </p:cNvSpPr>
          <p:nvPr>
            <p:ph idx="1"/>
          </p:nvPr>
        </p:nvSpPr>
        <p:spPr>
          <a:xfrm>
            <a:off x="457200" y="1187624"/>
            <a:ext cx="8229600" cy="3917032"/>
          </a:xfrm>
        </p:spPr>
        <p:txBody>
          <a:bodyPr/>
          <a:lstStyle/>
          <a:p>
            <a:r>
              <a:rPr lang="en-GB" sz="1800" dirty="0">
                <a:solidFill>
                  <a:srgbClr val="0070C0"/>
                </a:solidFill>
              </a:rPr>
              <a:t>Anatomy: Madame L disease is in her breast. The breast is made mainly of milk-producing glands (lobules) and tiny tubes (ducts) that carry milk to the nipple. These structures are held in place by tatty and fibrous tissue.</a:t>
            </a:r>
          </a:p>
          <a:p>
            <a:r>
              <a:rPr lang="en-GB" sz="1800" dirty="0">
                <a:solidFill>
                  <a:srgbClr val="0070C0"/>
                </a:solidFill>
              </a:rPr>
              <a:t>Physiology: cancer is a disease of cells, the body’s tiny building blocks. Normally, breast cells grow, divide to make new cells, and then die in an orderly way.</a:t>
            </a:r>
          </a:p>
          <a:p>
            <a:r>
              <a:rPr lang="en-GB" sz="1800" dirty="0">
                <a:solidFill>
                  <a:srgbClr val="0070C0"/>
                </a:solidFill>
              </a:rPr>
              <a:t>In Madame L case, the DNA (the instruction manual inside a cell) in some breast cells got damaged. This damage caused those cells to ignore the body’s normal stop signals. They started to multiply out of control. This created a mess of extra tissue called a tumor. </a:t>
            </a:r>
          </a:p>
          <a:p>
            <a:r>
              <a:rPr lang="en-GB" sz="1800" dirty="0">
                <a:solidFill>
                  <a:srgbClr val="0070C0"/>
                </a:solidFill>
              </a:rPr>
              <a:t>A malignant (cancerous) tumor can invade nearly healthy breast tissue. Cells can also break away and travel through the blood or lymph system to other body parts, which is called metastasis.</a:t>
            </a:r>
          </a:p>
        </p:txBody>
      </p:sp>
      <p:pic>
        <p:nvPicPr>
          <p:cNvPr id="33" name="Audio 32">
            <a:extLst>
              <a:ext uri="{FF2B5EF4-FFF2-40B4-BE49-F238E27FC236}">
                <a16:creationId xmlns:a16="http://schemas.microsoft.com/office/drawing/2014/main" id="{06BFDA85-AEE5-CA77-2D6B-B3791F4A3CF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711734170"/>
      </p:ext>
    </p:extLst>
  </p:cSld>
  <p:clrMapOvr>
    <a:masterClrMapping/>
  </p:clrMapOvr>
  <mc:AlternateContent xmlns:mc="http://schemas.openxmlformats.org/markup-compatibility/2006" xmlns:p14="http://schemas.microsoft.com/office/powerpoint/2010/main">
    <mc:Choice Requires="p14">
      <p:transition spd="slow" p14:dur="2000" advTm="99320"/>
    </mc:Choice>
    <mc:Fallback xmlns="">
      <p:transition spd="slow" advTm="99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457200" y="274638"/>
            <a:ext cx="8229600" cy="922114"/>
          </a:xfrm>
        </p:spPr>
        <p:txBody>
          <a:bodyPr/>
          <a:lstStyle/>
          <a:p>
            <a:r>
              <a:rPr lang="en-GB" sz="3600" b="1" dirty="0"/>
              <a:t>Care Plan (1/3)</a:t>
            </a:r>
          </a:p>
        </p:txBody>
      </p:sp>
      <p:sp>
        <p:nvSpPr>
          <p:cNvPr id="3" name="Content Placeholder 2">
            <a:extLst>
              <a:ext uri="{FF2B5EF4-FFF2-40B4-BE49-F238E27FC236}">
                <a16:creationId xmlns:a16="http://schemas.microsoft.com/office/drawing/2014/main" id="{6434F549-6873-A292-8A34-6B47A514022A}"/>
              </a:ext>
            </a:extLst>
          </p:cNvPr>
          <p:cNvSpPr>
            <a:spLocks noGrp="1"/>
          </p:cNvSpPr>
          <p:nvPr>
            <p:ph idx="1"/>
          </p:nvPr>
        </p:nvSpPr>
        <p:spPr>
          <a:xfrm>
            <a:off x="457200" y="1219212"/>
            <a:ext cx="8229600" cy="3917032"/>
          </a:xfrm>
        </p:spPr>
        <p:txBody>
          <a:bodyPr/>
          <a:lstStyle/>
          <a:p>
            <a:r>
              <a:rPr lang="en-GB" sz="2000" dirty="0">
                <a:solidFill>
                  <a:srgbClr val="0070C0"/>
                </a:solidFill>
              </a:rPr>
              <a:t>Before her diagnosis, Madame L had a calm but not very active lifestyle.</a:t>
            </a:r>
          </a:p>
          <a:p>
            <a:r>
              <a:rPr lang="en-GB" sz="2000" dirty="0">
                <a:solidFill>
                  <a:srgbClr val="0070C0"/>
                </a:solidFill>
              </a:rPr>
              <a:t>as a retired baker, she spent a lot of time at home. She enjoyed cooking, but her recipes often used a lot of butter, sugar, and white flour. She would snack on pasties white having tea. This diet, over many years, contributed to her being overweight.</a:t>
            </a:r>
          </a:p>
          <a:p>
            <a:r>
              <a:rPr lang="en-GB" sz="2000" dirty="0">
                <a:solidFill>
                  <a:srgbClr val="0070C0"/>
                </a:solidFill>
              </a:rPr>
              <a:t>Madame L main exercise was light gardening and short walks with her husband. She did not go to gym or do regular aerobic exercise. She had never smoked, and she only drank a little wine on special occasions.</a:t>
            </a:r>
          </a:p>
          <a:p>
            <a:r>
              <a:rPr lang="en-GB" sz="2000" dirty="0">
                <a:solidFill>
                  <a:srgbClr val="0070C0"/>
                </a:solidFill>
              </a:rPr>
              <a:t>Her main health behavior was being good about going to her yearly doctor’s check-ups. However, she often put off telling the doctor about small pains, like the one in her side, thinking they were just signs of normal aging. She did not regularly do breast self-exams.</a:t>
            </a:r>
          </a:p>
        </p:txBody>
      </p:sp>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pic>
        <p:nvPicPr>
          <p:cNvPr id="18" name="Audio 17">
            <a:extLst>
              <a:ext uri="{FF2B5EF4-FFF2-40B4-BE49-F238E27FC236}">
                <a16:creationId xmlns:a16="http://schemas.microsoft.com/office/drawing/2014/main" id="{F25FDC7A-42C4-8B76-E83A-A040AF0A44E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070946817"/>
      </p:ext>
    </p:extLst>
  </p:cSld>
  <p:clrMapOvr>
    <a:masterClrMapping/>
  </p:clrMapOvr>
  <mc:AlternateContent xmlns:mc="http://schemas.openxmlformats.org/markup-compatibility/2006" xmlns:p14="http://schemas.microsoft.com/office/powerpoint/2010/main">
    <mc:Choice Requires="p14">
      <p:transition spd="slow" p14:dur="2000" advTm="84537"/>
    </mc:Choice>
    <mc:Fallback xmlns="">
      <p:transition spd="slow" advTm="845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57200" y="274638"/>
            <a:ext cx="8229600" cy="922114"/>
          </a:xfrm>
        </p:spPr>
        <p:txBody>
          <a:bodyPr/>
          <a:lstStyle/>
          <a:p>
            <a:r>
              <a:rPr lang="en-GB" sz="3600" b="1" dirty="0"/>
              <a:t>Care Plan (2/3)</a:t>
            </a:r>
          </a:p>
        </p:txBody>
      </p:sp>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pic>
        <p:nvPicPr>
          <p:cNvPr id="11" name="Audio 10">
            <a:extLst>
              <a:ext uri="{FF2B5EF4-FFF2-40B4-BE49-F238E27FC236}">
                <a16:creationId xmlns:a16="http://schemas.microsoft.com/office/drawing/2014/main" id="{079E1238-BCE5-2BE4-D5DE-58BEF349C36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graphicFrame>
        <p:nvGraphicFramePr>
          <p:cNvPr id="22" name="Table 21">
            <a:extLst>
              <a:ext uri="{FF2B5EF4-FFF2-40B4-BE49-F238E27FC236}">
                <a16:creationId xmlns:a16="http://schemas.microsoft.com/office/drawing/2014/main" id="{D2118817-4C9E-AAA5-B1D2-697AD1BF0546}"/>
              </a:ext>
            </a:extLst>
          </p:cNvPr>
          <p:cNvGraphicFramePr>
            <a:graphicFrameLocks noGrp="1"/>
          </p:cNvGraphicFramePr>
          <p:nvPr>
            <p:extLst>
              <p:ext uri="{D42A27DB-BD31-4B8C-83A1-F6EECF244321}">
                <p14:modId xmlns:p14="http://schemas.microsoft.com/office/powerpoint/2010/main" val="2477494355"/>
              </p:ext>
            </p:extLst>
          </p:nvPr>
        </p:nvGraphicFramePr>
        <p:xfrm>
          <a:off x="395536" y="1278184"/>
          <a:ext cx="8291265" cy="4229557"/>
        </p:xfrm>
        <a:graphic>
          <a:graphicData uri="http://schemas.openxmlformats.org/drawingml/2006/table">
            <a:tbl>
              <a:tblPr/>
              <a:tblGrid>
                <a:gridCol w="1658253">
                  <a:extLst>
                    <a:ext uri="{9D8B030D-6E8A-4147-A177-3AD203B41FA5}">
                      <a16:colId xmlns:a16="http://schemas.microsoft.com/office/drawing/2014/main" val="91126247"/>
                    </a:ext>
                  </a:extLst>
                </a:gridCol>
                <a:gridCol w="1658253">
                  <a:extLst>
                    <a:ext uri="{9D8B030D-6E8A-4147-A177-3AD203B41FA5}">
                      <a16:colId xmlns:a16="http://schemas.microsoft.com/office/drawing/2014/main" val="3729323222"/>
                    </a:ext>
                  </a:extLst>
                </a:gridCol>
                <a:gridCol w="1658253">
                  <a:extLst>
                    <a:ext uri="{9D8B030D-6E8A-4147-A177-3AD203B41FA5}">
                      <a16:colId xmlns:a16="http://schemas.microsoft.com/office/drawing/2014/main" val="79477555"/>
                    </a:ext>
                  </a:extLst>
                </a:gridCol>
                <a:gridCol w="1658253">
                  <a:extLst>
                    <a:ext uri="{9D8B030D-6E8A-4147-A177-3AD203B41FA5}">
                      <a16:colId xmlns:a16="http://schemas.microsoft.com/office/drawing/2014/main" val="4222266228"/>
                    </a:ext>
                  </a:extLst>
                </a:gridCol>
                <a:gridCol w="1658253">
                  <a:extLst>
                    <a:ext uri="{9D8B030D-6E8A-4147-A177-3AD203B41FA5}">
                      <a16:colId xmlns:a16="http://schemas.microsoft.com/office/drawing/2014/main" val="3671380291"/>
                    </a:ext>
                  </a:extLst>
                </a:gridCol>
              </a:tblGrid>
              <a:tr h="183867">
                <a:tc>
                  <a:txBody>
                    <a:bodyPr/>
                    <a:lstStyle/>
                    <a:p>
                      <a:r>
                        <a:rPr lang="en-GB" sz="900" b="1" dirty="0"/>
                        <a:t>Assessment</a:t>
                      </a:r>
                      <a:endParaRPr lang="en-GB" sz="900" dirty="0"/>
                    </a:p>
                  </a:txBody>
                  <a:tcPr marL="18387" marR="18387" marT="9193" marB="9193" anchor="ctr">
                    <a:lnL>
                      <a:noFill/>
                    </a:lnL>
                    <a:lnR>
                      <a:noFill/>
                    </a:lnR>
                    <a:lnT>
                      <a:noFill/>
                    </a:lnT>
                    <a:lnB>
                      <a:noFill/>
                    </a:lnB>
                    <a:noFill/>
                  </a:tcPr>
                </a:tc>
                <a:tc>
                  <a:txBody>
                    <a:bodyPr/>
                    <a:lstStyle/>
                    <a:p>
                      <a:r>
                        <a:rPr lang="en-GB" sz="900" b="1"/>
                        <a:t>Nursing Diagnosis</a:t>
                      </a:r>
                      <a:endParaRPr lang="en-GB" sz="900"/>
                    </a:p>
                  </a:txBody>
                  <a:tcPr marL="18387" marR="18387" marT="9193" marB="9193" anchor="ctr">
                    <a:lnL>
                      <a:noFill/>
                    </a:lnL>
                    <a:lnR>
                      <a:noFill/>
                    </a:lnR>
                    <a:lnT>
                      <a:noFill/>
                    </a:lnT>
                    <a:lnB>
                      <a:noFill/>
                    </a:lnB>
                    <a:noFill/>
                  </a:tcPr>
                </a:tc>
                <a:tc>
                  <a:txBody>
                    <a:bodyPr/>
                    <a:lstStyle/>
                    <a:p>
                      <a:r>
                        <a:rPr lang="en-GB" sz="900" b="1"/>
                        <a:t>Goal / Expected Outcome</a:t>
                      </a:r>
                      <a:endParaRPr lang="en-GB" sz="900"/>
                    </a:p>
                  </a:txBody>
                  <a:tcPr marL="18387" marR="18387" marT="9193" marB="9193" anchor="ctr">
                    <a:lnL>
                      <a:noFill/>
                    </a:lnL>
                    <a:lnR>
                      <a:noFill/>
                    </a:lnR>
                    <a:lnT>
                      <a:noFill/>
                    </a:lnT>
                    <a:lnB>
                      <a:noFill/>
                    </a:lnB>
                    <a:noFill/>
                  </a:tcPr>
                </a:tc>
                <a:tc>
                  <a:txBody>
                    <a:bodyPr/>
                    <a:lstStyle/>
                    <a:p>
                      <a:r>
                        <a:rPr lang="en-GB" sz="900" b="1"/>
                        <a:t>Interventions (Nursing Actions)</a:t>
                      </a:r>
                      <a:endParaRPr lang="en-GB" sz="900"/>
                    </a:p>
                  </a:txBody>
                  <a:tcPr marL="18387" marR="18387" marT="9193" marB="9193" anchor="ctr">
                    <a:lnL>
                      <a:noFill/>
                    </a:lnL>
                    <a:lnR>
                      <a:noFill/>
                    </a:lnR>
                    <a:lnT>
                      <a:noFill/>
                    </a:lnT>
                    <a:lnB>
                      <a:noFill/>
                    </a:lnB>
                    <a:noFill/>
                  </a:tcPr>
                </a:tc>
                <a:tc>
                  <a:txBody>
                    <a:bodyPr/>
                    <a:lstStyle/>
                    <a:p>
                      <a:r>
                        <a:rPr lang="en-GB" sz="900" b="1"/>
                        <a:t>Evaluation</a:t>
                      </a:r>
                      <a:endParaRPr lang="en-GB" sz="900"/>
                    </a:p>
                  </a:txBody>
                  <a:tcPr marL="18387" marR="18387" marT="9193" marB="9193" anchor="ctr">
                    <a:lnL>
                      <a:noFill/>
                    </a:lnL>
                    <a:lnR>
                      <a:noFill/>
                    </a:lnR>
                    <a:lnT>
                      <a:noFill/>
                    </a:lnT>
                    <a:lnB>
                      <a:noFill/>
                    </a:lnB>
                    <a:noFill/>
                  </a:tcPr>
                </a:tc>
                <a:extLst>
                  <a:ext uri="{0D108BD9-81ED-4DB2-BD59-A6C34878D82A}">
                    <a16:rowId xmlns:a16="http://schemas.microsoft.com/office/drawing/2014/main" val="3791481012"/>
                  </a:ext>
                </a:extLst>
              </a:tr>
              <a:tr h="680307">
                <a:tc>
                  <a:txBody>
                    <a:bodyPr/>
                    <a:lstStyle/>
                    <a:p>
                      <a:r>
                        <a:rPr lang="en-GB" sz="900" dirty="0"/>
                        <a:t>Patient reports breast pain following surgery or treatment. Patient appears uncomfortable.</a:t>
                      </a:r>
                    </a:p>
                  </a:txBody>
                  <a:tcPr marL="18387" marR="18387" marT="9193" marB="9193" anchor="ctr">
                    <a:lnL>
                      <a:noFill/>
                    </a:lnL>
                    <a:lnR>
                      <a:noFill/>
                    </a:lnR>
                    <a:lnT>
                      <a:noFill/>
                    </a:lnT>
                    <a:lnB>
                      <a:noFill/>
                    </a:lnB>
                    <a:noFill/>
                  </a:tcPr>
                </a:tc>
                <a:tc>
                  <a:txBody>
                    <a:bodyPr/>
                    <a:lstStyle/>
                    <a:p>
                      <a:r>
                        <a:rPr lang="en-GB" sz="900" dirty="0"/>
                        <a:t>Acute pain related to surgical procedure or tumour growth.</a:t>
                      </a:r>
                    </a:p>
                  </a:txBody>
                  <a:tcPr marL="18387" marR="18387" marT="9193" marB="9193" anchor="ctr">
                    <a:lnL>
                      <a:noFill/>
                    </a:lnL>
                    <a:lnR>
                      <a:noFill/>
                    </a:lnR>
                    <a:lnT>
                      <a:noFill/>
                    </a:lnT>
                    <a:lnB>
                      <a:noFill/>
                    </a:lnB>
                    <a:noFill/>
                  </a:tcPr>
                </a:tc>
                <a:tc>
                  <a:txBody>
                    <a:bodyPr/>
                    <a:lstStyle/>
                    <a:p>
                      <a:r>
                        <a:rPr lang="en-GB" sz="900"/>
                        <a:t>Patient will report reduced pain levels within 24–48 hours.</a:t>
                      </a:r>
                    </a:p>
                  </a:txBody>
                  <a:tcPr marL="18387" marR="18387" marT="9193" marB="9193" anchor="ctr">
                    <a:lnL>
                      <a:noFill/>
                    </a:lnL>
                    <a:lnR>
                      <a:noFill/>
                    </a:lnR>
                    <a:lnT>
                      <a:noFill/>
                    </a:lnT>
                    <a:lnB>
                      <a:noFill/>
                    </a:lnB>
                    <a:noFill/>
                  </a:tcPr>
                </a:tc>
                <a:tc>
                  <a:txBody>
                    <a:bodyPr/>
                    <a:lstStyle/>
                    <a:p>
                      <a:r>
                        <a:rPr lang="en-GB" sz="900"/>
                        <a:t>Assess pain using a pain scale; administer prescribed analgesics; encourage relaxation techniques and comfortable positioning.</a:t>
                      </a:r>
                    </a:p>
                  </a:txBody>
                  <a:tcPr marL="18387" marR="18387" marT="9193" marB="9193" anchor="ctr">
                    <a:lnL>
                      <a:noFill/>
                    </a:lnL>
                    <a:lnR>
                      <a:noFill/>
                    </a:lnR>
                    <a:lnT>
                      <a:noFill/>
                    </a:lnT>
                    <a:lnB>
                      <a:noFill/>
                    </a:lnB>
                    <a:noFill/>
                  </a:tcPr>
                </a:tc>
                <a:tc>
                  <a:txBody>
                    <a:bodyPr/>
                    <a:lstStyle/>
                    <a:p>
                      <a:r>
                        <a:rPr lang="en-GB" sz="900" dirty="0"/>
                        <a:t>Patient reports reduced pain and demonstrates improved comfort.</a:t>
                      </a:r>
                    </a:p>
                  </a:txBody>
                  <a:tcPr marL="18387" marR="18387" marT="9193" marB="9193" anchor="ctr">
                    <a:lnL>
                      <a:noFill/>
                    </a:lnL>
                    <a:lnR>
                      <a:noFill/>
                    </a:lnR>
                    <a:lnT>
                      <a:noFill/>
                    </a:lnT>
                    <a:lnB>
                      <a:noFill/>
                    </a:lnB>
                    <a:noFill/>
                  </a:tcPr>
                </a:tc>
                <a:extLst>
                  <a:ext uri="{0D108BD9-81ED-4DB2-BD59-A6C34878D82A}">
                    <a16:rowId xmlns:a16="http://schemas.microsoft.com/office/drawing/2014/main" val="4151471519"/>
                  </a:ext>
                </a:extLst>
              </a:tr>
              <a:tr h="845787">
                <a:tc>
                  <a:txBody>
                    <a:bodyPr/>
                    <a:lstStyle/>
                    <a:p>
                      <a:r>
                        <a:rPr lang="en-GB" sz="900"/>
                        <a:t>Patient expresses fear about diagnosis, treatment, and prognosis.</a:t>
                      </a:r>
                    </a:p>
                  </a:txBody>
                  <a:tcPr marL="18387" marR="18387" marT="9193" marB="9193" anchor="ctr">
                    <a:lnL>
                      <a:noFill/>
                    </a:lnL>
                    <a:lnR>
                      <a:noFill/>
                    </a:lnR>
                    <a:lnT>
                      <a:noFill/>
                    </a:lnT>
                    <a:lnB>
                      <a:noFill/>
                    </a:lnB>
                    <a:noFill/>
                  </a:tcPr>
                </a:tc>
                <a:tc>
                  <a:txBody>
                    <a:bodyPr/>
                    <a:lstStyle/>
                    <a:p>
                      <a:r>
                        <a:rPr lang="en-GB" sz="900" dirty="0"/>
                        <a:t>Anxiety related to cancer diagnosis and uncertainty about the future.</a:t>
                      </a:r>
                    </a:p>
                  </a:txBody>
                  <a:tcPr marL="18387" marR="18387" marT="9193" marB="9193" anchor="ctr">
                    <a:lnL>
                      <a:noFill/>
                    </a:lnL>
                    <a:lnR>
                      <a:noFill/>
                    </a:lnR>
                    <a:lnT>
                      <a:noFill/>
                    </a:lnT>
                    <a:lnB>
                      <a:noFill/>
                    </a:lnB>
                    <a:noFill/>
                  </a:tcPr>
                </a:tc>
                <a:tc>
                  <a:txBody>
                    <a:bodyPr/>
                    <a:lstStyle/>
                    <a:p>
                      <a:r>
                        <a:rPr lang="en-GB" sz="900" dirty="0"/>
                        <a:t>Patient will demonstrate reduced anxiety and express feelings openly.</a:t>
                      </a:r>
                    </a:p>
                  </a:txBody>
                  <a:tcPr marL="18387" marR="18387" marT="9193" marB="9193" anchor="ctr">
                    <a:lnL>
                      <a:noFill/>
                    </a:lnL>
                    <a:lnR>
                      <a:noFill/>
                    </a:lnR>
                    <a:lnT>
                      <a:noFill/>
                    </a:lnT>
                    <a:lnB>
                      <a:noFill/>
                    </a:lnB>
                    <a:noFill/>
                  </a:tcPr>
                </a:tc>
                <a:tc>
                  <a:txBody>
                    <a:bodyPr/>
                    <a:lstStyle/>
                    <a:p>
                      <a:r>
                        <a:rPr lang="en-GB" sz="900" dirty="0"/>
                        <a:t>Provide emotional support; encourage discussion of concerns; provide clear information about treatment; refer to counselling or support groups if needed.</a:t>
                      </a:r>
                    </a:p>
                  </a:txBody>
                  <a:tcPr marL="18387" marR="18387" marT="9193" marB="9193" anchor="ctr">
                    <a:lnL>
                      <a:noFill/>
                    </a:lnL>
                    <a:lnR>
                      <a:noFill/>
                    </a:lnR>
                    <a:lnT>
                      <a:noFill/>
                    </a:lnT>
                    <a:lnB>
                      <a:noFill/>
                    </a:lnB>
                    <a:noFill/>
                  </a:tcPr>
                </a:tc>
                <a:tc>
                  <a:txBody>
                    <a:bodyPr/>
                    <a:lstStyle/>
                    <a:p>
                      <a:r>
                        <a:rPr lang="en-GB" sz="900"/>
                        <a:t>Patient reports feeling more supported and shows improved coping strategies.</a:t>
                      </a:r>
                    </a:p>
                  </a:txBody>
                  <a:tcPr marL="18387" marR="18387" marT="9193" marB="9193" anchor="ctr">
                    <a:lnL>
                      <a:noFill/>
                    </a:lnL>
                    <a:lnR>
                      <a:noFill/>
                    </a:lnR>
                    <a:lnT>
                      <a:noFill/>
                    </a:lnT>
                    <a:lnB>
                      <a:noFill/>
                    </a:lnB>
                    <a:noFill/>
                  </a:tcPr>
                </a:tc>
                <a:extLst>
                  <a:ext uri="{0D108BD9-81ED-4DB2-BD59-A6C34878D82A}">
                    <a16:rowId xmlns:a16="http://schemas.microsoft.com/office/drawing/2014/main" val="2743548580"/>
                  </a:ext>
                </a:extLst>
              </a:tr>
              <a:tr h="790627">
                <a:tc>
                  <a:txBody>
                    <a:bodyPr/>
                    <a:lstStyle/>
                    <a:p>
                      <a:r>
                        <a:rPr lang="en-GB" sz="900"/>
                        <a:t>Surgical wound present following mastectomy or lumpectomy.</a:t>
                      </a:r>
                    </a:p>
                  </a:txBody>
                  <a:tcPr marL="18387" marR="18387" marT="9193" marB="9193" anchor="ctr">
                    <a:lnL>
                      <a:noFill/>
                    </a:lnL>
                    <a:lnR>
                      <a:noFill/>
                    </a:lnR>
                    <a:lnT>
                      <a:noFill/>
                    </a:lnT>
                    <a:lnB>
                      <a:noFill/>
                    </a:lnB>
                    <a:noFill/>
                  </a:tcPr>
                </a:tc>
                <a:tc>
                  <a:txBody>
                    <a:bodyPr/>
                    <a:lstStyle/>
                    <a:p>
                      <a:r>
                        <a:rPr lang="en-GB" sz="900"/>
                        <a:t>Risk of infection related to surgical wound and immunosuppression from treatment.</a:t>
                      </a:r>
                    </a:p>
                  </a:txBody>
                  <a:tcPr marL="18387" marR="18387" marT="9193" marB="9193" anchor="ctr">
                    <a:lnL>
                      <a:noFill/>
                    </a:lnL>
                    <a:lnR>
                      <a:noFill/>
                    </a:lnR>
                    <a:lnT>
                      <a:noFill/>
                    </a:lnT>
                    <a:lnB>
                      <a:noFill/>
                    </a:lnB>
                    <a:noFill/>
                  </a:tcPr>
                </a:tc>
                <a:tc>
                  <a:txBody>
                    <a:bodyPr/>
                    <a:lstStyle/>
                    <a:p>
                      <a:r>
                        <a:rPr lang="en-GB" sz="900" dirty="0"/>
                        <a:t>Surgical site will remain free from infection.</a:t>
                      </a:r>
                    </a:p>
                  </a:txBody>
                  <a:tcPr marL="18387" marR="18387" marT="9193" marB="9193" anchor="ctr">
                    <a:lnL>
                      <a:noFill/>
                    </a:lnL>
                    <a:lnR>
                      <a:noFill/>
                    </a:lnR>
                    <a:lnT>
                      <a:noFill/>
                    </a:lnT>
                    <a:lnB>
                      <a:noFill/>
                    </a:lnB>
                    <a:noFill/>
                  </a:tcPr>
                </a:tc>
                <a:tc>
                  <a:txBody>
                    <a:bodyPr/>
                    <a:lstStyle/>
                    <a:p>
                      <a:r>
                        <a:rPr lang="en-GB" sz="900" dirty="0"/>
                        <a:t>Monitor wound regularly; maintain sterile dressing techniques; monitor temperature and signs of infection; educate patient about hygiene.</a:t>
                      </a:r>
                    </a:p>
                  </a:txBody>
                  <a:tcPr marL="18387" marR="18387" marT="9193" marB="9193" anchor="ctr">
                    <a:lnL>
                      <a:noFill/>
                    </a:lnL>
                    <a:lnR>
                      <a:noFill/>
                    </a:lnR>
                    <a:lnT>
                      <a:noFill/>
                    </a:lnT>
                    <a:lnB>
                      <a:noFill/>
                    </a:lnB>
                    <a:noFill/>
                  </a:tcPr>
                </a:tc>
                <a:tc>
                  <a:txBody>
                    <a:bodyPr/>
                    <a:lstStyle/>
                    <a:p>
                      <a:r>
                        <a:rPr lang="en-GB" sz="900"/>
                        <a:t>Wound healing observed with no signs of redness, swelling, or infection.</a:t>
                      </a:r>
                    </a:p>
                  </a:txBody>
                  <a:tcPr marL="18387" marR="18387" marT="9193" marB="9193" anchor="ctr">
                    <a:lnL>
                      <a:noFill/>
                    </a:lnL>
                    <a:lnR>
                      <a:noFill/>
                    </a:lnR>
                    <a:lnT>
                      <a:noFill/>
                    </a:lnT>
                    <a:lnB>
                      <a:noFill/>
                    </a:lnB>
                    <a:noFill/>
                  </a:tcPr>
                </a:tc>
                <a:extLst>
                  <a:ext uri="{0D108BD9-81ED-4DB2-BD59-A6C34878D82A}">
                    <a16:rowId xmlns:a16="http://schemas.microsoft.com/office/drawing/2014/main" val="2474595402"/>
                  </a:ext>
                </a:extLst>
              </a:tr>
              <a:tr h="680307">
                <a:tc>
                  <a:txBody>
                    <a:bodyPr/>
                    <a:lstStyle/>
                    <a:p>
                      <a:r>
                        <a:rPr lang="en-GB" sz="900"/>
                        <a:t>Patient experiencing nausea, fatigue, or loss of appetite during chemotherapy.</a:t>
                      </a:r>
                    </a:p>
                  </a:txBody>
                  <a:tcPr marL="18387" marR="18387" marT="9193" marB="9193" anchor="ctr">
                    <a:lnL>
                      <a:noFill/>
                    </a:lnL>
                    <a:lnR>
                      <a:noFill/>
                    </a:lnR>
                    <a:lnT>
                      <a:noFill/>
                    </a:lnT>
                    <a:lnB>
                      <a:noFill/>
                    </a:lnB>
                    <a:noFill/>
                  </a:tcPr>
                </a:tc>
                <a:tc>
                  <a:txBody>
                    <a:bodyPr/>
                    <a:lstStyle/>
                    <a:p>
                      <a:r>
                        <a:rPr lang="en-GB" sz="900"/>
                        <a:t>Imbalanced nutrition less than body requirements related to treatment side effects.</a:t>
                      </a:r>
                    </a:p>
                  </a:txBody>
                  <a:tcPr marL="18387" marR="18387" marT="9193" marB="9193" anchor="ctr">
                    <a:lnL>
                      <a:noFill/>
                    </a:lnL>
                    <a:lnR>
                      <a:noFill/>
                    </a:lnR>
                    <a:lnT>
                      <a:noFill/>
                    </a:lnT>
                    <a:lnB>
                      <a:noFill/>
                    </a:lnB>
                    <a:noFill/>
                  </a:tcPr>
                </a:tc>
                <a:tc>
                  <a:txBody>
                    <a:bodyPr/>
                    <a:lstStyle/>
                    <a:p>
                      <a:r>
                        <a:rPr lang="en-GB" sz="900"/>
                        <a:t>Patient will maintain adequate nutritional intake and stable weight.</a:t>
                      </a:r>
                    </a:p>
                  </a:txBody>
                  <a:tcPr marL="18387" marR="18387" marT="9193" marB="9193" anchor="ctr">
                    <a:lnL>
                      <a:noFill/>
                    </a:lnL>
                    <a:lnR>
                      <a:noFill/>
                    </a:lnR>
                    <a:lnT>
                      <a:noFill/>
                    </a:lnT>
                    <a:lnB>
                      <a:noFill/>
                    </a:lnB>
                    <a:noFill/>
                  </a:tcPr>
                </a:tc>
                <a:tc>
                  <a:txBody>
                    <a:bodyPr/>
                    <a:lstStyle/>
                    <a:p>
                      <a:r>
                        <a:rPr lang="en-GB" sz="900" dirty="0"/>
                        <a:t>Encourage small frequent meals; provide high-protein foods; monitor weight and hydration; manage nausea with prescribed medication.</a:t>
                      </a:r>
                    </a:p>
                  </a:txBody>
                  <a:tcPr marL="18387" marR="18387" marT="9193" marB="9193" anchor="ctr">
                    <a:lnL>
                      <a:noFill/>
                    </a:lnL>
                    <a:lnR>
                      <a:noFill/>
                    </a:lnR>
                    <a:lnT>
                      <a:noFill/>
                    </a:lnT>
                    <a:lnB>
                      <a:noFill/>
                    </a:lnB>
                    <a:noFill/>
                  </a:tcPr>
                </a:tc>
                <a:tc>
                  <a:txBody>
                    <a:bodyPr/>
                    <a:lstStyle/>
                    <a:p>
                      <a:r>
                        <a:rPr lang="en-GB" sz="900" dirty="0"/>
                        <a:t>Patient maintains adequate food intake and stable nutritional status.</a:t>
                      </a:r>
                    </a:p>
                  </a:txBody>
                  <a:tcPr marL="18387" marR="18387" marT="9193" marB="9193" anchor="ctr">
                    <a:lnL>
                      <a:noFill/>
                    </a:lnL>
                    <a:lnR>
                      <a:noFill/>
                    </a:lnR>
                    <a:lnT>
                      <a:noFill/>
                    </a:lnT>
                    <a:lnB>
                      <a:noFill/>
                    </a:lnB>
                    <a:noFill/>
                  </a:tcPr>
                </a:tc>
                <a:extLst>
                  <a:ext uri="{0D108BD9-81ED-4DB2-BD59-A6C34878D82A}">
                    <a16:rowId xmlns:a16="http://schemas.microsoft.com/office/drawing/2014/main" val="2833965645"/>
                  </a:ext>
                </a:extLst>
              </a:tr>
              <a:tr h="735467">
                <a:tc>
                  <a:txBody>
                    <a:bodyPr/>
                    <a:lstStyle/>
                    <a:p>
                      <a:r>
                        <a:rPr lang="en-GB" sz="900"/>
                        <a:t>Patient expresses concerns about body changes after breast surgery.</a:t>
                      </a:r>
                    </a:p>
                  </a:txBody>
                  <a:tcPr marL="18387" marR="18387" marT="9193" marB="9193" anchor="ctr">
                    <a:lnL>
                      <a:noFill/>
                    </a:lnL>
                    <a:lnR>
                      <a:noFill/>
                    </a:lnR>
                    <a:lnT>
                      <a:noFill/>
                    </a:lnT>
                    <a:lnB>
                      <a:noFill/>
                    </a:lnB>
                    <a:noFill/>
                  </a:tcPr>
                </a:tc>
                <a:tc>
                  <a:txBody>
                    <a:bodyPr/>
                    <a:lstStyle/>
                    <a:p>
                      <a:r>
                        <a:rPr lang="en-GB" sz="900"/>
                        <a:t>Disturbed body image related to loss or alteration of the breast.</a:t>
                      </a:r>
                    </a:p>
                  </a:txBody>
                  <a:tcPr marL="18387" marR="18387" marT="9193" marB="9193" anchor="ctr">
                    <a:lnL>
                      <a:noFill/>
                    </a:lnL>
                    <a:lnR>
                      <a:noFill/>
                    </a:lnR>
                    <a:lnT>
                      <a:noFill/>
                    </a:lnT>
                    <a:lnB>
                      <a:noFill/>
                    </a:lnB>
                    <a:noFill/>
                  </a:tcPr>
                </a:tc>
                <a:tc>
                  <a:txBody>
                    <a:bodyPr/>
                    <a:lstStyle/>
                    <a:p>
                      <a:r>
                        <a:rPr lang="en-GB" sz="900"/>
                        <a:t>Patient will demonstrate acceptance of body changes and improved self-esteem.</a:t>
                      </a:r>
                    </a:p>
                  </a:txBody>
                  <a:tcPr marL="18387" marR="18387" marT="9193" marB="9193" anchor="ctr">
                    <a:lnL>
                      <a:noFill/>
                    </a:lnL>
                    <a:lnR>
                      <a:noFill/>
                    </a:lnR>
                    <a:lnT>
                      <a:noFill/>
                    </a:lnT>
                    <a:lnB>
                      <a:noFill/>
                    </a:lnB>
                    <a:noFill/>
                  </a:tcPr>
                </a:tc>
                <a:tc>
                  <a:txBody>
                    <a:bodyPr/>
                    <a:lstStyle/>
                    <a:p>
                      <a:r>
                        <a:rPr lang="en-GB" sz="900" dirty="0"/>
                        <a:t>Provide emotional reassurance; discuss prosthesis or reconstruction options; encourage participation in support groups; involve family support.</a:t>
                      </a:r>
                    </a:p>
                  </a:txBody>
                  <a:tcPr marL="18387" marR="18387" marT="9193" marB="9193" anchor="ctr">
                    <a:lnL>
                      <a:noFill/>
                    </a:lnL>
                    <a:lnR>
                      <a:noFill/>
                    </a:lnR>
                    <a:lnT>
                      <a:noFill/>
                    </a:lnT>
                    <a:lnB>
                      <a:noFill/>
                    </a:lnB>
                    <a:noFill/>
                  </a:tcPr>
                </a:tc>
                <a:tc>
                  <a:txBody>
                    <a:bodyPr/>
                    <a:lstStyle/>
                    <a:p>
                      <a:r>
                        <a:rPr lang="en-GB" sz="900" dirty="0"/>
                        <a:t>Patient verbalises improved self-confidence and adaptation to body changes.</a:t>
                      </a:r>
                    </a:p>
                  </a:txBody>
                  <a:tcPr marL="18387" marR="18387" marT="9193" marB="9193" anchor="ctr">
                    <a:lnL>
                      <a:noFill/>
                    </a:lnL>
                    <a:lnR>
                      <a:noFill/>
                    </a:lnR>
                    <a:lnT>
                      <a:noFill/>
                    </a:lnT>
                    <a:lnB>
                      <a:noFill/>
                    </a:lnB>
                    <a:noFill/>
                  </a:tcPr>
                </a:tc>
                <a:extLst>
                  <a:ext uri="{0D108BD9-81ED-4DB2-BD59-A6C34878D82A}">
                    <a16:rowId xmlns:a16="http://schemas.microsoft.com/office/drawing/2014/main" val="2819569596"/>
                  </a:ext>
                </a:extLst>
              </a:tr>
            </a:tbl>
          </a:graphicData>
        </a:graphic>
      </p:graphicFrame>
      <p:sp>
        <p:nvSpPr>
          <p:cNvPr id="24" name="TextBox 23">
            <a:extLst>
              <a:ext uri="{FF2B5EF4-FFF2-40B4-BE49-F238E27FC236}">
                <a16:creationId xmlns:a16="http://schemas.microsoft.com/office/drawing/2014/main" id="{77EA5E37-AC06-8B36-2376-FDF63C2B1BE6}"/>
              </a:ext>
            </a:extLst>
          </p:cNvPr>
          <p:cNvSpPr txBox="1"/>
          <p:nvPr/>
        </p:nvSpPr>
        <p:spPr>
          <a:xfrm>
            <a:off x="1979712" y="5404507"/>
            <a:ext cx="4572000" cy="261610"/>
          </a:xfrm>
          <a:prstGeom prst="rect">
            <a:avLst/>
          </a:prstGeom>
          <a:noFill/>
        </p:spPr>
        <p:txBody>
          <a:bodyPr wrap="square">
            <a:spAutoFit/>
          </a:bodyPr>
          <a:lstStyle/>
          <a:p>
            <a:r>
              <a:rPr lang="en-US" sz="1100" dirty="0"/>
              <a:t>(ROCK et al., 2022) </a:t>
            </a:r>
            <a:endParaRPr lang="en-GB" sz="1100" dirty="0"/>
          </a:p>
        </p:txBody>
      </p:sp>
    </p:spTree>
    <p:extLst>
      <p:ext uri="{BB962C8B-B14F-4D97-AF65-F5344CB8AC3E}">
        <p14:creationId xmlns:p14="http://schemas.microsoft.com/office/powerpoint/2010/main" val="425489401"/>
      </p:ext>
    </p:extLst>
  </p:cSld>
  <p:clrMapOvr>
    <a:masterClrMapping/>
  </p:clrMapOvr>
  <mc:AlternateContent xmlns:mc="http://schemas.openxmlformats.org/markup-compatibility/2006" xmlns:p14="http://schemas.microsoft.com/office/powerpoint/2010/main">
    <mc:Choice Requires="p14">
      <p:transition spd="slow" p14:dur="2000" advTm="65370"/>
    </mc:Choice>
    <mc:Fallback xmlns="">
      <p:transition spd="slow" advTm="65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A4AA6EA-499E-C622-5D79-70B44247CCC1}"/>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0D139410-C2DB-7DFE-6E4B-D85B4CEBFF69}"/>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
        <p:nvSpPr>
          <p:cNvPr id="6" name="TextBox 5">
            <a:extLst>
              <a:ext uri="{FF2B5EF4-FFF2-40B4-BE49-F238E27FC236}">
                <a16:creationId xmlns:a16="http://schemas.microsoft.com/office/drawing/2014/main" id="{1E661EF6-B137-D38E-4F15-46B2979FBC8B}"/>
              </a:ext>
            </a:extLst>
          </p:cNvPr>
          <p:cNvSpPr txBox="1"/>
          <p:nvPr/>
        </p:nvSpPr>
        <p:spPr>
          <a:xfrm>
            <a:off x="653331" y="620688"/>
            <a:ext cx="7668344" cy="2554545"/>
          </a:xfrm>
          <a:prstGeom prst="rect">
            <a:avLst/>
          </a:prstGeom>
          <a:noFill/>
        </p:spPr>
        <p:txBody>
          <a:bodyPr wrap="square" rtlCol="0">
            <a:spAutoFit/>
          </a:bodyPr>
          <a:lstStyle/>
          <a:p>
            <a:r>
              <a:rPr lang="en-GB" sz="3200" dirty="0"/>
              <a:t>A multidisciplinary approach is essential in breast cancer care, involving oncologists, nurses, psychologists, and dietitians to support the patient’s physical and psychological wellbeing.</a:t>
            </a:r>
          </a:p>
        </p:txBody>
      </p:sp>
      <p:pic>
        <p:nvPicPr>
          <p:cNvPr id="12" name="Audio 11">
            <a:extLst>
              <a:ext uri="{FF2B5EF4-FFF2-40B4-BE49-F238E27FC236}">
                <a16:creationId xmlns:a16="http://schemas.microsoft.com/office/drawing/2014/main" id="{92C54D98-60FB-024B-67D6-479A4BFA73A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995260493"/>
      </p:ext>
    </p:extLst>
  </p:cSld>
  <p:clrMapOvr>
    <a:masterClrMapping/>
  </p:clrMapOvr>
  <mc:AlternateContent xmlns:mc="http://schemas.openxmlformats.org/markup-compatibility/2006" xmlns:p14="http://schemas.microsoft.com/office/powerpoint/2010/main">
    <mc:Choice Requires="p14">
      <p:transition spd="slow" p14:dur="2000" advTm="23683"/>
    </mc:Choice>
    <mc:Fallback xmlns="">
      <p:transition spd="slow" advTm="23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96B55-1E0D-5499-D572-C5AE5BAF9073}"/>
              </a:ext>
            </a:extLst>
          </p:cNvPr>
          <p:cNvSpPr>
            <a:spLocks noGrp="1"/>
          </p:cNvSpPr>
          <p:nvPr>
            <p:ph type="title"/>
          </p:nvPr>
        </p:nvSpPr>
        <p:spPr/>
        <p:txBody>
          <a:bodyPr/>
          <a:lstStyle/>
          <a:p>
            <a:endParaRPr lang="en-GB" dirty="0"/>
          </a:p>
        </p:txBody>
      </p:sp>
      <p:sp>
        <p:nvSpPr>
          <p:cNvPr id="4" name="Date Placeholder 3">
            <a:extLst>
              <a:ext uri="{FF2B5EF4-FFF2-40B4-BE49-F238E27FC236}">
                <a16:creationId xmlns:a16="http://schemas.microsoft.com/office/drawing/2014/main" id="{3278CA46-5933-F38B-9A3B-CCCA13B6DDA9}"/>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4BCDA7DD-83EC-5902-CCD4-71B57CFFEF37}"/>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pic>
        <p:nvPicPr>
          <p:cNvPr id="6" name="Picture 5">
            <a:extLst>
              <a:ext uri="{FF2B5EF4-FFF2-40B4-BE49-F238E27FC236}">
                <a16:creationId xmlns:a16="http://schemas.microsoft.com/office/drawing/2014/main" id="{2DC73E57-08A2-69EC-6EA1-CF73B7B0C6BE}"/>
              </a:ext>
            </a:extLst>
          </p:cNvPr>
          <p:cNvPicPr>
            <a:picLocks noChangeAspect="1"/>
          </p:cNvPicPr>
          <p:nvPr/>
        </p:nvPicPr>
        <p:blipFill>
          <a:blip r:embed="rId2"/>
          <a:stretch>
            <a:fillRect/>
          </a:stretch>
        </p:blipFill>
        <p:spPr>
          <a:xfrm>
            <a:off x="312149" y="0"/>
            <a:ext cx="8374651" cy="5885478"/>
          </a:xfrm>
          <a:prstGeom prst="rect">
            <a:avLst/>
          </a:prstGeom>
        </p:spPr>
      </p:pic>
      <p:sp>
        <p:nvSpPr>
          <p:cNvPr id="7" name="TextBox 6">
            <a:extLst>
              <a:ext uri="{FF2B5EF4-FFF2-40B4-BE49-F238E27FC236}">
                <a16:creationId xmlns:a16="http://schemas.microsoft.com/office/drawing/2014/main" id="{3B130507-24B4-917F-DECB-E20ABC38A47F}"/>
              </a:ext>
            </a:extLst>
          </p:cNvPr>
          <p:cNvSpPr txBox="1"/>
          <p:nvPr/>
        </p:nvSpPr>
        <p:spPr>
          <a:xfrm>
            <a:off x="1763688" y="6120059"/>
            <a:ext cx="1531188" cy="369332"/>
          </a:xfrm>
          <a:prstGeom prst="rect">
            <a:avLst/>
          </a:prstGeom>
          <a:noFill/>
        </p:spPr>
        <p:txBody>
          <a:bodyPr wrap="none" rtlCol="0">
            <a:spAutoFit/>
          </a:bodyPr>
          <a:lstStyle/>
          <a:p>
            <a:r>
              <a:rPr lang="en-US" sz="1800" dirty="0">
                <a:solidFill>
                  <a:schemeClr val="bg1"/>
                </a:solidFill>
              </a:rPr>
              <a:t>(NICE, 2021)</a:t>
            </a:r>
            <a:endParaRPr lang="en-GB" dirty="0">
              <a:solidFill>
                <a:schemeClr val="bg1"/>
              </a:solidFill>
            </a:endParaRPr>
          </a:p>
        </p:txBody>
      </p:sp>
    </p:spTree>
    <p:extLst>
      <p:ext uri="{BB962C8B-B14F-4D97-AF65-F5344CB8AC3E}">
        <p14:creationId xmlns:p14="http://schemas.microsoft.com/office/powerpoint/2010/main" val="4256361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457200" y="274638"/>
            <a:ext cx="8229600" cy="922114"/>
          </a:xfrm>
        </p:spPr>
        <p:txBody>
          <a:bodyPr/>
          <a:lstStyle/>
          <a:p>
            <a:r>
              <a:rPr lang="en-GB" sz="3600" b="1" dirty="0"/>
              <a:t>Care Plan (3/3) </a:t>
            </a:r>
          </a:p>
        </p:txBody>
      </p:sp>
      <p:sp>
        <p:nvSpPr>
          <p:cNvPr id="3" name="Content Placeholder 2">
            <a:extLst>
              <a:ext uri="{FF2B5EF4-FFF2-40B4-BE49-F238E27FC236}">
                <a16:creationId xmlns:a16="http://schemas.microsoft.com/office/drawing/2014/main" id="{CB8DB334-A7AC-B263-B902-D885AE203F43}"/>
              </a:ext>
            </a:extLst>
          </p:cNvPr>
          <p:cNvSpPr>
            <a:spLocks noGrp="1"/>
          </p:cNvSpPr>
          <p:nvPr>
            <p:ph idx="1"/>
          </p:nvPr>
        </p:nvSpPr>
        <p:spPr/>
        <p:txBody>
          <a:bodyPr/>
          <a:lstStyle/>
          <a:p>
            <a:pPr marL="0" indent="0">
              <a:buNone/>
            </a:pPr>
            <a:r>
              <a:rPr lang="en-GB" dirty="0">
                <a:solidFill>
                  <a:srgbClr val="0070C0"/>
                </a:solidFill>
              </a:rPr>
              <a:t>Good communication is the key for Madame L care. The medical team must always explain things to her clearly, using simple words, not confusing medical terms. They should check that she understands her diagnosis and treatment choices. Madame L must feel listened to and able to ask any question without fear.</a:t>
            </a:r>
          </a:p>
        </p:txBody>
      </p:sp>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pic>
        <p:nvPicPr>
          <p:cNvPr id="11" name="Audio 10">
            <a:extLst>
              <a:ext uri="{FF2B5EF4-FFF2-40B4-BE49-F238E27FC236}">
                <a16:creationId xmlns:a16="http://schemas.microsoft.com/office/drawing/2014/main" id="{AF83A49C-9EFB-CDA4-F772-1A8B438A364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418309274"/>
      </p:ext>
    </p:extLst>
  </p:cSld>
  <p:clrMapOvr>
    <a:masterClrMapping/>
  </p:clrMapOvr>
  <mc:AlternateContent xmlns:mc="http://schemas.openxmlformats.org/markup-compatibility/2006" xmlns:p14="http://schemas.microsoft.com/office/powerpoint/2010/main">
    <mc:Choice Requires="p14">
      <p:transition spd="slow" p14:dur="2000" advTm="36515"/>
    </mc:Choice>
    <mc:Fallback xmlns="">
      <p:transition spd="slow" advTm="365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DDA1D93-9A6C-339C-339D-F016040A920A}"/>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C16E3EF8-E8EF-F5CC-BE59-AE1E34515C1F}"/>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
        <p:nvSpPr>
          <p:cNvPr id="6" name="TextBox 5">
            <a:extLst>
              <a:ext uri="{FF2B5EF4-FFF2-40B4-BE49-F238E27FC236}">
                <a16:creationId xmlns:a16="http://schemas.microsoft.com/office/drawing/2014/main" id="{DE5DAFD4-0712-3C2C-279D-B89702BC72F0}"/>
              </a:ext>
            </a:extLst>
          </p:cNvPr>
          <p:cNvSpPr txBox="1"/>
          <p:nvPr/>
        </p:nvSpPr>
        <p:spPr>
          <a:xfrm>
            <a:off x="736601" y="476672"/>
            <a:ext cx="8155880" cy="5262979"/>
          </a:xfrm>
          <a:prstGeom prst="rect">
            <a:avLst/>
          </a:prstGeom>
          <a:noFill/>
        </p:spPr>
        <p:txBody>
          <a:bodyPr wrap="square" rtlCol="0">
            <a:spAutoFit/>
          </a:bodyPr>
          <a:lstStyle/>
          <a:p>
            <a:r>
              <a:rPr lang="en-US" sz="2800" dirty="0"/>
              <a:t>Important ethics rules must be followed.</a:t>
            </a:r>
          </a:p>
          <a:p>
            <a:r>
              <a:rPr lang="en-US" sz="2800" dirty="0"/>
              <a:t>Madame L autonomy, or her right to make her own choices , is most important. Doctor must get her informed consent before any treatment. This means she fully understands the benefits, risk and other options firs.</a:t>
            </a:r>
          </a:p>
          <a:p>
            <a:r>
              <a:rPr lang="en-US" sz="2800" dirty="0"/>
              <a:t>All her health information must be kept private and confidential. The team should also be very honest with her, while always being kind and giving hope. They must support her whole well-being, not just treat the cancer, and respect her personal values and family support system.</a:t>
            </a:r>
          </a:p>
        </p:txBody>
      </p:sp>
      <p:pic>
        <p:nvPicPr>
          <p:cNvPr id="12" name="Audio 11">
            <a:extLst>
              <a:ext uri="{FF2B5EF4-FFF2-40B4-BE49-F238E27FC236}">
                <a16:creationId xmlns:a16="http://schemas.microsoft.com/office/drawing/2014/main" id="{AD60A3E1-DF97-408C-29EB-A13070216C1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455461342"/>
      </p:ext>
    </p:extLst>
  </p:cSld>
  <p:clrMapOvr>
    <a:masterClrMapping/>
  </p:clrMapOvr>
  <mc:AlternateContent xmlns:mc="http://schemas.openxmlformats.org/markup-compatibility/2006" xmlns:p14="http://schemas.microsoft.com/office/powerpoint/2010/main">
    <mc:Choice Requires="p14">
      <p:transition spd="slow" p14:dur="2000" advTm="47012"/>
    </mc:Choice>
    <mc:Fallback xmlns="">
      <p:transition spd="slow" advTm="47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0B813-2AA8-8347-30B0-3B6E9BBDA027}"/>
              </a:ext>
            </a:extLst>
          </p:cNvPr>
          <p:cNvSpPr>
            <a:spLocks noGrp="1"/>
          </p:cNvSpPr>
          <p:nvPr>
            <p:ph type="title"/>
          </p:nvPr>
        </p:nvSpPr>
        <p:spPr/>
        <p:txBody>
          <a:bodyPr/>
          <a:lstStyle/>
          <a:p>
            <a:r>
              <a:rPr lang="en-US" sz="3600" b="1" dirty="0"/>
              <a:t>RISK FACTORS</a:t>
            </a:r>
          </a:p>
        </p:txBody>
      </p:sp>
      <p:sp>
        <p:nvSpPr>
          <p:cNvPr id="3" name="Content Placeholder 2">
            <a:extLst>
              <a:ext uri="{FF2B5EF4-FFF2-40B4-BE49-F238E27FC236}">
                <a16:creationId xmlns:a16="http://schemas.microsoft.com/office/drawing/2014/main" id="{C69DEDBE-DEB2-C8CE-30FD-282A95E9D551}"/>
              </a:ext>
            </a:extLst>
          </p:cNvPr>
          <p:cNvSpPr>
            <a:spLocks noGrp="1"/>
          </p:cNvSpPr>
          <p:nvPr>
            <p:ph idx="1"/>
          </p:nvPr>
        </p:nvSpPr>
        <p:spPr/>
        <p:txBody>
          <a:bodyPr/>
          <a:lstStyle/>
          <a:p>
            <a:r>
              <a:rPr lang="en-US" dirty="0"/>
              <a:t>Madame L has several risk factor that affect her health, mainly from her lifestyle and new condition.</a:t>
            </a:r>
          </a:p>
          <a:p>
            <a:r>
              <a:rPr lang="en-US" dirty="0"/>
              <a:t>Her cancer diagnosis is the biggest current risk. If not treated fully, it could spread. Her age (62) is also a common risk factor developing cancer. </a:t>
            </a:r>
          </a:p>
        </p:txBody>
      </p:sp>
      <p:sp>
        <p:nvSpPr>
          <p:cNvPr id="4" name="Date Placeholder 3">
            <a:extLst>
              <a:ext uri="{FF2B5EF4-FFF2-40B4-BE49-F238E27FC236}">
                <a16:creationId xmlns:a16="http://schemas.microsoft.com/office/drawing/2014/main" id="{F163BB16-C963-49CE-95D4-D022780F2128}"/>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99911C39-CE79-674C-7A9C-B94180A09E2B}"/>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pic>
        <p:nvPicPr>
          <p:cNvPr id="12" name="Audio 11">
            <a:extLst>
              <a:ext uri="{FF2B5EF4-FFF2-40B4-BE49-F238E27FC236}">
                <a16:creationId xmlns:a16="http://schemas.microsoft.com/office/drawing/2014/main" id="{DC9E4634-EDE7-6A90-B5CE-D033EB46959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652422983"/>
      </p:ext>
    </p:extLst>
  </p:cSld>
  <p:clrMapOvr>
    <a:masterClrMapping/>
  </p:clrMapOvr>
  <mc:AlternateContent xmlns:mc="http://schemas.openxmlformats.org/markup-compatibility/2006" xmlns:p14="http://schemas.microsoft.com/office/powerpoint/2010/main">
    <mc:Choice Requires="p14">
      <p:transition spd="slow" p14:dur="2000" advTm="25511"/>
    </mc:Choice>
    <mc:Fallback xmlns="">
      <p:transition spd="slow" advTm="255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DBBB3F-CFD8-D94D-10DD-496BD7B26EDB}"/>
              </a:ext>
            </a:extLst>
          </p:cNvPr>
          <p:cNvSpPr>
            <a:spLocks noGrp="1"/>
          </p:cNvSpPr>
          <p:nvPr>
            <p:ph idx="1"/>
          </p:nvPr>
        </p:nvSpPr>
        <p:spPr>
          <a:xfrm>
            <a:off x="250825" y="114300"/>
            <a:ext cx="8147074" cy="3917032"/>
          </a:xfrm>
        </p:spPr>
        <p:txBody>
          <a:bodyPr/>
          <a:lstStyle/>
          <a:p>
            <a:r>
              <a:rPr lang="en-US" sz="2800" dirty="0"/>
              <a:t>Her lifestyle increases her risk factors. Being overweight (BMI of 26) makes recovery more difficult and raises the likelihood of other health issues. Her diet, rich in sugars and fats, hampers her immune system's ability to combat illness. Her sedentary routine with minimal exercise weakens her heart, muscles, and energy levels. Additionally, her past neglect of minor symptoms delayed her diagnosis. Although she doesn’t smoke and consumes little alcohol—positive habits—her other behaviors pose risks that must be addressed to improve her health and overcome cancer.</a:t>
            </a:r>
          </a:p>
        </p:txBody>
      </p:sp>
      <p:sp>
        <p:nvSpPr>
          <p:cNvPr id="4" name="Date Placeholder 3">
            <a:extLst>
              <a:ext uri="{FF2B5EF4-FFF2-40B4-BE49-F238E27FC236}">
                <a16:creationId xmlns:a16="http://schemas.microsoft.com/office/drawing/2014/main" id="{08034FEB-C325-24DA-B828-A79FE6596419}"/>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814DBED3-74A3-E435-C415-67109EF59462}"/>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pic>
        <p:nvPicPr>
          <p:cNvPr id="11" name="Audio 10">
            <a:extLst>
              <a:ext uri="{FF2B5EF4-FFF2-40B4-BE49-F238E27FC236}">
                <a16:creationId xmlns:a16="http://schemas.microsoft.com/office/drawing/2014/main" id="{1211771C-4BFB-6AE4-B1A2-2EBD65308E5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831404444"/>
      </p:ext>
    </p:extLst>
  </p:cSld>
  <p:clrMapOvr>
    <a:masterClrMapping/>
  </p:clrMapOvr>
  <mc:AlternateContent xmlns:mc="http://schemas.openxmlformats.org/markup-compatibility/2006" xmlns:p14="http://schemas.microsoft.com/office/powerpoint/2010/main">
    <mc:Choice Requires="p14">
      <p:transition spd="slow" p14:dur="2000" advTm="56774"/>
    </mc:Choice>
    <mc:Fallback xmlns="">
      <p:transition spd="slow" advTm="56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B3821-8E6C-64B5-2278-0042466F85FB}"/>
              </a:ext>
            </a:extLst>
          </p:cNvPr>
          <p:cNvSpPr>
            <a:spLocks noGrp="1"/>
          </p:cNvSpPr>
          <p:nvPr>
            <p:ph type="title"/>
          </p:nvPr>
        </p:nvSpPr>
        <p:spPr/>
        <p:txBody>
          <a:bodyPr/>
          <a:lstStyle/>
          <a:p>
            <a:r>
              <a:rPr lang="en-US" b="1" dirty="0"/>
              <a:t>Recommendation</a:t>
            </a:r>
          </a:p>
        </p:txBody>
      </p:sp>
      <p:sp>
        <p:nvSpPr>
          <p:cNvPr id="3" name="Content Placeholder 2">
            <a:extLst>
              <a:ext uri="{FF2B5EF4-FFF2-40B4-BE49-F238E27FC236}">
                <a16:creationId xmlns:a16="http://schemas.microsoft.com/office/drawing/2014/main" id="{C3524963-F394-2458-C658-9C1A74361659}"/>
              </a:ext>
            </a:extLst>
          </p:cNvPr>
          <p:cNvSpPr>
            <a:spLocks noGrp="1"/>
          </p:cNvSpPr>
          <p:nvPr>
            <p:ph idx="1"/>
          </p:nvPr>
        </p:nvSpPr>
        <p:spPr/>
        <p:txBody>
          <a:bodyPr/>
          <a:lstStyle/>
          <a:p>
            <a:r>
              <a:rPr lang="en-US" b="1" dirty="0"/>
              <a:t>Care Routine: </a:t>
            </a:r>
            <a:r>
              <a:rPr lang="en-US" dirty="0"/>
              <a:t>Madame L needs a balanced diet with more fruit, vegetables, and lean protein to support her strength during treatment. Gentle exercise, like daily short walks, should continue to fight tiredness. Her care team must teach her about managing treatment side effects.</a:t>
            </a:r>
          </a:p>
          <a:p>
            <a:endParaRPr lang="en-US" b="1" dirty="0"/>
          </a:p>
        </p:txBody>
      </p:sp>
      <p:sp>
        <p:nvSpPr>
          <p:cNvPr id="4" name="Date Placeholder 3">
            <a:extLst>
              <a:ext uri="{FF2B5EF4-FFF2-40B4-BE49-F238E27FC236}">
                <a16:creationId xmlns:a16="http://schemas.microsoft.com/office/drawing/2014/main" id="{241B9F4D-5AEF-D8AF-0764-79264F260AC3}"/>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C5A3B126-BE8D-BA3E-2204-CBC959C37197}"/>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11" name="Audio 10">
            <a:extLst>
              <a:ext uri="{FF2B5EF4-FFF2-40B4-BE49-F238E27FC236}">
                <a16:creationId xmlns:a16="http://schemas.microsoft.com/office/drawing/2014/main" id="{B865FC00-F647-C0A2-5464-B463697541F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19560919"/>
      </p:ext>
    </p:extLst>
  </p:cSld>
  <p:clrMapOvr>
    <a:masterClrMapping/>
  </p:clrMapOvr>
  <mc:AlternateContent xmlns:mc="http://schemas.openxmlformats.org/markup-compatibility/2006" xmlns:p14="http://schemas.microsoft.com/office/powerpoint/2010/main">
    <mc:Choice Requires="p14">
      <p:transition spd="slow" p14:dur="2000" advTm="35422"/>
    </mc:Choice>
    <mc:Fallback xmlns="">
      <p:transition spd="slow" advTm="354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FB659-38C4-FD7D-BE4B-CDB3E21F233C}"/>
              </a:ext>
            </a:extLst>
          </p:cNvPr>
          <p:cNvSpPr>
            <a:spLocks noGrp="1"/>
          </p:cNvSpPr>
          <p:nvPr>
            <p:ph idx="1"/>
          </p:nvPr>
        </p:nvSpPr>
        <p:spPr>
          <a:xfrm>
            <a:off x="114239" y="143486"/>
            <a:ext cx="8229600" cy="3917032"/>
          </a:xfrm>
        </p:spPr>
        <p:txBody>
          <a:bodyPr/>
          <a:lstStyle/>
          <a:p>
            <a:r>
              <a:rPr lang="en-US" sz="2800" dirty="0"/>
              <a:t>Monitoring: nurses will regularly check her weight, blood pressure, and pain levels. They will watch closely for signs of infection, a major risk during chemotherapy. She needs scheduled scans to see if the treatment is working.</a:t>
            </a:r>
          </a:p>
          <a:p>
            <a:r>
              <a:rPr lang="en-US" sz="2800" dirty="0"/>
              <a:t>CARE PLANING: all plans must respect Madame L choices. A multidisciplinary team (doctors, nurses, a dietitian) will work together. They should connect Madame L with a cancer support group for her mental health. Clear plans for her family to help at home are also essential for her recovery. </a:t>
            </a:r>
          </a:p>
        </p:txBody>
      </p:sp>
      <p:sp>
        <p:nvSpPr>
          <p:cNvPr id="4" name="Date Placeholder 3">
            <a:extLst>
              <a:ext uri="{FF2B5EF4-FFF2-40B4-BE49-F238E27FC236}">
                <a16:creationId xmlns:a16="http://schemas.microsoft.com/office/drawing/2014/main" id="{D3E0D66D-9731-DA95-E959-B7FB20BF590A}"/>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25966F1E-26B0-EC61-2FBE-4A6CFEC6B344}"/>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pic>
        <p:nvPicPr>
          <p:cNvPr id="19" name="Audio 18">
            <a:extLst>
              <a:ext uri="{FF2B5EF4-FFF2-40B4-BE49-F238E27FC236}">
                <a16:creationId xmlns:a16="http://schemas.microsoft.com/office/drawing/2014/main" id="{A6B9172B-0A42-2692-C369-475AE8D6AD9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965156309"/>
      </p:ext>
    </p:extLst>
  </p:cSld>
  <p:clrMapOvr>
    <a:masterClrMapping/>
  </p:clrMapOvr>
  <mc:AlternateContent xmlns:mc="http://schemas.openxmlformats.org/markup-compatibility/2006" xmlns:p14="http://schemas.microsoft.com/office/powerpoint/2010/main">
    <mc:Choice Requires="p14">
      <p:transition spd="slow" p14:dur="2000" advTm="58586"/>
    </mc:Choice>
    <mc:Fallback xmlns="">
      <p:transition spd="slow" advTm="58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a:xfrm>
            <a:off x="-6436" y="-200942"/>
            <a:ext cx="8229600" cy="1143000"/>
          </a:xfrm>
        </p:spPr>
        <p:txBody>
          <a:bodyPr/>
          <a:lstStyle/>
          <a:p>
            <a:r>
              <a:rPr lang="en-GB" sz="3600" b="1" dirty="0"/>
              <a:t>Conclusion</a:t>
            </a:r>
          </a:p>
        </p:txBody>
      </p:sp>
      <p:sp>
        <p:nvSpPr>
          <p:cNvPr id="6" name="Content Placeholder 5">
            <a:extLst>
              <a:ext uri="{FF2B5EF4-FFF2-40B4-BE49-F238E27FC236}">
                <a16:creationId xmlns:a16="http://schemas.microsoft.com/office/drawing/2014/main" id="{C68C4224-F958-CB66-7629-688D5AD53A53}"/>
              </a:ext>
            </a:extLst>
          </p:cNvPr>
          <p:cNvSpPr>
            <a:spLocks noGrp="1"/>
          </p:cNvSpPr>
          <p:nvPr>
            <p:ph idx="1"/>
          </p:nvPr>
        </p:nvSpPr>
        <p:spPr>
          <a:xfrm>
            <a:off x="250825" y="942058"/>
            <a:ext cx="8229600" cy="3917032"/>
          </a:xfrm>
        </p:spPr>
        <p:txBody>
          <a:bodyPr/>
          <a:lstStyle/>
          <a:p>
            <a:r>
              <a:rPr lang="en-GB" sz="2000" dirty="0">
                <a:solidFill>
                  <a:srgbClr val="0070C0"/>
                </a:solidFill>
              </a:rPr>
              <a:t>Madame L a 62-year –old retired baker, has been diagnosed with breast cancer. This means some cells in her breast are growing out of control. Her past lifestyle, which included a rich diet and little exercise, contributed to her being overweight, a risk factor. </a:t>
            </a:r>
          </a:p>
          <a:p>
            <a:r>
              <a:rPr lang="en-GB" sz="2000" dirty="0">
                <a:solidFill>
                  <a:srgbClr val="0070C0"/>
                </a:solidFill>
              </a:rPr>
              <a:t>Her care plan must focus on both fighting the cancer and supporting her overall health. Key steps include a healthier diet, safe exercise, and clear communication from her medication team. They must monitor her closely during chemotherapy for side effects and progress.</a:t>
            </a:r>
          </a:p>
          <a:p>
            <a:r>
              <a:rPr lang="en-GB" sz="2000" dirty="0">
                <a:solidFill>
                  <a:srgbClr val="0070C0"/>
                </a:solidFill>
              </a:rPr>
              <a:t>Her care plan must focus on both fighting the cancer and supporting her overall health. Key steps include a healthier diet, safe exercise, and clear communication from her medical team. They must monitor her closely during chemotherapy for side effects and progress</a:t>
            </a:r>
            <a:r>
              <a:rPr lang="en-GB" sz="2400" dirty="0">
                <a:solidFill>
                  <a:srgbClr val="0070C0"/>
                </a:solidFill>
              </a:rPr>
              <a:t>.</a:t>
            </a:r>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pic>
        <p:nvPicPr>
          <p:cNvPr id="19" name="Audio 18">
            <a:extLst>
              <a:ext uri="{FF2B5EF4-FFF2-40B4-BE49-F238E27FC236}">
                <a16:creationId xmlns:a16="http://schemas.microsoft.com/office/drawing/2014/main" id="{AC6EB64D-BDF6-0D2C-9C79-1532EA24C22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278544363"/>
      </p:ext>
    </p:extLst>
  </p:cSld>
  <p:clrMapOvr>
    <a:masterClrMapping/>
  </p:clrMapOvr>
  <mc:AlternateContent xmlns:mc="http://schemas.openxmlformats.org/markup-compatibility/2006" xmlns:p14="http://schemas.microsoft.com/office/powerpoint/2010/main">
    <mc:Choice Requires="p14">
      <p:transition spd="slow" p14:dur="2000" advTm="83409"/>
    </mc:Choice>
    <mc:Fallback xmlns="">
      <p:transition spd="slow" advTm="83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669" y="-46495"/>
            <a:ext cx="8229600" cy="1143000"/>
          </a:xfrm>
        </p:spPr>
        <p:txBody>
          <a:bodyPr/>
          <a:lstStyle/>
          <a:p>
            <a:r>
              <a:rPr lang="en-GB" sz="3600" b="1" dirty="0">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a:xfrm>
            <a:off x="250103" y="980728"/>
            <a:ext cx="8229600" cy="3917032"/>
          </a:xfrm>
        </p:spPr>
        <p:txBody>
          <a:bodyPr/>
          <a:lstStyle/>
          <a:p>
            <a:r>
              <a:rPr lang="en-GB" sz="1800" dirty="0">
                <a:solidFill>
                  <a:srgbClr val="0070C0"/>
                </a:solidFill>
              </a:rPr>
              <a:t>1.</a:t>
            </a:r>
            <a:r>
              <a:rPr lang="en-GB" sz="1600" dirty="0">
                <a:solidFill>
                  <a:srgbClr val="0070C0"/>
                </a:solidFill>
              </a:rPr>
              <a:t>American cancer society (ACS) (2023) breast cancer facts&amp; figures 2023-2024. Atlanta, GA: American Cancer society, inc.</a:t>
            </a:r>
          </a:p>
          <a:p>
            <a:pPr marL="0" indent="0">
              <a:buNone/>
            </a:pPr>
            <a:endParaRPr lang="en-GB" sz="1600" dirty="0">
              <a:solidFill>
                <a:srgbClr val="0070C0"/>
              </a:solidFill>
            </a:endParaRPr>
          </a:p>
          <a:p>
            <a:r>
              <a:rPr lang="en-GB" sz="1600" dirty="0">
                <a:solidFill>
                  <a:srgbClr val="0070C0"/>
                </a:solidFill>
              </a:rPr>
              <a:t>2. Cancer research UK (CRUK) (2022) breast cancer statistics. Available at: </a:t>
            </a:r>
          </a:p>
          <a:p>
            <a:pPr marL="0" indent="0">
              <a:buNone/>
            </a:pPr>
            <a:r>
              <a:rPr lang="en-GB" sz="1600" dirty="0">
                <a:solidFill>
                  <a:srgbClr val="0070C0"/>
                </a:solidFill>
                <a:hlinkClick r:id="rId4"/>
              </a:rPr>
              <a:t>https://www.cancerresearchuk.org/</a:t>
            </a:r>
            <a:r>
              <a:rPr lang="en-GB" sz="1600" dirty="0">
                <a:solidFill>
                  <a:srgbClr val="0070C0"/>
                </a:solidFill>
              </a:rPr>
              <a:t> (Accessed:14 October 2023).</a:t>
            </a:r>
          </a:p>
          <a:p>
            <a:pPr marL="0" indent="0">
              <a:buNone/>
            </a:pPr>
            <a:endParaRPr lang="en-GB" sz="1600" dirty="0">
              <a:solidFill>
                <a:srgbClr val="0070C0"/>
              </a:solidFill>
            </a:endParaRPr>
          </a:p>
          <a:p>
            <a:r>
              <a:rPr lang="en-GB" sz="1600" dirty="0">
                <a:solidFill>
                  <a:srgbClr val="0070C0"/>
                </a:solidFill>
              </a:rPr>
              <a:t>3. DeSantis, C.E. et al. (2022)’ breast cancer statistics, 2022, CA:A cancer journal for clinicians, 72(6), pp.524-514.</a:t>
            </a:r>
          </a:p>
          <a:p>
            <a:endParaRPr lang="en-GB" sz="1600" dirty="0">
              <a:solidFill>
                <a:srgbClr val="0070C0"/>
              </a:solidFill>
            </a:endParaRPr>
          </a:p>
          <a:p>
            <a:r>
              <a:rPr lang="en-GB" sz="1600" dirty="0">
                <a:solidFill>
                  <a:srgbClr val="0070C0"/>
                </a:solidFill>
              </a:rPr>
              <a:t>4. </a:t>
            </a:r>
            <a:r>
              <a:rPr lang="en-GB" sz="1600" dirty="0" err="1">
                <a:solidFill>
                  <a:srgbClr val="0070C0"/>
                </a:solidFill>
              </a:rPr>
              <a:t>Koutoukidis</a:t>
            </a:r>
            <a:r>
              <a:rPr lang="en-GB" sz="1600" dirty="0">
                <a:solidFill>
                  <a:srgbClr val="0070C0"/>
                </a:solidFill>
              </a:rPr>
              <a:t>, D.A. at. al. (2019) Association of weight loss and weight loss maintenance following diagnosis with improver survival in patients with breast cancer:  a systematic review and meta-analysis obesity reviews, 20(12), pp. 1703-1717.</a:t>
            </a:r>
          </a:p>
          <a:p>
            <a:pPr marL="0" indent="0">
              <a:buNone/>
            </a:pPr>
            <a:endParaRPr lang="en-GB" sz="1600" dirty="0">
              <a:solidFill>
                <a:srgbClr val="0070C0"/>
              </a:solidFill>
            </a:endParaRPr>
          </a:p>
          <a:p>
            <a:r>
              <a:rPr lang="en-GB" sz="1600" dirty="0">
                <a:solidFill>
                  <a:srgbClr val="0070C0"/>
                </a:solidFill>
              </a:rPr>
              <a:t>5 McMillan, S.S. et al. (2013) patient-</a:t>
            </a:r>
            <a:r>
              <a:rPr lang="en-GB" sz="1600" dirty="0" err="1">
                <a:solidFill>
                  <a:srgbClr val="0070C0"/>
                </a:solidFill>
              </a:rPr>
              <a:t>centered</a:t>
            </a:r>
            <a:r>
              <a:rPr lang="en-GB" sz="1600" dirty="0">
                <a:solidFill>
                  <a:srgbClr val="0070C0"/>
                </a:solidFill>
              </a:rPr>
              <a:t> approaches to health care: a systematic review of randomized controlled trials Medical care research and review, 70(6),pp.467-596.</a:t>
            </a:r>
          </a:p>
          <a:p>
            <a:endParaRPr lang="en-GB" sz="1800" dirty="0">
              <a:solidFill>
                <a:srgbClr val="0070C0"/>
              </a:solidFill>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pic>
        <p:nvPicPr>
          <p:cNvPr id="24" name="Audio 23">
            <a:extLst>
              <a:ext uri="{FF2B5EF4-FFF2-40B4-BE49-F238E27FC236}">
                <a16:creationId xmlns:a16="http://schemas.microsoft.com/office/drawing/2014/main" id="{3F45F47F-545D-BF90-9218-75AAB21C71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521001056"/>
      </p:ext>
    </p:extLst>
  </p:cSld>
  <p:clrMapOvr>
    <a:masterClrMapping/>
  </p:clrMapOvr>
  <mc:AlternateContent xmlns:mc="http://schemas.openxmlformats.org/markup-compatibility/2006" xmlns:p14="http://schemas.microsoft.com/office/powerpoint/2010/main">
    <mc:Choice Requires="p14">
      <p:transition spd="slow" p14:dur="2000" advTm="109616"/>
    </mc:Choice>
    <mc:Fallback xmlns="">
      <p:transition spd="slow" advTm="1096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1A24F6-6AFF-A8F0-7EDB-09ECC514D4BE}"/>
              </a:ext>
            </a:extLst>
          </p:cNvPr>
          <p:cNvSpPr>
            <a:spLocks noGrp="1"/>
          </p:cNvSpPr>
          <p:nvPr>
            <p:ph idx="1"/>
          </p:nvPr>
        </p:nvSpPr>
        <p:spPr>
          <a:xfrm>
            <a:off x="250825" y="404664"/>
            <a:ext cx="8229600" cy="3917032"/>
          </a:xfrm>
        </p:spPr>
        <p:txBody>
          <a:bodyPr/>
          <a:lstStyle/>
          <a:p>
            <a:r>
              <a:rPr lang="en-US" sz="1800" dirty="0"/>
              <a:t>6 National institute for health and care excellence (NICE) (2021) early and locally advanced breast cancer: diagnosis and management. NICE guideline (NG101). Available at: </a:t>
            </a:r>
            <a:r>
              <a:rPr lang="en-US" sz="1800" dirty="0">
                <a:hlinkClick r:id="rId2"/>
              </a:rPr>
              <a:t>https://www.nice.org.uk</a:t>
            </a:r>
            <a:r>
              <a:rPr lang="en-US" sz="1800" dirty="0"/>
              <a:t> (Accessed:14 October 2023). </a:t>
            </a:r>
          </a:p>
          <a:p>
            <a:endParaRPr lang="en-US" sz="1800" dirty="0"/>
          </a:p>
          <a:p>
            <a:r>
              <a:rPr lang="en-US" sz="1800" dirty="0"/>
              <a:t>7 Paterson, C. et al. (2016) determinants of quality of life in patients with advanced cancer: a systematic review. Palliative medicine, 30(7),pp.611-624.</a:t>
            </a:r>
          </a:p>
          <a:p>
            <a:endParaRPr lang="en-US" sz="1800" dirty="0"/>
          </a:p>
          <a:p>
            <a:r>
              <a:rPr lang="en-US" sz="1800" dirty="0"/>
              <a:t>8 ROCK , C. L et al. (2022) American cancer society guideline for diet and physical activity for cancer prevention, CA: A cancer journal for clinicians, 72(1),pp.30-47 , </a:t>
            </a:r>
          </a:p>
          <a:p>
            <a:endParaRPr lang="en-US" sz="1800" dirty="0"/>
          </a:p>
          <a:p>
            <a:r>
              <a:rPr lang="en-US" sz="1800" dirty="0"/>
              <a:t>9 World health organization (WHO) (2020) breast cancer. Available at: </a:t>
            </a:r>
            <a:r>
              <a:rPr lang="en-US" sz="1800" dirty="0">
                <a:hlinkClick r:id="rId3"/>
              </a:rPr>
              <a:t>https://www.who.int/</a:t>
            </a:r>
            <a:r>
              <a:rPr lang="en-US" sz="1800" dirty="0"/>
              <a:t> (</a:t>
            </a:r>
            <a:r>
              <a:rPr lang="en-US" sz="1800" dirty="0" err="1"/>
              <a:t>Accesed</a:t>
            </a:r>
            <a:r>
              <a:rPr lang="en-US" sz="1800" dirty="0"/>
              <a:t>: 14 October 2023).</a:t>
            </a:r>
          </a:p>
          <a:p>
            <a:endParaRPr lang="en-US" sz="1800" dirty="0"/>
          </a:p>
          <a:p>
            <a:r>
              <a:rPr lang="en-US" sz="1800" dirty="0"/>
              <a:t>10 Schmid, D. and leitzman, M.D. (2014) Association between physical activity and mortality among breast cancer and colorectal cancer survivors: a systematic review and meta-analysis, Annals of oncology, 25(7),pp.1293-1311.</a:t>
            </a:r>
          </a:p>
        </p:txBody>
      </p:sp>
      <p:sp>
        <p:nvSpPr>
          <p:cNvPr id="4" name="Date Placeholder 3">
            <a:extLst>
              <a:ext uri="{FF2B5EF4-FFF2-40B4-BE49-F238E27FC236}">
                <a16:creationId xmlns:a16="http://schemas.microsoft.com/office/drawing/2014/main" id="{3E7F4441-07D6-02C4-ACAA-FE9D9D6145E9}"/>
              </a:ext>
            </a:extLst>
          </p:cNvPr>
          <p:cNvSpPr>
            <a:spLocks noGrp="1"/>
          </p:cNvSpPr>
          <p:nvPr>
            <p:ph type="dt" sz="half" idx="10"/>
          </p:nvPr>
        </p:nvSpPr>
        <p:spPr/>
        <p:txBody>
          <a:bodyPr/>
          <a:lstStyle/>
          <a:p>
            <a:pPr>
              <a:defRPr/>
            </a:pPr>
            <a:fld id="{2303D31F-598B-47EE-BA37-93F097A3D676}" type="datetime1">
              <a:rPr lang="en-GB" altLang="en-US" smtClean="0"/>
              <a:pPr>
                <a:defRPr/>
              </a:pPr>
              <a:t>06/03/2026</a:t>
            </a:fld>
            <a:endParaRPr lang="en-GB" altLang="en-US"/>
          </a:p>
        </p:txBody>
      </p:sp>
      <p:sp>
        <p:nvSpPr>
          <p:cNvPr id="5" name="Slide Number Placeholder 4">
            <a:extLst>
              <a:ext uri="{FF2B5EF4-FFF2-40B4-BE49-F238E27FC236}">
                <a16:creationId xmlns:a16="http://schemas.microsoft.com/office/drawing/2014/main" id="{B42A90C5-9A19-7284-F742-4EC2AE65FA09}"/>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414765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1745</TotalTime>
  <Words>2084</Words>
  <Application>Microsoft Macintosh PowerPoint</Application>
  <PresentationFormat>On-screen Show (4:3)</PresentationFormat>
  <Paragraphs>131</Paragraphs>
  <Slides>17</Slides>
  <Notes>0</Notes>
  <HiddenSlides>0</HiddenSlides>
  <MMClips>15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Myriad Pro</vt:lpstr>
      <vt:lpstr>Verdana</vt:lpstr>
      <vt:lpstr>20140311PresentationUWTSDTemplate</vt:lpstr>
      <vt:lpstr>PowerPoint Presentation</vt:lpstr>
      <vt:lpstr>Introduction</vt:lpstr>
      <vt:lpstr>Information about the person</vt:lpstr>
      <vt:lpstr>Anatomy and Physiology</vt:lpstr>
      <vt:lpstr>Care Plan (1/3)</vt:lpstr>
      <vt:lpstr>Care Plan (2/3)</vt:lpstr>
      <vt:lpstr>PowerPoint Presentation</vt:lpstr>
      <vt:lpstr>PowerPoint Presentation</vt:lpstr>
      <vt:lpstr>Care Plan (3/3) </vt:lpstr>
      <vt:lpstr>PowerPoint Presentation</vt:lpstr>
      <vt:lpstr>RISK FACTORS</vt:lpstr>
      <vt:lpstr>PowerPoint Presentation</vt:lpstr>
      <vt:lpstr>Recommendation</vt:lpstr>
      <vt:lpstr>PowerPoint Presentation</vt:lpstr>
      <vt:lpstr>Conclusion</vt:lpstr>
      <vt:lpstr>References</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Bianca Sanfilippo</cp:lastModifiedBy>
  <cp:revision>228</cp:revision>
  <cp:lastPrinted>2018-07-09T15:27:01Z</cp:lastPrinted>
  <dcterms:created xsi:type="dcterms:W3CDTF">2002-10-07T19:43:58Z</dcterms:created>
  <dcterms:modified xsi:type="dcterms:W3CDTF">2026-03-06T15:56:29Z</dcterms:modified>
</cp:coreProperties>
</file>