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3"/>
  </p:notesMasterIdLst>
  <p:sldIdLst>
    <p:sldId id="272" r:id="rId2"/>
    <p:sldId id="256" r:id="rId3"/>
    <p:sldId id="257" r:id="rId4"/>
    <p:sldId id="258" r:id="rId5"/>
    <p:sldId id="259" r:id="rId6"/>
    <p:sldId id="260" r:id="rId7"/>
    <p:sldId id="261" r:id="rId8"/>
    <p:sldId id="262" r:id="rId9"/>
    <p:sldId id="263" r:id="rId10"/>
    <p:sldId id="264" r:id="rId11"/>
    <p:sldId id="271" r:id="rId12"/>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28" autoAdjust="0"/>
    <p:restoredTop sz="87318" autoAdjust="0"/>
  </p:normalViewPr>
  <p:slideViewPr>
    <p:cSldViewPr snapToGrid="0" snapToObjects="1">
      <p:cViewPr varScale="1">
        <p:scale>
          <a:sx n="182" d="100"/>
          <a:sy n="182" d="100"/>
        </p:scale>
        <p:origin x="592"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9FE927-5DE9-4CA4-9AFB-66065A2F4DC7}" type="doc">
      <dgm:prSet loTypeId="urn:microsoft.com/office/officeart/2008/layout/VerticalCurvedList" loCatId="list" qsTypeId="urn:microsoft.com/office/officeart/2005/8/quickstyle/simple1" qsCatId="simple" csTypeId="urn:microsoft.com/office/officeart/2005/8/colors/accent2_1" csCatId="accent2" phldr="1"/>
      <dgm:spPr/>
      <dgm:t>
        <a:bodyPr/>
        <a:lstStyle/>
        <a:p>
          <a:endParaRPr lang="en-GB"/>
        </a:p>
      </dgm:t>
    </dgm:pt>
    <dgm:pt modelId="{4BBD889C-81E5-4570-955E-C26200854C64}">
      <dgm:prSet/>
      <dgm:spPr/>
      <dgm:t>
        <a:bodyPr/>
        <a:lstStyle/>
        <a:p>
          <a:pPr>
            <a:buFont typeface="Arial" panose="020B0604020202020204" pitchFamily="34" charset="0"/>
            <a:buChar char="•"/>
          </a:pPr>
          <a:r>
            <a:rPr lang="en-GB" b="0" i="0" u="none" dirty="0">
              <a:latin typeface="Arial" panose="020B0604020202020204" pitchFamily="34" charset="0"/>
              <a:cs typeface="Arial" panose="020B0604020202020204" pitchFamily="34" charset="0"/>
            </a:rPr>
            <a:t>Diagnosis has been confirmed if HbA1c ≥ 6.5% (Gholap </a:t>
          </a:r>
          <a:r>
            <a:rPr lang="en-GB" b="0" i="1" u="none" dirty="0">
              <a:latin typeface="Arial" panose="020B0604020202020204" pitchFamily="34" charset="0"/>
              <a:cs typeface="Arial" panose="020B0604020202020204" pitchFamily="34" charset="0"/>
            </a:rPr>
            <a:t>et al.</a:t>
          </a:r>
          <a:r>
            <a:rPr lang="en-GB" b="0" i="0" u="none" dirty="0">
              <a:latin typeface="Arial" panose="020B0604020202020204" pitchFamily="34" charset="0"/>
              <a:cs typeface="Arial" panose="020B0604020202020204" pitchFamily="34" charset="0"/>
            </a:rPr>
            <a:t> 2013).</a:t>
          </a:r>
        </a:p>
      </dgm:t>
    </dgm:pt>
    <dgm:pt modelId="{179FEFB8-554F-47C0-AD25-8A38F2C4075E}" type="parTrans" cxnId="{68BC5B1D-26B5-4D74-AB75-96ED143E753F}">
      <dgm:prSet/>
      <dgm:spPr/>
      <dgm:t>
        <a:bodyPr/>
        <a:lstStyle/>
        <a:p>
          <a:endParaRPr lang="en-GB"/>
        </a:p>
      </dgm:t>
    </dgm:pt>
    <dgm:pt modelId="{23A7AEB9-8E31-4551-B35C-FE6FC0D588D7}" type="sibTrans" cxnId="{68BC5B1D-26B5-4D74-AB75-96ED143E753F}">
      <dgm:prSet/>
      <dgm:spPr/>
      <dgm:t>
        <a:bodyPr/>
        <a:lstStyle/>
        <a:p>
          <a:endParaRPr lang="en-GB">
            <a:latin typeface="Arial" panose="020B0604020202020204" pitchFamily="34" charset="0"/>
            <a:cs typeface="Arial" panose="020B0604020202020204" pitchFamily="34" charset="0"/>
          </a:endParaRPr>
        </a:p>
      </dgm:t>
    </dgm:pt>
    <dgm:pt modelId="{51367546-8142-421F-A47C-2364D9384A33}">
      <dgm:prSet/>
      <dgm:spPr/>
      <dgm:t>
        <a:bodyPr/>
        <a:lstStyle/>
        <a:p>
          <a:pPr>
            <a:buFont typeface="Arial" panose="020B0604020202020204" pitchFamily="34" charset="0"/>
            <a:buChar char="•"/>
          </a:pPr>
          <a:r>
            <a:rPr lang="en-GB" b="0" i="0" u="none">
              <a:latin typeface="Arial" panose="020B0604020202020204" pitchFamily="34" charset="0"/>
              <a:cs typeface="Arial" panose="020B0604020202020204" pitchFamily="34" charset="0"/>
            </a:rPr>
            <a:t>HbA1c 42–47 mmol/mol is non-diabetic hyperglycaemia.</a:t>
          </a:r>
        </a:p>
      </dgm:t>
    </dgm:pt>
    <dgm:pt modelId="{FD9125BE-48DA-4143-8CBB-D083166BABD8}" type="parTrans" cxnId="{38F8B83F-FDCB-4E13-ADAF-DDD0B40F41D3}">
      <dgm:prSet/>
      <dgm:spPr/>
      <dgm:t>
        <a:bodyPr/>
        <a:lstStyle/>
        <a:p>
          <a:endParaRPr lang="en-GB"/>
        </a:p>
      </dgm:t>
    </dgm:pt>
    <dgm:pt modelId="{15AEBE8D-DBC1-43AA-BBBC-996E7C92512C}" type="sibTrans" cxnId="{38F8B83F-FDCB-4E13-ADAF-DDD0B40F41D3}">
      <dgm:prSet/>
      <dgm:spPr/>
      <dgm:t>
        <a:bodyPr/>
        <a:lstStyle/>
        <a:p>
          <a:endParaRPr lang="en-GB"/>
        </a:p>
      </dgm:t>
    </dgm:pt>
    <dgm:pt modelId="{458963E0-7B7C-4655-8C92-BD6C319A2CA7}">
      <dgm:prSet/>
      <dgm:spPr/>
      <dgm:t>
        <a:bodyPr/>
        <a:lstStyle/>
        <a:p>
          <a:pPr>
            <a:buFont typeface="Arial" panose="020B0604020202020204" pitchFamily="34" charset="0"/>
            <a:buChar char="•"/>
          </a:pPr>
          <a:r>
            <a:rPr lang="en-GB" b="0" i="0" u="none" dirty="0">
              <a:latin typeface="Arial" panose="020B0604020202020204" pitchFamily="34" charset="0"/>
              <a:cs typeface="Arial" panose="020B0604020202020204" pitchFamily="34" charset="0"/>
            </a:rPr>
            <a:t>Renal function, smoking status, cardiovascular risk, HbA1c, BP, BMI and lipids should be assessed initially.</a:t>
          </a:r>
        </a:p>
      </dgm:t>
    </dgm:pt>
    <dgm:pt modelId="{6D225845-B8FE-4105-A5AF-C98846AE47E5}" type="parTrans" cxnId="{2E402DD2-0AFD-42E1-BF43-89F95187B709}">
      <dgm:prSet/>
      <dgm:spPr/>
      <dgm:t>
        <a:bodyPr/>
        <a:lstStyle/>
        <a:p>
          <a:endParaRPr lang="en-GB"/>
        </a:p>
      </dgm:t>
    </dgm:pt>
    <dgm:pt modelId="{DB6C15C5-6D9B-46A5-90AF-17742929DCC8}" type="sibTrans" cxnId="{2E402DD2-0AFD-42E1-BF43-89F95187B709}">
      <dgm:prSet/>
      <dgm:spPr/>
      <dgm:t>
        <a:bodyPr/>
        <a:lstStyle/>
        <a:p>
          <a:endParaRPr lang="en-GB"/>
        </a:p>
      </dgm:t>
    </dgm:pt>
    <dgm:pt modelId="{39B7A39E-2F5B-4EFF-B360-90E39CD0C311}">
      <dgm:prSet/>
      <dgm:spPr/>
      <dgm:t>
        <a:bodyPr/>
        <a:lstStyle/>
        <a:p>
          <a:pPr>
            <a:buFont typeface="Arial" panose="020B0604020202020204" pitchFamily="34" charset="0"/>
            <a:buChar char="•"/>
          </a:pPr>
          <a:r>
            <a:rPr lang="en-GB" b="0" i="0" u="none">
              <a:latin typeface="Arial" panose="020B0604020202020204" pitchFamily="34" charset="0"/>
              <a:cs typeface="Arial" panose="020B0604020202020204" pitchFamily="34" charset="0"/>
            </a:rPr>
            <a:t>Evaluate feet and eyes and current problems, in addition to medications, lifestyle and psychosocial factors.</a:t>
          </a:r>
        </a:p>
      </dgm:t>
    </dgm:pt>
    <dgm:pt modelId="{41EFF6D7-1C16-4F3D-B8D7-DF766E9C707D}" type="parTrans" cxnId="{359722AC-9AF5-4143-860D-239A90E9D0DD}">
      <dgm:prSet/>
      <dgm:spPr/>
      <dgm:t>
        <a:bodyPr/>
        <a:lstStyle/>
        <a:p>
          <a:endParaRPr lang="en-GB"/>
        </a:p>
      </dgm:t>
    </dgm:pt>
    <dgm:pt modelId="{7D5B3EC7-3A8D-440A-84E0-B12CE425106B}" type="sibTrans" cxnId="{359722AC-9AF5-4143-860D-239A90E9D0DD}">
      <dgm:prSet/>
      <dgm:spPr/>
      <dgm:t>
        <a:bodyPr/>
        <a:lstStyle/>
        <a:p>
          <a:endParaRPr lang="en-GB"/>
        </a:p>
      </dgm:t>
    </dgm:pt>
    <dgm:pt modelId="{2C052AD4-5D47-4F2B-8A70-A8C44D0827F6}">
      <dgm:prSet/>
      <dgm:spPr/>
      <dgm:t>
        <a:bodyPr/>
        <a:lstStyle/>
        <a:p>
          <a:pPr>
            <a:buFont typeface="Arial" panose="020B0604020202020204" pitchFamily="34" charset="0"/>
            <a:buChar char="•"/>
          </a:pPr>
          <a:r>
            <a:rPr lang="en-GB" b="0" i="0" u="none">
              <a:latin typeface="Arial" panose="020B0604020202020204" pitchFamily="34" charset="0"/>
              <a:cs typeface="Arial" panose="020B0604020202020204" pitchFamily="34" charset="0"/>
            </a:rPr>
            <a:t>In 2024/25, only 58.2% of people with T2DM/other diabetes received all eight care processes recommended in England (NHS Digital, 2025).</a:t>
          </a:r>
          <a:r>
            <a:rPr lang="en-GB" b="1" i="0" u="none">
              <a:latin typeface="Arial" panose="020B0604020202020204" pitchFamily="34" charset="0"/>
              <a:cs typeface="Arial" panose="020B0604020202020204" pitchFamily="34" charset="0"/>
            </a:rPr>
            <a:t> </a:t>
          </a:r>
          <a:endParaRPr lang="en-GB" b="0" i="0" u="none">
            <a:latin typeface="Arial" panose="020B0604020202020204" pitchFamily="34" charset="0"/>
            <a:cs typeface="Arial" panose="020B0604020202020204" pitchFamily="34" charset="0"/>
          </a:endParaRPr>
        </a:p>
      </dgm:t>
    </dgm:pt>
    <dgm:pt modelId="{26C66E04-C5F5-47BC-99EB-55B89F398133}" type="parTrans" cxnId="{AF3AFB10-0D81-412B-980D-C72B926EF8AA}">
      <dgm:prSet/>
      <dgm:spPr/>
      <dgm:t>
        <a:bodyPr/>
        <a:lstStyle/>
        <a:p>
          <a:endParaRPr lang="en-GB"/>
        </a:p>
      </dgm:t>
    </dgm:pt>
    <dgm:pt modelId="{9F8012AD-A0B4-43E2-B2FC-153E2274476F}" type="sibTrans" cxnId="{AF3AFB10-0D81-412B-980D-C72B926EF8AA}">
      <dgm:prSet/>
      <dgm:spPr/>
      <dgm:t>
        <a:bodyPr/>
        <a:lstStyle/>
        <a:p>
          <a:endParaRPr lang="en-GB"/>
        </a:p>
      </dgm:t>
    </dgm:pt>
    <dgm:pt modelId="{28B99201-7E58-4602-8E92-B1040E33A951}" type="pres">
      <dgm:prSet presAssocID="{F99FE927-5DE9-4CA4-9AFB-66065A2F4DC7}" presName="Name0" presStyleCnt="0">
        <dgm:presLayoutVars>
          <dgm:chMax val="7"/>
          <dgm:chPref val="7"/>
          <dgm:dir/>
        </dgm:presLayoutVars>
      </dgm:prSet>
      <dgm:spPr/>
    </dgm:pt>
    <dgm:pt modelId="{CFDB4200-1885-493F-A373-49F224545D97}" type="pres">
      <dgm:prSet presAssocID="{F99FE927-5DE9-4CA4-9AFB-66065A2F4DC7}" presName="Name1" presStyleCnt="0"/>
      <dgm:spPr/>
    </dgm:pt>
    <dgm:pt modelId="{B65227B2-8D6A-414A-98A4-0056FBD5889A}" type="pres">
      <dgm:prSet presAssocID="{F99FE927-5DE9-4CA4-9AFB-66065A2F4DC7}" presName="cycle" presStyleCnt="0"/>
      <dgm:spPr/>
    </dgm:pt>
    <dgm:pt modelId="{6A993E8D-6220-4E01-8DFC-F5CFE37DA91F}" type="pres">
      <dgm:prSet presAssocID="{F99FE927-5DE9-4CA4-9AFB-66065A2F4DC7}" presName="srcNode" presStyleLbl="node1" presStyleIdx="0" presStyleCnt="5"/>
      <dgm:spPr/>
    </dgm:pt>
    <dgm:pt modelId="{49A5BE26-4994-43AC-9EDC-3905D1627C0F}" type="pres">
      <dgm:prSet presAssocID="{F99FE927-5DE9-4CA4-9AFB-66065A2F4DC7}" presName="conn" presStyleLbl="parChTrans1D2" presStyleIdx="0" presStyleCnt="1"/>
      <dgm:spPr/>
    </dgm:pt>
    <dgm:pt modelId="{4185E5E5-B4EE-481F-83B8-19ACC4E57D3A}" type="pres">
      <dgm:prSet presAssocID="{F99FE927-5DE9-4CA4-9AFB-66065A2F4DC7}" presName="extraNode" presStyleLbl="node1" presStyleIdx="0" presStyleCnt="5"/>
      <dgm:spPr/>
    </dgm:pt>
    <dgm:pt modelId="{FA44D079-59F9-42EA-AD87-126A1F5F3261}" type="pres">
      <dgm:prSet presAssocID="{F99FE927-5DE9-4CA4-9AFB-66065A2F4DC7}" presName="dstNode" presStyleLbl="node1" presStyleIdx="0" presStyleCnt="5"/>
      <dgm:spPr/>
    </dgm:pt>
    <dgm:pt modelId="{2A10CD61-2936-410F-B0CA-4D8F95952855}" type="pres">
      <dgm:prSet presAssocID="{4BBD889C-81E5-4570-955E-C26200854C64}" presName="text_1" presStyleLbl="node1" presStyleIdx="0" presStyleCnt="5">
        <dgm:presLayoutVars>
          <dgm:bulletEnabled val="1"/>
        </dgm:presLayoutVars>
      </dgm:prSet>
      <dgm:spPr/>
    </dgm:pt>
    <dgm:pt modelId="{DF5756E4-26C3-4502-8ED9-2140B9D7B0D4}" type="pres">
      <dgm:prSet presAssocID="{4BBD889C-81E5-4570-955E-C26200854C64}" presName="accent_1" presStyleCnt="0"/>
      <dgm:spPr/>
    </dgm:pt>
    <dgm:pt modelId="{000C6D44-56E4-4D6F-B664-A76FBB9E6E01}" type="pres">
      <dgm:prSet presAssocID="{4BBD889C-81E5-4570-955E-C26200854C64}" presName="accentRepeatNode" presStyleLbl="solidFgAcc1" presStyleIdx="0" presStyleCnt="5"/>
      <dgm:spPr/>
    </dgm:pt>
    <dgm:pt modelId="{B198B9DB-90A4-4B9F-BA99-77494504498A}" type="pres">
      <dgm:prSet presAssocID="{51367546-8142-421F-A47C-2364D9384A33}" presName="text_2" presStyleLbl="node1" presStyleIdx="1" presStyleCnt="5">
        <dgm:presLayoutVars>
          <dgm:bulletEnabled val="1"/>
        </dgm:presLayoutVars>
      </dgm:prSet>
      <dgm:spPr/>
    </dgm:pt>
    <dgm:pt modelId="{6174EA35-9084-4F72-9867-D614B0152F4B}" type="pres">
      <dgm:prSet presAssocID="{51367546-8142-421F-A47C-2364D9384A33}" presName="accent_2" presStyleCnt="0"/>
      <dgm:spPr/>
    </dgm:pt>
    <dgm:pt modelId="{78B2EE9E-A838-495C-9F1C-0617AFADD0B8}" type="pres">
      <dgm:prSet presAssocID="{51367546-8142-421F-A47C-2364D9384A33}" presName="accentRepeatNode" presStyleLbl="solidFgAcc1" presStyleIdx="1" presStyleCnt="5"/>
      <dgm:spPr/>
    </dgm:pt>
    <dgm:pt modelId="{33DF0E9E-4F57-4A2C-887F-4103C2C49D21}" type="pres">
      <dgm:prSet presAssocID="{458963E0-7B7C-4655-8C92-BD6C319A2CA7}" presName="text_3" presStyleLbl="node1" presStyleIdx="2" presStyleCnt="5">
        <dgm:presLayoutVars>
          <dgm:bulletEnabled val="1"/>
        </dgm:presLayoutVars>
      </dgm:prSet>
      <dgm:spPr/>
    </dgm:pt>
    <dgm:pt modelId="{6694042B-0048-4E10-836E-6345DD2C08C6}" type="pres">
      <dgm:prSet presAssocID="{458963E0-7B7C-4655-8C92-BD6C319A2CA7}" presName="accent_3" presStyleCnt="0"/>
      <dgm:spPr/>
    </dgm:pt>
    <dgm:pt modelId="{5787A6BB-84CE-4521-8666-04A0EF3BBAEC}" type="pres">
      <dgm:prSet presAssocID="{458963E0-7B7C-4655-8C92-BD6C319A2CA7}" presName="accentRepeatNode" presStyleLbl="solidFgAcc1" presStyleIdx="2" presStyleCnt="5"/>
      <dgm:spPr/>
    </dgm:pt>
    <dgm:pt modelId="{0C727D05-570B-4A66-AEDF-5B2AD1F2DADF}" type="pres">
      <dgm:prSet presAssocID="{39B7A39E-2F5B-4EFF-B360-90E39CD0C311}" presName="text_4" presStyleLbl="node1" presStyleIdx="3" presStyleCnt="5">
        <dgm:presLayoutVars>
          <dgm:bulletEnabled val="1"/>
        </dgm:presLayoutVars>
      </dgm:prSet>
      <dgm:spPr/>
    </dgm:pt>
    <dgm:pt modelId="{F354DC81-B253-4090-87E9-7A4F07EE213F}" type="pres">
      <dgm:prSet presAssocID="{39B7A39E-2F5B-4EFF-B360-90E39CD0C311}" presName="accent_4" presStyleCnt="0"/>
      <dgm:spPr/>
    </dgm:pt>
    <dgm:pt modelId="{F26AB2A4-03D1-47AF-BD5A-FABDF5298215}" type="pres">
      <dgm:prSet presAssocID="{39B7A39E-2F5B-4EFF-B360-90E39CD0C311}" presName="accentRepeatNode" presStyleLbl="solidFgAcc1" presStyleIdx="3" presStyleCnt="5"/>
      <dgm:spPr/>
    </dgm:pt>
    <dgm:pt modelId="{A6B92A25-BD10-4F71-A9F3-56BFD2A4F90E}" type="pres">
      <dgm:prSet presAssocID="{2C052AD4-5D47-4F2B-8A70-A8C44D0827F6}" presName="text_5" presStyleLbl="node1" presStyleIdx="4" presStyleCnt="5">
        <dgm:presLayoutVars>
          <dgm:bulletEnabled val="1"/>
        </dgm:presLayoutVars>
      </dgm:prSet>
      <dgm:spPr/>
    </dgm:pt>
    <dgm:pt modelId="{B5B7346D-A9AF-4597-8C65-29CBE5F4A176}" type="pres">
      <dgm:prSet presAssocID="{2C052AD4-5D47-4F2B-8A70-A8C44D0827F6}" presName="accent_5" presStyleCnt="0"/>
      <dgm:spPr/>
    </dgm:pt>
    <dgm:pt modelId="{32263D08-11C0-4E2F-9703-A0B18C7613DC}" type="pres">
      <dgm:prSet presAssocID="{2C052AD4-5D47-4F2B-8A70-A8C44D0827F6}" presName="accentRepeatNode" presStyleLbl="solidFgAcc1" presStyleIdx="4" presStyleCnt="5"/>
      <dgm:spPr/>
    </dgm:pt>
  </dgm:ptLst>
  <dgm:cxnLst>
    <dgm:cxn modelId="{D20CC304-4CCB-4BBE-86B7-DDE680F69115}" type="presOf" srcId="{F99FE927-5DE9-4CA4-9AFB-66065A2F4DC7}" destId="{28B99201-7E58-4602-8E92-B1040E33A951}" srcOrd="0" destOrd="0" presId="urn:microsoft.com/office/officeart/2008/layout/VerticalCurvedList"/>
    <dgm:cxn modelId="{AF3AFB10-0D81-412B-980D-C72B926EF8AA}" srcId="{F99FE927-5DE9-4CA4-9AFB-66065A2F4DC7}" destId="{2C052AD4-5D47-4F2B-8A70-A8C44D0827F6}" srcOrd="4" destOrd="0" parTransId="{26C66E04-C5F5-47BC-99EB-55B89F398133}" sibTransId="{9F8012AD-A0B4-43E2-B2FC-153E2274476F}"/>
    <dgm:cxn modelId="{68BC5B1D-26B5-4D74-AB75-96ED143E753F}" srcId="{F99FE927-5DE9-4CA4-9AFB-66065A2F4DC7}" destId="{4BBD889C-81E5-4570-955E-C26200854C64}" srcOrd="0" destOrd="0" parTransId="{179FEFB8-554F-47C0-AD25-8A38F2C4075E}" sibTransId="{23A7AEB9-8E31-4551-B35C-FE6FC0D588D7}"/>
    <dgm:cxn modelId="{38F8B83F-FDCB-4E13-ADAF-DDD0B40F41D3}" srcId="{F99FE927-5DE9-4CA4-9AFB-66065A2F4DC7}" destId="{51367546-8142-421F-A47C-2364D9384A33}" srcOrd="1" destOrd="0" parTransId="{FD9125BE-48DA-4143-8CBB-D083166BABD8}" sibTransId="{15AEBE8D-DBC1-43AA-BBBC-996E7C92512C}"/>
    <dgm:cxn modelId="{A5A5E84A-D811-4D50-A949-0DA2FD248DDE}" type="presOf" srcId="{39B7A39E-2F5B-4EFF-B360-90E39CD0C311}" destId="{0C727D05-570B-4A66-AEDF-5B2AD1F2DADF}" srcOrd="0" destOrd="0" presId="urn:microsoft.com/office/officeart/2008/layout/VerticalCurvedList"/>
    <dgm:cxn modelId="{331FAD88-2211-4650-9C26-2FEAB4FD583F}" type="presOf" srcId="{51367546-8142-421F-A47C-2364D9384A33}" destId="{B198B9DB-90A4-4B9F-BA99-77494504498A}" srcOrd="0" destOrd="0" presId="urn:microsoft.com/office/officeart/2008/layout/VerticalCurvedList"/>
    <dgm:cxn modelId="{644C709A-E92A-485E-898A-BC75D0C9A5A1}" type="presOf" srcId="{2C052AD4-5D47-4F2B-8A70-A8C44D0827F6}" destId="{A6B92A25-BD10-4F71-A9F3-56BFD2A4F90E}" srcOrd="0" destOrd="0" presId="urn:microsoft.com/office/officeart/2008/layout/VerticalCurvedList"/>
    <dgm:cxn modelId="{359722AC-9AF5-4143-860D-239A90E9D0DD}" srcId="{F99FE927-5DE9-4CA4-9AFB-66065A2F4DC7}" destId="{39B7A39E-2F5B-4EFF-B360-90E39CD0C311}" srcOrd="3" destOrd="0" parTransId="{41EFF6D7-1C16-4F3D-B8D7-DF766E9C707D}" sibTransId="{7D5B3EC7-3A8D-440A-84E0-B12CE425106B}"/>
    <dgm:cxn modelId="{7B3536B3-E8C7-482B-9CE9-1A4D9B07B19A}" type="presOf" srcId="{458963E0-7B7C-4655-8C92-BD6C319A2CA7}" destId="{33DF0E9E-4F57-4A2C-887F-4103C2C49D21}" srcOrd="0" destOrd="0" presId="urn:microsoft.com/office/officeart/2008/layout/VerticalCurvedList"/>
    <dgm:cxn modelId="{01B2F8CC-144F-42B1-9AA9-3E16604D50A3}" type="presOf" srcId="{23A7AEB9-8E31-4551-B35C-FE6FC0D588D7}" destId="{49A5BE26-4994-43AC-9EDC-3905D1627C0F}" srcOrd="0" destOrd="0" presId="urn:microsoft.com/office/officeart/2008/layout/VerticalCurvedList"/>
    <dgm:cxn modelId="{2E402DD2-0AFD-42E1-BF43-89F95187B709}" srcId="{F99FE927-5DE9-4CA4-9AFB-66065A2F4DC7}" destId="{458963E0-7B7C-4655-8C92-BD6C319A2CA7}" srcOrd="2" destOrd="0" parTransId="{6D225845-B8FE-4105-A5AF-C98846AE47E5}" sibTransId="{DB6C15C5-6D9B-46A5-90AF-17742929DCC8}"/>
    <dgm:cxn modelId="{0C4833F8-784D-4308-82A5-BD7812BC40A2}" type="presOf" srcId="{4BBD889C-81E5-4570-955E-C26200854C64}" destId="{2A10CD61-2936-410F-B0CA-4D8F95952855}" srcOrd="0" destOrd="0" presId="urn:microsoft.com/office/officeart/2008/layout/VerticalCurvedList"/>
    <dgm:cxn modelId="{EBE15BB7-182E-4657-9E23-40FA4004189D}" type="presParOf" srcId="{28B99201-7E58-4602-8E92-B1040E33A951}" destId="{CFDB4200-1885-493F-A373-49F224545D97}" srcOrd="0" destOrd="0" presId="urn:microsoft.com/office/officeart/2008/layout/VerticalCurvedList"/>
    <dgm:cxn modelId="{AA94ECC6-EB4D-42C5-8AD2-B2D77AB74F39}" type="presParOf" srcId="{CFDB4200-1885-493F-A373-49F224545D97}" destId="{B65227B2-8D6A-414A-98A4-0056FBD5889A}" srcOrd="0" destOrd="0" presId="urn:microsoft.com/office/officeart/2008/layout/VerticalCurvedList"/>
    <dgm:cxn modelId="{B2AF4A9B-FE88-4304-B0AF-BFC209E2A391}" type="presParOf" srcId="{B65227B2-8D6A-414A-98A4-0056FBD5889A}" destId="{6A993E8D-6220-4E01-8DFC-F5CFE37DA91F}" srcOrd="0" destOrd="0" presId="urn:microsoft.com/office/officeart/2008/layout/VerticalCurvedList"/>
    <dgm:cxn modelId="{0740589B-AD3D-419F-88B7-32A69C0A0BB0}" type="presParOf" srcId="{B65227B2-8D6A-414A-98A4-0056FBD5889A}" destId="{49A5BE26-4994-43AC-9EDC-3905D1627C0F}" srcOrd="1" destOrd="0" presId="urn:microsoft.com/office/officeart/2008/layout/VerticalCurvedList"/>
    <dgm:cxn modelId="{26B034BF-4D56-435B-BE59-C8E9C5652AA4}" type="presParOf" srcId="{B65227B2-8D6A-414A-98A4-0056FBD5889A}" destId="{4185E5E5-B4EE-481F-83B8-19ACC4E57D3A}" srcOrd="2" destOrd="0" presId="urn:microsoft.com/office/officeart/2008/layout/VerticalCurvedList"/>
    <dgm:cxn modelId="{1A9C9E0F-9220-4661-ABB6-7B1047E3EB5F}" type="presParOf" srcId="{B65227B2-8D6A-414A-98A4-0056FBD5889A}" destId="{FA44D079-59F9-42EA-AD87-126A1F5F3261}" srcOrd="3" destOrd="0" presId="urn:microsoft.com/office/officeart/2008/layout/VerticalCurvedList"/>
    <dgm:cxn modelId="{7BA27E36-42F4-4883-BF00-14D5EDE02D8E}" type="presParOf" srcId="{CFDB4200-1885-493F-A373-49F224545D97}" destId="{2A10CD61-2936-410F-B0CA-4D8F95952855}" srcOrd="1" destOrd="0" presId="urn:microsoft.com/office/officeart/2008/layout/VerticalCurvedList"/>
    <dgm:cxn modelId="{A743038A-A227-4C1F-AA01-BFA34AA37331}" type="presParOf" srcId="{CFDB4200-1885-493F-A373-49F224545D97}" destId="{DF5756E4-26C3-4502-8ED9-2140B9D7B0D4}" srcOrd="2" destOrd="0" presId="urn:microsoft.com/office/officeart/2008/layout/VerticalCurvedList"/>
    <dgm:cxn modelId="{1A1F4B80-159D-49E8-ACFA-0A7A04F7BB3E}" type="presParOf" srcId="{DF5756E4-26C3-4502-8ED9-2140B9D7B0D4}" destId="{000C6D44-56E4-4D6F-B664-A76FBB9E6E01}" srcOrd="0" destOrd="0" presId="urn:microsoft.com/office/officeart/2008/layout/VerticalCurvedList"/>
    <dgm:cxn modelId="{D2476074-E525-4698-BC19-E72119910CFB}" type="presParOf" srcId="{CFDB4200-1885-493F-A373-49F224545D97}" destId="{B198B9DB-90A4-4B9F-BA99-77494504498A}" srcOrd="3" destOrd="0" presId="urn:microsoft.com/office/officeart/2008/layout/VerticalCurvedList"/>
    <dgm:cxn modelId="{6FE59143-FCD7-4257-8F5C-810B6F6DB852}" type="presParOf" srcId="{CFDB4200-1885-493F-A373-49F224545D97}" destId="{6174EA35-9084-4F72-9867-D614B0152F4B}" srcOrd="4" destOrd="0" presId="urn:microsoft.com/office/officeart/2008/layout/VerticalCurvedList"/>
    <dgm:cxn modelId="{CC0FC769-10B5-4397-B197-BE08DEE78FAA}" type="presParOf" srcId="{6174EA35-9084-4F72-9867-D614B0152F4B}" destId="{78B2EE9E-A838-495C-9F1C-0617AFADD0B8}" srcOrd="0" destOrd="0" presId="urn:microsoft.com/office/officeart/2008/layout/VerticalCurvedList"/>
    <dgm:cxn modelId="{23C57597-1E3A-4500-BD8B-6A7207DAF637}" type="presParOf" srcId="{CFDB4200-1885-493F-A373-49F224545D97}" destId="{33DF0E9E-4F57-4A2C-887F-4103C2C49D21}" srcOrd="5" destOrd="0" presId="urn:microsoft.com/office/officeart/2008/layout/VerticalCurvedList"/>
    <dgm:cxn modelId="{744EB1ED-ECB8-483B-8934-2AE6ADBE8162}" type="presParOf" srcId="{CFDB4200-1885-493F-A373-49F224545D97}" destId="{6694042B-0048-4E10-836E-6345DD2C08C6}" srcOrd="6" destOrd="0" presId="urn:microsoft.com/office/officeart/2008/layout/VerticalCurvedList"/>
    <dgm:cxn modelId="{BBE18AC2-80FD-408A-9D7D-4640BF16354F}" type="presParOf" srcId="{6694042B-0048-4E10-836E-6345DD2C08C6}" destId="{5787A6BB-84CE-4521-8666-04A0EF3BBAEC}" srcOrd="0" destOrd="0" presId="urn:microsoft.com/office/officeart/2008/layout/VerticalCurvedList"/>
    <dgm:cxn modelId="{2A39BB01-5B3E-4C89-AEBC-0B896899057B}" type="presParOf" srcId="{CFDB4200-1885-493F-A373-49F224545D97}" destId="{0C727D05-570B-4A66-AEDF-5B2AD1F2DADF}" srcOrd="7" destOrd="0" presId="urn:microsoft.com/office/officeart/2008/layout/VerticalCurvedList"/>
    <dgm:cxn modelId="{D6C45B55-8E3E-45DF-BE38-C6E1258AD480}" type="presParOf" srcId="{CFDB4200-1885-493F-A373-49F224545D97}" destId="{F354DC81-B253-4090-87E9-7A4F07EE213F}" srcOrd="8" destOrd="0" presId="urn:microsoft.com/office/officeart/2008/layout/VerticalCurvedList"/>
    <dgm:cxn modelId="{730091FC-66EE-4040-BC52-4ADF2A9B66D3}" type="presParOf" srcId="{F354DC81-B253-4090-87E9-7A4F07EE213F}" destId="{F26AB2A4-03D1-47AF-BD5A-FABDF5298215}" srcOrd="0" destOrd="0" presId="urn:microsoft.com/office/officeart/2008/layout/VerticalCurvedList"/>
    <dgm:cxn modelId="{7309E4CA-19D1-4A6B-AE98-4A233AF717EF}" type="presParOf" srcId="{CFDB4200-1885-493F-A373-49F224545D97}" destId="{A6B92A25-BD10-4F71-A9F3-56BFD2A4F90E}" srcOrd="9" destOrd="0" presId="urn:microsoft.com/office/officeart/2008/layout/VerticalCurvedList"/>
    <dgm:cxn modelId="{DE89A2D8-6F30-4650-B0EC-4389ECFB8C35}" type="presParOf" srcId="{CFDB4200-1885-493F-A373-49F224545D97}" destId="{B5B7346D-A9AF-4597-8C65-29CBE5F4A176}" srcOrd="10" destOrd="0" presId="urn:microsoft.com/office/officeart/2008/layout/VerticalCurvedList"/>
    <dgm:cxn modelId="{28B435C6-6027-4E98-B5DC-840D3BCD99D1}" type="presParOf" srcId="{B5B7346D-A9AF-4597-8C65-29CBE5F4A176}" destId="{32263D08-11C0-4E2F-9703-A0B18C7613DC}"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5F65259-92F8-4973-A00A-C2A98A867DED}" type="doc">
      <dgm:prSet loTypeId="urn:microsoft.com/office/officeart/2005/8/layout/pyramid2" loCatId="list" qsTypeId="urn:microsoft.com/office/officeart/2005/8/quickstyle/simple1" qsCatId="simple" csTypeId="urn:microsoft.com/office/officeart/2005/8/colors/colorful1" csCatId="colorful" phldr="1"/>
      <dgm:spPr/>
      <dgm:t>
        <a:bodyPr/>
        <a:lstStyle/>
        <a:p>
          <a:endParaRPr lang="en-GB"/>
        </a:p>
      </dgm:t>
    </dgm:pt>
    <dgm:pt modelId="{CDB3DDCF-5D35-47AD-AA2A-EFC5873C724E}">
      <dgm:prSet custT="1"/>
      <dgm:spPr/>
      <dgm:t>
        <a:bodyPr/>
        <a:lstStyle/>
        <a:p>
          <a:pPr>
            <a:buFont typeface="Arial" panose="020B0604020202020204" pitchFamily="34" charset="0"/>
            <a:buChar char="•"/>
          </a:pPr>
          <a:r>
            <a:rPr lang="en-GB" sz="900" b="0" i="0" u="none" dirty="0"/>
            <a:t>NICE NG28: updated February 2026, individualised, holistic T2DM management (NICE, 2022).</a:t>
          </a:r>
        </a:p>
      </dgm:t>
    </dgm:pt>
    <dgm:pt modelId="{21B6DDB0-ABED-4EA5-897A-F49E8D83B0DE}" type="parTrans" cxnId="{C2BF1CEC-5576-4970-B06F-AD2547DF8C76}">
      <dgm:prSet/>
      <dgm:spPr/>
      <dgm:t>
        <a:bodyPr/>
        <a:lstStyle/>
        <a:p>
          <a:endParaRPr lang="en-GB"/>
        </a:p>
      </dgm:t>
    </dgm:pt>
    <dgm:pt modelId="{E8D62028-5DA2-48B6-BAA1-CAE8A2EAFC7D}" type="sibTrans" cxnId="{C2BF1CEC-5576-4970-B06F-AD2547DF8C76}">
      <dgm:prSet/>
      <dgm:spPr/>
      <dgm:t>
        <a:bodyPr/>
        <a:lstStyle/>
        <a:p>
          <a:endParaRPr lang="en-GB"/>
        </a:p>
      </dgm:t>
    </dgm:pt>
    <dgm:pt modelId="{B4723CEC-937E-4333-A5B7-495439712605}">
      <dgm:prSet custT="1"/>
      <dgm:spPr/>
      <dgm:t>
        <a:bodyPr/>
        <a:lstStyle/>
        <a:p>
          <a:pPr>
            <a:buFont typeface="Arial" panose="020B0604020202020204" pitchFamily="34" charset="0"/>
            <a:buChar char="•"/>
          </a:pPr>
          <a:r>
            <a:rPr lang="en-GB" sz="900" b="0" i="0" u="none"/>
            <a:t>Pharmacotherapy is backed up by healthy living + structured education.</a:t>
          </a:r>
        </a:p>
      </dgm:t>
    </dgm:pt>
    <dgm:pt modelId="{83C3DB16-27C4-4642-8E98-CE1FBD4D1700}" type="parTrans" cxnId="{6C1A281A-D72A-455F-8225-ED66F65F8280}">
      <dgm:prSet/>
      <dgm:spPr/>
      <dgm:t>
        <a:bodyPr/>
        <a:lstStyle/>
        <a:p>
          <a:endParaRPr lang="en-GB"/>
        </a:p>
      </dgm:t>
    </dgm:pt>
    <dgm:pt modelId="{7BCCA99B-4269-4EE8-84BE-35D9B893F967}" type="sibTrans" cxnId="{6C1A281A-D72A-455F-8225-ED66F65F8280}">
      <dgm:prSet/>
      <dgm:spPr/>
      <dgm:t>
        <a:bodyPr/>
        <a:lstStyle/>
        <a:p>
          <a:endParaRPr lang="en-GB"/>
        </a:p>
      </dgm:t>
    </dgm:pt>
    <dgm:pt modelId="{0A642E7C-23D7-4B52-A52C-3EDAE44F6AB9}">
      <dgm:prSet custT="1"/>
      <dgm:spPr/>
      <dgm:t>
        <a:bodyPr/>
        <a:lstStyle/>
        <a:p>
          <a:pPr>
            <a:buFont typeface="Arial" panose="020B0604020202020204" pitchFamily="34" charset="0"/>
            <a:buChar char="•"/>
          </a:pPr>
          <a:r>
            <a:rPr lang="en-GB" sz="900" b="0" i="0" u="none"/>
            <a:t>Establish individual HbA1c target; check every 3-6 months until target is reached.</a:t>
          </a:r>
        </a:p>
      </dgm:t>
    </dgm:pt>
    <dgm:pt modelId="{74E0E84C-CC3A-4BDF-845A-663DA2170633}" type="parTrans" cxnId="{C16D8B52-89FE-414F-B149-8F96403A1017}">
      <dgm:prSet/>
      <dgm:spPr/>
      <dgm:t>
        <a:bodyPr/>
        <a:lstStyle/>
        <a:p>
          <a:endParaRPr lang="en-GB"/>
        </a:p>
      </dgm:t>
    </dgm:pt>
    <dgm:pt modelId="{B2D2FBE8-67D7-416D-8836-108319E775A1}" type="sibTrans" cxnId="{C16D8B52-89FE-414F-B149-8F96403A1017}">
      <dgm:prSet/>
      <dgm:spPr/>
      <dgm:t>
        <a:bodyPr/>
        <a:lstStyle/>
        <a:p>
          <a:endParaRPr lang="en-GB"/>
        </a:p>
      </dgm:t>
    </dgm:pt>
    <dgm:pt modelId="{BE11CA18-4C56-4C33-8A36-E107127296DF}">
      <dgm:prSet custT="1"/>
      <dgm:spPr/>
      <dgm:t>
        <a:bodyPr/>
        <a:lstStyle/>
        <a:p>
          <a:pPr>
            <a:buFont typeface="Arial" panose="020B0604020202020204" pitchFamily="34" charset="0"/>
            <a:buChar char="•"/>
          </a:pPr>
          <a:r>
            <a:rPr lang="en-GB" sz="900" b="0" i="0" u="none"/>
            <a:t>In the absence of relevant co-morbidity, consider giving modified-release metformin + SGLT-2 inhibitor (Huang and Lee, 2024).</a:t>
          </a:r>
        </a:p>
      </dgm:t>
    </dgm:pt>
    <dgm:pt modelId="{ADD8D5E9-9F17-433C-9CB6-5CBEE676227B}" type="parTrans" cxnId="{62A53CF1-39C8-4EE7-8282-25DE61BCE6AE}">
      <dgm:prSet/>
      <dgm:spPr/>
      <dgm:t>
        <a:bodyPr/>
        <a:lstStyle/>
        <a:p>
          <a:endParaRPr lang="en-GB"/>
        </a:p>
      </dgm:t>
    </dgm:pt>
    <dgm:pt modelId="{ED0D37A3-D3AA-4DA5-8413-4ACEBBCCB97C}" type="sibTrans" cxnId="{62A53CF1-39C8-4EE7-8282-25DE61BCE6AE}">
      <dgm:prSet/>
      <dgm:spPr/>
      <dgm:t>
        <a:bodyPr/>
        <a:lstStyle/>
        <a:p>
          <a:endParaRPr lang="en-GB"/>
        </a:p>
      </dgm:t>
    </dgm:pt>
    <dgm:pt modelId="{63ACB769-F083-4BF0-BD40-88DE2AD13692}">
      <dgm:prSet custT="1"/>
      <dgm:spPr/>
      <dgm:t>
        <a:bodyPr/>
        <a:lstStyle/>
        <a:p>
          <a:pPr>
            <a:buFont typeface="Arial" panose="020B0604020202020204" pitchFamily="34" charset="0"/>
            <a:buChar char="•"/>
          </a:pPr>
          <a:r>
            <a:rPr lang="en-GB" sz="900" b="0" i="0" u="none"/>
            <a:t>Escalation may include DPP-4 inhibitors, GLP-1 RAs, pioglitazone, sulfonylureas or insulin.</a:t>
          </a:r>
        </a:p>
      </dgm:t>
    </dgm:pt>
    <dgm:pt modelId="{B6DCA14A-953B-4DFE-BD9D-ADB731446D04}" type="parTrans" cxnId="{3D77B53F-7E70-4DF3-80FC-4B7497DB974C}">
      <dgm:prSet/>
      <dgm:spPr/>
      <dgm:t>
        <a:bodyPr/>
        <a:lstStyle/>
        <a:p>
          <a:endParaRPr lang="en-GB"/>
        </a:p>
      </dgm:t>
    </dgm:pt>
    <dgm:pt modelId="{D068826F-BDE1-40D0-A629-1F3729C12C9D}" type="sibTrans" cxnId="{3D77B53F-7E70-4DF3-80FC-4B7497DB974C}">
      <dgm:prSet/>
      <dgm:spPr/>
      <dgm:t>
        <a:bodyPr/>
        <a:lstStyle/>
        <a:p>
          <a:endParaRPr lang="en-GB"/>
        </a:p>
      </dgm:t>
    </dgm:pt>
    <dgm:pt modelId="{BF36A3FB-C99C-43D7-AAF1-DCE26AAB9697}">
      <dgm:prSet custT="1"/>
      <dgm:spPr/>
      <dgm:t>
        <a:bodyPr/>
        <a:lstStyle/>
        <a:p>
          <a:pPr>
            <a:buFont typeface="Arial" panose="020B0604020202020204" pitchFamily="34" charset="0"/>
            <a:buChar char="•"/>
          </a:pPr>
          <a:r>
            <a:rPr lang="en-GB" sz="900" b="0" i="0" u="none"/>
            <a:t>SGLT-2 / GLP1 therapies offer cardiovascular and kidney protection, in addition to glycaemic effects.</a:t>
          </a:r>
          <a:r>
            <a:rPr lang="en-GB" sz="900" b="1" i="0" u="none"/>
            <a:t> </a:t>
          </a:r>
          <a:endParaRPr lang="en-GB" sz="900" b="0" i="0" u="none"/>
        </a:p>
      </dgm:t>
    </dgm:pt>
    <dgm:pt modelId="{10162B91-BB9F-4674-BE51-7BD774A7B5EA}" type="parTrans" cxnId="{D4441D58-78BD-40B6-A7FB-73E6CD4639D3}">
      <dgm:prSet/>
      <dgm:spPr/>
      <dgm:t>
        <a:bodyPr/>
        <a:lstStyle/>
        <a:p>
          <a:endParaRPr lang="en-GB"/>
        </a:p>
      </dgm:t>
    </dgm:pt>
    <dgm:pt modelId="{04576C0B-6EB9-41B5-AC6E-CD7F31E627C2}" type="sibTrans" cxnId="{D4441D58-78BD-40B6-A7FB-73E6CD4639D3}">
      <dgm:prSet/>
      <dgm:spPr/>
      <dgm:t>
        <a:bodyPr/>
        <a:lstStyle/>
        <a:p>
          <a:endParaRPr lang="en-GB"/>
        </a:p>
      </dgm:t>
    </dgm:pt>
    <dgm:pt modelId="{FBBC48C3-9998-4DCF-AA96-F88883FB15FD}" type="pres">
      <dgm:prSet presAssocID="{F5F65259-92F8-4973-A00A-C2A98A867DED}" presName="compositeShape" presStyleCnt="0">
        <dgm:presLayoutVars>
          <dgm:dir/>
          <dgm:resizeHandles/>
        </dgm:presLayoutVars>
      </dgm:prSet>
      <dgm:spPr/>
    </dgm:pt>
    <dgm:pt modelId="{179547A8-C6D1-4C06-BA78-CB75FBD50EEC}" type="pres">
      <dgm:prSet presAssocID="{F5F65259-92F8-4973-A00A-C2A98A867DED}" presName="pyramid" presStyleLbl="node1" presStyleIdx="0" presStyleCnt="1"/>
      <dgm:spPr/>
    </dgm:pt>
    <dgm:pt modelId="{51A2E080-5FB4-4B7D-BD4B-E782F0C9809D}" type="pres">
      <dgm:prSet presAssocID="{F5F65259-92F8-4973-A00A-C2A98A867DED}" presName="theList" presStyleCnt="0"/>
      <dgm:spPr/>
    </dgm:pt>
    <dgm:pt modelId="{85DCA8C6-EFBF-4CC1-86F2-EA580EA835B0}" type="pres">
      <dgm:prSet presAssocID="{CDB3DDCF-5D35-47AD-AA2A-EFC5873C724E}" presName="aNode" presStyleLbl="fgAcc1" presStyleIdx="0" presStyleCnt="6">
        <dgm:presLayoutVars>
          <dgm:bulletEnabled val="1"/>
        </dgm:presLayoutVars>
      </dgm:prSet>
      <dgm:spPr/>
    </dgm:pt>
    <dgm:pt modelId="{70C3E6D9-B2EA-4E88-A1A8-589DE6CE420B}" type="pres">
      <dgm:prSet presAssocID="{CDB3DDCF-5D35-47AD-AA2A-EFC5873C724E}" presName="aSpace" presStyleCnt="0"/>
      <dgm:spPr/>
    </dgm:pt>
    <dgm:pt modelId="{48A8957B-DA6C-405F-A23E-7777318A118E}" type="pres">
      <dgm:prSet presAssocID="{B4723CEC-937E-4333-A5B7-495439712605}" presName="aNode" presStyleLbl="fgAcc1" presStyleIdx="1" presStyleCnt="6">
        <dgm:presLayoutVars>
          <dgm:bulletEnabled val="1"/>
        </dgm:presLayoutVars>
      </dgm:prSet>
      <dgm:spPr/>
    </dgm:pt>
    <dgm:pt modelId="{FD8024A0-C2A3-45FA-8372-974977E38FC6}" type="pres">
      <dgm:prSet presAssocID="{B4723CEC-937E-4333-A5B7-495439712605}" presName="aSpace" presStyleCnt="0"/>
      <dgm:spPr/>
    </dgm:pt>
    <dgm:pt modelId="{F2FB3012-91AD-46A2-903A-D4C47D233E5D}" type="pres">
      <dgm:prSet presAssocID="{0A642E7C-23D7-4B52-A52C-3EDAE44F6AB9}" presName="aNode" presStyleLbl="fgAcc1" presStyleIdx="2" presStyleCnt="6">
        <dgm:presLayoutVars>
          <dgm:bulletEnabled val="1"/>
        </dgm:presLayoutVars>
      </dgm:prSet>
      <dgm:spPr/>
    </dgm:pt>
    <dgm:pt modelId="{5C0581E7-DA0B-4176-91F4-17BA7435153D}" type="pres">
      <dgm:prSet presAssocID="{0A642E7C-23D7-4B52-A52C-3EDAE44F6AB9}" presName="aSpace" presStyleCnt="0"/>
      <dgm:spPr/>
    </dgm:pt>
    <dgm:pt modelId="{87AD963D-B535-4DB4-A293-40D8E279A8B1}" type="pres">
      <dgm:prSet presAssocID="{BE11CA18-4C56-4C33-8A36-E107127296DF}" presName="aNode" presStyleLbl="fgAcc1" presStyleIdx="3" presStyleCnt="6">
        <dgm:presLayoutVars>
          <dgm:bulletEnabled val="1"/>
        </dgm:presLayoutVars>
      </dgm:prSet>
      <dgm:spPr/>
    </dgm:pt>
    <dgm:pt modelId="{9AA9FEA1-F87C-4B7D-BBBB-F8DBE4FBFF37}" type="pres">
      <dgm:prSet presAssocID="{BE11CA18-4C56-4C33-8A36-E107127296DF}" presName="aSpace" presStyleCnt="0"/>
      <dgm:spPr/>
    </dgm:pt>
    <dgm:pt modelId="{FD6FFA65-6EFD-4E84-9C8B-A963C07EE46F}" type="pres">
      <dgm:prSet presAssocID="{63ACB769-F083-4BF0-BD40-88DE2AD13692}" presName="aNode" presStyleLbl="fgAcc1" presStyleIdx="4" presStyleCnt="6">
        <dgm:presLayoutVars>
          <dgm:bulletEnabled val="1"/>
        </dgm:presLayoutVars>
      </dgm:prSet>
      <dgm:spPr/>
    </dgm:pt>
    <dgm:pt modelId="{9300430C-5674-445A-9E6B-8E6400C2E1B7}" type="pres">
      <dgm:prSet presAssocID="{63ACB769-F083-4BF0-BD40-88DE2AD13692}" presName="aSpace" presStyleCnt="0"/>
      <dgm:spPr/>
    </dgm:pt>
    <dgm:pt modelId="{DB875551-F2E9-4F38-AAE2-012AE615C7A7}" type="pres">
      <dgm:prSet presAssocID="{BF36A3FB-C99C-43D7-AAF1-DCE26AAB9697}" presName="aNode" presStyleLbl="fgAcc1" presStyleIdx="5" presStyleCnt="6">
        <dgm:presLayoutVars>
          <dgm:bulletEnabled val="1"/>
        </dgm:presLayoutVars>
      </dgm:prSet>
      <dgm:spPr/>
    </dgm:pt>
    <dgm:pt modelId="{3FCE1E89-0379-40BC-AE62-FCB8FC917B1B}" type="pres">
      <dgm:prSet presAssocID="{BF36A3FB-C99C-43D7-AAF1-DCE26AAB9697}" presName="aSpace" presStyleCnt="0"/>
      <dgm:spPr/>
    </dgm:pt>
  </dgm:ptLst>
  <dgm:cxnLst>
    <dgm:cxn modelId="{D0DDAC02-7FDA-474C-B0FA-31BF64480D50}" type="presOf" srcId="{BE11CA18-4C56-4C33-8A36-E107127296DF}" destId="{87AD963D-B535-4DB4-A293-40D8E279A8B1}" srcOrd="0" destOrd="0" presId="urn:microsoft.com/office/officeart/2005/8/layout/pyramid2"/>
    <dgm:cxn modelId="{E4A73413-A0C0-4A6D-B82A-E8ABE02AD740}" type="presOf" srcId="{BF36A3FB-C99C-43D7-AAF1-DCE26AAB9697}" destId="{DB875551-F2E9-4F38-AAE2-012AE615C7A7}" srcOrd="0" destOrd="0" presId="urn:microsoft.com/office/officeart/2005/8/layout/pyramid2"/>
    <dgm:cxn modelId="{6C1A281A-D72A-455F-8225-ED66F65F8280}" srcId="{F5F65259-92F8-4973-A00A-C2A98A867DED}" destId="{B4723CEC-937E-4333-A5B7-495439712605}" srcOrd="1" destOrd="0" parTransId="{83C3DB16-27C4-4642-8E98-CE1FBD4D1700}" sibTransId="{7BCCA99B-4269-4EE8-84BE-35D9B893F967}"/>
    <dgm:cxn modelId="{3D77B53F-7E70-4DF3-80FC-4B7497DB974C}" srcId="{F5F65259-92F8-4973-A00A-C2A98A867DED}" destId="{63ACB769-F083-4BF0-BD40-88DE2AD13692}" srcOrd="4" destOrd="0" parTransId="{B6DCA14A-953B-4DFE-BD9D-ADB731446D04}" sibTransId="{D068826F-BDE1-40D0-A629-1F3729C12C9D}"/>
    <dgm:cxn modelId="{B6065E40-6AAC-4621-8756-C2AF09A63A6B}" type="presOf" srcId="{63ACB769-F083-4BF0-BD40-88DE2AD13692}" destId="{FD6FFA65-6EFD-4E84-9C8B-A963C07EE46F}" srcOrd="0" destOrd="0" presId="urn:microsoft.com/office/officeart/2005/8/layout/pyramid2"/>
    <dgm:cxn modelId="{7A4B554F-9A82-42C1-BD5A-DECF56BA5B1B}" type="presOf" srcId="{B4723CEC-937E-4333-A5B7-495439712605}" destId="{48A8957B-DA6C-405F-A23E-7777318A118E}" srcOrd="0" destOrd="0" presId="urn:microsoft.com/office/officeart/2005/8/layout/pyramid2"/>
    <dgm:cxn modelId="{C16D8B52-89FE-414F-B149-8F96403A1017}" srcId="{F5F65259-92F8-4973-A00A-C2A98A867DED}" destId="{0A642E7C-23D7-4B52-A52C-3EDAE44F6AB9}" srcOrd="2" destOrd="0" parTransId="{74E0E84C-CC3A-4BDF-845A-663DA2170633}" sibTransId="{B2D2FBE8-67D7-416D-8836-108319E775A1}"/>
    <dgm:cxn modelId="{D4441D58-78BD-40B6-A7FB-73E6CD4639D3}" srcId="{F5F65259-92F8-4973-A00A-C2A98A867DED}" destId="{BF36A3FB-C99C-43D7-AAF1-DCE26AAB9697}" srcOrd="5" destOrd="0" parTransId="{10162B91-BB9F-4674-BE51-7BD774A7B5EA}" sibTransId="{04576C0B-6EB9-41B5-AC6E-CD7F31E627C2}"/>
    <dgm:cxn modelId="{F2FF785F-BC75-455D-9A92-D4159246E785}" type="presOf" srcId="{0A642E7C-23D7-4B52-A52C-3EDAE44F6AB9}" destId="{F2FB3012-91AD-46A2-903A-D4C47D233E5D}" srcOrd="0" destOrd="0" presId="urn:microsoft.com/office/officeart/2005/8/layout/pyramid2"/>
    <dgm:cxn modelId="{4F50EC8E-1269-4A0D-83CE-1963B5D26E5B}" type="presOf" srcId="{F5F65259-92F8-4973-A00A-C2A98A867DED}" destId="{FBBC48C3-9998-4DCF-AA96-F88883FB15FD}" srcOrd="0" destOrd="0" presId="urn:microsoft.com/office/officeart/2005/8/layout/pyramid2"/>
    <dgm:cxn modelId="{5F3CEEC3-CAFD-4CB1-9888-B14A4A68396C}" type="presOf" srcId="{CDB3DDCF-5D35-47AD-AA2A-EFC5873C724E}" destId="{85DCA8C6-EFBF-4CC1-86F2-EA580EA835B0}" srcOrd="0" destOrd="0" presId="urn:microsoft.com/office/officeart/2005/8/layout/pyramid2"/>
    <dgm:cxn modelId="{C2BF1CEC-5576-4970-B06F-AD2547DF8C76}" srcId="{F5F65259-92F8-4973-A00A-C2A98A867DED}" destId="{CDB3DDCF-5D35-47AD-AA2A-EFC5873C724E}" srcOrd="0" destOrd="0" parTransId="{21B6DDB0-ABED-4EA5-897A-F49E8D83B0DE}" sibTransId="{E8D62028-5DA2-48B6-BAA1-CAE8A2EAFC7D}"/>
    <dgm:cxn modelId="{62A53CF1-39C8-4EE7-8282-25DE61BCE6AE}" srcId="{F5F65259-92F8-4973-A00A-C2A98A867DED}" destId="{BE11CA18-4C56-4C33-8A36-E107127296DF}" srcOrd="3" destOrd="0" parTransId="{ADD8D5E9-9F17-433C-9CB6-5CBEE676227B}" sibTransId="{ED0D37A3-D3AA-4DA5-8413-4ACEBBCCB97C}"/>
    <dgm:cxn modelId="{90EB6043-DE9B-47EF-97DD-6BAFCD267372}" type="presParOf" srcId="{FBBC48C3-9998-4DCF-AA96-F88883FB15FD}" destId="{179547A8-C6D1-4C06-BA78-CB75FBD50EEC}" srcOrd="0" destOrd="0" presId="urn:microsoft.com/office/officeart/2005/8/layout/pyramid2"/>
    <dgm:cxn modelId="{540F35B1-9D8A-42B7-B385-52F7350E7026}" type="presParOf" srcId="{FBBC48C3-9998-4DCF-AA96-F88883FB15FD}" destId="{51A2E080-5FB4-4B7D-BD4B-E782F0C9809D}" srcOrd="1" destOrd="0" presId="urn:microsoft.com/office/officeart/2005/8/layout/pyramid2"/>
    <dgm:cxn modelId="{CB38D1B7-0E88-461F-B0CD-704D76A8DC14}" type="presParOf" srcId="{51A2E080-5FB4-4B7D-BD4B-E782F0C9809D}" destId="{85DCA8C6-EFBF-4CC1-86F2-EA580EA835B0}" srcOrd="0" destOrd="0" presId="urn:microsoft.com/office/officeart/2005/8/layout/pyramid2"/>
    <dgm:cxn modelId="{0E83DB91-7500-4F27-A5BF-DAA946D495BD}" type="presParOf" srcId="{51A2E080-5FB4-4B7D-BD4B-E782F0C9809D}" destId="{70C3E6D9-B2EA-4E88-A1A8-589DE6CE420B}" srcOrd="1" destOrd="0" presId="urn:microsoft.com/office/officeart/2005/8/layout/pyramid2"/>
    <dgm:cxn modelId="{136068AE-1F2C-4ACD-B85C-220199DFF53C}" type="presParOf" srcId="{51A2E080-5FB4-4B7D-BD4B-E782F0C9809D}" destId="{48A8957B-DA6C-405F-A23E-7777318A118E}" srcOrd="2" destOrd="0" presId="urn:microsoft.com/office/officeart/2005/8/layout/pyramid2"/>
    <dgm:cxn modelId="{38D65669-29D2-48B3-B3B2-FAB095905774}" type="presParOf" srcId="{51A2E080-5FB4-4B7D-BD4B-E782F0C9809D}" destId="{FD8024A0-C2A3-45FA-8372-974977E38FC6}" srcOrd="3" destOrd="0" presId="urn:microsoft.com/office/officeart/2005/8/layout/pyramid2"/>
    <dgm:cxn modelId="{E580C453-FBFC-4B92-96FA-2435739117FA}" type="presParOf" srcId="{51A2E080-5FB4-4B7D-BD4B-E782F0C9809D}" destId="{F2FB3012-91AD-46A2-903A-D4C47D233E5D}" srcOrd="4" destOrd="0" presId="urn:microsoft.com/office/officeart/2005/8/layout/pyramid2"/>
    <dgm:cxn modelId="{698B72EF-97E1-494A-926A-C2ADFD482F80}" type="presParOf" srcId="{51A2E080-5FB4-4B7D-BD4B-E782F0C9809D}" destId="{5C0581E7-DA0B-4176-91F4-17BA7435153D}" srcOrd="5" destOrd="0" presId="urn:microsoft.com/office/officeart/2005/8/layout/pyramid2"/>
    <dgm:cxn modelId="{A9AA5171-AE19-4873-BFE6-5F1D1AC564F5}" type="presParOf" srcId="{51A2E080-5FB4-4B7D-BD4B-E782F0C9809D}" destId="{87AD963D-B535-4DB4-A293-40D8E279A8B1}" srcOrd="6" destOrd="0" presId="urn:microsoft.com/office/officeart/2005/8/layout/pyramid2"/>
    <dgm:cxn modelId="{50CCD6E6-F907-4C14-90A0-A270B41DBD1B}" type="presParOf" srcId="{51A2E080-5FB4-4B7D-BD4B-E782F0C9809D}" destId="{9AA9FEA1-F87C-4B7D-BBBB-F8DBE4FBFF37}" srcOrd="7" destOrd="0" presId="urn:microsoft.com/office/officeart/2005/8/layout/pyramid2"/>
    <dgm:cxn modelId="{5533A633-8123-4C06-B0EA-36B3109F6831}" type="presParOf" srcId="{51A2E080-5FB4-4B7D-BD4B-E782F0C9809D}" destId="{FD6FFA65-6EFD-4E84-9C8B-A963C07EE46F}" srcOrd="8" destOrd="0" presId="urn:microsoft.com/office/officeart/2005/8/layout/pyramid2"/>
    <dgm:cxn modelId="{FC020978-589F-4621-8DB6-CC40EA824E57}" type="presParOf" srcId="{51A2E080-5FB4-4B7D-BD4B-E782F0C9809D}" destId="{9300430C-5674-445A-9E6B-8E6400C2E1B7}" srcOrd="9" destOrd="0" presId="urn:microsoft.com/office/officeart/2005/8/layout/pyramid2"/>
    <dgm:cxn modelId="{2565FDAD-C8F7-4AA3-AD74-9BC8D2CB314D}" type="presParOf" srcId="{51A2E080-5FB4-4B7D-BD4B-E782F0C9809D}" destId="{DB875551-F2E9-4F38-AAE2-012AE615C7A7}" srcOrd="10" destOrd="0" presId="urn:microsoft.com/office/officeart/2005/8/layout/pyramid2"/>
    <dgm:cxn modelId="{5EBFB1DC-3DB3-40E2-835D-644A7C3BDD58}" type="presParOf" srcId="{51A2E080-5FB4-4B7D-BD4B-E782F0C9809D}" destId="{3FCE1E89-0379-40BC-AE62-FCB8FC917B1B}" srcOrd="11"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0D0A73A-E8B2-422D-96CF-D8C366C08873}" type="doc">
      <dgm:prSet loTypeId="urn:microsoft.com/office/officeart/2005/8/layout/bProcess3" loCatId="process" qsTypeId="urn:microsoft.com/office/officeart/2005/8/quickstyle/simple1" qsCatId="simple" csTypeId="urn:microsoft.com/office/officeart/2005/8/colors/colorful1" csCatId="colorful" phldr="1"/>
      <dgm:spPr/>
      <dgm:t>
        <a:bodyPr/>
        <a:lstStyle/>
        <a:p>
          <a:endParaRPr lang="en-GB"/>
        </a:p>
      </dgm:t>
    </dgm:pt>
    <dgm:pt modelId="{279C9A3B-04BC-40FB-BA86-2BCDA7874070}">
      <dgm:prSet/>
      <dgm:spPr/>
      <dgm:t>
        <a:bodyPr/>
        <a:lstStyle/>
        <a:p>
          <a:pPr>
            <a:buFont typeface="Arial" panose="020B0604020202020204" pitchFamily="34" charset="0"/>
            <a:buChar char="•"/>
          </a:pPr>
          <a:r>
            <a:rPr lang="en-GB" b="0" i="0" u="none" dirty="0">
              <a:solidFill>
                <a:schemeClr val="tx1"/>
              </a:solidFill>
            </a:rPr>
            <a:t>Primary: maintaining a healthy weight, nutrition, exercise and quitting smoking.</a:t>
          </a:r>
        </a:p>
      </dgm:t>
    </dgm:pt>
    <dgm:pt modelId="{F8F0D638-A07D-4FF0-9A5F-6FB795FD967A}" type="parTrans" cxnId="{01DEBFAB-EE87-4F04-9D23-9F2B335F236A}">
      <dgm:prSet/>
      <dgm:spPr/>
      <dgm:t>
        <a:bodyPr/>
        <a:lstStyle/>
        <a:p>
          <a:endParaRPr lang="en-GB"/>
        </a:p>
      </dgm:t>
    </dgm:pt>
    <dgm:pt modelId="{D366A6CA-EEEE-4B42-8E93-529850E80EF3}" type="sibTrans" cxnId="{01DEBFAB-EE87-4F04-9D23-9F2B335F236A}">
      <dgm:prSet/>
      <dgm:spPr/>
      <dgm:t>
        <a:bodyPr/>
        <a:lstStyle/>
        <a:p>
          <a:endParaRPr lang="en-GB">
            <a:solidFill>
              <a:schemeClr val="tx1"/>
            </a:solidFill>
          </a:endParaRPr>
        </a:p>
      </dgm:t>
    </dgm:pt>
    <dgm:pt modelId="{7552B530-A0F4-4D58-950A-44C593027648}">
      <dgm:prSet/>
      <dgm:spPr/>
      <dgm:t>
        <a:bodyPr/>
        <a:lstStyle/>
        <a:p>
          <a:pPr>
            <a:buFont typeface="Arial" panose="020B0604020202020204" pitchFamily="34" charset="0"/>
            <a:buChar char="•"/>
          </a:pPr>
          <a:r>
            <a:rPr lang="en-GB" b="0" i="0" u="none">
              <a:solidFill>
                <a:schemeClr val="tx1"/>
              </a:solidFill>
            </a:rPr>
            <a:t>Secondary: screening adults at risk of diabetes (prediabetes) and intensive lifestyle interventions.</a:t>
          </a:r>
        </a:p>
      </dgm:t>
    </dgm:pt>
    <dgm:pt modelId="{621EBDEE-0E62-4912-9625-33E3CD0DF3BB}" type="parTrans" cxnId="{B6C7FFBB-77DD-43A5-878A-A7443EC3A41A}">
      <dgm:prSet/>
      <dgm:spPr/>
      <dgm:t>
        <a:bodyPr/>
        <a:lstStyle/>
        <a:p>
          <a:endParaRPr lang="en-GB"/>
        </a:p>
      </dgm:t>
    </dgm:pt>
    <dgm:pt modelId="{E8A2B6F9-0D00-4480-924E-EA0172F5BD8A}" type="sibTrans" cxnId="{B6C7FFBB-77DD-43A5-878A-A7443EC3A41A}">
      <dgm:prSet/>
      <dgm:spPr/>
      <dgm:t>
        <a:bodyPr/>
        <a:lstStyle/>
        <a:p>
          <a:endParaRPr lang="en-GB">
            <a:solidFill>
              <a:schemeClr val="tx1"/>
            </a:solidFill>
          </a:endParaRPr>
        </a:p>
      </dgm:t>
    </dgm:pt>
    <dgm:pt modelId="{33599011-113E-4FF0-B988-B1574BF33D38}">
      <dgm:prSet/>
      <dgm:spPr/>
      <dgm:t>
        <a:bodyPr/>
        <a:lstStyle/>
        <a:p>
          <a:pPr>
            <a:buFont typeface="Arial" panose="020B0604020202020204" pitchFamily="34" charset="0"/>
            <a:buChar char="•"/>
          </a:pPr>
          <a:r>
            <a:rPr lang="en-GB" b="0" i="0" u="none" dirty="0">
              <a:solidFill>
                <a:schemeClr val="tx1"/>
              </a:solidFill>
            </a:rPr>
            <a:t>‘NHS Healthier You’ is a 9-month personalised prevention programme (NHS England, 2023).</a:t>
          </a:r>
        </a:p>
      </dgm:t>
    </dgm:pt>
    <dgm:pt modelId="{C0EE0717-5A3E-4EAE-A293-3C5B2B4B60A7}" type="parTrans" cxnId="{CE3C1ECC-4132-4361-8DD4-CE1788E96CE2}">
      <dgm:prSet/>
      <dgm:spPr/>
      <dgm:t>
        <a:bodyPr/>
        <a:lstStyle/>
        <a:p>
          <a:endParaRPr lang="en-GB"/>
        </a:p>
      </dgm:t>
    </dgm:pt>
    <dgm:pt modelId="{DB7D86D6-04B6-460E-8823-5358A042C365}" type="sibTrans" cxnId="{CE3C1ECC-4132-4361-8DD4-CE1788E96CE2}">
      <dgm:prSet/>
      <dgm:spPr/>
      <dgm:t>
        <a:bodyPr/>
        <a:lstStyle/>
        <a:p>
          <a:endParaRPr lang="en-GB">
            <a:solidFill>
              <a:schemeClr val="tx1"/>
            </a:solidFill>
          </a:endParaRPr>
        </a:p>
      </dgm:t>
    </dgm:pt>
    <dgm:pt modelId="{29282EC2-4E59-493A-B37B-F6F2AF21B2AD}">
      <dgm:prSet/>
      <dgm:spPr/>
      <dgm:t>
        <a:bodyPr/>
        <a:lstStyle/>
        <a:p>
          <a:pPr>
            <a:buFont typeface="Arial" panose="020B0604020202020204" pitchFamily="34" charset="0"/>
            <a:buChar char="•"/>
          </a:pPr>
          <a:r>
            <a:rPr lang="en-GB" b="0" i="0" u="none">
              <a:solidFill>
                <a:schemeClr val="tx1"/>
              </a:solidFill>
            </a:rPr>
            <a:t>Incidence of T2DM reduced by 37% after completion of programme with an average weight loss of 3.3 kg (NHS England, 2025).</a:t>
          </a:r>
        </a:p>
      </dgm:t>
    </dgm:pt>
    <dgm:pt modelId="{0C997C21-57CB-436B-8A74-793C2E6C5323}" type="parTrans" cxnId="{08BDCC98-129D-406E-B64E-F7FA5B99A577}">
      <dgm:prSet/>
      <dgm:spPr/>
      <dgm:t>
        <a:bodyPr/>
        <a:lstStyle/>
        <a:p>
          <a:endParaRPr lang="en-GB"/>
        </a:p>
      </dgm:t>
    </dgm:pt>
    <dgm:pt modelId="{ED6138AD-8C01-44C9-BE5E-5890047F8634}" type="sibTrans" cxnId="{08BDCC98-129D-406E-B64E-F7FA5B99A577}">
      <dgm:prSet/>
      <dgm:spPr/>
      <dgm:t>
        <a:bodyPr/>
        <a:lstStyle/>
        <a:p>
          <a:endParaRPr lang="en-GB">
            <a:solidFill>
              <a:schemeClr val="tx1"/>
            </a:solidFill>
          </a:endParaRPr>
        </a:p>
      </dgm:t>
    </dgm:pt>
    <dgm:pt modelId="{481D41DA-40CE-4916-A099-7EA57D9C1CEF}">
      <dgm:prSet/>
      <dgm:spPr/>
      <dgm:t>
        <a:bodyPr/>
        <a:lstStyle/>
        <a:p>
          <a:pPr>
            <a:buFont typeface="Arial" panose="020B0604020202020204" pitchFamily="34" charset="0"/>
            <a:buChar char="•"/>
          </a:pPr>
          <a:r>
            <a:rPr lang="en-GB" b="0" i="0" u="none">
              <a:solidFill>
                <a:schemeClr val="tx1"/>
              </a:solidFill>
            </a:rPr>
            <a:t>Tertiary: optimisation of glucose, BP/lipids and eye, renal and foot surveillance.</a:t>
          </a:r>
        </a:p>
      </dgm:t>
    </dgm:pt>
    <dgm:pt modelId="{32560971-AEFB-4421-804A-411AE9F622E4}" type="parTrans" cxnId="{8C7A3512-E6B9-4657-8BE1-C9E283248F7C}">
      <dgm:prSet/>
      <dgm:spPr/>
      <dgm:t>
        <a:bodyPr/>
        <a:lstStyle/>
        <a:p>
          <a:endParaRPr lang="en-GB"/>
        </a:p>
      </dgm:t>
    </dgm:pt>
    <dgm:pt modelId="{B2014055-497D-499F-B284-BA4C37BAB889}" type="sibTrans" cxnId="{8C7A3512-E6B9-4657-8BE1-C9E283248F7C}">
      <dgm:prSet/>
      <dgm:spPr/>
      <dgm:t>
        <a:bodyPr/>
        <a:lstStyle/>
        <a:p>
          <a:endParaRPr lang="en-GB">
            <a:solidFill>
              <a:schemeClr val="tx1"/>
            </a:solidFill>
          </a:endParaRPr>
        </a:p>
      </dgm:t>
    </dgm:pt>
    <dgm:pt modelId="{E2B7A9A8-EAD7-4D31-9507-07FB62AB5557}">
      <dgm:prSet/>
      <dgm:spPr/>
      <dgm:t>
        <a:bodyPr/>
        <a:lstStyle/>
        <a:p>
          <a:pPr>
            <a:buFont typeface="Arial" panose="020B0604020202020204" pitchFamily="34" charset="0"/>
            <a:buChar char="•"/>
          </a:pPr>
          <a:r>
            <a:rPr lang="en-GB" b="0" i="0" u="none">
              <a:solidFill>
                <a:schemeClr val="tx1"/>
              </a:solidFill>
            </a:rPr>
            <a:t>Social and environmental obstacles also need to be dealt with in prevention.</a:t>
          </a:r>
          <a:r>
            <a:rPr lang="en-GB" b="1" i="0" u="none">
              <a:solidFill>
                <a:schemeClr val="tx1"/>
              </a:solidFill>
            </a:rPr>
            <a:t> </a:t>
          </a:r>
          <a:endParaRPr lang="en-GB" b="0" i="0" u="none">
            <a:solidFill>
              <a:schemeClr val="tx1"/>
            </a:solidFill>
          </a:endParaRPr>
        </a:p>
      </dgm:t>
    </dgm:pt>
    <dgm:pt modelId="{2D056319-C30A-4A38-897E-D311A83773CE}" type="parTrans" cxnId="{720703BD-6307-491D-B77D-ADAA5199127B}">
      <dgm:prSet/>
      <dgm:spPr/>
      <dgm:t>
        <a:bodyPr/>
        <a:lstStyle/>
        <a:p>
          <a:endParaRPr lang="en-GB"/>
        </a:p>
      </dgm:t>
    </dgm:pt>
    <dgm:pt modelId="{1030ABEB-5118-4A0B-9A01-373E0B07A36D}" type="sibTrans" cxnId="{720703BD-6307-491D-B77D-ADAA5199127B}">
      <dgm:prSet/>
      <dgm:spPr/>
      <dgm:t>
        <a:bodyPr/>
        <a:lstStyle/>
        <a:p>
          <a:endParaRPr lang="en-GB"/>
        </a:p>
      </dgm:t>
    </dgm:pt>
    <dgm:pt modelId="{D2B39661-879A-47B3-891C-BAE6E3C5A463}" type="pres">
      <dgm:prSet presAssocID="{70D0A73A-E8B2-422D-96CF-D8C366C08873}" presName="Name0" presStyleCnt="0">
        <dgm:presLayoutVars>
          <dgm:dir/>
          <dgm:resizeHandles val="exact"/>
        </dgm:presLayoutVars>
      </dgm:prSet>
      <dgm:spPr/>
    </dgm:pt>
    <dgm:pt modelId="{E3E391EF-9A28-4325-B468-BE8658F956D8}" type="pres">
      <dgm:prSet presAssocID="{279C9A3B-04BC-40FB-BA86-2BCDA7874070}" presName="node" presStyleLbl="node1" presStyleIdx="0" presStyleCnt="6">
        <dgm:presLayoutVars>
          <dgm:bulletEnabled val="1"/>
        </dgm:presLayoutVars>
      </dgm:prSet>
      <dgm:spPr/>
    </dgm:pt>
    <dgm:pt modelId="{42558AF1-3D02-4987-A3A5-A3D27BF83BCD}" type="pres">
      <dgm:prSet presAssocID="{D366A6CA-EEEE-4B42-8E93-529850E80EF3}" presName="sibTrans" presStyleLbl="sibTrans1D1" presStyleIdx="0" presStyleCnt="5"/>
      <dgm:spPr/>
    </dgm:pt>
    <dgm:pt modelId="{2C9591CA-B6C4-4BD2-8504-707DC369E8EB}" type="pres">
      <dgm:prSet presAssocID="{D366A6CA-EEEE-4B42-8E93-529850E80EF3}" presName="connectorText" presStyleLbl="sibTrans1D1" presStyleIdx="0" presStyleCnt="5"/>
      <dgm:spPr/>
    </dgm:pt>
    <dgm:pt modelId="{37CAAF9A-9498-4C09-B3F1-5F30CA0047E2}" type="pres">
      <dgm:prSet presAssocID="{7552B530-A0F4-4D58-950A-44C593027648}" presName="node" presStyleLbl="node1" presStyleIdx="1" presStyleCnt="6">
        <dgm:presLayoutVars>
          <dgm:bulletEnabled val="1"/>
        </dgm:presLayoutVars>
      </dgm:prSet>
      <dgm:spPr/>
    </dgm:pt>
    <dgm:pt modelId="{8F85284C-4A68-46E5-AD71-E24004C0A214}" type="pres">
      <dgm:prSet presAssocID="{E8A2B6F9-0D00-4480-924E-EA0172F5BD8A}" presName="sibTrans" presStyleLbl="sibTrans1D1" presStyleIdx="1" presStyleCnt="5"/>
      <dgm:spPr/>
    </dgm:pt>
    <dgm:pt modelId="{77A154D7-DB9D-4ADE-9A5F-9BED9D7AC836}" type="pres">
      <dgm:prSet presAssocID="{E8A2B6F9-0D00-4480-924E-EA0172F5BD8A}" presName="connectorText" presStyleLbl="sibTrans1D1" presStyleIdx="1" presStyleCnt="5"/>
      <dgm:spPr/>
    </dgm:pt>
    <dgm:pt modelId="{AB1E2C95-9E6E-44CB-96C4-881A850F9608}" type="pres">
      <dgm:prSet presAssocID="{33599011-113E-4FF0-B988-B1574BF33D38}" presName="node" presStyleLbl="node1" presStyleIdx="2" presStyleCnt="6">
        <dgm:presLayoutVars>
          <dgm:bulletEnabled val="1"/>
        </dgm:presLayoutVars>
      </dgm:prSet>
      <dgm:spPr/>
    </dgm:pt>
    <dgm:pt modelId="{1870B5AB-4F32-41B0-AFAA-4C1F4A07BED5}" type="pres">
      <dgm:prSet presAssocID="{DB7D86D6-04B6-460E-8823-5358A042C365}" presName="sibTrans" presStyleLbl="sibTrans1D1" presStyleIdx="2" presStyleCnt="5"/>
      <dgm:spPr/>
    </dgm:pt>
    <dgm:pt modelId="{15CE6B89-DBA6-4ADD-B9ED-D3DCB0B199CC}" type="pres">
      <dgm:prSet presAssocID="{DB7D86D6-04B6-460E-8823-5358A042C365}" presName="connectorText" presStyleLbl="sibTrans1D1" presStyleIdx="2" presStyleCnt="5"/>
      <dgm:spPr/>
    </dgm:pt>
    <dgm:pt modelId="{41CACF53-87E8-44F2-8268-0771EAC41A42}" type="pres">
      <dgm:prSet presAssocID="{29282EC2-4E59-493A-B37B-F6F2AF21B2AD}" presName="node" presStyleLbl="node1" presStyleIdx="3" presStyleCnt="6">
        <dgm:presLayoutVars>
          <dgm:bulletEnabled val="1"/>
        </dgm:presLayoutVars>
      </dgm:prSet>
      <dgm:spPr/>
    </dgm:pt>
    <dgm:pt modelId="{0F02826A-9098-4541-BF2A-44FA2471F3C3}" type="pres">
      <dgm:prSet presAssocID="{ED6138AD-8C01-44C9-BE5E-5890047F8634}" presName="sibTrans" presStyleLbl="sibTrans1D1" presStyleIdx="3" presStyleCnt="5"/>
      <dgm:spPr/>
    </dgm:pt>
    <dgm:pt modelId="{1AACE544-0C6D-4526-8F6C-5A986964001C}" type="pres">
      <dgm:prSet presAssocID="{ED6138AD-8C01-44C9-BE5E-5890047F8634}" presName="connectorText" presStyleLbl="sibTrans1D1" presStyleIdx="3" presStyleCnt="5"/>
      <dgm:spPr/>
    </dgm:pt>
    <dgm:pt modelId="{4CB3B853-4A14-409A-A2E7-F451E5D6889E}" type="pres">
      <dgm:prSet presAssocID="{481D41DA-40CE-4916-A099-7EA57D9C1CEF}" presName="node" presStyleLbl="node1" presStyleIdx="4" presStyleCnt="6">
        <dgm:presLayoutVars>
          <dgm:bulletEnabled val="1"/>
        </dgm:presLayoutVars>
      </dgm:prSet>
      <dgm:spPr/>
    </dgm:pt>
    <dgm:pt modelId="{729FAB3E-9404-4566-B6E2-19892C16F224}" type="pres">
      <dgm:prSet presAssocID="{B2014055-497D-499F-B284-BA4C37BAB889}" presName="sibTrans" presStyleLbl="sibTrans1D1" presStyleIdx="4" presStyleCnt="5"/>
      <dgm:spPr/>
    </dgm:pt>
    <dgm:pt modelId="{11CF3FFE-327E-4E0E-A598-9A3819D80FA7}" type="pres">
      <dgm:prSet presAssocID="{B2014055-497D-499F-B284-BA4C37BAB889}" presName="connectorText" presStyleLbl="sibTrans1D1" presStyleIdx="4" presStyleCnt="5"/>
      <dgm:spPr/>
    </dgm:pt>
    <dgm:pt modelId="{87F96973-38B5-465D-8D34-E77966889DBC}" type="pres">
      <dgm:prSet presAssocID="{E2B7A9A8-EAD7-4D31-9507-07FB62AB5557}" presName="node" presStyleLbl="node1" presStyleIdx="5" presStyleCnt="6">
        <dgm:presLayoutVars>
          <dgm:bulletEnabled val="1"/>
        </dgm:presLayoutVars>
      </dgm:prSet>
      <dgm:spPr/>
    </dgm:pt>
  </dgm:ptLst>
  <dgm:cxnLst>
    <dgm:cxn modelId="{8C7A3512-E6B9-4657-8BE1-C9E283248F7C}" srcId="{70D0A73A-E8B2-422D-96CF-D8C366C08873}" destId="{481D41DA-40CE-4916-A099-7EA57D9C1CEF}" srcOrd="4" destOrd="0" parTransId="{32560971-AEFB-4421-804A-411AE9F622E4}" sibTransId="{B2014055-497D-499F-B284-BA4C37BAB889}"/>
    <dgm:cxn modelId="{6A27EF15-B576-49B7-92FD-229668FF01F4}" type="presOf" srcId="{481D41DA-40CE-4916-A099-7EA57D9C1CEF}" destId="{4CB3B853-4A14-409A-A2E7-F451E5D6889E}" srcOrd="0" destOrd="0" presId="urn:microsoft.com/office/officeart/2005/8/layout/bProcess3"/>
    <dgm:cxn modelId="{F2098430-240F-4C19-9766-6A5D42D49794}" type="presOf" srcId="{ED6138AD-8C01-44C9-BE5E-5890047F8634}" destId="{1AACE544-0C6D-4526-8F6C-5A986964001C}" srcOrd="1" destOrd="0" presId="urn:microsoft.com/office/officeart/2005/8/layout/bProcess3"/>
    <dgm:cxn modelId="{3633EF40-46FF-4C9A-B361-94A8A74B0D58}" type="presOf" srcId="{E8A2B6F9-0D00-4480-924E-EA0172F5BD8A}" destId="{8F85284C-4A68-46E5-AD71-E24004C0A214}" srcOrd="0" destOrd="0" presId="urn:microsoft.com/office/officeart/2005/8/layout/bProcess3"/>
    <dgm:cxn modelId="{247DC145-E59B-41D9-922C-F91610650FD8}" type="presOf" srcId="{E8A2B6F9-0D00-4480-924E-EA0172F5BD8A}" destId="{77A154D7-DB9D-4ADE-9A5F-9BED9D7AC836}" srcOrd="1" destOrd="0" presId="urn:microsoft.com/office/officeart/2005/8/layout/bProcess3"/>
    <dgm:cxn modelId="{D1FD7A46-6905-4B80-819F-89A13D395D11}" type="presOf" srcId="{7552B530-A0F4-4D58-950A-44C593027648}" destId="{37CAAF9A-9498-4C09-B3F1-5F30CA0047E2}" srcOrd="0" destOrd="0" presId="urn:microsoft.com/office/officeart/2005/8/layout/bProcess3"/>
    <dgm:cxn modelId="{475F544D-CB23-4EC9-AA66-D72EB6152B8F}" type="presOf" srcId="{B2014055-497D-499F-B284-BA4C37BAB889}" destId="{729FAB3E-9404-4566-B6E2-19892C16F224}" srcOrd="0" destOrd="0" presId="urn:microsoft.com/office/officeart/2005/8/layout/bProcess3"/>
    <dgm:cxn modelId="{F720DD59-8F82-498F-9ABB-D74FC2AC50D2}" type="presOf" srcId="{E2B7A9A8-EAD7-4D31-9507-07FB62AB5557}" destId="{87F96973-38B5-465D-8D34-E77966889DBC}" srcOrd="0" destOrd="0" presId="urn:microsoft.com/office/officeart/2005/8/layout/bProcess3"/>
    <dgm:cxn modelId="{2CE1A25A-AE03-4BC6-8E88-926F19C38DC0}" type="presOf" srcId="{DB7D86D6-04B6-460E-8823-5358A042C365}" destId="{1870B5AB-4F32-41B0-AFAA-4C1F4A07BED5}" srcOrd="0" destOrd="0" presId="urn:microsoft.com/office/officeart/2005/8/layout/bProcess3"/>
    <dgm:cxn modelId="{03FF8F97-E02F-480A-B807-0DA509BBF2E6}" type="presOf" srcId="{279C9A3B-04BC-40FB-BA86-2BCDA7874070}" destId="{E3E391EF-9A28-4325-B468-BE8658F956D8}" srcOrd="0" destOrd="0" presId="urn:microsoft.com/office/officeart/2005/8/layout/bProcess3"/>
    <dgm:cxn modelId="{08BDCC98-129D-406E-B64E-F7FA5B99A577}" srcId="{70D0A73A-E8B2-422D-96CF-D8C366C08873}" destId="{29282EC2-4E59-493A-B37B-F6F2AF21B2AD}" srcOrd="3" destOrd="0" parTransId="{0C997C21-57CB-436B-8A74-793C2E6C5323}" sibTransId="{ED6138AD-8C01-44C9-BE5E-5890047F8634}"/>
    <dgm:cxn modelId="{0AD3929E-AE17-4907-B18D-D194ACB38560}" type="presOf" srcId="{70D0A73A-E8B2-422D-96CF-D8C366C08873}" destId="{D2B39661-879A-47B3-891C-BAE6E3C5A463}" srcOrd="0" destOrd="0" presId="urn:microsoft.com/office/officeart/2005/8/layout/bProcess3"/>
    <dgm:cxn modelId="{01DEBFAB-EE87-4F04-9D23-9F2B335F236A}" srcId="{70D0A73A-E8B2-422D-96CF-D8C366C08873}" destId="{279C9A3B-04BC-40FB-BA86-2BCDA7874070}" srcOrd="0" destOrd="0" parTransId="{F8F0D638-A07D-4FF0-9A5F-6FB795FD967A}" sibTransId="{D366A6CA-EEEE-4B42-8E93-529850E80EF3}"/>
    <dgm:cxn modelId="{C5252EAE-720B-48D7-90E5-4A039CBFCB73}" type="presOf" srcId="{33599011-113E-4FF0-B988-B1574BF33D38}" destId="{AB1E2C95-9E6E-44CB-96C4-881A850F9608}" srcOrd="0" destOrd="0" presId="urn:microsoft.com/office/officeart/2005/8/layout/bProcess3"/>
    <dgm:cxn modelId="{B6C7FFBB-77DD-43A5-878A-A7443EC3A41A}" srcId="{70D0A73A-E8B2-422D-96CF-D8C366C08873}" destId="{7552B530-A0F4-4D58-950A-44C593027648}" srcOrd="1" destOrd="0" parTransId="{621EBDEE-0E62-4912-9625-33E3CD0DF3BB}" sibTransId="{E8A2B6F9-0D00-4480-924E-EA0172F5BD8A}"/>
    <dgm:cxn modelId="{720703BD-6307-491D-B77D-ADAA5199127B}" srcId="{70D0A73A-E8B2-422D-96CF-D8C366C08873}" destId="{E2B7A9A8-EAD7-4D31-9507-07FB62AB5557}" srcOrd="5" destOrd="0" parTransId="{2D056319-C30A-4A38-897E-D311A83773CE}" sibTransId="{1030ABEB-5118-4A0B-9A01-373E0B07A36D}"/>
    <dgm:cxn modelId="{CE3C1ECC-4132-4361-8DD4-CE1788E96CE2}" srcId="{70D0A73A-E8B2-422D-96CF-D8C366C08873}" destId="{33599011-113E-4FF0-B988-B1574BF33D38}" srcOrd="2" destOrd="0" parTransId="{C0EE0717-5A3E-4EAE-A293-3C5B2B4B60A7}" sibTransId="{DB7D86D6-04B6-460E-8823-5358A042C365}"/>
    <dgm:cxn modelId="{6EA02ECE-A854-42C1-B848-8F152E61CB8F}" type="presOf" srcId="{29282EC2-4E59-493A-B37B-F6F2AF21B2AD}" destId="{41CACF53-87E8-44F2-8268-0771EAC41A42}" srcOrd="0" destOrd="0" presId="urn:microsoft.com/office/officeart/2005/8/layout/bProcess3"/>
    <dgm:cxn modelId="{2B6F89D9-C0EF-4745-82AA-81FB3EEB6124}" type="presOf" srcId="{D366A6CA-EEEE-4B42-8E93-529850E80EF3}" destId="{2C9591CA-B6C4-4BD2-8504-707DC369E8EB}" srcOrd="1" destOrd="0" presId="urn:microsoft.com/office/officeart/2005/8/layout/bProcess3"/>
    <dgm:cxn modelId="{6A4931DA-F6A6-44C8-B6D4-3416474B0823}" type="presOf" srcId="{DB7D86D6-04B6-460E-8823-5358A042C365}" destId="{15CE6B89-DBA6-4ADD-B9ED-D3DCB0B199CC}" srcOrd="1" destOrd="0" presId="urn:microsoft.com/office/officeart/2005/8/layout/bProcess3"/>
    <dgm:cxn modelId="{076148EB-891A-422E-87D4-563D1C602A28}" type="presOf" srcId="{D366A6CA-EEEE-4B42-8E93-529850E80EF3}" destId="{42558AF1-3D02-4987-A3A5-A3D27BF83BCD}" srcOrd="0" destOrd="0" presId="urn:microsoft.com/office/officeart/2005/8/layout/bProcess3"/>
    <dgm:cxn modelId="{7F3496EE-B3E6-4B73-8C35-3895E6FBA153}" type="presOf" srcId="{B2014055-497D-499F-B284-BA4C37BAB889}" destId="{11CF3FFE-327E-4E0E-A598-9A3819D80FA7}" srcOrd="1" destOrd="0" presId="urn:microsoft.com/office/officeart/2005/8/layout/bProcess3"/>
    <dgm:cxn modelId="{FE48CFFC-4275-47EC-85DD-A2DD9776061F}" type="presOf" srcId="{ED6138AD-8C01-44C9-BE5E-5890047F8634}" destId="{0F02826A-9098-4541-BF2A-44FA2471F3C3}" srcOrd="0" destOrd="0" presId="urn:microsoft.com/office/officeart/2005/8/layout/bProcess3"/>
    <dgm:cxn modelId="{86A67592-897E-4728-A135-113441A6907A}" type="presParOf" srcId="{D2B39661-879A-47B3-891C-BAE6E3C5A463}" destId="{E3E391EF-9A28-4325-B468-BE8658F956D8}" srcOrd="0" destOrd="0" presId="urn:microsoft.com/office/officeart/2005/8/layout/bProcess3"/>
    <dgm:cxn modelId="{8C461DB1-5228-46DE-B330-747E5291B30A}" type="presParOf" srcId="{D2B39661-879A-47B3-891C-BAE6E3C5A463}" destId="{42558AF1-3D02-4987-A3A5-A3D27BF83BCD}" srcOrd="1" destOrd="0" presId="urn:microsoft.com/office/officeart/2005/8/layout/bProcess3"/>
    <dgm:cxn modelId="{9F9A0CA7-568E-40B3-90A0-7FC0FC6E9BD2}" type="presParOf" srcId="{42558AF1-3D02-4987-A3A5-A3D27BF83BCD}" destId="{2C9591CA-B6C4-4BD2-8504-707DC369E8EB}" srcOrd="0" destOrd="0" presId="urn:microsoft.com/office/officeart/2005/8/layout/bProcess3"/>
    <dgm:cxn modelId="{D66C2633-3723-4382-98FF-CDB86FC6FE13}" type="presParOf" srcId="{D2B39661-879A-47B3-891C-BAE6E3C5A463}" destId="{37CAAF9A-9498-4C09-B3F1-5F30CA0047E2}" srcOrd="2" destOrd="0" presId="urn:microsoft.com/office/officeart/2005/8/layout/bProcess3"/>
    <dgm:cxn modelId="{79629DCC-3C19-4C41-BAFD-826305F5AAC3}" type="presParOf" srcId="{D2B39661-879A-47B3-891C-BAE6E3C5A463}" destId="{8F85284C-4A68-46E5-AD71-E24004C0A214}" srcOrd="3" destOrd="0" presId="urn:microsoft.com/office/officeart/2005/8/layout/bProcess3"/>
    <dgm:cxn modelId="{CE799BEC-F7C3-4B2A-AEB4-6C556A243B00}" type="presParOf" srcId="{8F85284C-4A68-46E5-AD71-E24004C0A214}" destId="{77A154D7-DB9D-4ADE-9A5F-9BED9D7AC836}" srcOrd="0" destOrd="0" presId="urn:microsoft.com/office/officeart/2005/8/layout/bProcess3"/>
    <dgm:cxn modelId="{1D625801-857C-410A-8CBC-750E4AC448B9}" type="presParOf" srcId="{D2B39661-879A-47B3-891C-BAE6E3C5A463}" destId="{AB1E2C95-9E6E-44CB-96C4-881A850F9608}" srcOrd="4" destOrd="0" presId="urn:microsoft.com/office/officeart/2005/8/layout/bProcess3"/>
    <dgm:cxn modelId="{80AEB17E-9216-4A0B-B0D8-2A09E3C3C52A}" type="presParOf" srcId="{D2B39661-879A-47B3-891C-BAE6E3C5A463}" destId="{1870B5AB-4F32-41B0-AFAA-4C1F4A07BED5}" srcOrd="5" destOrd="0" presId="urn:microsoft.com/office/officeart/2005/8/layout/bProcess3"/>
    <dgm:cxn modelId="{A69DF54D-F3E4-4EFD-B5FD-C56EE18AFA54}" type="presParOf" srcId="{1870B5AB-4F32-41B0-AFAA-4C1F4A07BED5}" destId="{15CE6B89-DBA6-4ADD-B9ED-D3DCB0B199CC}" srcOrd="0" destOrd="0" presId="urn:microsoft.com/office/officeart/2005/8/layout/bProcess3"/>
    <dgm:cxn modelId="{E159C9BB-676D-45C4-AEC9-D28AAB910759}" type="presParOf" srcId="{D2B39661-879A-47B3-891C-BAE6E3C5A463}" destId="{41CACF53-87E8-44F2-8268-0771EAC41A42}" srcOrd="6" destOrd="0" presId="urn:microsoft.com/office/officeart/2005/8/layout/bProcess3"/>
    <dgm:cxn modelId="{8CDC60EB-5C3D-49D3-8AB3-2B24639514CF}" type="presParOf" srcId="{D2B39661-879A-47B3-891C-BAE6E3C5A463}" destId="{0F02826A-9098-4541-BF2A-44FA2471F3C3}" srcOrd="7" destOrd="0" presId="urn:microsoft.com/office/officeart/2005/8/layout/bProcess3"/>
    <dgm:cxn modelId="{4BF552C6-AACF-4A92-9E4C-7A0655EB9B51}" type="presParOf" srcId="{0F02826A-9098-4541-BF2A-44FA2471F3C3}" destId="{1AACE544-0C6D-4526-8F6C-5A986964001C}" srcOrd="0" destOrd="0" presId="urn:microsoft.com/office/officeart/2005/8/layout/bProcess3"/>
    <dgm:cxn modelId="{BCE4EF1D-9D19-49FF-9422-7143C6AA2534}" type="presParOf" srcId="{D2B39661-879A-47B3-891C-BAE6E3C5A463}" destId="{4CB3B853-4A14-409A-A2E7-F451E5D6889E}" srcOrd="8" destOrd="0" presId="urn:microsoft.com/office/officeart/2005/8/layout/bProcess3"/>
    <dgm:cxn modelId="{82E9BC86-1E81-4222-BA97-16536A7BCA3C}" type="presParOf" srcId="{D2B39661-879A-47B3-891C-BAE6E3C5A463}" destId="{729FAB3E-9404-4566-B6E2-19892C16F224}" srcOrd="9" destOrd="0" presId="urn:microsoft.com/office/officeart/2005/8/layout/bProcess3"/>
    <dgm:cxn modelId="{0A10A3C3-0118-4F07-AE4F-2F846A092DED}" type="presParOf" srcId="{729FAB3E-9404-4566-B6E2-19892C16F224}" destId="{11CF3FFE-327E-4E0E-A598-9A3819D80FA7}" srcOrd="0" destOrd="0" presId="urn:microsoft.com/office/officeart/2005/8/layout/bProcess3"/>
    <dgm:cxn modelId="{2496D5AD-5E88-4DA2-B0B1-B3CB254C1D83}" type="presParOf" srcId="{D2B39661-879A-47B3-891C-BAE6E3C5A463}" destId="{87F96973-38B5-465D-8D34-E77966889DBC}" srcOrd="10"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0D0A73A-E8B2-422D-96CF-D8C366C08873}" type="doc">
      <dgm:prSet loTypeId="urn:microsoft.com/office/officeart/2005/8/layout/vList6" loCatId="process" qsTypeId="urn:microsoft.com/office/officeart/2005/8/quickstyle/simple1" qsCatId="simple" csTypeId="urn:microsoft.com/office/officeart/2005/8/colors/colorful1" csCatId="colorful" phldr="1"/>
      <dgm:spPr/>
      <dgm:t>
        <a:bodyPr/>
        <a:lstStyle/>
        <a:p>
          <a:endParaRPr lang="en-GB"/>
        </a:p>
      </dgm:t>
    </dgm:pt>
    <dgm:pt modelId="{279C9A3B-04BC-40FB-BA86-2BCDA7874070}">
      <dgm:prSet/>
      <dgm:spPr/>
      <dgm:t>
        <a:bodyPr/>
        <a:lstStyle/>
        <a:p>
          <a:pPr>
            <a:buFont typeface="Arial" panose="020B0604020202020204" pitchFamily="34" charset="0"/>
            <a:buChar char="•"/>
          </a:pPr>
          <a:r>
            <a:rPr lang="en-GB" b="0" i="0" u="none" dirty="0">
              <a:latin typeface="Arial" panose="020B0604020202020204" pitchFamily="34" charset="0"/>
              <a:cs typeface="Arial" panose="020B0604020202020204" pitchFamily="34" charset="0"/>
            </a:rPr>
            <a:t>Skills</a:t>
          </a:r>
        </a:p>
      </dgm:t>
    </dgm:pt>
    <dgm:pt modelId="{F8F0D638-A07D-4FF0-9A5F-6FB795FD967A}" type="parTrans" cxnId="{01DEBFAB-EE87-4F04-9D23-9F2B335F236A}">
      <dgm:prSet/>
      <dgm:spPr/>
      <dgm:t>
        <a:bodyPr/>
        <a:lstStyle/>
        <a:p>
          <a:endParaRPr lang="en-GB"/>
        </a:p>
      </dgm:t>
    </dgm:pt>
    <dgm:pt modelId="{D366A6CA-EEEE-4B42-8E93-529850E80EF3}" type="sibTrans" cxnId="{01DEBFAB-EE87-4F04-9D23-9F2B335F236A}">
      <dgm:prSet/>
      <dgm:spPr/>
      <dgm:t>
        <a:bodyPr/>
        <a:lstStyle/>
        <a:p>
          <a:endParaRPr lang="en-GB"/>
        </a:p>
      </dgm:t>
    </dgm:pt>
    <dgm:pt modelId="{481D41DA-40CE-4916-A099-7EA57D9C1CEF}">
      <dgm:prSet/>
      <dgm:spPr/>
      <dgm:t>
        <a:bodyPr/>
        <a:lstStyle/>
        <a:p>
          <a:pPr>
            <a:buFont typeface="Arial" panose="020B0604020202020204" pitchFamily="34" charset="0"/>
            <a:buChar char="•"/>
          </a:pPr>
          <a:r>
            <a:rPr lang="en-GB" b="0" i="0" u="none" dirty="0">
              <a:latin typeface="Arial" panose="020B0604020202020204" pitchFamily="34" charset="0"/>
              <a:cs typeface="Arial" panose="020B0604020202020204" pitchFamily="34" charset="0"/>
            </a:rPr>
            <a:t>Values</a:t>
          </a:r>
        </a:p>
      </dgm:t>
    </dgm:pt>
    <dgm:pt modelId="{32560971-AEFB-4421-804A-411AE9F622E4}" type="parTrans" cxnId="{8C7A3512-E6B9-4657-8BE1-C9E283248F7C}">
      <dgm:prSet/>
      <dgm:spPr/>
      <dgm:t>
        <a:bodyPr/>
        <a:lstStyle/>
        <a:p>
          <a:endParaRPr lang="en-GB"/>
        </a:p>
      </dgm:t>
    </dgm:pt>
    <dgm:pt modelId="{B2014055-497D-499F-B284-BA4C37BAB889}" type="sibTrans" cxnId="{8C7A3512-E6B9-4657-8BE1-C9E283248F7C}">
      <dgm:prSet/>
      <dgm:spPr/>
      <dgm:t>
        <a:bodyPr/>
        <a:lstStyle/>
        <a:p>
          <a:endParaRPr lang="en-GB"/>
        </a:p>
      </dgm:t>
    </dgm:pt>
    <dgm:pt modelId="{E2B7A9A8-EAD7-4D31-9507-07FB62AB5557}">
      <dgm:prSet/>
      <dgm:spPr/>
      <dgm:t>
        <a:bodyPr/>
        <a:lstStyle/>
        <a:p>
          <a:pPr>
            <a:buFont typeface="Arial" panose="020B0604020202020204" pitchFamily="34" charset="0"/>
            <a:buChar char="•"/>
          </a:pPr>
          <a:r>
            <a:rPr lang="en-GB" b="0" i="0" u="none" dirty="0">
              <a:latin typeface="Arial" panose="020B0604020202020204" pitchFamily="34" charset="0"/>
              <a:cs typeface="Arial" panose="020B0604020202020204" pitchFamily="34" charset="0"/>
            </a:rPr>
            <a:t>Behaviours</a:t>
          </a:r>
        </a:p>
      </dgm:t>
    </dgm:pt>
    <dgm:pt modelId="{2D056319-C30A-4A38-897E-D311A83773CE}" type="parTrans" cxnId="{720703BD-6307-491D-B77D-ADAA5199127B}">
      <dgm:prSet/>
      <dgm:spPr/>
      <dgm:t>
        <a:bodyPr/>
        <a:lstStyle/>
        <a:p>
          <a:endParaRPr lang="en-GB"/>
        </a:p>
      </dgm:t>
    </dgm:pt>
    <dgm:pt modelId="{1030ABEB-5118-4A0B-9A01-373E0B07A36D}" type="sibTrans" cxnId="{720703BD-6307-491D-B77D-ADAA5199127B}">
      <dgm:prSet/>
      <dgm:spPr/>
      <dgm:t>
        <a:bodyPr/>
        <a:lstStyle/>
        <a:p>
          <a:endParaRPr lang="en-GB"/>
        </a:p>
      </dgm:t>
    </dgm:pt>
    <dgm:pt modelId="{5EAAF822-2FBE-49E4-8221-80E7D2113F94}">
      <dgm:prSet/>
      <dgm:spPr/>
      <dgm:t>
        <a:bodyPr/>
        <a:lstStyle/>
        <a:p>
          <a:pPr>
            <a:buNone/>
          </a:pPr>
          <a:r>
            <a:rPr lang="en-GB" b="0" i="0" u="none">
              <a:latin typeface="Arial" panose="020B0604020202020204" pitchFamily="34" charset="0"/>
              <a:cs typeface="Arial" panose="020B0604020202020204" pitchFamily="34" charset="0"/>
            </a:rPr>
            <a:t>active listening </a:t>
          </a:r>
          <a:endParaRPr lang="en-GB">
            <a:latin typeface="Arial" panose="020B0604020202020204" pitchFamily="34" charset="0"/>
            <a:cs typeface="Arial" panose="020B0604020202020204" pitchFamily="34" charset="0"/>
          </a:endParaRPr>
        </a:p>
      </dgm:t>
    </dgm:pt>
    <dgm:pt modelId="{B0A85713-7C27-4E86-93BA-E774F986C157}" type="parTrans" cxnId="{127C6120-7789-40F0-8564-42A722E673D7}">
      <dgm:prSet/>
      <dgm:spPr/>
      <dgm:t>
        <a:bodyPr/>
        <a:lstStyle/>
        <a:p>
          <a:endParaRPr lang="en-GB"/>
        </a:p>
      </dgm:t>
    </dgm:pt>
    <dgm:pt modelId="{1AEA5669-EBA7-49C7-AF99-29BE68206AB9}" type="sibTrans" cxnId="{127C6120-7789-40F0-8564-42A722E673D7}">
      <dgm:prSet/>
      <dgm:spPr/>
      <dgm:t>
        <a:bodyPr/>
        <a:lstStyle/>
        <a:p>
          <a:endParaRPr lang="en-GB"/>
        </a:p>
      </dgm:t>
    </dgm:pt>
    <dgm:pt modelId="{205D10DC-5BC2-462D-997A-BFF43F93ACBC}">
      <dgm:prSet/>
      <dgm:spPr/>
      <dgm:t>
        <a:bodyPr/>
        <a:lstStyle/>
        <a:p>
          <a:pPr>
            <a:buNone/>
          </a:pPr>
          <a:r>
            <a:rPr lang="en-GB" b="0" i="0" u="none">
              <a:latin typeface="Arial" panose="020B0604020202020204" pitchFamily="34" charset="0"/>
              <a:cs typeface="Arial" panose="020B0604020202020204" pitchFamily="34" charset="0"/>
            </a:rPr>
            <a:t>motivational interviewing </a:t>
          </a:r>
          <a:endParaRPr lang="en-GB" b="0">
            <a:latin typeface="Arial" panose="020B0604020202020204" pitchFamily="34" charset="0"/>
            <a:cs typeface="Arial" panose="020B0604020202020204" pitchFamily="34" charset="0"/>
          </a:endParaRPr>
        </a:p>
      </dgm:t>
    </dgm:pt>
    <dgm:pt modelId="{01E2B2D4-AEE2-43C4-A2E3-F87DA93FF329}" type="parTrans" cxnId="{3FF52B70-5501-4633-A043-B58D5D15F0FE}">
      <dgm:prSet/>
      <dgm:spPr/>
      <dgm:t>
        <a:bodyPr/>
        <a:lstStyle/>
        <a:p>
          <a:endParaRPr lang="en-GB"/>
        </a:p>
      </dgm:t>
    </dgm:pt>
    <dgm:pt modelId="{377F8DA6-0C5D-47C8-8524-1676814590E9}" type="sibTrans" cxnId="{3FF52B70-5501-4633-A043-B58D5D15F0FE}">
      <dgm:prSet/>
      <dgm:spPr/>
      <dgm:t>
        <a:bodyPr/>
        <a:lstStyle/>
        <a:p>
          <a:endParaRPr lang="en-GB"/>
        </a:p>
      </dgm:t>
    </dgm:pt>
    <dgm:pt modelId="{1312EA0C-0AAE-4F7F-A7C8-6F925D6C6B89}">
      <dgm:prSet/>
      <dgm:spPr/>
      <dgm:t>
        <a:bodyPr/>
        <a:lstStyle/>
        <a:p>
          <a:pPr>
            <a:buNone/>
          </a:pPr>
          <a:r>
            <a:rPr lang="en-GB" b="0" i="0" u="none">
              <a:latin typeface="Arial" panose="020B0604020202020204" pitchFamily="34" charset="0"/>
              <a:cs typeface="Arial" panose="020B0604020202020204" pitchFamily="34" charset="0"/>
            </a:rPr>
            <a:t>health coaching • shared decision-making • culturally appropriate communication</a:t>
          </a:r>
          <a:endParaRPr lang="en-GB" b="0">
            <a:latin typeface="Arial" panose="020B0604020202020204" pitchFamily="34" charset="0"/>
            <a:cs typeface="Arial" panose="020B0604020202020204" pitchFamily="34" charset="0"/>
          </a:endParaRPr>
        </a:p>
      </dgm:t>
    </dgm:pt>
    <dgm:pt modelId="{580CAAE9-1992-4346-B10E-C27DFD7BF4D3}" type="parTrans" cxnId="{CDA5A556-4AE5-4013-BE9D-57F9B6EB6893}">
      <dgm:prSet/>
      <dgm:spPr/>
      <dgm:t>
        <a:bodyPr/>
        <a:lstStyle/>
        <a:p>
          <a:endParaRPr lang="en-GB"/>
        </a:p>
      </dgm:t>
    </dgm:pt>
    <dgm:pt modelId="{9A339457-BD41-4B8D-923C-159292E71F3C}" type="sibTrans" cxnId="{CDA5A556-4AE5-4013-BE9D-57F9B6EB6893}">
      <dgm:prSet/>
      <dgm:spPr/>
      <dgm:t>
        <a:bodyPr/>
        <a:lstStyle/>
        <a:p>
          <a:endParaRPr lang="en-GB"/>
        </a:p>
      </dgm:t>
    </dgm:pt>
    <dgm:pt modelId="{D679A54A-8715-47C1-9643-2AC79006E564}">
      <dgm:prSet/>
      <dgm:spPr/>
      <dgm:t>
        <a:bodyPr/>
        <a:lstStyle/>
        <a:p>
          <a:pPr>
            <a:buNone/>
          </a:pPr>
          <a:endParaRPr lang="en-GB">
            <a:latin typeface="Arial" panose="020B0604020202020204" pitchFamily="34" charset="0"/>
            <a:cs typeface="Arial" panose="020B0604020202020204" pitchFamily="34" charset="0"/>
          </a:endParaRPr>
        </a:p>
      </dgm:t>
    </dgm:pt>
    <dgm:pt modelId="{DE437323-06C8-418B-89F9-AFF03612A50F}" type="parTrans" cxnId="{1F506F84-3D94-45DA-B1FD-749F6AD0FADF}">
      <dgm:prSet/>
      <dgm:spPr/>
      <dgm:t>
        <a:bodyPr/>
        <a:lstStyle/>
        <a:p>
          <a:endParaRPr lang="en-GB"/>
        </a:p>
      </dgm:t>
    </dgm:pt>
    <dgm:pt modelId="{42511AB3-15EA-4286-A324-7638EDAFBC4A}" type="sibTrans" cxnId="{1F506F84-3D94-45DA-B1FD-749F6AD0FADF}">
      <dgm:prSet/>
      <dgm:spPr/>
      <dgm:t>
        <a:bodyPr/>
        <a:lstStyle/>
        <a:p>
          <a:endParaRPr lang="en-GB"/>
        </a:p>
      </dgm:t>
    </dgm:pt>
    <dgm:pt modelId="{C6DAD9DC-665A-4588-849B-FE4431010B2A}">
      <dgm:prSet/>
      <dgm:spPr/>
      <dgm:t>
        <a:bodyPr/>
        <a:lstStyle/>
        <a:p>
          <a:pPr>
            <a:buNone/>
          </a:pPr>
          <a:r>
            <a:rPr lang="en-GB" b="0" i="0" u="none" dirty="0">
              <a:latin typeface="Arial" panose="020B0604020202020204" pitchFamily="34" charset="0"/>
              <a:cs typeface="Arial" panose="020B0604020202020204" pitchFamily="34" charset="0"/>
            </a:rPr>
            <a:t>Dignity </a:t>
          </a:r>
          <a:endParaRPr lang="en-GB" dirty="0">
            <a:latin typeface="Arial" panose="020B0604020202020204" pitchFamily="34" charset="0"/>
            <a:cs typeface="Arial" panose="020B0604020202020204" pitchFamily="34" charset="0"/>
          </a:endParaRPr>
        </a:p>
      </dgm:t>
    </dgm:pt>
    <dgm:pt modelId="{3BBF680A-2065-45E8-A5FD-2E02BD9F7565}" type="parTrans" cxnId="{0F559E80-1F8D-4051-9807-C67D5509D0C2}">
      <dgm:prSet/>
      <dgm:spPr/>
      <dgm:t>
        <a:bodyPr/>
        <a:lstStyle/>
        <a:p>
          <a:endParaRPr lang="en-GB"/>
        </a:p>
      </dgm:t>
    </dgm:pt>
    <dgm:pt modelId="{17641E07-01F7-4335-97F6-DA8FF9D3A353}" type="sibTrans" cxnId="{0F559E80-1F8D-4051-9807-C67D5509D0C2}">
      <dgm:prSet/>
      <dgm:spPr/>
      <dgm:t>
        <a:bodyPr/>
        <a:lstStyle/>
        <a:p>
          <a:endParaRPr lang="en-GB"/>
        </a:p>
      </dgm:t>
    </dgm:pt>
    <dgm:pt modelId="{ECD2EB71-E978-4AD1-A991-61FC6C0EFB83}">
      <dgm:prSet/>
      <dgm:spPr/>
      <dgm:t>
        <a:bodyPr/>
        <a:lstStyle/>
        <a:p>
          <a:pPr>
            <a:buNone/>
          </a:pPr>
          <a:r>
            <a:rPr lang="en-GB" b="0" i="0" u="none">
              <a:latin typeface="Arial" panose="020B0604020202020204" pitchFamily="34" charset="0"/>
              <a:cs typeface="Arial" panose="020B0604020202020204" pitchFamily="34" charset="0"/>
            </a:rPr>
            <a:t>autonomy </a:t>
          </a:r>
          <a:endParaRPr lang="en-GB" b="0">
            <a:latin typeface="Arial" panose="020B0604020202020204" pitchFamily="34" charset="0"/>
            <a:cs typeface="Arial" panose="020B0604020202020204" pitchFamily="34" charset="0"/>
          </a:endParaRPr>
        </a:p>
      </dgm:t>
    </dgm:pt>
    <dgm:pt modelId="{97D2DECA-FDC0-4614-8B40-FCB2427951B5}" type="parTrans" cxnId="{1D708A9D-FF15-45AE-9D89-4564E64137C1}">
      <dgm:prSet/>
      <dgm:spPr/>
      <dgm:t>
        <a:bodyPr/>
        <a:lstStyle/>
        <a:p>
          <a:endParaRPr lang="en-GB"/>
        </a:p>
      </dgm:t>
    </dgm:pt>
    <dgm:pt modelId="{29EA26CA-78BC-4A36-AE0A-BAAAB9D53C85}" type="sibTrans" cxnId="{1D708A9D-FF15-45AE-9D89-4564E64137C1}">
      <dgm:prSet/>
      <dgm:spPr/>
      <dgm:t>
        <a:bodyPr/>
        <a:lstStyle/>
        <a:p>
          <a:endParaRPr lang="en-GB"/>
        </a:p>
      </dgm:t>
    </dgm:pt>
    <dgm:pt modelId="{6DB7751E-2D62-443A-B20E-8B12D14F3261}">
      <dgm:prSet/>
      <dgm:spPr/>
      <dgm:t>
        <a:bodyPr/>
        <a:lstStyle/>
        <a:p>
          <a:pPr>
            <a:buNone/>
          </a:pPr>
          <a:r>
            <a:rPr lang="en-GB" b="0" i="0" u="none">
              <a:latin typeface="Arial" panose="020B0604020202020204" pitchFamily="34" charset="0"/>
              <a:cs typeface="Arial" panose="020B0604020202020204" pitchFamily="34" charset="0"/>
            </a:rPr>
            <a:t>compassion </a:t>
          </a:r>
          <a:endParaRPr lang="en-GB" b="0">
            <a:latin typeface="Arial" panose="020B0604020202020204" pitchFamily="34" charset="0"/>
            <a:cs typeface="Arial" panose="020B0604020202020204" pitchFamily="34" charset="0"/>
          </a:endParaRPr>
        </a:p>
      </dgm:t>
    </dgm:pt>
    <dgm:pt modelId="{C1775A49-E618-42DF-8D7A-50152BBF1C42}" type="parTrans" cxnId="{5F0AAF0B-45A6-4DBD-B900-85942F260CDA}">
      <dgm:prSet/>
      <dgm:spPr/>
      <dgm:t>
        <a:bodyPr/>
        <a:lstStyle/>
        <a:p>
          <a:endParaRPr lang="en-GB"/>
        </a:p>
      </dgm:t>
    </dgm:pt>
    <dgm:pt modelId="{8645AA25-DDE6-474E-8F16-7C9A3ABC99BF}" type="sibTrans" cxnId="{5F0AAF0B-45A6-4DBD-B900-85942F260CDA}">
      <dgm:prSet/>
      <dgm:spPr/>
      <dgm:t>
        <a:bodyPr/>
        <a:lstStyle/>
        <a:p>
          <a:endParaRPr lang="en-GB"/>
        </a:p>
      </dgm:t>
    </dgm:pt>
    <dgm:pt modelId="{52FCCCB2-0328-4162-B948-1BBFD0A9EA81}">
      <dgm:prSet/>
      <dgm:spPr/>
      <dgm:t>
        <a:bodyPr/>
        <a:lstStyle/>
        <a:p>
          <a:pPr>
            <a:buNone/>
          </a:pPr>
          <a:r>
            <a:rPr lang="en-GB" b="0" i="0" u="none">
              <a:latin typeface="Arial" panose="020B0604020202020204" pitchFamily="34" charset="0"/>
              <a:cs typeface="Arial" panose="020B0604020202020204" pitchFamily="34" charset="0"/>
            </a:rPr>
            <a:t>equity/respect for lived experience.</a:t>
          </a:r>
          <a:endParaRPr lang="en-GB" b="0">
            <a:latin typeface="Arial" panose="020B0604020202020204" pitchFamily="34" charset="0"/>
            <a:cs typeface="Arial" panose="020B0604020202020204" pitchFamily="34" charset="0"/>
          </a:endParaRPr>
        </a:p>
      </dgm:t>
    </dgm:pt>
    <dgm:pt modelId="{A19EDDD5-6BA5-4BBB-97C9-468F493EA1C7}" type="parTrans" cxnId="{27FEBF7A-F296-43CD-9977-93EDE3385B5F}">
      <dgm:prSet/>
      <dgm:spPr/>
      <dgm:t>
        <a:bodyPr/>
        <a:lstStyle/>
        <a:p>
          <a:endParaRPr lang="en-GB"/>
        </a:p>
      </dgm:t>
    </dgm:pt>
    <dgm:pt modelId="{62D787A5-A3CA-48A6-A776-F22A427EB0FA}" type="sibTrans" cxnId="{27FEBF7A-F296-43CD-9977-93EDE3385B5F}">
      <dgm:prSet/>
      <dgm:spPr/>
      <dgm:t>
        <a:bodyPr/>
        <a:lstStyle/>
        <a:p>
          <a:endParaRPr lang="en-GB"/>
        </a:p>
      </dgm:t>
    </dgm:pt>
    <dgm:pt modelId="{AE91BDA5-E4AA-488B-92FA-B56F242402B2}">
      <dgm:prSet/>
      <dgm:spPr/>
      <dgm:t>
        <a:bodyPr/>
        <a:lstStyle/>
        <a:p>
          <a:pPr>
            <a:buNone/>
          </a:pPr>
          <a:endParaRPr lang="en-GB">
            <a:latin typeface="Arial" panose="020B0604020202020204" pitchFamily="34" charset="0"/>
            <a:cs typeface="Arial" panose="020B0604020202020204" pitchFamily="34" charset="0"/>
          </a:endParaRPr>
        </a:p>
      </dgm:t>
    </dgm:pt>
    <dgm:pt modelId="{79D74B31-5970-4EF0-996C-F9CCFC4FE53F}" type="parTrans" cxnId="{F6559A86-F00A-4450-BA2D-0D76C3377849}">
      <dgm:prSet/>
      <dgm:spPr/>
      <dgm:t>
        <a:bodyPr/>
        <a:lstStyle/>
        <a:p>
          <a:endParaRPr lang="en-GB"/>
        </a:p>
      </dgm:t>
    </dgm:pt>
    <dgm:pt modelId="{7FC6FD09-9081-46DE-9C81-24CFF4E5AF62}" type="sibTrans" cxnId="{F6559A86-F00A-4450-BA2D-0D76C3377849}">
      <dgm:prSet/>
      <dgm:spPr/>
      <dgm:t>
        <a:bodyPr/>
        <a:lstStyle/>
        <a:p>
          <a:endParaRPr lang="en-GB"/>
        </a:p>
      </dgm:t>
    </dgm:pt>
    <dgm:pt modelId="{79F7DDF4-8B84-4E4A-9172-2F1C03B19E95}">
      <dgm:prSet/>
      <dgm:spPr/>
      <dgm:t>
        <a:bodyPr/>
        <a:lstStyle/>
        <a:p>
          <a:pPr>
            <a:buNone/>
          </a:pPr>
          <a:r>
            <a:rPr lang="en-GB" b="0" i="0" u="none">
              <a:latin typeface="Arial" panose="020B0604020202020204" pitchFamily="34" charset="0"/>
              <a:cs typeface="Arial" panose="020B0604020202020204" pitchFamily="34" charset="0"/>
            </a:rPr>
            <a:t>Inquire about “What matters to you?”</a:t>
          </a:r>
          <a:endParaRPr lang="en-GB">
            <a:latin typeface="Arial" panose="020B0604020202020204" pitchFamily="34" charset="0"/>
            <a:cs typeface="Arial" panose="020B0604020202020204" pitchFamily="34" charset="0"/>
          </a:endParaRPr>
        </a:p>
      </dgm:t>
    </dgm:pt>
    <dgm:pt modelId="{D8424D53-5C3C-409E-83BA-8C003C6BBCAE}" type="parTrans" cxnId="{65CE00B0-A3C8-4549-9193-19FDAE59B325}">
      <dgm:prSet/>
      <dgm:spPr/>
      <dgm:t>
        <a:bodyPr/>
        <a:lstStyle/>
        <a:p>
          <a:endParaRPr lang="en-GB"/>
        </a:p>
      </dgm:t>
    </dgm:pt>
    <dgm:pt modelId="{B915407C-AE76-4DB7-A2BA-AC3DC81356EB}" type="sibTrans" cxnId="{65CE00B0-A3C8-4549-9193-19FDAE59B325}">
      <dgm:prSet/>
      <dgm:spPr/>
      <dgm:t>
        <a:bodyPr/>
        <a:lstStyle/>
        <a:p>
          <a:endParaRPr lang="en-GB"/>
        </a:p>
      </dgm:t>
    </dgm:pt>
    <dgm:pt modelId="{E9A0409C-D039-4CFB-807F-CD2D3BABECA9}">
      <dgm:prSet/>
      <dgm:spPr/>
      <dgm:t>
        <a:bodyPr/>
        <a:lstStyle/>
        <a:p>
          <a:pPr>
            <a:buNone/>
          </a:pPr>
          <a:r>
            <a:rPr lang="en-GB" b="0" i="0" u="none">
              <a:latin typeface="Arial" panose="020B0604020202020204" pitchFamily="34" charset="0"/>
              <a:cs typeface="Arial" panose="020B0604020202020204" pitchFamily="34" charset="0"/>
            </a:rPr>
            <a:t>Agree achievable goals collaboratively.</a:t>
          </a:r>
          <a:endParaRPr lang="en-GB" b="0">
            <a:latin typeface="Arial" panose="020B0604020202020204" pitchFamily="34" charset="0"/>
            <a:cs typeface="Arial" panose="020B0604020202020204" pitchFamily="34" charset="0"/>
          </a:endParaRPr>
        </a:p>
      </dgm:t>
    </dgm:pt>
    <dgm:pt modelId="{34B2FDE0-DD39-4DB2-AC5C-20FC9E1BC0AA}" type="parTrans" cxnId="{AB4FB24A-E11D-45FF-8162-B2943DE16FDC}">
      <dgm:prSet/>
      <dgm:spPr/>
      <dgm:t>
        <a:bodyPr/>
        <a:lstStyle/>
        <a:p>
          <a:endParaRPr lang="en-GB"/>
        </a:p>
      </dgm:t>
    </dgm:pt>
    <dgm:pt modelId="{C4AEBC6E-09BD-4704-8D2D-35FE254831FD}" type="sibTrans" cxnId="{AB4FB24A-E11D-45FF-8162-B2943DE16FDC}">
      <dgm:prSet/>
      <dgm:spPr/>
      <dgm:t>
        <a:bodyPr/>
        <a:lstStyle/>
        <a:p>
          <a:endParaRPr lang="en-GB"/>
        </a:p>
      </dgm:t>
    </dgm:pt>
    <dgm:pt modelId="{5B8F7601-4939-4F77-AB9C-6C4E0F2406C5}">
      <dgm:prSet/>
      <dgm:spPr/>
      <dgm:t>
        <a:bodyPr/>
        <a:lstStyle/>
        <a:p>
          <a:pPr>
            <a:buNone/>
          </a:pPr>
          <a:r>
            <a:rPr lang="en-GB" b="0" i="0" u="none">
              <a:latin typeface="Arial" panose="020B0604020202020204" pitchFamily="34" charset="0"/>
              <a:cs typeface="Arial" panose="020B0604020202020204" pitchFamily="34" charset="0"/>
            </a:rPr>
            <a:t>Communicate benefits/risks accessibly.</a:t>
          </a:r>
          <a:endParaRPr lang="en-GB" b="0">
            <a:latin typeface="Arial" panose="020B0604020202020204" pitchFamily="34" charset="0"/>
            <a:cs typeface="Arial" panose="020B0604020202020204" pitchFamily="34" charset="0"/>
          </a:endParaRPr>
        </a:p>
      </dgm:t>
    </dgm:pt>
    <dgm:pt modelId="{CE126219-E989-4F23-9CCD-688893E13028}" type="parTrans" cxnId="{7AB2A51F-F901-4A64-A46D-34F8CA876C13}">
      <dgm:prSet/>
      <dgm:spPr/>
      <dgm:t>
        <a:bodyPr/>
        <a:lstStyle/>
        <a:p>
          <a:endParaRPr lang="en-GB"/>
        </a:p>
      </dgm:t>
    </dgm:pt>
    <dgm:pt modelId="{90AB1403-B819-493A-B910-CD2A59068616}" type="sibTrans" cxnId="{7AB2A51F-F901-4A64-A46D-34F8CA876C13}">
      <dgm:prSet/>
      <dgm:spPr/>
      <dgm:t>
        <a:bodyPr/>
        <a:lstStyle/>
        <a:p>
          <a:endParaRPr lang="en-GB"/>
        </a:p>
      </dgm:t>
    </dgm:pt>
    <dgm:pt modelId="{63BD5247-7BAB-4FDB-8291-89ABBF3B3CEF}">
      <dgm:prSet/>
      <dgm:spPr/>
      <dgm:t>
        <a:bodyPr/>
        <a:lstStyle/>
        <a:p>
          <a:pPr>
            <a:buNone/>
          </a:pPr>
          <a:r>
            <a:rPr lang="en-GB" b="0" i="0" u="none">
              <a:latin typeface="Arial" panose="020B0604020202020204" pitchFamily="34" charset="0"/>
              <a:cs typeface="Arial" panose="020B0604020202020204" pitchFamily="34" charset="0"/>
            </a:rPr>
            <a:t>Discuss health literacy and stigma.</a:t>
          </a:r>
          <a:endParaRPr lang="en-GB" b="0">
            <a:latin typeface="Arial" panose="020B0604020202020204" pitchFamily="34" charset="0"/>
            <a:cs typeface="Arial" panose="020B0604020202020204" pitchFamily="34" charset="0"/>
          </a:endParaRPr>
        </a:p>
      </dgm:t>
    </dgm:pt>
    <dgm:pt modelId="{5C6937AC-C13E-4652-8522-A7BB04B5FBC0}" type="parTrans" cxnId="{336B71A1-0ED5-4F2E-A4B8-D57222F9409F}">
      <dgm:prSet/>
      <dgm:spPr/>
      <dgm:t>
        <a:bodyPr/>
        <a:lstStyle/>
        <a:p>
          <a:endParaRPr lang="en-GB"/>
        </a:p>
      </dgm:t>
    </dgm:pt>
    <dgm:pt modelId="{37AD645A-5FC7-4298-AC01-61A888A37E41}" type="sibTrans" cxnId="{336B71A1-0ED5-4F2E-A4B8-D57222F9409F}">
      <dgm:prSet/>
      <dgm:spPr/>
      <dgm:t>
        <a:bodyPr/>
        <a:lstStyle/>
        <a:p>
          <a:endParaRPr lang="en-GB"/>
        </a:p>
      </dgm:t>
    </dgm:pt>
    <dgm:pt modelId="{B5D3FC5B-9B4F-43D6-B429-76582DD17C03}">
      <dgm:prSet/>
      <dgm:spPr/>
      <dgm:t>
        <a:bodyPr/>
        <a:lstStyle/>
        <a:p>
          <a:pPr>
            <a:buNone/>
          </a:pPr>
          <a:r>
            <a:rPr lang="en-GB" b="0" i="0" u="none">
              <a:latin typeface="Arial" panose="020B0604020202020204" pitchFamily="34" charset="0"/>
              <a:cs typeface="Arial" panose="020B0604020202020204" pitchFamily="34" charset="0"/>
            </a:rPr>
            <a:t>When NICE appraises medicines for the treatment of Type 2 Diabetes (T2DM), the Agency will make shared decisions.</a:t>
          </a:r>
          <a:endParaRPr lang="en-GB" b="0">
            <a:latin typeface="Arial" panose="020B0604020202020204" pitchFamily="34" charset="0"/>
            <a:cs typeface="Arial" panose="020B0604020202020204" pitchFamily="34" charset="0"/>
          </a:endParaRPr>
        </a:p>
      </dgm:t>
    </dgm:pt>
    <dgm:pt modelId="{22E19989-028C-4682-869B-18C7B19DAA88}" type="parTrans" cxnId="{86E22DCE-744E-4890-91DB-D55F2852B2C3}">
      <dgm:prSet/>
      <dgm:spPr/>
      <dgm:t>
        <a:bodyPr/>
        <a:lstStyle/>
        <a:p>
          <a:endParaRPr lang="en-GB"/>
        </a:p>
      </dgm:t>
    </dgm:pt>
    <dgm:pt modelId="{197F05F0-4E4D-48DC-B925-49BAF374F707}" type="sibTrans" cxnId="{86E22DCE-744E-4890-91DB-D55F2852B2C3}">
      <dgm:prSet/>
      <dgm:spPr/>
      <dgm:t>
        <a:bodyPr/>
        <a:lstStyle/>
        <a:p>
          <a:endParaRPr lang="en-GB"/>
        </a:p>
      </dgm:t>
    </dgm:pt>
    <dgm:pt modelId="{93879948-DAF7-4F0C-8282-257B7FBD273F}">
      <dgm:prSet/>
      <dgm:spPr/>
      <dgm:t>
        <a:bodyPr/>
        <a:lstStyle/>
        <a:p>
          <a:pPr>
            <a:buNone/>
          </a:pPr>
          <a:endParaRPr lang="en-GB">
            <a:latin typeface="Arial" panose="020B0604020202020204" pitchFamily="34" charset="0"/>
            <a:cs typeface="Arial" panose="020B0604020202020204" pitchFamily="34" charset="0"/>
          </a:endParaRPr>
        </a:p>
      </dgm:t>
    </dgm:pt>
    <dgm:pt modelId="{7A6EF29A-06EB-4C61-A49D-C092EEF785F5}" type="parTrans" cxnId="{20EE5AFC-6A07-486B-830E-EBC8425EFD97}">
      <dgm:prSet/>
      <dgm:spPr/>
      <dgm:t>
        <a:bodyPr/>
        <a:lstStyle/>
        <a:p>
          <a:endParaRPr lang="en-GB"/>
        </a:p>
      </dgm:t>
    </dgm:pt>
    <dgm:pt modelId="{0249CD2E-F652-4FEE-A1C8-7E164BF68903}" type="sibTrans" cxnId="{20EE5AFC-6A07-486B-830E-EBC8425EFD97}">
      <dgm:prSet/>
      <dgm:spPr/>
      <dgm:t>
        <a:bodyPr/>
        <a:lstStyle/>
        <a:p>
          <a:endParaRPr lang="en-GB"/>
        </a:p>
      </dgm:t>
    </dgm:pt>
    <dgm:pt modelId="{8FE52BCC-2508-4553-821F-96EA6CE17A84}" type="pres">
      <dgm:prSet presAssocID="{70D0A73A-E8B2-422D-96CF-D8C366C08873}" presName="Name0" presStyleCnt="0">
        <dgm:presLayoutVars>
          <dgm:dir/>
          <dgm:animLvl val="lvl"/>
          <dgm:resizeHandles/>
        </dgm:presLayoutVars>
      </dgm:prSet>
      <dgm:spPr/>
    </dgm:pt>
    <dgm:pt modelId="{683FF240-BC9C-4BE0-8D97-AFF986EB3ABF}" type="pres">
      <dgm:prSet presAssocID="{279C9A3B-04BC-40FB-BA86-2BCDA7874070}" presName="linNode" presStyleCnt="0"/>
      <dgm:spPr/>
    </dgm:pt>
    <dgm:pt modelId="{AEB06F97-5EDA-4E40-BCE3-B9CED8A03041}" type="pres">
      <dgm:prSet presAssocID="{279C9A3B-04BC-40FB-BA86-2BCDA7874070}" presName="parentShp" presStyleLbl="node1" presStyleIdx="0" presStyleCnt="3">
        <dgm:presLayoutVars>
          <dgm:bulletEnabled val="1"/>
        </dgm:presLayoutVars>
      </dgm:prSet>
      <dgm:spPr/>
    </dgm:pt>
    <dgm:pt modelId="{AEC57CCD-D8E1-4E7F-8057-FD1870743F43}" type="pres">
      <dgm:prSet presAssocID="{279C9A3B-04BC-40FB-BA86-2BCDA7874070}" presName="childShp" presStyleLbl="bgAccFollowNode1" presStyleIdx="0" presStyleCnt="3" custLinFactNeighborX="0">
        <dgm:presLayoutVars>
          <dgm:bulletEnabled val="1"/>
        </dgm:presLayoutVars>
      </dgm:prSet>
      <dgm:spPr/>
    </dgm:pt>
    <dgm:pt modelId="{DCC10E89-928E-43FF-BDE5-806495FA668F}" type="pres">
      <dgm:prSet presAssocID="{D366A6CA-EEEE-4B42-8E93-529850E80EF3}" presName="spacing" presStyleCnt="0"/>
      <dgm:spPr/>
    </dgm:pt>
    <dgm:pt modelId="{439C6B86-8161-4329-870F-500D18655DDE}" type="pres">
      <dgm:prSet presAssocID="{481D41DA-40CE-4916-A099-7EA57D9C1CEF}" presName="linNode" presStyleCnt="0"/>
      <dgm:spPr/>
    </dgm:pt>
    <dgm:pt modelId="{BBD83F72-9D2B-471D-9947-DDFE6F54D982}" type="pres">
      <dgm:prSet presAssocID="{481D41DA-40CE-4916-A099-7EA57D9C1CEF}" presName="parentShp" presStyleLbl="node1" presStyleIdx="1" presStyleCnt="3">
        <dgm:presLayoutVars>
          <dgm:bulletEnabled val="1"/>
        </dgm:presLayoutVars>
      </dgm:prSet>
      <dgm:spPr/>
    </dgm:pt>
    <dgm:pt modelId="{2934945B-3F35-49B2-92C8-DE718AFEBA35}" type="pres">
      <dgm:prSet presAssocID="{481D41DA-40CE-4916-A099-7EA57D9C1CEF}" presName="childShp" presStyleLbl="bgAccFollowNode1" presStyleIdx="1" presStyleCnt="3">
        <dgm:presLayoutVars>
          <dgm:bulletEnabled val="1"/>
        </dgm:presLayoutVars>
      </dgm:prSet>
      <dgm:spPr/>
    </dgm:pt>
    <dgm:pt modelId="{D164E6BC-1CFD-46E2-9C03-4D1122A48061}" type="pres">
      <dgm:prSet presAssocID="{B2014055-497D-499F-B284-BA4C37BAB889}" presName="spacing" presStyleCnt="0"/>
      <dgm:spPr/>
    </dgm:pt>
    <dgm:pt modelId="{E6AAAFB0-158B-4420-B34F-74E3FC41B47C}" type="pres">
      <dgm:prSet presAssocID="{E2B7A9A8-EAD7-4D31-9507-07FB62AB5557}" presName="linNode" presStyleCnt="0"/>
      <dgm:spPr/>
    </dgm:pt>
    <dgm:pt modelId="{03DDE42C-F915-4A7B-9B68-605B807905C4}" type="pres">
      <dgm:prSet presAssocID="{E2B7A9A8-EAD7-4D31-9507-07FB62AB5557}" presName="parentShp" presStyleLbl="node1" presStyleIdx="2" presStyleCnt="3">
        <dgm:presLayoutVars>
          <dgm:bulletEnabled val="1"/>
        </dgm:presLayoutVars>
      </dgm:prSet>
      <dgm:spPr/>
    </dgm:pt>
    <dgm:pt modelId="{090B3B02-2754-43AA-A052-7E1A19BD2BD6}" type="pres">
      <dgm:prSet presAssocID="{E2B7A9A8-EAD7-4D31-9507-07FB62AB5557}" presName="childShp" presStyleLbl="bgAccFollowNode1" presStyleIdx="2" presStyleCnt="3">
        <dgm:presLayoutVars>
          <dgm:bulletEnabled val="1"/>
        </dgm:presLayoutVars>
      </dgm:prSet>
      <dgm:spPr/>
    </dgm:pt>
  </dgm:ptLst>
  <dgm:cxnLst>
    <dgm:cxn modelId="{67212409-538D-4528-AA18-0B8010BC86AC}" type="presOf" srcId="{ECD2EB71-E978-4AD1-A991-61FC6C0EFB83}" destId="{2934945B-3F35-49B2-92C8-DE718AFEBA35}" srcOrd="0" destOrd="1" presId="urn:microsoft.com/office/officeart/2005/8/layout/vList6"/>
    <dgm:cxn modelId="{5F0AAF0B-45A6-4DBD-B900-85942F260CDA}" srcId="{481D41DA-40CE-4916-A099-7EA57D9C1CEF}" destId="{6DB7751E-2D62-443A-B20E-8B12D14F3261}" srcOrd="2" destOrd="0" parTransId="{C1775A49-E618-42DF-8D7A-50152BBF1C42}" sibTransId="{8645AA25-DDE6-474E-8F16-7C9A3ABC99BF}"/>
    <dgm:cxn modelId="{F6098F10-C21B-43A8-99D6-3C9B37EB56AA}" type="presOf" srcId="{52FCCCB2-0328-4162-B948-1BBFD0A9EA81}" destId="{2934945B-3F35-49B2-92C8-DE718AFEBA35}" srcOrd="0" destOrd="3" presId="urn:microsoft.com/office/officeart/2005/8/layout/vList6"/>
    <dgm:cxn modelId="{8C7A3512-E6B9-4657-8BE1-C9E283248F7C}" srcId="{70D0A73A-E8B2-422D-96CF-D8C366C08873}" destId="{481D41DA-40CE-4916-A099-7EA57D9C1CEF}" srcOrd="1" destOrd="0" parTransId="{32560971-AEFB-4421-804A-411AE9F622E4}" sibTransId="{B2014055-497D-499F-B284-BA4C37BAB889}"/>
    <dgm:cxn modelId="{5BFC8012-1767-4BDA-90C7-088A9ED00A71}" type="presOf" srcId="{279C9A3B-04BC-40FB-BA86-2BCDA7874070}" destId="{AEB06F97-5EDA-4E40-BCE3-B9CED8A03041}" srcOrd="0" destOrd="0" presId="urn:microsoft.com/office/officeart/2005/8/layout/vList6"/>
    <dgm:cxn modelId="{66618117-4A8F-4E4F-8DF2-35F745749DDF}" type="presOf" srcId="{1312EA0C-0AAE-4F7F-A7C8-6F925D6C6B89}" destId="{AEC57CCD-D8E1-4E7F-8057-FD1870743F43}" srcOrd="0" destOrd="2" presId="urn:microsoft.com/office/officeart/2005/8/layout/vList6"/>
    <dgm:cxn modelId="{7AB2A51F-F901-4A64-A46D-34F8CA876C13}" srcId="{E2B7A9A8-EAD7-4D31-9507-07FB62AB5557}" destId="{5B8F7601-4939-4F77-AB9C-6C4E0F2406C5}" srcOrd="2" destOrd="0" parTransId="{CE126219-E989-4F23-9CCD-688893E13028}" sibTransId="{90AB1403-B819-493A-B910-CD2A59068616}"/>
    <dgm:cxn modelId="{127C6120-7789-40F0-8564-42A722E673D7}" srcId="{279C9A3B-04BC-40FB-BA86-2BCDA7874070}" destId="{5EAAF822-2FBE-49E4-8221-80E7D2113F94}" srcOrd="0" destOrd="0" parTransId="{B0A85713-7C27-4E86-93BA-E774F986C157}" sibTransId="{1AEA5669-EBA7-49C7-AF99-29BE68206AB9}"/>
    <dgm:cxn modelId="{E7E5FF3F-8FF8-466B-AD58-7AB607A5B50F}" type="presOf" srcId="{205D10DC-5BC2-462D-997A-BFF43F93ACBC}" destId="{AEC57CCD-D8E1-4E7F-8057-FD1870743F43}" srcOrd="0" destOrd="1" presId="urn:microsoft.com/office/officeart/2005/8/layout/vList6"/>
    <dgm:cxn modelId="{AB4FB24A-E11D-45FF-8162-B2943DE16FDC}" srcId="{E2B7A9A8-EAD7-4D31-9507-07FB62AB5557}" destId="{E9A0409C-D039-4CFB-807F-CD2D3BABECA9}" srcOrd="1" destOrd="0" parTransId="{34B2FDE0-DD39-4DB2-AC5C-20FC9E1BC0AA}" sibTransId="{C4AEBC6E-09BD-4704-8D2D-35FE254831FD}"/>
    <dgm:cxn modelId="{41BA254C-7C55-4B1C-8A6B-754308DB50CC}" type="presOf" srcId="{63BD5247-7BAB-4FDB-8291-89ABBF3B3CEF}" destId="{090B3B02-2754-43AA-A052-7E1A19BD2BD6}" srcOrd="0" destOrd="3" presId="urn:microsoft.com/office/officeart/2005/8/layout/vList6"/>
    <dgm:cxn modelId="{8927BA4F-D6CB-46CA-8A07-10B74F4D14B4}" type="presOf" srcId="{5EAAF822-2FBE-49E4-8221-80E7D2113F94}" destId="{AEC57CCD-D8E1-4E7F-8057-FD1870743F43}" srcOrd="0" destOrd="0" presId="urn:microsoft.com/office/officeart/2005/8/layout/vList6"/>
    <dgm:cxn modelId="{1E080C52-231B-42EA-ACFA-96390815B033}" type="presOf" srcId="{C6DAD9DC-665A-4588-849B-FE4431010B2A}" destId="{2934945B-3F35-49B2-92C8-DE718AFEBA35}" srcOrd="0" destOrd="0" presId="urn:microsoft.com/office/officeart/2005/8/layout/vList6"/>
    <dgm:cxn modelId="{CDA5A556-4AE5-4013-BE9D-57F9B6EB6893}" srcId="{279C9A3B-04BC-40FB-BA86-2BCDA7874070}" destId="{1312EA0C-0AAE-4F7F-A7C8-6F925D6C6B89}" srcOrd="2" destOrd="0" parTransId="{580CAAE9-1992-4346-B10E-C27DFD7BF4D3}" sibTransId="{9A339457-BD41-4B8D-923C-159292E71F3C}"/>
    <dgm:cxn modelId="{9955EA6A-67D7-474E-8FA8-9BA4478E3907}" type="presOf" srcId="{D679A54A-8715-47C1-9643-2AC79006E564}" destId="{AEC57CCD-D8E1-4E7F-8057-FD1870743F43}" srcOrd="0" destOrd="3" presId="urn:microsoft.com/office/officeart/2005/8/layout/vList6"/>
    <dgm:cxn modelId="{3FF52B70-5501-4633-A043-B58D5D15F0FE}" srcId="{279C9A3B-04BC-40FB-BA86-2BCDA7874070}" destId="{205D10DC-5BC2-462D-997A-BFF43F93ACBC}" srcOrd="1" destOrd="0" parTransId="{01E2B2D4-AEE2-43C4-A2E3-F87DA93FF329}" sibTransId="{377F8DA6-0C5D-47C8-8524-1676814590E9}"/>
    <dgm:cxn modelId="{27FEBF7A-F296-43CD-9977-93EDE3385B5F}" srcId="{481D41DA-40CE-4916-A099-7EA57D9C1CEF}" destId="{52FCCCB2-0328-4162-B948-1BBFD0A9EA81}" srcOrd="3" destOrd="0" parTransId="{A19EDDD5-6BA5-4BBB-97C9-468F493EA1C7}" sibTransId="{62D787A5-A3CA-48A6-A776-F22A427EB0FA}"/>
    <dgm:cxn modelId="{2F5E637E-D077-4AC6-AE91-F796F90E7515}" type="presOf" srcId="{5B8F7601-4939-4F77-AB9C-6C4E0F2406C5}" destId="{090B3B02-2754-43AA-A052-7E1A19BD2BD6}" srcOrd="0" destOrd="2" presId="urn:microsoft.com/office/officeart/2005/8/layout/vList6"/>
    <dgm:cxn modelId="{00A1227F-B377-4B5E-AE2F-913FF6011860}" type="presOf" srcId="{481D41DA-40CE-4916-A099-7EA57D9C1CEF}" destId="{BBD83F72-9D2B-471D-9947-DDFE6F54D982}" srcOrd="0" destOrd="0" presId="urn:microsoft.com/office/officeart/2005/8/layout/vList6"/>
    <dgm:cxn modelId="{0F559E80-1F8D-4051-9807-C67D5509D0C2}" srcId="{481D41DA-40CE-4916-A099-7EA57D9C1CEF}" destId="{C6DAD9DC-665A-4588-849B-FE4431010B2A}" srcOrd="0" destOrd="0" parTransId="{3BBF680A-2065-45E8-A5FD-2E02BD9F7565}" sibTransId="{17641E07-01F7-4335-97F6-DA8FF9D3A353}"/>
    <dgm:cxn modelId="{1F506F84-3D94-45DA-B1FD-749F6AD0FADF}" srcId="{279C9A3B-04BC-40FB-BA86-2BCDA7874070}" destId="{D679A54A-8715-47C1-9643-2AC79006E564}" srcOrd="3" destOrd="0" parTransId="{DE437323-06C8-418B-89F9-AFF03612A50F}" sibTransId="{42511AB3-15EA-4286-A324-7638EDAFBC4A}"/>
    <dgm:cxn modelId="{F6559A86-F00A-4450-BA2D-0D76C3377849}" srcId="{481D41DA-40CE-4916-A099-7EA57D9C1CEF}" destId="{AE91BDA5-E4AA-488B-92FA-B56F242402B2}" srcOrd="4" destOrd="0" parTransId="{79D74B31-5970-4EF0-996C-F9CCFC4FE53F}" sibTransId="{7FC6FD09-9081-46DE-9C81-24CFF4E5AF62}"/>
    <dgm:cxn modelId="{E34D8490-763F-4A07-91FC-D0C693686FCE}" type="presOf" srcId="{6DB7751E-2D62-443A-B20E-8B12D14F3261}" destId="{2934945B-3F35-49B2-92C8-DE718AFEBA35}" srcOrd="0" destOrd="2" presId="urn:microsoft.com/office/officeart/2005/8/layout/vList6"/>
    <dgm:cxn modelId="{9C917F91-8E55-40F4-AACC-D21BC4984382}" type="presOf" srcId="{70D0A73A-E8B2-422D-96CF-D8C366C08873}" destId="{8FE52BCC-2508-4553-821F-96EA6CE17A84}" srcOrd="0" destOrd="0" presId="urn:microsoft.com/office/officeart/2005/8/layout/vList6"/>
    <dgm:cxn modelId="{BE199492-2462-40B9-B70F-0272CBE6408A}" type="presOf" srcId="{93879948-DAF7-4F0C-8282-257B7FBD273F}" destId="{090B3B02-2754-43AA-A052-7E1A19BD2BD6}" srcOrd="0" destOrd="5" presId="urn:microsoft.com/office/officeart/2005/8/layout/vList6"/>
    <dgm:cxn modelId="{1D708A9D-FF15-45AE-9D89-4564E64137C1}" srcId="{481D41DA-40CE-4916-A099-7EA57D9C1CEF}" destId="{ECD2EB71-E978-4AD1-A991-61FC6C0EFB83}" srcOrd="1" destOrd="0" parTransId="{97D2DECA-FDC0-4614-8B40-FCB2427951B5}" sibTransId="{29EA26CA-78BC-4A36-AE0A-BAAAB9D53C85}"/>
    <dgm:cxn modelId="{336B71A1-0ED5-4F2E-A4B8-D57222F9409F}" srcId="{E2B7A9A8-EAD7-4D31-9507-07FB62AB5557}" destId="{63BD5247-7BAB-4FDB-8291-89ABBF3B3CEF}" srcOrd="3" destOrd="0" parTransId="{5C6937AC-C13E-4652-8522-A7BB04B5FBC0}" sibTransId="{37AD645A-5FC7-4298-AC01-61A888A37E41}"/>
    <dgm:cxn modelId="{01DEBFAB-EE87-4F04-9D23-9F2B335F236A}" srcId="{70D0A73A-E8B2-422D-96CF-D8C366C08873}" destId="{279C9A3B-04BC-40FB-BA86-2BCDA7874070}" srcOrd="0" destOrd="0" parTransId="{F8F0D638-A07D-4FF0-9A5F-6FB795FD967A}" sibTransId="{D366A6CA-EEEE-4B42-8E93-529850E80EF3}"/>
    <dgm:cxn modelId="{220586AC-FDA4-4B9A-9CDC-86B7E856DAD4}" type="presOf" srcId="{E9A0409C-D039-4CFB-807F-CD2D3BABECA9}" destId="{090B3B02-2754-43AA-A052-7E1A19BD2BD6}" srcOrd="0" destOrd="1" presId="urn:microsoft.com/office/officeart/2005/8/layout/vList6"/>
    <dgm:cxn modelId="{65CE00B0-A3C8-4549-9193-19FDAE59B325}" srcId="{E2B7A9A8-EAD7-4D31-9507-07FB62AB5557}" destId="{79F7DDF4-8B84-4E4A-9172-2F1C03B19E95}" srcOrd="0" destOrd="0" parTransId="{D8424D53-5C3C-409E-83BA-8C003C6BBCAE}" sibTransId="{B915407C-AE76-4DB7-A2BA-AC3DC81356EB}"/>
    <dgm:cxn modelId="{720703BD-6307-491D-B77D-ADAA5199127B}" srcId="{70D0A73A-E8B2-422D-96CF-D8C366C08873}" destId="{E2B7A9A8-EAD7-4D31-9507-07FB62AB5557}" srcOrd="2" destOrd="0" parTransId="{2D056319-C30A-4A38-897E-D311A83773CE}" sibTransId="{1030ABEB-5118-4A0B-9A01-373E0B07A36D}"/>
    <dgm:cxn modelId="{86E22DCE-744E-4890-91DB-D55F2852B2C3}" srcId="{E2B7A9A8-EAD7-4D31-9507-07FB62AB5557}" destId="{B5D3FC5B-9B4F-43D6-B429-76582DD17C03}" srcOrd="4" destOrd="0" parTransId="{22E19989-028C-4682-869B-18C7B19DAA88}" sibTransId="{197F05F0-4E4D-48DC-B925-49BAF374F707}"/>
    <dgm:cxn modelId="{A9B451D8-3E61-41B3-A4DC-687E555EC4D3}" type="presOf" srcId="{E2B7A9A8-EAD7-4D31-9507-07FB62AB5557}" destId="{03DDE42C-F915-4A7B-9B68-605B807905C4}" srcOrd="0" destOrd="0" presId="urn:microsoft.com/office/officeart/2005/8/layout/vList6"/>
    <dgm:cxn modelId="{C5C4D6FA-34B7-4BF7-B144-7A0F7E92B293}" type="presOf" srcId="{AE91BDA5-E4AA-488B-92FA-B56F242402B2}" destId="{2934945B-3F35-49B2-92C8-DE718AFEBA35}" srcOrd="0" destOrd="4" presId="urn:microsoft.com/office/officeart/2005/8/layout/vList6"/>
    <dgm:cxn modelId="{20EE5AFC-6A07-486B-830E-EBC8425EFD97}" srcId="{E2B7A9A8-EAD7-4D31-9507-07FB62AB5557}" destId="{93879948-DAF7-4F0C-8282-257B7FBD273F}" srcOrd="5" destOrd="0" parTransId="{7A6EF29A-06EB-4C61-A49D-C092EEF785F5}" sibTransId="{0249CD2E-F652-4FEE-A1C8-7E164BF68903}"/>
    <dgm:cxn modelId="{F5A15EFC-BD1C-44D8-AE31-D6CBB55479F4}" type="presOf" srcId="{79F7DDF4-8B84-4E4A-9172-2F1C03B19E95}" destId="{090B3B02-2754-43AA-A052-7E1A19BD2BD6}" srcOrd="0" destOrd="0" presId="urn:microsoft.com/office/officeart/2005/8/layout/vList6"/>
    <dgm:cxn modelId="{A9436EFD-5762-41AB-9437-BD97FD2C6F46}" type="presOf" srcId="{B5D3FC5B-9B4F-43D6-B429-76582DD17C03}" destId="{090B3B02-2754-43AA-A052-7E1A19BD2BD6}" srcOrd="0" destOrd="4" presId="urn:microsoft.com/office/officeart/2005/8/layout/vList6"/>
    <dgm:cxn modelId="{D0392F06-E8C3-454B-AB1A-CA89A09A025A}" type="presParOf" srcId="{8FE52BCC-2508-4553-821F-96EA6CE17A84}" destId="{683FF240-BC9C-4BE0-8D97-AFF986EB3ABF}" srcOrd="0" destOrd="0" presId="urn:microsoft.com/office/officeart/2005/8/layout/vList6"/>
    <dgm:cxn modelId="{9AC26A4A-011F-4369-94ED-016A44C94EED}" type="presParOf" srcId="{683FF240-BC9C-4BE0-8D97-AFF986EB3ABF}" destId="{AEB06F97-5EDA-4E40-BCE3-B9CED8A03041}" srcOrd="0" destOrd="0" presId="urn:microsoft.com/office/officeart/2005/8/layout/vList6"/>
    <dgm:cxn modelId="{401DC1D0-F987-4209-8043-54649C6CDC40}" type="presParOf" srcId="{683FF240-BC9C-4BE0-8D97-AFF986EB3ABF}" destId="{AEC57CCD-D8E1-4E7F-8057-FD1870743F43}" srcOrd="1" destOrd="0" presId="urn:microsoft.com/office/officeart/2005/8/layout/vList6"/>
    <dgm:cxn modelId="{1B19EA21-D87A-4D74-BA2A-169DF7A86DA6}" type="presParOf" srcId="{8FE52BCC-2508-4553-821F-96EA6CE17A84}" destId="{DCC10E89-928E-43FF-BDE5-806495FA668F}" srcOrd="1" destOrd="0" presId="urn:microsoft.com/office/officeart/2005/8/layout/vList6"/>
    <dgm:cxn modelId="{3420283F-1717-45E6-9B6B-1AF233F0627B}" type="presParOf" srcId="{8FE52BCC-2508-4553-821F-96EA6CE17A84}" destId="{439C6B86-8161-4329-870F-500D18655DDE}" srcOrd="2" destOrd="0" presId="urn:microsoft.com/office/officeart/2005/8/layout/vList6"/>
    <dgm:cxn modelId="{F4873252-6012-4A1B-B3D7-51ADEA90FB9D}" type="presParOf" srcId="{439C6B86-8161-4329-870F-500D18655DDE}" destId="{BBD83F72-9D2B-471D-9947-DDFE6F54D982}" srcOrd="0" destOrd="0" presId="urn:microsoft.com/office/officeart/2005/8/layout/vList6"/>
    <dgm:cxn modelId="{103DE757-9A4A-443E-9E31-21B3A40603AE}" type="presParOf" srcId="{439C6B86-8161-4329-870F-500D18655DDE}" destId="{2934945B-3F35-49B2-92C8-DE718AFEBA35}" srcOrd="1" destOrd="0" presId="urn:microsoft.com/office/officeart/2005/8/layout/vList6"/>
    <dgm:cxn modelId="{61610E16-5495-48EF-A129-5974A2806862}" type="presParOf" srcId="{8FE52BCC-2508-4553-821F-96EA6CE17A84}" destId="{D164E6BC-1CFD-46E2-9C03-4D1122A48061}" srcOrd="3" destOrd="0" presId="urn:microsoft.com/office/officeart/2005/8/layout/vList6"/>
    <dgm:cxn modelId="{68BE118C-3FED-4796-A46C-BB0AC6781EAD}" type="presParOf" srcId="{8FE52BCC-2508-4553-821F-96EA6CE17A84}" destId="{E6AAAFB0-158B-4420-B34F-74E3FC41B47C}" srcOrd="4" destOrd="0" presId="urn:microsoft.com/office/officeart/2005/8/layout/vList6"/>
    <dgm:cxn modelId="{C3699094-5AA7-4832-A5A6-FA7BB7D016A5}" type="presParOf" srcId="{E6AAAFB0-158B-4420-B34F-74E3FC41B47C}" destId="{03DDE42C-F915-4A7B-9B68-605B807905C4}" srcOrd="0" destOrd="0" presId="urn:microsoft.com/office/officeart/2005/8/layout/vList6"/>
    <dgm:cxn modelId="{49B49B69-590C-403B-8BCB-2C3AFB678CB5}" type="presParOf" srcId="{E6AAAFB0-158B-4420-B34F-74E3FC41B47C}" destId="{090B3B02-2754-43AA-A052-7E1A19BD2BD6}"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E3A76C6-7F04-48C3-9EBA-ED7A971BF4B0}"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endParaRPr lang="en-GB"/>
        </a:p>
      </dgm:t>
    </dgm:pt>
    <dgm:pt modelId="{87551866-C50F-46A3-BFC8-DC33512A6823}">
      <dgm:prSet/>
      <dgm:spPr/>
      <dgm:t>
        <a:bodyPr/>
        <a:lstStyle/>
        <a:p>
          <a:pPr>
            <a:buFont typeface="Arial" panose="020B0604020202020204" pitchFamily="34" charset="0"/>
            <a:buChar char="•"/>
          </a:pPr>
          <a:r>
            <a:rPr lang="en-GB" b="0" i="0" u="none" dirty="0">
              <a:latin typeface="Arial" panose="020B0604020202020204" pitchFamily="34" charset="0"/>
              <a:cs typeface="Arial" panose="020B0604020202020204" pitchFamily="34" charset="0"/>
            </a:rPr>
            <a:t>Shared decision making: National Essential Government/Negotiated (NEGO) medication and priority of treatment (NICE, 2022).</a:t>
          </a:r>
        </a:p>
      </dgm:t>
    </dgm:pt>
    <dgm:pt modelId="{382D62AE-CC23-45CF-92C6-92D9BEDA09F4}" type="parTrans" cxnId="{E51EE563-D687-4BE6-9505-E9A856606C5F}">
      <dgm:prSet/>
      <dgm:spPr/>
      <dgm:t>
        <a:bodyPr/>
        <a:lstStyle/>
        <a:p>
          <a:endParaRPr lang="en-GB"/>
        </a:p>
      </dgm:t>
    </dgm:pt>
    <dgm:pt modelId="{B28E01BF-627A-4A0B-BAB7-4971DA1F666A}" type="sibTrans" cxnId="{E51EE563-D687-4BE6-9505-E9A856606C5F}">
      <dgm:prSet/>
      <dgm:spPr/>
      <dgm:t>
        <a:bodyPr/>
        <a:lstStyle/>
        <a:p>
          <a:endParaRPr lang="en-GB">
            <a:latin typeface="Arial" panose="020B0604020202020204" pitchFamily="34" charset="0"/>
            <a:cs typeface="Arial" panose="020B0604020202020204" pitchFamily="34" charset="0"/>
          </a:endParaRPr>
        </a:p>
      </dgm:t>
    </dgm:pt>
    <dgm:pt modelId="{0DA53B73-54E0-41E1-AF42-E6A9CF48ECB5}">
      <dgm:prSet/>
      <dgm:spPr/>
      <dgm:t>
        <a:bodyPr/>
        <a:lstStyle/>
        <a:p>
          <a:pPr>
            <a:buFont typeface="Arial" panose="020B0604020202020204" pitchFamily="34" charset="0"/>
            <a:buChar char="•"/>
          </a:pPr>
          <a:r>
            <a:rPr lang="en-GB" b="0" i="0" u="none" dirty="0">
              <a:latin typeface="Arial" panose="020B0604020202020204" pitchFamily="34" charset="0"/>
              <a:cs typeface="Arial" panose="020B0604020202020204" pitchFamily="34" charset="0"/>
            </a:rPr>
            <a:t>Personalised care/support planning (individual HbA1c, weight and wellbeing targets)</a:t>
          </a:r>
        </a:p>
      </dgm:t>
    </dgm:pt>
    <dgm:pt modelId="{7BA5883E-254A-481B-8878-0A6ECEDADE3A}" type="parTrans" cxnId="{78F928F6-C094-433F-BAD5-A1C5BA289ED2}">
      <dgm:prSet/>
      <dgm:spPr/>
      <dgm:t>
        <a:bodyPr/>
        <a:lstStyle/>
        <a:p>
          <a:endParaRPr lang="en-GB"/>
        </a:p>
      </dgm:t>
    </dgm:pt>
    <dgm:pt modelId="{E23127EE-8B7C-40F5-9327-3DB7B0602CA4}" type="sibTrans" cxnId="{78F928F6-C094-433F-BAD5-A1C5BA289ED2}">
      <dgm:prSet/>
      <dgm:spPr/>
      <dgm:t>
        <a:bodyPr/>
        <a:lstStyle/>
        <a:p>
          <a:endParaRPr lang="en-GB">
            <a:latin typeface="Arial" panose="020B0604020202020204" pitchFamily="34" charset="0"/>
            <a:cs typeface="Arial" panose="020B0604020202020204" pitchFamily="34" charset="0"/>
          </a:endParaRPr>
        </a:p>
      </dgm:t>
    </dgm:pt>
    <dgm:pt modelId="{61F0BFC8-F546-4EC7-8256-FF82D95F92BE}">
      <dgm:prSet/>
      <dgm:spPr/>
      <dgm:t>
        <a:bodyPr/>
        <a:lstStyle/>
        <a:p>
          <a:pPr>
            <a:buFont typeface="Arial" panose="020B0604020202020204" pitchFamily="34" charset="0"/>
            <a:buChar char="•"/>
          </a:pPr>
          <a:r>
            <a:rPr lang="en-GB" b="0" i="0" u="none">
              <a:latin typeface="Arial" panose="020B0604020202020204" pitchFamily="34" charset="0"/>
              <a:cs typeface="Arial" panose="020B0604020202020204" pitchFamily="34" charset="0"/>
            </a:rPr>
            <a:t>Enabling choice: informing treatment/services choice.</a:t>
          </a:r>
        </a:p>
      </dgm:t>
    </dgm:pt>
    <dgm:pt modelId="{7E85813C-5767-4CB4-9498-B144EA32A058}" type="parTrans" cxnId="{1B89B15B-4F62-4CEA-98E2-7CC571DBB9E7}">
      <dgm:prSet/>
      <dgm:spPr/>
      <dgm:t>
        <a:bodyPr/>
        <a:lstStyle/>
        <a:p>
          <a:endParaRPr lang="en-GB"/>
        </a:p>
      </dgm:t>
    </dgm:pt>
    <dgm:pt modelId="{93C9AADE-3626-46B5-B81F-50716608420B}" type="sibTrans" cxnId="{1B89B15B-4F62-4CEA-98E2-7CC571DBB9E7}">
      <dgm:prSet/>
      <dgm:spPr/>
      <dgm:t>
        <a:bodyPr/>
        <a:lstStyle/>
        <a:p>
          <a:endParaRPr lang="en-GB">
            <a:latin typeface="Arial" panose="020B0604020202020204" pitchFamily="34" charset="0"/>
            <a:cs typeface="Arial" panose="020B0604020202020204" pitchFamily="34" charset="0"/>
          </a:endParaRPr>
        </a:p>
      </dgm:t>
    </dgm:pt>
    <dgm:pt modelId="{0B6ECC94-3402-4571-97F0-CCFA2FDEDEBF}">
      <dgm:prSet/>
      <dgm:spPr/>
      <dgm:t>
        <a:bodyPr/>
        <a:lstStyle/>
        <a:p>
          <a:pPr>
            <a:buFont typeface="Arial" panose="020B0604020202020204" pitchFamily="34" charset="0"/>
            <a:buChar char="•"/>
          </a:pPr>
          <a:r>
            <a:rPr lang="en-GB" b="0" i="0" u="none">
              <a:latin typeface="Arial" panose="020B0604020202020204" pitchFamily="34" charset="0"/>
              <a:cs typeface="Arial" panose="020B0604020202020204" pitchFamily="34" charset="0"/>
            </a:rPr>
            <a:t>Social prescribing – link with exercising, weight and community support.</a:t>
          </a:r>
        </a:p>
      </dgm:t>
    </dgm:pt>
    <dgm:pt modelId="{3778C0AB-6648-41AC-B496-E89BFAC13028}" type="parTrans" cxnId="{8EF5016D-85F7-4739-A0F8-5988C4878440}">
      <dgm:prSet/>
      <dgm:spPr/>
      <dgm:t>
        <a:bodyPr/>
        <a:lstStyle/>
        <a:p>
          <a:endParaRPr lang="en-GB"/>
        </a:p>
      </dgm:t>
    </dgm:pt>
    <dgm:pt modelId="{C1F3EE26-478B-412B-BEC4-5F3EBFE1E376}" type="sibTrans" cxnId="{8EF5016D-85F7-4739-A0F8-5988C4878440}">
      <dgm:prSet/>
      <dgm:spPr/>
      <dgm:t>
        <a:bodyPr/>
        <a:lstStyle/>
        <a:p>
          <a:endParaRPr lang="en-GB">
            <a:latin typeface="Arial" panose="020B0604020202020204" pitchFamily="34" charset="0"/>
            <a:cs typeface="Arial" panose="020B0604020202020204" pitchFamily="34" charset="0"/>
          </a:endParaRPr>
        </a:p>
      </dgm:t>
    </dgm:pt>
    <dgm:pt modelId="{35CE6FB1-5B2F-449E-A77F-ECDACD3E9D3D}">
      <dgm:prSet/>
      <dgm:spPr/>
      <dgm:t>
        <a:bodyPr/>
        <a:lstStyle/>
        <a:p>
          <a:pPr>
            <a:buFont typeface="Arial" panose="020B0604020202020204" pitchFamily="34" charset="0"/>
            <a:buChar char="•"/>
          </a:pPr>
          <a:r>
            <a:rPr lang="en-GB" b="0" i="0" u="none" dirty="0">
              <a:latin typeface="Arial" panose="020B0604020202020204" pitchFamily="34" charset="0"/>
              <a:cs typeface="Arial" panose="020B0604020202020204" pitchFamily="34" charset="0"/>
            </a:rPr>
            <a:t>Self-managed step (education, health coaching and peer support).</a:t>
          </a:r>
        </a:p>
      </dgm:t>
    </dgm:pt>
    <dgm:pt modelId="{BEF7E4ED-F75B-47ED-9D06-AC3B8DCAFB1E}" type="parTrans" cxnId="{153C9108-F88C-4167-9DC5-F27993BA922D}">
      <dgm:prSet/>
      <dgm:spPr/>
      <dgm:t>
        <a:bodyPr/>
        <a:lstStyle/>
        <a:p>
          <a:endParaRPr lang="en-GB"/>
        </a:p>
      </dgm:t>
    </dgm:pt>
    <dgm:pt modelId="{61764449-A16A-4E32-92F8-E15775659554}" type="sibTrans" cxnId="{153C9108-F88C-4167-9DC5-F27993BA922D}">
      <dgm:prSet/>
      <dgm:spPr/>
      <dgm:t>
        <a:bodyPr/>
        <a:lstStyle/>
        <a:p>
          <a:endParaRPr lang="en-GB">
            <a:latin typeface="Arial" panose="020B0604020202020204" pitchFamily="34" charset="0"/>
            <a:cs typeface="Arial" panose="020B0604020202020204" pitchFamily="34" charset="0"/>
          </a:endParaRPr>
        </a:p>
      </dgm:t>
    </dgm:pt>
    <dgm:pt modelId="{7FA89995-9006-4FB6-9116-593DFA9B610D}">
      <dgm:prSet/>
      <dgm:spPr/>
      <dgm:t>
        <a:bodyPr/>
        <a:lstStyle/>
        <a:p>
          <a:pPr>
            <a:buFont typeface="Arial" panose="020B0604020202020204" pitchFamily="34" charset="0"/>
            <a:buChar char="•"/>
          </a:pPr>
          <a:r>
            <a:rPr lang="en-GB" b="0" i="0" u="none">
              <a:latin typeface="Arial" panose="020B0604020202020204" pitchFamily="34" charset="0"/>
              <a:cs typeface="Arial" panose="020B0604020202020204" pitchFamily="34" charset="0"/>
            </a:rPr>
            <a:t>This includes personal health budgets (personalised support where applicable).</a:t>
          </a:r>
        </a:p>
      </dgm:t>
    </dgm:pt>
    <dgm:pt modelId="{AA8CD165-B886-42EA-BB66-B08C1744883B}" type="parTrans" cxnId="{A0755D75-BEA2-4488-B65E-1A040DBC03EE}">
      <dgm:prSet/>
      <dgm:spPr/>
      <dgm:t>
        <a:bodyPr/>
        <a:lstStyle/>
        <a:p>
          <a:endParaRPr lang="en-GB"/>
        </a:p>
      </dgm:t>
    </dgm:pt>
    <dgm:pt modelId="{0B42DA4F-4011-4C0A-AD0B-57FD61BC4AFE}" type="sibTrans" cxnId="{A0755D75-BEA2-4488-B65E-1A040DBC03EE}">
      <dgm:prSet/>
      <dgm:spPr/>
      <dgm:t>
        <a:bodyPr/>
        <a:lstStyle/>
        <a:p>
          <a:endParaRPr lang="en-GB">
            <a:latin typeface="Arial" panose="020B0604020202020204" pitchFamily="34" charset="0"/>
            <a:cs typeface="Arial" panose="020B0604020202020204" pitchFamily="34" charset="0"/>
          </a:endParaRPr>
        </a:p>
      </dgm:t>
    </dgm:pt>
    <dgm:pt modelId="{45CA271F-C256-4F20-A61A-81EB53921DBC}">
      <dgm:prSet/>
      <dgm:spPr/>
      <dgm:t>
        <a:bodyPr/>
        <a:lstStyle/>
        <a:p>
          <a:pPr>
            <a:buFont typeface="Arial" panose="020B0604020202020204" pitchFamily="34" charset="0"/>
            <a:buChar char="•"/>
          </a:pPr>
          <a:r>
            <a:rPr lang="en-GB" b="0" i="0" u="none" dirty="0">
              <a:latin typeface="Arial" panose="020B0604020202020204" pitchFamily="34" charset="0"/>
              <a:cs typeface="Arial" panose="020B0604020202020204" pitchFamily="34" charset="0"/>
            </a:rPr>
            <a:t>All 6 highly recommended as an integrated delivery.</a:t>
          </a:r>
          <a:r>
            <a:rPr lang="en-GB" b="1" i="0" u="none" dirty="0">
              <a:latin typeface="Arial" panose="020B0604020202020204" pitchFamily="34" charset="0"/>
              <a:cs typeface="Arial" panose="020B0604020202020204" pitchFamily="34" charset="0"/>
            </a:rPr>
            <a:t> </a:t>
          </a:r>
          <a:endParaRPr lang="en-GB" b="0" i="0" u="none" dirty="0">
            <a:latin typeface="Arial" panose="020B0604020202020204" pitchFamily="34" charset="0"/>
            <a:cs typeface="Arial" panose="020B0604020202020204" pitchFamily="34" charset="0"/>
          </a:endParaRPr>
        </a:p>
      </dgm:t>
    </dgm:pt>
    <dgm:pt modelId="{4F3E16A9-9671-44C5-A41E-17239A19E994}" type="parTrans" cxnId="{2C858C4B-6832-4C43-BF61-4DF24872E324}">
      <dgm:prSet/>
      <dgm:spPr/>
      <dgm:t>
        <a:bodyPr/>
        <a:lstStyle/>
        <a:p>
          <a:endParaRPr lang="en-GB"/>
        </a:p>
      </dgm:t>
    </dgm:pt>
    <dgm:pt modelId="{684A0F14-F61B-4752-A1B0-89D4828EB847}" type="sibTrans" cxnId="{2C858C4B-6832-4C43-BF61-4DF24872E324}">
      <dgm:prSet/>
      <dgm:spPr/>
      <dgm:t>
        <a:bodyPr/>
        <a:lstStyle/>
        <a:p>
          <a:endParaRPr lang="en-GB"/>
        </a:p>
      </dgm:t>
    </dgm:pt>
    <dgm:pt modelId="{01AD99FC-302E-4BDC-A91E-E1933A768FC3}" type="pres">
      <dgm:prSet presAssocID="{EE3A76C6-7F04-48C3-9EBA-ED7A971BF4B0}" presName="Name0" presStyleCnt="0">
        <dgm:presLayoutVars>
          <dgm:dir/>
          <dgm:resizeHandles/>
        </dgm:presLayoutVars>
      </dgm:prSet>
      <dgm:spPr/>
    </dgm:pt>
    <dgm:pt modelId="{6F226A5B-1FD4-41CC-9B40-07C12782DF9E}" type="pres">
      <dgm:prSet presAssocID="{87551866-C50F-46A3-BFC8-DC33512A6823}" presName="compNode" presStyleCnt="0"/>
      <dgm:spPr/>
    </dgm:pt>
    <dgm:pt modelId="{3D3FCDC6-C395-44FC-A27C-89AC4ABE3F80}" type="pres">
      <dgm:prSet presAssocID="{87551866-C50F-46A3-BFC8-DC33512A6823}" presName="dummyConnPt" presStyleCnt="0"/>
      <dgm:spPr/>
    </dgm:pt>
    <dgm:pt modelId="{C6386162-D685-4902-8844-CC2656214727}" type="pres">
      <dgm:prSet presAssocID="{87551866-C50F-46A3-BFC8-DC33512A6823}" presName="node" presStyleLbl="node1" presStyleIdx="0" presStyleCnt="7">
        <dgm:presLayoutVars>
          <dgm:bulletEnabled val="1"/>
        </dgm:presLayoutVars>
      </dgm:prSet>
      <dgm:spPr/>
    </dgm:pt>
    <dgm:pt modelId="{D7A326F0-5FD1-4736-A743-14EE0AE238F3}" type="pres">
      <dgm:prSet presAssocID="{B28E01BF-627A-4A0B-BAB7-4971DA1F666A}" presName="sibTrans" presStyleLbl="bgSibTrans2D1" presStyleIdx="0" presStyleCnt="6"/>
      <dgm:spPr/>
    </dgm:pt>
    <dgm:pt modelId="{FD9FF3F8-D217-46A8-83C0-D6340F0E2824}" type="pres">
      <dgm:prSet presAssocID="{0DA53B73-54E0-41E1-AF42-E6A9CF48ECB5}" presName="compNode" presStyleCnt="0"/>
      <dgm:spPr/>
    </dgm:pt>
    <dgm:pt modelId="{3B5BEF26-6D59-46E5-B5D2-BF339EE8A307}" type="pres">
      <dgm:prSet presAssocID="{0DA53B73-54E0-41E1-AF42-E6A9CF48ECB5}" presName="dummyConnPt" presStyleCnt="0"/>
      <dgm:spPr/>
    </dgm:pt>
    <dgm:pt modelId="{45726865-0DBC-4432-A452-C13D1A55D700}" type="pres">
      <dgm:prSet presAssocID="{0DA53B73-54E0-41E1-AF42-E6A9CF48ECB5}" presName="node" presStyleLbl="node1" presStyleIdx="1" presStyleCnt="7">
        <dgm:presLayoutVars>
          <dgm:bulletEnabled val="1"/>
        </dgm:presLayoutVars>
      </dgm:prSet>
      <dgm:spPr/>
    </dgm:pt>
    <dgm:pt modelId="{C65E4A53-8B08-4984-8C12-CD60DDE9CE2D}" type="pres">
      <dgm:prSet presAssocID="{E23127EE-8B7C-40F5-9327-3DB7B0602CA4}" presName="sibTrans" presStyleLbl="bgSibTrans2D1" presStyleIdx="1" presStyleCnt="6"/>
      <dgm:spPr/>
    </dgm:pt>
    <dgm:pt modelId="{2437F456-1A83-4BED-9816-E181398C99F4}" type="pres">
      <dgm:prSet presAssocID="{61F0BFC8-F546-4EC7-8256-FF82D95F92BE}" presName="compNode" presStyleCnt="0"/>
      <dgm:spPr/>
    </dgm:pt>
    <dgm:pt modelId="{E7524289-45CC-4389-BA5B-7A94D0580116}" type="pres">
      <dgm:prSet presAssocID="{61F0BFC8-F546-4EC7-8256-FF82D95F92BE}" presName="dummyConnPt" presStyleCnt="0"/>
      <dgm:spPr/>
    </dgm:pt>
    <dgm:pt modelId="{C7BB989D-E12E-44DA-A49D-B535195E4E12}" type="pres">
      <dgm:prSet presAssocID="{61F0BFC8-F546-4EC7-8256-FF82D95F92BE}" presName="node" presStyleLbl="node1" presStyleIdx="2" presStyleCnt="7">
        <dgm:presLayoutVars>
          <dgm:bulletEnabled val="1"/>
        </dgm:presLayoutVars>
      </dgm:prSet>
      <dgm:spPr/>
    </dgm:pt>
    <dgm:pt modelId="{6BAE3A54-C7D2-404A-B37E-6BF7CAC7746A}" type="pres">
      <dgm:prSet presAssocID="{93C9AADE-3626-46B5-B81F-50716608420B}" presName="sibTrans" presStyleLbl="bgSibTrans2D1" presStyleIdx="2" presStyleCnt="6"/>
      <dgm:spPr/>
    </dgm:pt>
    <dgm:pt modelId="{491CDB87-8712-4F9F-B45F-003ABE13ADB1}" type="pres">
      <dgm:prSet presAssocID="{0B6ECC94-3402-4571-97F0-CCFA2FDEDEBF}" presName="compNode" presStyleCnt="0"/>
      <dgm:spPr/>
    </dgm:pt>
    <dgm:pt modelId="{C55A940C-7DFB-401C-BCD3-207D68F130F9}" type="pres">
      <dgm:prSet presAssocID="{0B6ECC94-3402-4571-97F0-CCFA2FDEDEBF}" presName="dummyConnPt" presStyleCnt="0"/>
      <dgm:spPr/>
    </dgm:pt>
    <dgm:pt modelId="{32ACF135-06D4-40E4-9C19-7D67AF66D48C}" type="pres">
      <dgm:prSet presAssocID="{0B6ECC94-3402-4571-97F0-CCFA2FDEDEBF}" presName="node" presStyleLbl="node1" presStyleIdx="3" presStyleCnt="7">
        <dgm:presLayoutVars>
          <dgm:bulletEnabled val="1"/>
        </dgm:presLayoutVars>
      </dgm:prSet>
      <dgm:spPr/>
    </dgm:pt>
    <dgm:pt modelId="{453BE17C-2D0E-4D5B-8CE1-A8F40EDF74E4}" type="pres">
      <dgm:prSet presAssocID="{C1F3EE26-478B-412B-BEC4-5F3EBFE1E376}" presName="sibTrans" presStyleLbl="bgSibTrans2D1" presStyleIdx="3" presStyleCnt="6"/>
      <dgm:spPr/>
    </dgm:pt>
    <dgm:pt modelId="{FA531334-E2FA-4B6D-9E2E-2395BCA1A680}" type="pres">
      <dgm:prSet presAssocID="{35CE6FB1-5B2F-449E-A77F-ECDACD3E9D3D}" presName="compNode" presStyleCnt="0"/>
      <dgm:spPr/>
    </dgm:pt>
    <dgm:pt modelId="{ED8590F2-1407-44B1-9E41-024755BFF72D}" type="pres">
      <dgm:prSet presAssocID="{35CE6FB1-5B2F-449E-A77F-ECDACD3E9D3D}" presName="dummyConnPt" presStyleCnt="0"/>
      <dgm:spPr/>
    </dgm:pt>
    <dgm:pt modelId="{BD99DAF6-EDBE-42A2-AF65-422B82BD2ABE}" type="pres">
      <dgm:prSet presAssocID="{35CE6FB1-5B2F-449E-A77F-ECDACD3E9D3D}" presName="node" presStyleLbl="node1" presStyleIdx="4" presStyleCnt="7">
        <dgm:presLayoutVars>
          <dgm:bulletEnabled val="1"/>
        </dgm:presLayoutVars>
      </dgm:prSet>
      <dgm:spPr/>
    </dgm:pt>
    <dgm:pt modelId="{E64F323A-DFEC-423B-A585-5BD075A9CDC8}" type="pres">
      <dgm:prSet presAssocID="{61764449-A16A-4E32-92F8-E15775659554}" presName="sibTrans" presStyleLbl="bgSibTrans2D1" presStyleIdx="4" presStyleCnt="6"/>
      <dgm:spPr/>
    </dgm:pt>
    <dgm:pt modelId="{66693F09-43DE-4B58-A862-7F797522A259}" type="pres">
      <dgm:prSet presAssocID="{7FA89995-9006-4FB6-9116-593DFA9B610D}" presName="compNode" presStyleCnt="0"/>
      <dgm:spPr/>
    </dgm:pt>
    <dgm:pt modelId="{0E7C794C-1E99-46DC-B23F-B8261E1B7836}" type="pres">
      <dgm:prSet presAssocID="{7FA89995-9006-4FB6-9116-593DFA9B610D}" presName="dummyConnPt" presStyleCnt="0"/>
      <dgm:spPr/>
    </dgm:pt>
    <dgm:pt modelId="{E47DA992-5C0F-492A-BAF7-F0DA8D90E861}" type="pres">
      <dgm:prSet presAssocID="{7FA89995-9006-4FB6-9116-593DFA9B610D}" presName="node" presStyleLbl="node1" presStyleIdx="5" presStyleCnt="7">
        <dgm:presLayoutVars>
          <dgm:bulletEnabled val="1"/>
        </dgm:presLayoutVars>
      </dgm:prSet>
      <dgm:spPr/>
    </dgm:pt>
    <dgm:pt modelId="{CC285BD6-0051-479C-A52E-4ADEECBC6EE8}" type="pres">
      <dgm:prSet presAssocID="{0B42DA4F-4011-4C0A-AD0B-57FD61BC4AFE}" presName="sibTrans" presStyleLbl="bgSibTrans2D1" presStyleIdx="5" presStyleCnt="6"/>
      <dgm:spPr/>
    </dgm:pt>
    <dgm:pt modelId="{4EB54D22-40EF-42D2-A723-9B3AE04142D6}" type="pres">
      <dgm:prSet presAssocID="{45CA271F-C256-4F20-A61A-81EB53921DBC}" presName="compNode" presStyleCnt="0"/>
      <dgm:spPr/>
    </dgm:pt>
    <dgm:pt modelId="{2C611821-4631-4C1E-A710-1C30FC74F76A}" type="pres">
      <dgm:prSet presAssocID="{45CA271F-C256-4F20-A61A-81EB53921DBC}" presName="dummyConnPt" presStyleCnt="0"/>
      <dgm:spPr/>
    </dgm:pt>
    <dgm:pt modelId="{F555410B-9B9B-415E-8BCD-AB6D95281B39}" type="pres">
      <dgm:prSet presAssocID="{45CA271F-C256-4F20-A61A-81EB53921DBC}" presName="node" presStyleLbl="node1" presStyleIdx="6" presStyleCnt="7">
        <dgm:presLayoutVars>
          <dgm:bulletEnabled val="1"/>
        </dgm:presLayoutVars>
      </dgm:prSet>
      <dgm:spPr/>
    </dgm:pt>
  </dgm:ptLst>
  <dgm:cxnLst>
    <dgm:cxn modelId="{153C9108-F88C-4167-9DC5-F27993BA922D}" srcId="{EE3A76C6-7F04-48C3-9EBA-ED7A971BF4B0}" destId="{35CE6FB1-5B2F-449E-A77F-ECDACD3E9D3D}" srcOrd="4" destOrd="0" parTransId="{BEF7E4ED-F75B-47ED-9D06-AC3B8DCAFB1E}" sibTransId="{61764449-A16A-4E32-92F8-E15775659554}"/>
    <dgm:cxn modelId="{8E16A217-3E54-4492-9BE5-A86E886C7FBC}" type="presOf" srcId="{61764449-A16A-4E32-92F8-E15775659554}" destId="{E64F323A-DFEC-423B-A585-5BD075A9CDC8}" srcOrd="0" destOrd="0" presId="urn:microsoft.com/office/officeart/2005/8/layout/bProcess4"/>
    <dgm:cxn modelId="{A2F23218-E5B7-453F-B3A0-771D86EE8DC1}" type="presOf" srcId="{87551866-C50F-46A3-BFC8-DC33512A6823}" destId="{C6386162-D685-4902-8844-CC2656214727}" srcOrd="0" destOrd="0" presId="urn:microsoft.com/office/officeart/2005/8/layout/bProcess4"/>
    <dgm:cxn modelId="{57FCA61E-9A84-421E-9A42-1281357AAD7D}" type="presOf" srcId="{35CE6FB1-5B2F-449E-A77F-ECDACD3E9D3D}" destId="{BD99DAF6-EDBE-42A2-AF65-422B82BD2ABE}" srcOrd="0" destOrd="0" presId="urn:microsoft.com/office/officeart/2005/8/layout/bProcess4"/>
    <dgm:cxn modelId="{23788932-FE04-49DB-A8BA-570CB1977E92}" type="presOf" srcId="{93C9AADE-3626-46B5-B81F-50716608420B}" destId="{6BAE3A54-C7D2-404A-B37E-6BF7CAC7746A}" srcOrd="0" destOrd="0" presId="urn:microsoft.com/office/officeart/2005/8/layout/bProcess4"/>
    <dgm:cxn modelId="{33E10038-ACA3-4D31-B75C-45CA8AB1A314}" type="presOf" srcId="{0B42DA4F-4011-4C0A-AD0B-57FD61BC4AFE}" destId="{CC285BD6-0051-479C-A52E-4ADEECBC6EE8}" srcOrd="0" destOrd="0" presId="urn:microsoft.com/office/officeart/2005/8/layout/bProcess4"/>
    <dgm:cxn modelId="{2C858C4B-6832-4C43-BF61-4DF24872E324}" srcId="{EE3A76C6-7F04-48C3-9EBA-ED7A971BF4B0}" destId="{45CA271F-C256-4F20-A61A-81EB53921DBC}" srcOrd="6" destOrd="0" parTransId="{4F3E16A9-9671-44C5-A41E-17239A19E994}" sibTransId="{684A0F14-F61B-4752-A1B0-89D4828EB847}"/>
    <dgm:cxn modelId="{1B89B15B-4F62-4CEA-98E2-7CC571DBB9E7}" srcId="{EE3A76C6-7F04-48C3-9EBA-ED7A971BF4B0}" destId="{61F0BFC8-F546-4EC7-8256-FF82D95F92BE}" srcOrd="2" destOrd="0" parTransId="{7E85813C-5767-4CB4-9498-B144EA32A058}" sibTransId="{93C9AADE-3626-46B5-B81F-50716608420B}"/>
    <dgm:cxn modelId="{E51EE563-D687-4BE6-9505-E9A856606C5F}" srcId="{EE3A76C6-7F04-48C3-9EBA-ED7A971BF4B0}" destId="{87551866-C50F-46A3-BFC8-DC33512A6823}" srcOrd="0" destOrd="0" parTransId="{382D62AE-CC23-45CF-92C6-92D9BEDA09F4}" sibTransId="{B28E01BF-627A-4A0B-BAB7-4971DA1F666A}"/>
    <dgm:cxn modelId="{2F540369-E4AB-4BE0-B2FB-900FD8FE8BDB}" type="presOf" srcId="{45CA271F-C256-4F20-A61A-81EB53921DBC}" destId="{F555410B-9B9B-415E-8BCD-AB6D95281B39}" srcOrd="0" destOrd="0" presId="urn:microsoft.com/office/officeart/2005/8/layout/bProcess4"/>
    <dgm:cxn modelId="{D2BFA06C-7135-4A7B-9DDE-2E4835B66C7F}" type="presOf" srcId="{7FA89995-9006-4FB6-9116-593DFA9B610D}" destId="{E47DA992-5C0F-492A-BAF7-F0DA8D90E861}" srcOrd="0" destOrd="0" presId="urn:microsoft.com/office/officeart/2005/8/layout/bProcess4"/>
    <dgm:cxn modelId="{8EF5016D-85F7-4739-A0F8-5988C4878440}" srcId="{EE3A76C6-7F04-48C3-9EBA-ED7A971BF4B0}" destId="{0B6ECC94-3402-4571-97F0-CCFA2FDEDEBF}" srcOrd="3" destOrd="0" parTransId="{3778C0AB-6648-41AC-B496-E89BFAC13028}" sibTransId="{C1F3EE26-478B-412B-BEC4-5F3EBFE1E376}"/>
    <dgm:cxn modelId="{A0755D75-BEA2-4488-B65E-1A040DBC03EE}" srcId="{EE3A76C6-7F04-48C3-9EBA-ED7A971BF4B0}" destId="{7FA89995-9006-4FB6-9116-593DFA9B610D}" srcOrd="5" destOrd="0" parTransId="{AA8CD165-B886-42EA-BB66-B08C1744883B}" sibTransId="{0B42DA4F-4011-4C0A-AD0B-57FD61BC4AFE}"/>
    <dgm:cxn modelId="{34010B83-E483-47B9-B293-88979EEFB7F0}" type="presOf" srcId="{E23127EE-8B7C-40F5-9327-3DB7B0602CA4}" destId="{C65E4A53-8B08-4984-8C12-CD60DDE9CE2D}" srcOrd="0" destOrd="0" presId="urn:microsoft.com/office/officeart/2005/8/layout/bProcess4"/>
    <dgm:cxn modelId="{8D95EE9E-AB71-4675-99C9-6578E4370C2A}" type="presOf" srcId="{61F0BFC8-F546-4EC7-8256-FF82D95F92BE}" destId="{C7BB989D-E12E-44DA-A49D-B535195E4E12}" srcOrd="0" destOrd="0" presId="urn:microsoft.com/office/officeart/2005/8/layout/bProcess4"/>
    <dgm:cxn modelId="{F1E751BD-E96F-46C0-8552-4A65230C27C3}" type="presOf" srcId="{0DA53B73-54E0-41E1-AF42-E6A9CF48ECB5}" destId="{45726865-0DBC-4432-A452-C13D1A55D700}" srcOrd="0" destOrd="0" presId="urn:microsoft.com/office/officeart/2005/8/layout/bProcess4"/>
    <dgm:cxn modelId="{AF4082C2-E1C6-41A6-92A5-444E20353C86}" type="presOf" srcId="{EE3A76C6-7F04-48C3-9EBA-ED7A971BF4B0}" destId="{01AD99FC-302E-4BDC-A91E-E1933A768FC3}" srcOrd="0" destOrd="0" presId="urn:microsoft.com/office/officeart/2005/8/layout/bProcess4"/>
    <dgm:cxn modelId="{E269F3CD-AC37-48D9-A29C-67DFC0524313}" type="presOf" srcId="{0B6ECC94-3402-4571-97F0-CCFA2FDEDEBF}" destId="{32ACF135-06D4-40E4-9C19-7D67AF66D48C}" srcOrd="0" destOrd="0" presId="urn:microsoft.com/office/officeart/2005/8/layout/bProcess4"/>
    <dgm:cxn modelId="{8CD7B5D2-A8D6-4BA3-AFB5-4DAEF9DD4426}" type="presOf" srcId="{B28E01BF-627A-4A0B-BAB7-4971DA1F666A}" destId="{D7A326F0-5FD1-4736-A743-14EE0AE238F3}" srcOrd="0" destOrd="0" presId="urn:microsoft.com/office/officeart/2005/8/layout/bProcess4"/>
    <dgm:cxn modelId="{382C31F1-0DCC-499F-91D4-898E2478767C}" type="presOf" srcId="{C1F3EE26-478B-412B-BEC4-5F3EBFE1E376}" destId="{453BE17C-2D0E-4D5B-8CE1-A8F40EDF74E4}" srcOrd="0" destOrd="0" presId="urn:microsoft.com/office/officeart/2005/8/layout/bProcess4"/>
    <dgm:cxn modelId="{78F928F6-C094-433F-BAD5-A1C5BA289ED2}" srcId="{EE3A76C6-7F04-48C3-9EBA-ED7A971BF4B0}" destId="{0DA53B73-54E0-41E1-AF42-E6A9CF48ECB5}" srcOrd="1" destOrd="0" parTransId="{7BA5883E-254A-481B-8878-0A6ECEDADE3A}" sibTransId="{E23127EE-8B7C-40F5-9327-3DB7B0602CA4}"/>
    <dgm:cxn modelId="{87B3A93E-6EA8-4923-83AC-DF92E3ECF7C0}" type="presParOf" srcId="{01AD99FC-302E-4BDC-A91E-E1933A768FC3}" destId="{6F226A5B-1FD4-41CC-9B40-07C12782DF9E}" srcOrd="0" destOrd="0" presId="urn:microsoft.com/office/officeart/2005/8/layout/bProcess4"/>
    <dgm:cxn modelId="{659F8319-C3E7-4501-8D36-28EB31829613}" type="presParOf" srcId="{6F226A5B-1FD4-41CC-9B40-07C12782DF9E}" destId="{3D3FCDC6-C395-44FC-A27C-89AC4ABE3F80}" srcOrd="0" destOrd="0" presId="urn:microsoft.com/office/officeart/2005/8/layout/bProcess4"/>
    <dgm:cxn modelId="{EA950D9C-735B-48A7-8953-50BE1CA2A4DC}" type="presParOf" srcId="{6F226A5B-1FD4-41CC-9B40-07C12782DF9E}" destId="{C6386162-D685-4902-8844-CC2656214727}" srcOrd="1" destOrd="0" presId="urn:microsoft.com/office/officeart/2005/8/layout/bProcess4"/>
    <dgm:cxn modelId="{C87C4F05-70D0-4821-A99F-AB8343B9CE97}" type="presParOf" srcId="{01AD99FC-302E-4BDC-A91E-E1933A768FC3}" destId="{D7A326F0-5FD1-4736-A743-14EE0AE238F3}" srcOrd="1" destOrd="0" presId="urn:microsoft.com/office/officeart/2005/8/layout/bProcess4"/>
    <dgm:cxn modelId="{E45806B4-78DD-46A5-8262-B08FD9DF28AD}" type="presParOf" srcId="{01AD99FC-302E-4BDC-A91E-E1933A768FC3}" destId="{FD9FF3F8-D217-46A8-83C0-D6340F0E2824}" srcOrd="2" destOrd="0" presId="urn:microsoft.com/office/officeart/2005/8/layout/bProcess4"/>
    <dgm:cxn modelId="{D6986D42-BD8E-4ADA-A874-813E5433BA47}" type="presParOf" srcId="{FD9FF3F8-D217-46A8-83C0-D6340F0E2824}" destId="{3B5BEF26-6D59-46E5-B5D2-BF339EE8A307}" srcOrd="0" destOrd="0" presId="urn:microsoft.com/office/officeart/2005/8/layout/bProcess4"/>
    <dgm:cxn modelId="{317BAF71-F4E9-4C91-9722-5487DB1652E6}" type="presParOf" srcId="{FD9FF3F8-D217-46A8-83C0-D6340F0E2824}" destId="{45726865-0DBC-4432-A452-C13D1A55D700}" srcOrd="1" destOrd="0" presId="urn:microsoft.com/office/officeart/2005/8/layout/bProcess4"/>
    <dgm:cxn modelId="{4F8CF678-D7E8-423E-B0B6-21362FE5CE90}" type="presParOf" srcId="{01AD99FC-302E-4BDC-A91E-E1933A768FC3}" destId="{C65E4A53-8B08-4984-8C12-CD60DDE9CE2D}" srcOrd="3" destOrd="0" presId="urn:microsoft.com/office/officeart/2005/8/layout/bProcess4"/>
    <dgm:cxn modelId="{88933556-433A-424A-A1AA-5C0E074D2AF7}" type="presParOf" srcId="{01AD99FC-302E-4BDC-A91E-E1933A768FC3}" destId="{2437F456-1A83-4BED-9816-E181398C99F4}" srcOrd="4" destOrd="0" presId="urn:microsoft.com/office/officeart/2005/8/layout/bProcess4"/>
    <dgm:cxn modelId="{8A0C0E07-D07C-4BFC-8FD9-01D4AEA18368}" type="presParOf" srcId="{2437F456-1A83-4BED-9816-E181398C99F4}" destId="{E7524289-45CC-4389-BA5B-7A94D0580116}" srcOrd="0" destOrd="0" presId="urn:microsoft.com/office/officeart/2005/8/layout/bProcess4"/>
    <dgm:cxn modelId="{6D81DCB0-1269-4785-83F1-8A566C56BDD4}" type="presParOf" srcId="{2437F456-1A83-4BED-9816-E181398C99F4}" destId="{C7BB989D-E12E-44DA-A49D-B535195E4E12}" srcOrd="1" destOrd="0" presId="urn:microsoft.com/office/officeart/2005/8/layout/bProcess4"/>
    <dgm:cxn modelId="{DF3B7800-EDAF-4A21-A6CF-836EE71E63CA}" type="presParOf" srcId="{01AD99FC-302E-4BDC-A91E-E1933A768FC3}" destId="{6BAE3A54-C7D2-404A-B37E-6BF7CAC7746A}" srcOrd="5" destOrd="0" presId="urn:microsoft.com/office/officeart/2005/8/layout/bProcess4"/>
    <dgm:cxn modelId="{F498FE14-96F6-48DE-A1B7-1E26E89A3E8D}" type="presParOf" srcId="{01AD99FC-302E-4BDC-A91E-E1933A768FC3}" destId="{491CDB87-8712-4F9F-B45F-003ABE13ADB1}" srcOrd="6" destOrd="0" presId="urn:microsoft.com/office/officeart/2005/8/layout/bProcess4"/>
    <dgm:cxn modelId="{A9216020-8B2E-4695-A1E9-1710AD1C198A}" type="presParOf" srcId="{491CDB87-8712-4F9F-B45F-003ABE13ADB1}" destId="{C55A940C-7DFB-401C-BCD3-207D68F130F9}" srcOrd="0" destOrd="0" presId="urn:microsoft.com/office/officeart/2005/8/layout/bProcess4"/>
    <dgm:cxn modelId="{14D6CC46-64D4-4993-AE25-121BB208AAB8}" type="presParOf" srcId="{491CDB87-8712-4F9F-B45F-003ABE13ADB1}" destId="{32ACF135-06D4-40E4-9C19-7D67AF66D48C}" srcOrd="1" destOrd="0" presId="urn:microsoft.com/office/officeart/2005/8/layout/bProcess4"/>
    <dgm:cxn modelId="{CD71079F-A2E3-4872-9CA0-523648497AF9}" type="presParOf" srcId="{01AD99FC-302E-4BDC-A91E-E1933A768FC3}" destId="{453BE17C-2D0E-4D5B-8CE1-A8F40EDF74E4}" srcOrd="7" destOrd="0" presId="urn:microsoft.com/office/officeart/2005/8/layout/bProcess4"/>
    <dgm:cxn modelId="{8251D9CC-BB8D-4A7C-8AE8-D3CFDCA7155A}" type="presParOf" srcId="{01AD99FC-302E-4BDC-A91E-E1933A768FC3}" destId="{FA531334-E2FA-4B6D-9E2E-2395BCA1A680}" srcOrd="8" destOrd="0" presId="urn:microsoft.com/office/officeart/2005/8/layout/bProcess4"/>
    <dgm:cxn modelId="{9534132A-16B2-4FB1-8851-0CCB8F84305E}" type="presParOf" srcId="{FA531334-E2FA-4B6D-9E2E-2395BCA1A680}" destId="{ED8590F2-1407-44B1-9E41-024755BFF72D}" srcOrd="0" destOrd="0" presId="urn:microsoft.com/office/officeart/2005/8/layout/bProcess4"/>
    <dgm:cxn modelId="{0DE3B05D-8469-4801-B198-A8C821A022F3}" type="presParOf" srcId="{FA531334-E2FA-4B6D-9E2E-2395BCA1A680}" destId="{BD99DAF6-EDBE-42A2-AF65-422B82BD2ABE}" srcOrd="1" destOrd="0" presId="urn:microsoft.com/office/officeart/2005/8/layout/bProcess4"/>
    <dgm:cxn modelId="{B6A5BF5C-73A3-46CC-B2FF-41210951190F}" type="presParOf" srcId="{01AD99FC-302E-4BDC-A91E-E1933A768FC3}" destId="{E64F323A-DFEC-423B-A585-5BD075A9CDC8}" srcOrd="9" destOrd="0" presId="urn:microsoft.com/office/officeart/2005/8/layout/bProcess4"/>
    <dgm:cxn modelId="{00452061-5EA6-40B9-B5CC-1303BEF01824}" type="presParOf" srcId="{01AD99FC-302E-4BDC-A91E-E1933A768FC3}" destId="{66693F09-43DE-4B58-A862-7F797522A259}" srcOrd="10" destOrd="0" presId="urn:microsoft.com/office/officeart/2005/8/layout/bProcess4"/>
    <dgm:cxn modelId="{42060216-0A9D-41D1-8AF0-A34617F8CF32}" type="presParOf" srcId="{66693F09-43DE-4B58-A862-7F797522A259}" destId="{0E7C794C-1E99-46DC-B23F-B8261E1B7836}" srcOrd="0" destOrd="0" presId="urn:microsoft.com/office/officeart/2005/8/layout/bProcess4"/>
    <dgm:cxn modelId="{7DE69D96-F6A4-47CE-9C86-20D41D45E0E0}" type="presParOf" srcId="{66693F09-43DE-4B58-A862-7F797522A259}" destId="{E47DA992-5C0F-492A-BAF7-F0DA8D90E861}" srcOrd="1" destOrd="0" presId="urn:microsoft.com/office/officeart/2005/8/layout/bProcess4"/>
    <dgm:cxn modelId="{13A474A0-B7BB-43BC-AD9E-21FE65CF09DC}" type="presParOf" srcId="{01AD99FC-302E-4BDC-A91E-E1933A768FC3}" destId="{CC285BD6-0051-479C-A52E-4ADEECBC6EE8}" srcOrd="11" destOrd="0" presId="urn:microsoft.com/office/officeart/2005/8/layout/bProcess4"/>
    <dgm:cxn modelId="{C50D06D4-C6A4-464D-9398-724C241D78CD}" type="presParOf" srcId="{01AD99FC-302E-4BDC-A91E-E1933A768FC3}" destId="{4EB54D22-40EF-42D2-A723-9B3AE04142D6}" srcOrd="12" destOrd="0" presId="urn:microsoft.com/office/officeart/2005/8/layout/bProcess4"/>
    <dgm:cxn modelId="{71890B1A-37C4-48A9-ADFF-8E2F8150FA1E}" type="presParOf" srcId="{4EB54D22-40EF-42D2-A723-9B3AE04142D6}" destId="{2C611821-4631-4C1E-A710-1C30FC74F76A}" srcOrd="0" destOrd="0" presId="urn:microsoft.com/office/officeart/2005/8/layout/bProcess4"/>
    <dgm:cxn modelId="{1E9E2F08-204A-4253-9E0D-41BA0C5C9943}" type="presParOf" srcId="{4EB54D22-40EF-42D2-A723-9B3AE04142D6}" destId="{F555410B-9B9B-415E-8BCD-AB6D95281B39}"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A5BE26-4994-43AC-9EDC-3905D1627C0F}">
      <dsp:nvSpPr>
        <dsp:cNvPr id="0" name=""/>
        <dsp:cNvSpPr/>
      </dsp:nvSpPr>
      <dsp:spPr>
        <a:xfrm>
          <a:off x="-3758355" y="-577316"/>
          <a:ext cx="4479731" cy="4479731"/>
        </a:xfrm>
        <a:prstGeom prst="blockArc">
          <a:avLst>
            <a:gd name="adj1" fmla="val 18900000"/>
            <a:gd name="adj2" fmla="val 2700000"/>
            <a:gd name="adj3" fmla="val 482"/>
          </a:avLst>
        </a:pr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A10CD61-2936-410F-B0CA-4D8F95952855}">
      <dsp:nvSpPr>
        <dsp:cNvPr id="0" name=""/>
        <dsp:cNvSpPr/>
      </dsp:nvSpPr>
      <dsp:spPr>
        <a:xfrm>
          <a:off x="316259" y="207752"/>
          <a:ext cx="4998287" cy="41577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018" tIns="27940" rIns="27940" bIns="27940" numCol="1" spcCol="1270" anchor="ctr" anchorCtr="0">
          <a:noAutofit/>
        </a:bodyPr>
        <a:lstStyle/>
        <a:p>
          <a:pPr marL="0" lvl="0" indent="0" algn="l" defTabSz="488950">
            <a:lnSpc>
              <a:spcPct val="90000"/>
            </a:lnSpc>
            <a:spcBef>
              <a:spcPct val="0"/>
            </a:spcBef>
            <a:spcAft>
              <a:spcPct val="35000"/>
            </a:spcAft>
            <a:buFont typeface="Arial" panose="020B0604020202020204" pitchFamily="34" charset="0"/>
            <a:buNone/>
          </a:pPr>
          <a:r>
            <a:rPr lang="en-GB" sz="1100" b="0" i="0" u="none" kern="1200" dirty="0">
              <a:latin typeface="Arial" panose="020B0604020202020204" pitchFamily="34" charset="0"/>
              <a:cs typeface="Arial" panose="020B0604020202020204" pitchFamily="34" charset="0"/>
            </a:rPr>
            <a:t>Diagnosis has been confirmed if HbA1c ≥ 6.5% (Gholap </a:t>
          </a:r>
          <a:r>
            <a:rPr lang="en-GB" sz="1100" b="0" i="1" u="none" kern="1200" dirty="0">
              <a:latin typeface="Arial" panose="020B0604020202020204" pitchFamily="34" charset="0"/>
              <a:cs typeface="Arial" panose="020B0604020202020204" pitchFamily="34" charset="0"/>
            </a:rPr>
            <a:t>et al.</a:t>
          </a:r>
          <a:r>
            <a:rPr lang="en-GB" sz="1100" b="0" i="0" u="none" kern="1200" dirty="0">
              <a:latin typeface="Arial" panose="020B0604020202020204" pitchFamily="34" charset="0"/>
              <a:cs typeface="Arial" panose="020B0604020202020204" pitchFamily="34" charset="0"/>
            </a:rPr>
            <a:t> 2013).</a:t>
          </a:r>
        </a:p>
      </dsp:txBody>
      <dsp:txXfrm>
        <a:off x="316259" y="207752"/>
        <a:ext cx="4998287" cy="415770"/>
      </dsp:txXfrm>
    </dsp:sp>
    <dsp:sp modelId="{000C6D44-56E4-4D6F-B664-A76FBB9E6E01}">
      <dsp:nvSpPr>
        <dsp:cNvPr id="0" name=""/>
        <dsp:cNvSpPr/>
      </dsp:nvSpPr>
      <dsp:spPr>
        <a:xfrm>
          <a:off x="56402" y="155780"/>
          <a:ext cx="519712" cy="519712"/>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198B9DB-90A4-4B9F-BA99-77494504498A}">
      <dsp:nvSpPr>
        <dsp:cNvPr id="0" name=""/>
        <dsp:cNvSpPr/>
      </dsp:nvSpPr>
      <dsp:spPr>
        <a:xfrm>
          <a:off x="614187" y="831207"/>
          <a:ext cx="4700358" cy="41577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018" tIns="27940" rIns="27940" bIns="27940" numCol="1" spcCol="1270" anchor="ctr" anchorCtr="0">
          <a:noAutofit/>
        </a:bodyPr>
        <a:lstStyle/>
        <a:p>
          <a:pPr marL="0" lvl="0" indent="0" algn="l" defTabSz="488950">
            <a:lnSpc>
              <a:spcPct val="90000"/>
            </a:lnSpc>
            <a:spcBef>
              <a:spcPct val="0"/>
            </a:spcBef>
            <a:spcAft>
              <a:spcPct val="35000"/>
            </a:spcAft>
            <a:buFont typeface="Arial" panose="020B0604020202020204" pitchFamily="34" charset="0"/>
            <a:buNone/>
          </a:pPr>
          <a:r>
            <a:rPr lang="en-GB" sz="1100" b="0" i="0" u="none" kern="1200">
              <a:latin typeface="Arial" panose="020B0604020202020204" pitchFamily="34" charset="0"/>
              <a:cs typeface="Arial" panose="020B0604020202020204" pitchFamily="34" charset="0"/>
            </a:rPr>
            <a:t>HbA1c 42–47 mmol/mol is non-diabetic hyperglycaemia.</a:t>
          </a:r>
        </a:p>
      </dsp:txBody>
      <dsp:txXfrm>
        <a:off x="614187" y="831207"/>
        <a:ext cx="4700358" cy="415770"/>
      </dsp:txXfrm>
    </dsp:sp>
    <dsp:sp modelId="{78B2EE9E-A838-495C-9F1C-0617AFADD0B8}">
      <dsp:nvSpPr>
        <dsp:cNvPr id="0" name=""/>
        <dsp:cNvSpPr/>
      </dsp:nvSpPr>
      <dsp:spPr>
        <a:xfrm>
          <a:off x="354331" y="779236"/>
          <a:ext cx="519712" cy="519712"/>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3DF0E9E-4F57-4A2C-887F-4103C2C49D21}">
      <dsp:nvSpPr>
        <dsp:cNvPr id="0" name=""/>
        <dsp:cNvSpPr/>
      </dsp:nvSpPr>
      <dsp:spPr>
        <a:xfrm>
          <a:off x="705628" y="1454663"/>
          <a:ext cx="4608918" cy="41577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018" tIns="27940" rIns="27940" bIns="27940" numCol="1" spcCol="1270" anchor="ctr" anchorCtr="0">
          <a:noAutofit/>
        </a:bodyPr>
        <a:lstStyle/>
        <a:p>
          <a:pPr marL="0" lvl="0" indent="0" algn="l" defTabSz="488950">
            <a:lnSpc>
              <a:spcPct val="90000"/>
            </a:lnSpc>
            <a:spcBef>
              <a:spcPct val="0"/>
            </a:spcBef>
            <a:spcAft>
              <a:spcPct val="35000"/>
            </a:spcAft>
            <a:buFont typeface="Arial" panose="020B0604020202020204" pitchFamily="34" charset="0"/>
            <a:buNone/>
          </a:pPr>
          <a:r>
            <a:rPr lang="en-GB" sz="1100" b="0" i="0" u="none" kern="1200" dirty="0">
              <a:latin typeface="Arial" panose="020B0604020202020204" pitchFamily="34" charset="0"/>
              <a:cs typeface="Arial" panose="020B0604020202020204" pitchFamily="34" charset="0"/>
            </a:rPr>
            <a:t>Renal function, smoking status, cardiovascular risk, HbA1c, BP, BMI and lipids should be assessed initially.</a:t>
          </a:r>
        </a:p>
      </dsp:txBody>
      <dsp:txXfrm>
        <a:off x="705628" y="1454663"/>
        <a:ext cx="4608918" cy="415770"/>
      </dsp:txXfrm>
    </dsp:sp>
    <dsp:sp modelId="{5787A6BB-84CE-4521-8666-04A0EF3BBAEC}">
      <dsp:nvSpPr>
        <dsp:cNvPr id="0" name=""/>
        <dsp:cNvSpPr/>
      </dsp:nvSpPr>
      <dsp:spPr>
        <a:xfrm>
          <a:off x="445771" y="1402692"/>
          <a:ext cx="519712" cy="519712"/>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C727D05-570B-4A66-AEDF-5B2AD1F2DADF}">
      <dsp:nvSpPr>
        <dsp:cNvPr id="0" name=""/>
        <dsp:cNvSpPr/>
      </dsp:nvSpPr>
      <dsp:spPr>
        <a:xfrm>
          <a:off x="614187" y="2078119"/>
          <a:ext cx="4700358" cy="41577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018" tIns="27940" rIns="27940" bIns="27940" numCol="1" spcCol="1270" anchor="ctr" anchorCtr="0">
          <a:noAutofit/>
        </a:bodyPr>
        <a:lstStyle/>
        <a:p>
          <a:pPr marL="0" lvl="0" indent="0" algn="l" defTabSz="488950">
            <a:lnSpc>
              <a:spcPct val="90000"/>
            </a:lnSpc>
            <a:spcBef>
              <a:spcPct val="0"/>
            </a:spcBef>
            <a:spcAft>
              <a:spcPct val="35000"/>
            </a:spcAft>
            <a:buFont typeface="Arial" panose="020B0604020202020204" pitchFamily="34" charset="0"/>
            <a:buNone/>
          </a:pPr>
          <a:r>
            <a:rPr lang="en-GB" sz="1100" b="0" i="0" u="none" kern="1200">
              <a:latin typeface="Arial" panose="020B0604020202020204" pitchFamily="34" charset="0"/>
              <a:cs typeface="Arial" panose="020B0604020202020204" pitchFamily="34" charset="0"/>
            </a:rPr>
            <a:t>Evaluate feet and eyes and current problems, in addition to medications, lifestyle and psychosocial factors.</a:t>
          </a:r>
        </a:p>
      </dsp:txBody>
      <dsp:txXfrm>
        <a:off x="614187" y="2078119"/>
        <a:ext cx="4700358" cy="415770"/>
      </dsp:txXfrm>
    </dsp:sp>
    <dsp:sp modelId="{F26AB2A4-03D1-47AF-BD5A-FABDF5298215}">
      <dsp:nvSpPr>
        <dsp:cNvPr id="0" name=""/>
        <dsp:cNvSpPr/>
      </dsp:nvSpPr>
      <dsp:spPr>
        <a:xfrm>
          <a:off x="354331" y="2026148"/>
          <a:ext cx="519712" cy="519712"/>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6B92A25-BD10-4F71-A9F3-56BFD2A4F90E}">
      <dsp:nvSpPr>
        <dsp:cNvPr id="0" name=""/>
        <dsp:cNvSpPr/>
      </dsp:nvSpPr>
      <dsp:spPr>
        <a:xfrm>
          <a:off x="316259" y="2701575"/>
          <a:ext cx="4998287" cy="41577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018" tIns="27940" rIns="27940" bIns="27940" numCol="1" spcCol="1270" anchor="ctr" anchorCtr="0">
          <a:noAutofit/>
        </a:bodyPr>
        <a:lstStyle/>
        <a:p>
          <a:pPr marL="0" lvl="0" indent="0" algn="l" defTabSz="488950">
            <a:lnSpc>
              <a:spcPct val="90000"/>
            </a:lnSpc>
            <a:spcBef>
              <a:spcPct val="0"/>
            </a:spcBef>
            <a:spcAft>
              <a:spcPct val="35000"/>
            </a:spcAft>
            <a:buFont typeface="Arial" panose="020B0604020202020204" pitchFamily="34" charset="0"/>
            <a:buNone/>
          </a:pPr>
          <a:r>
            <a:rPr lang="en-GB" sz="1100" b="0" i="0" u="none" kern="1200">
              <a:latin typeface="Arial" panose="020B0604020202020204" pitchFamily="34" charset="0"/>
              <a:cs typeface="Arial" panose="020B0604020202020204" pitchFamily="34" charset="0"/>
            </a:rPr>
            <a:t>In 2024/25, only 58.2% of people with T2DM/other diabetes received all eight care processes recommended in England (NHS Digital, 2025).</a:t>
          </a:r>
          <a:r>
            <a:rPr lang="en-GB" sz="1100" b="1" i="0" u="none" kern="1200">
              <a:latin typeface="Arial" panose="020B0604020202020204" pitchFamily="34" charset="0"/>
              <a:cs typeface="Arial" panose="020B0604020202020204" pitchFamily="34" charset="0"/>
            </a:rPr>
            <a:t> </a:t>
          </a:r>
          <a:endParaRPr lang="en-GB" sz="1100" b="0" i="0" u="none" kern="1200">
            <a:latin typeface="Arial" panose="020B0604020202020204" pitchFamily="34" charset="0"/>
            <a:cs typeface="Arial" panose="020B0604020202020204" pitchFamily="34" charset="0"/>
          </a:endParaRPr>
        </a:p>
      </dsp:txBody>
      <dsp:txXfrm>
        <a:off x="316259" y="2701575"/>
        <a:ext cx="4998287" cy="415770"/>
      </dsp:txXfrm>
    </dsp:sp>
    <dsp:sp modelId="{32263D08-11C0-4E2F-9703-A0B18C7613DC}">
      <dsp:nvSpPr>
        <dsp:cNvPr id="0" name=""/>
        <dsp:cNvSpPr/>
      </dsp:nvSpPr>
      <dsp:spPr>
        <a:xfrm>
          <a:off x="56402" y="2649604"/>
          <a:ext cx="519712" cy="519712"/>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9547A8-C6D1-4C06-BA78-CB75FBD50EEC}">
      <dsp:nvSpPr>
        <dsp:cNvPr id="0" name=""/>
        <dsp:cNvSpPr/>
      </dsp:nvSpPr>
      <dsp:spPr>
        <a:xfrm>
          <a:off x="711199" y="0"/>
          <a:ext cx="4064000" cy="4064000"/>
        </a:xfrm>
        <a:prstGeom prst="triangl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DCA8C6-EFBF-4CC1-86F2-EA580EA835B0}">
      <dsp:nvSpPr>
        <dsp:cNvPr id="0" name=""/>
        <dsp:cNvSpPr/>
      </dsp:nvSpPr>
      <dsp:spPr>
        <a:xfrm>
          <a:off x="2743199" y="408582"/>
          <a:ext cx="2641600" cy="481012"/>
        </a:xfrm>
        <a:prstGeom prst="round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Font typeface="Arial" panose="020B0604020202020204" pitchFamily="34" charset="0"/>
            <a:buNone/>
          </a:pPr>
          <a:r>
            <a:rPr lang="en-GB" sz="900" b="0" i="0" u="none" kern="1200" dirty="0"/>
            <a:t>NICE NG28: updated February 2026, individualised, holistic T2DM management (NICE, 2022).</a:t>
          </a:r>
        </a:p>
      </dsp:txBody>
      <dsp:txXfrm>
        <a:off x="2766680" y="432063"/>
        <a:ext cx="2594638" cy="434050"/>
      </dsp:txXfrm>
    </dsp:sp>
    <dsp:sp modelId="{48A8957B-DA6C-405F-A23E-7777318A118E}">
      <dsp:nvSpPr>
        <dsp:cNvPr id="0" name=""/>
        <dsp:cNvSpPr/>
      </dsp:nvSpPr>
      <dsp:spPr>
        <a:xfrm>
          <a:off x="2743199" y="949721"/>
          <a:ext cx="2641600" cy="481012"/>
        </a:xfrm>
        <a:prstGeom prst="round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Font typeface="Arial" panose="020B0604020202020204" pitchFamily="34" charset="0"/>
            <a:buNone/>
          </a:pPr>
          <a:r>
            <a:rPr lang="en-GB" sz="900" b="0" i="0" u="none" kern="1200"/>
            <a:t>Pharmacotherapy is backed up by healthy living + structured education.</a:t>
          </a:r>
        </a:p>
      </dsp:txBody>
      <dsp:txXfrm>
        <a:off x="2766680" y="973202"/>
        <a:ext cx="2594638" cy="434050"/>
      </dsp:txXfrm>
    </dsp:sp>
    <dsp:sp modelId="{F2FB3012-91AD-46A2-903A-D4C47D233E5D}">
      <dsp:nvSpPr>
        <dsp:cNvPr id="0" name=""/>
        <dsp:cNvSpPr/>
      </dsp:nvSpPr>
      <dsp:spPr>
        <a:xfrm>
          <a:off x="2743199" y="1490860"/>
          <a:ext cx="2641600" cy="481012"/>
        </a:xfrm>
        <a:prstGeom prst="round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Font typeface="Arial" panose="020B0604020202020204" pitchFamily="34" charset="0"/>
            <a:buNone/>
          </a:pPr>
          <a:r>
            <a:rPr lang="en-GB" sz="900" b="0" i="0" u="none" kern="1200"/>
            <a:t>Establish individual HbA1c target; check every 3-6 months until target is reached.</a:t>
          </a:r>
        </a:p>
      </dsp:txBody>
      <dsp:txXfrm>
        <a:off x="2766680" y="1514341"/>
        <a:ext cx="2594638" cy="434050"/>
      </dsp:txXfrm>
    </dsp:sp>
    <dsp:sp modelId="{87AD963D-B535-4DB4-A293-40D8E279A8B1}">
      <dsp:nvSpPr>
        <dsp:cNvPr id="0" name=""/>
        <dsp:cNvSpPr/>
      </dsp:nvSpPr>
      <dsp:spPr>
        <a:xfrm>
          <a:off x="2743199" y="2032000"/>
          <a:ext cx="2641600" cy="481012"/>
        </a:xfrm>
        <a:prstGeom prst="round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Font typeface="Arial" panose="020B0604020202020204" pitchFamily="34" charset="0"/>
            <a:buNone/>
          </a:pPr>
          <a:r>
            <a:rPr lang="en-GB" sz="900" b="0" i="0" u="none" kern="1200"/>
            <a:t>In the absence of relevant co-morbidity, consider giving modified-release metformin + SGLT-2 inhibitor (Huang and Lee, 2024).</a:t>
          </a:r>
        </a:p>
      </dsp:txBody>
      <dsp:txXfrm>
        <a:off x="2766680" y="2055481"/>
        <a:ext cx="2594638" cy="434050"/>
      </dsp:txXfrm>
    </dsp:sp>
    <dsp:sp modelId="{FD6FFA65-6EFD-4E84-9C8B-A963C07EE46F}">
      <dsp:nvSpPr>
        <dsp:cNvPr id="0" name=""/>
        <dsp:cNvSpPr/>
      </dsp:nvSpPr>
      <dsp:spPr>
        <a:xfrm>
          <a:off x="2743199" y="2573139"/>
          <a:ext cx="2641600" cy="481012"/>
        </a:xfrm>
        <a:prstGeom prst="roundRect">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Font typeface="Arial" panose="020B0604020202020204" pitchFamily="34" charset="0"/>
            <a:buNone/>
          </a:pPr>
          <a:r>
            <a:rPr lang="en-GB" sz="900" b="0" i="0" u="none" kern="1200"/>
            <a:t>Escalation may include DPP-4 inhibitors, GLP-1 RAs, pioglitazone, sulfonylureas or insulin.</a:t>
          </a:r>
        </a:p>
      </dsp:txBody>
      <dsp:txXfrm>
        <a:off x="2766680" y="2596620"/>
        <a:ext cx="2594638" cy="434050"/>
      </dsp:txXfrm>
    </dsp:sp>
    <dsp:sp modelId="{DB875551-F2E9-4F38-AAE2-012AE615C7A7}">
      <dsp:nvSpPr>
        <dsp:cNvPr id="0" name=""/>
        <dsp:cNvSpPr/>
      </dsp:nvSpPr>
      <dsp:spPr>
        <a:xfrm>
          <a:off x="2743199" y="3114278"/>
          <a:ext cx="2641600" cy="481012"/>
        </a:xfrm>
        <a:prstGeom prst="round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Font typeface="Arial" panose="020B0604020202020204" pitchFamily="34" charset="0"/>
            <a:buNone/>
          </a:pPr>
          <a:r>
            <a:rPr lang="en-GB" sz="900" b="0" i="0" u="none" kern="1200"/>
            <a:t>SGLT-2 / GLP1 therapies offer cardiovascular and kidney protection, in addition to glycaemic effects.</a:t>
          </a:r>
          <a:r>
            <a:rPr lang="en-GB" sz="900" b="1" i="0" u="none" kern="1200"/>
            <a:t> </a:t>
          </a:r>
          <a:endParaRPr lang="en-GB" sz="900" b="0" i="0" u="none" kern="1200"/>
        </a:p>
      </dsp:txBody>
      <dsp:txXfrm>
        <a:off x="2766680" y="3137759"/>
        <a:ext cx="2594638" cy="4340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558AF1-3D02-4987-A3A5-A3D27BF83BCD}">
      <dsp:nvSpPr>
        <dsp:cNvPr id="0" name=""/>
        <dsp:cNvSpPr/>
      </dsp:nvSpPr>
      <dsp:spPr>
        <a:xfrm>
          <a:off x="2839447" y="494069"/>
          <a:ext cx="382904" cy="91440"/>
        </a:xfrm>
        <a:custGeom>
          <a:avLst/>
          <a:gdLst/>
          <a:ahLst/>
          <a:cxnLst/>
          <a:rect l="0" t="0" r="0" b="0"/>
          <a:pathLst>
            <a:path>
              <a:moveTo>
                <a:pt x="0" y="45720"/>
              </a:moveTo>
              <a:lnTo>
                <a:pt x="382904"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solidFill>
              <a:schemeClr val="tx1"/>
            </a:solidFill>
          </a:endParaRPr>
        </a:p>
      </dsp:txBody>
      <dsp:txXfrm>
        <a:off x="3020562" y="537722"/>
        <a:ext cx="20675" cy="4135"/>
      </dsp:txXfrm>
    </dsp:sp>
    <dsp:sp modelId="{E3E391EF-9A28-4325-B468-BE8658F956D8}">
      <dsp:nvSpPr>
        <dsp:cNvPr id="0" name=""/>
        <dsp:cNvSpPr/>
      </dsp:nvSpPr>
      <dsp:spPr>
        <a:xfrm>
          <a:off x="1043404" y="436"/>
          <a:ext cx="1797843" cy="1078706"/>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Font typeface="Arial" panose="020B0604020202020204" pitchFamily="34" charset="0"/>
            <a:buNone/>
          </a:pPr>
          <a:r>
            <a:rPr lang="en-GB" sz="1100" b="0" i="0" u="none" kern="1200" dirty="0">
              <a:solidFill>
                <a:schemeClr val="tx1"/>
              </a:solidFill>
            </a:rPr>
            <a:t>Primary: maintaining a healthy weight, nutrition, exercise and quitting smoking.</a:t>
          </a:r>
        </a:p>
      </dsp:txBody>
      <dsp:txXfrm>
        <a:off x="1043404" y="436"/>
        <a:ext cx="1797843" cy="1078706"/>
      </dsp:txXfrm>
    </dsp:sp>
    <dsp:sp modelId="{8F85284C-4A68-46E5-AD71-E24004C0A214}">
      <dsp:nvSpPr>
        <dsp:cNvPr id="0" name=""/>
        <dsp:cNvSpPr/>
      </dsp:nvSpPr>
      <dsp:spPr>
        <a:xfrm>
          <a:off x="1942326" y="1077342"/>
          <a:ext cx="2211347" cy="382904"/>
        </a:xfrm>
        <a:custGeom>
          <a:avLst/>
          <a:gdLst/>
          <a:ahLst/>
          <a:cxnLst/>
          <a:rect l="0" t="0" r="0" b="0"/>
          <a:pathLst>
            <a:path>
              <a:moveTo>
                <a:pt x="2211347" y="0"/>
              </a:moveTo>
              <a:lnTo>
                <a:pt x="2211347" y="208552"/>
              </a:lnTo>
              <a:lnTo>
                <a:pt x="0" y="208552"/>
              </a:lnTo>
              <a:lnTo>
                <a:pt x="0" y="382904"/>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solidFill>
              <a:schemeClr val="tx1"/>
            </a:solidFill>
          </a:endParaRPr>
        </a:p>
      </dsp:txBody>
      <dsp:txXfrm>
        <a:off x="2991758" y="1266727"/>
        <a:ext cx="112483" cy="4135"/>
      </dsp:txXfrm>
    </dsp:sp>
    <dsp:sp modelId="{37CAAF9A-9498-4C09-B3F1-5F30CA0047E2}">
      <dsp:nvSpPr>
        <dsp:cNvPr id="0" name=""/>
        <dsp:cNvSpPr/>
      </dsp:nvSpPr>
      <dsp:spPr>
        <a:xfrm>
          <a:off x="3254752" y="436"/>
          <a:ext cx="1797843" cy="1078706"/>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Font typeface="Arial" panose="020B0604020202020204" pitchFamily="34" charset="0"/>
            <a:buNone/>
          </a:pPr>
          <a:r>
            <a:rPr lang="en-GB" sz="1100" b="0" i="0" u="none" kern="1200">
              <a:solidFill>
                <a:schemeClr val="tx1"/>
              </a:solidFill>
            </a:rPr>
            <a:t>Secondary: screening adults at risk of diabetes (prediabetes) and intensive lifestyle interventions.</a:t>
          </a:r>
        </a:p>
      </dsp:txBody>
      <dsp:txXfrm>
        <a:off x="3254752" y="436"/>
        <a:ext cx="1797843" cy="1078706"/>
      </dsp:txXfrm>
    </dsp:sp>
    <dsp:sp modelId="{1870B5AB-4F32-41B0-AFAA-4C1F4A07BED5}">
      <dsp:nvSpPr>
        <dsp:cNvPr id="0" name=""/>
        <dsp:cNvSpPr/>
      </dsp:nvSpPr>
      <dsp:spPr>
        <a:xfrm>
          <a:off x="2839447" y="1986280"/>
          <a:ext cx="382904" cy="91440"/>
        </a:xfrm>
        <a:custGeom>
          <a:avLst/>
          <a:gdLst/>
          <a:ahLst/>
          <a:cxnLst/>
          <a:rect l="0" t="0" r="0" b="0"/>
          <a:pathLst>
            <a:path>
              <a:moveTo>
                <a:pt x="0" y="45720"/>
              </a:moveTo>
              <a:lnTo>
                <a:pt x="382904" y="45720"/>
              </a:lnTo>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solidFill>
              <a:schemeClr val="tx1"/>
            </a:solidFill>
          </a:endParaRPr>
        </a:p>
      </dsp:txBody>
      <dsp:txXfrm>
        <a:off x="3020562" y="2029932"/>
        <a:ext cx="20675" cy="4135"/>
      </dsp:txXfrm>
    </dsp:sp>
    <dsp:sp modelId="{AB1E2C95-9E6E-44CB-96C4-881A850F9608}">
      <dsp:nvSpPr>
        <dsp:cNvPr id="0" name=""/>
        <dsp:cNvSpPr/>
      </dsp:nvSpPr>
      <dsp:spPr>
        <a:xfrm>
          <a:off x="1043404" y="1492646"/>
          <a:ext cx="1797843" cy="1078706"/>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Font typeface="Arial" panose="020B0604020202020204" pitchFamily="34" charset="0"/>
            <a:buNone/>
          </a:pPr>
          <a:r>
            <a:rPr lang="en-GB" sz="1100" b="0" i="0" u="none" kern="1200" dirty="0">
              <a:solidFill>
                <a:schemeClr val="tx1"/>
              </a:solidFill>
            </a:rPr>
            <a:t>‘NHS Healthier You’ is a 9-month personalised prevention programme (NHS England, 2023).</a:t>
          </a:r>
        </a:p>
      </dsp:txBody>
      <dsp:txXfrm>
        <a:off x="1043404" y="1492646"/>
        <a:ext cx="1797843" cy="1078706"/>
      </dsp:txXfrm>
    </dsp:sp>
    <dsp:sp modelId="{0F02826A-9098-4541-BF2A-44FA2471F3C3}">
      <dsp:nvSpPr>
        <dsp:cNvPr id="0" name=""/>
        <dsp:cNvSpPr/>
      </dsp:nvSpPr>
      <dsp:spPr>
        <a:xfrm>
          <a:off x="1942326" y="2569553"/>
          <a:ext cx="2211347" cy="382904"/>
        </a:xfrm>
        <a:custGeom>
          <a:avLst/>
          <a:gdLst/>
          <a:ahLst/>
          <a:cxnLst/>
          <a:rect l="0" t="0" r="0" b="0"/>
          <a:pathLst>
            <a:path>
              <a:moveTo>
                <a:pt x="2211347" y="0"/>
              </a:moveTo>
              <a:lnTo>
                <a:pt x="2211347" y="208552"/>
              </a:lnTo>
              <a:lnTo>
                <a:pt x="0" y="208552"/>
              </a:lnTo>
              <a:lnTo>
                <a:pt x="0" y="382904"/>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solidFill>
              <a:schemeClr val="tx1"/>
            </a:solidFill>
          </a:endParaRPr>
        </a:p>
      </dsp:txBody>
      <dsp:txXfrm>
        <a:off x="2991758" y="2758937"/>
        <a:ext cx="112483" cy="4135"/>
      </dsp:txXfrm>
    </dsp:sp>
    <dsp:sp modelId="{41CACF53-87E8-44F2-8268-0771EAC41A42}">
      <dsp:nvSpPr>
        <dsp:cNvPr id="0" name=""/>
        <dsp:cNvSpPr/>
      </dsp:nvSpPr>
      <dsp:spPr>
        <a:xfrm>
          <a:off x="3254752" y="1492646"/>
          <a:ext cx="1797843" cy="1078706"/>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Font typeface="Arial" panose="020B0604020202020204" pitchFamily="34" charset="0"/>
            <a:buNone/>
          </a:pPr>
          <a:r>
            <a:rPr lang="en-GB" sz="1100" b="0" i="0" u="none" kern="1200">
              <a:solidFill>
                <a:schemeClr val="tx1"/>
              </a:solidFill>
            </a:rPr>
            <a:t>Incidence of T2DM reduced by 37% after completion of programme with an average weight loss of 3.3 kg (NHS England, 2025).</a:t>
          </a:r>
        </a:p>
      </dsp:txBody>
      <dsp:txXfrm>
        <a:off x="3254752" y="1492646"/>
        <a:ext cx="1797843" cy="1078706"/>
      </dsp:txXfrm>
    </dsp:sp>
    <dsp:sp modelId="{729FAB3E-9404-4566-B6E2-19892C16F224}">
      <dsp:nvSpPr>
        <dsp:cNvPr id="0" name=""/>
        <dsp:cNvSpPr/>
      </dsp:nvSpPr>
      <dsp:spPr>
        <a:xfrm>
          <a:off x="2839447" y="3478490"/>
          <a:ext cx="382904" cy="91440"/>
        </a:xfrm>
        <a:custGeom>
          <a:avLst/>
          <a:gdLst/>
          <a:ahLst/>
          <a:cxnLst/>
          <a:rect l="0" t="0" r="0" b="0"/>
          <a:pathLst>
            <a:path>
              <a:moveTo>
                <a:pt x="0" y="45720"/>
              </a:moveTo>
              <a:lnTo>
                <a:pt x="382904" y="45720"/>
              </a:lnTo>
            </a:path>
          </a:pathLst>
        </a:custGeom>
        <a:noFill/>
        <a:ln w="6350" cap="flat" cmpd="sng" algn="ctr">
          <a:solidFill>
            <a:schemeClr val="accent6">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solidFill>
              <a:schemeClr val="tx1"/>
            </a:solidFill>
          </a:endParaRPr>
        </a:p>
      </dsp:txBody>
      <dsp:txXfrm>
        <a:off x="3020562" y="3522142"/>
        <a:ext cx="20675" cy="4135"/>
      </dsp:txXfrm>
    </dsp:sp>
    <dsp:sp modelId="{4CB3B853-4A14-409A-A2E7-F451E5D6889E}">
      <dsp:nvSpPr>
        <dsp:cNvPr id="0" name=""/>
        <dsp:cNvSpPr/>
      </dsp:nvSpPr>
      <dsp:spPr>
        <a:xfrm>
          <a:off x="1043404" y="2984857"/>
          <a:ext cx="1797843" cy="1078706"/>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Font typeface="Arial" panose="020B0604020202020204" pitchFamily="34" charset="0"/>
            <a:buNone/>
          </a:pPr>
          <a:r>
            <a:rPr lang="en-GB" sz="1100" b="0" i="0" u="none" kern="1200">
              <a:solidFill>
                <a:schemeClr val="tx1"/>
              </a:solidFill>
            </a:rPr>
            <a:t>Tertiary: optimisation of glucose, BP/lipids and eye, renal and foot surveillance.</a:t>
          </a:r>
        </a:p>
      </dsp:txBody>
      <dsp:txXfrm>
        <a:off x="1043404" y="2984857"/>
        <a:ext cx="1797843" cy="1078706"/>
      </dsp:txXfrm>
    </dsp:sp>
    <dsp:sp modelId="{87F96973-38B5-465D-8D34-E77966889DBC}">
      <dsp:nvSpPr>
        <dsp:cNvPr id="0" name=""/>
        <dsp:cNvSpPr/>
      </dsp:nvSpPr>
      <dsp:spPr>
        <a:xfrm>
          <a:off x="3254752" y="2984857"/>
          <a:ext cx="1797843" cy="1078706"/>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Font typeface="Arial" panose="020B0604020202020204" pitchFamily="34" charset="0"/>
            <a:buNone/>
          </a:pPr>
          <a:r>
            <a:rPr lang="en-GB" sz="1100" b="0" i="0" u="none" kern="1200">
              <a:solidFill>
                <a:schemeClr val="tx1"/>
              </a:solidFill>
            </a:rPr>
            <a:t>Social and environmental obstacles also need to be dealt with in prevention.</a:t>
          </a:r>
          <a:r>
            <a:rPr lang="en-GB" sz="1100" b="1" i="0" u="none" kern="1200">
              <a:solidFill>
                <a:schemeClr val="tx1"/>
              </a:solidFill>
            </a:rPr>
            <a:t> </a:t>
          </a:r>
          <a:endParaRPr lang="en-GB" sz="1100" b="0" i="0" u="none" kern="1200">
            <a:solidFill>
              <a:schemeClr val="tx1"/>
            </a:solidFill>
          </a:endParaRPr>
        </a:p>
      </dsp:txBody>
      <dsp:txXfrm>
        <a:off x="3254752" y="2984857"/>
        <a:ext cx="1797843" cy="107870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C57CCD-D8E1-4E7F-8057-FD1870743F43}">
      <dsp:nvSpPr>
        <dsp:cNvPr id="0" name=""/>
        <dsp:cNvSpPr/>
      </dsp:nvSpPr>
      <dsp:spPr>
        <a:xfrm>
          <a:off x="2156248" y="0"/>
          <a:ext cx="3234373" cy="1123369"/>
        </a:xfrm>
        <a:prstGeom prst="rightArrow">
          <a:avLst>
            <a:gd name="adj1" fmla="val 75000"/>
            <a:gd name="adj2" fmla="val 50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080" tIns="5080" rIns="5080" bIns="5080" numCol="1" spcCol="1270" anchor="t" anchorCtr="0">
          <a:noAutofit/>
        </a:bodyPr>
        <a:lstStyle/>
        <a:p>
          <a:pPr marL="57150" lvl="1" indent="-57150" algn="l" defTabSz="355600">
            <a:lnSpc>
              <a:spcPct val="90000"/>
            </a:lnSpc>
            <a:spcBef>
              <a:spcPct val="0"/>
            </a:spcBef>
            <a:spcAft>
              <a:spcPct val="15000"/>
            </a:spcAft>
            <a:buNone/>
          </a:pPr>
          <a:r>
            <a:rPr lang="en-GB" sz="800" b="0" i="0" u="none" kern="1200">
              <a:latin typeface="Arial" panose="020B0604020202020204" pitchFamily="34" charset="0"/>
              <a:cs typeface="Arial" panose="020B0604020202020204" pitchFamily="34" charset="0"/>
            </a:rPr>
            <a:t>active listening </a:t>
          </a:r>
          <a:endParaRPr lang="en-GB" sz="800" kern="1200">
            <a:latin typeface="Arial" panose="020B0604020202020204" pitchFamily="34" charset="0"/>
            <a:cs typeface="Arial" panose="020B0604020202020204" pitchFamily="34" charset="0"/>
          </a:endParaRPr>
        </a:p>
        <a:p>
          <a:pPr marL="57150" lvl="1" indent="-57150" algn="l" defTabSz="355600">
            <a:lnSpc>
              <a:spcPct val="90000"/>
            </a:lnSpc>
            <a:spcBef>
              <a:spcPct val="0"/>
            </a:spcBef>
            <a:spcAft>
              <a:spcPct val="15000"/>
            </a:spcAft>
            <a:buNone/>
          </a:pPr>
          <a:r>
            <a:rPr lang="en-GB" sz="800" b="0" i="0" u="none" kern="1200">
              <a:latin typeface="Arial" panose="020B0604020202020204" pitchFamily="34" charset="0"/>
              <a:cs typeface="Arial" panose="020B0604020202020204" pitchFamily="34" charset="0"/>
            </a:rPr>
            <a:t>motivational interviewing </a:t>
          </a:r>
          <a:endParaRPr lang="en-GB" sz="800" b="0" kern="1200">
            <a:latin typeface="Arial" panose="020B0604020202020204" pitchFamily="34" charset="0"/>
            <a:cs typeface="Arial" panose="020B0604020202020204" pitchFamily="34" charset="0"/>
          </a:endParaRPr>
        </a:p>
        <a:p>
          <a:pPr marL="57150" lvl="1" indent="-57150" algn="l" defTabSz="355600">
            <a:lnSpc>
              <a:spcPct val="90000"/>
            </a:lnSpc>
            <a:spcBef>
              <a:spcPct val="0"/>
            </a:spcBef>
            <a:spcAft>
              <a:spcPct val="15000"/>
            </a:spcAft>
            <a:buNone/>
          </a:pPr>
          <a:r>
            <a:rPr lang="en-GB" sz="800" b="0" i="0" u="none" kern="1200">
              <a:latin typeface="Arial" panose="020B0604020202020204" pitchFamily="34" charset="0"/>
              <a:cs typeface="Arial" panose="020B0604020202020204" pitchFamily="34" charset="0"/>
            </a:rPr>
            <a:t>health coaching • shared decision-making • culturally appropriate communication</a:t>
          </a:r>
          <a:endParaRPr lang="en-GB" sz="800" b="0" kern="1200">
            <a:latin typeface="Arial" panose="020B0604020202020204" pitchFamily="34" charset="0"/>
            <a:cs typeface="Arial" panose="020B0604020202020204" pitchFamily="34" charset="0"/>
          </a:endParaRPr>
        </a:p>
        <a:p>
          <a:pPr marL="57150" lvl="1" indent="-57150" algn="l" defTabSz="355600">
            <a:lnSpc>
              <a:spcPct val="90000"/>
            </a:lnSpc>
            <a:spcBef>
              <a:spcPct val="0"/>
            </a:spcBef>
            <a:spcAft>
              <a:spcPct val="15000"/>
            </a:spcAft>
            <a:buNone/>
          </a:pPr>
          <a:endParaRPr lang="en-GB" sz="800" kern="1200">
            <a:latin typeface="Arial" panose="020B0604020202020204" pitchFamily="34" charset="0"/>
            <a:cs typeface="Arial" panose="020B0604020202020204" pitchFamily="34" charset="0"/>
          </a:endParaRPr>
        </a:p>
      </dsp:txBody>
      <dsp:txXfrm>
        <a:off x="2156248" y="140421"/>
        <a:ext cx="2813110" cy="842527"/>
      </dsp:txXfrm>
    </dsp:sp>
    <dsp:sp modelId="{AEB06F97-5EDA-4E40-BCE3-B9CED8A03041}">
      <dsp:nvSpPr>
        <dsp:cNvPr id="0" name=""/>
        <dsp:cNvSpPr/>
      </dsp:nvSpPr>
      <dsp:spPr>
        <a:xfrm>
          <a:off x="0" y="0"/>
          <a:ext cx="2156248" cy="112336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51435" rIns="102870" bIns="51435" numCol="1" spcCol="1270" anchor="ctr" anchorCtr="0">
          <a:noAutofit/>
        </a:bodyPr>
        <a:lstStyle/>
        <a:p>
          <a:pPr marL="0" lvl="0" indent="0" algn="ctr" defTabSz="1200150">
            <a:lnSpc>
              <a:spcPct val="90000"/>
            </a:lnSpc>
            <a:spcBef>
              <a:spcPct val="0"/>
            </a:spcBef>
            <a:spcAft>
              <a:spcPct val="35000"/>
            </a:spcAft>
            <a:buFont typeface="Arial" panose="020B0604020202020204" pitchFamily="34" charset="0"/>
            <a:buNone/>
          </a:pPr>
          <a:r>
            <a:rPr lang="en-GB" sz="2700" b="0" i="0" u="none" kern="1200" dirty="0">
              <a:latin typeface="Arial" panose="020B0604020202020204" pitchFamily="34" charset="0"/>
              <a:cs typeface="Arial" panose="020B0604020202020204" pitchFamily="34" charset="0"/>
            </a:rPr>
            <a:t>Skills</a:t>
          </a:r>
        </a:p>
      </dsp:txBody>
      <dsp:txXfrm>
        <a:off x="54838" y="54838"/>
        <a:ext cx="2046572" cy="1013693"/>
      </dsp:txXfrm>
    </dsp:sp>
    <dsp:sp modelId="{2934945B-3F35-49B2-92C8-DE718AFEBA35}">
      <dsp:nvSpPr>
        <dsp:cNvPr id="0" name=""/>
        <dsp:cNvSpPr/>
      </dsp:nvSpPr>
      <dsp:spPr>
        <a:xfrm>
          <a:off x="2156248" y="1235706"/>
          <a:ext cx="3234373" cy="1123369"/>
        </a:xfrm>
        <a:prstGeom prst="rightArrow">
          <a:avLst>
            <a:gd name="adj1" fmla="val 75000"/>
            <a:gd name="adj2" fmla="val 50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080" tIns="5080" rIns="5080" bIns="5080" numCol="1" spcCol="1270" anchor="t" anchorCtr="0">
          <a:noAutofit/>
        </a:bodyPr>
        <a:lstStyle/>
        <a:p>
          <a:pPr marL="57150" lvl="1" indent="-57150" algn="l" defTabSz="355600">
            <a:lnSpc>
              <a:spcPct val="90000"/>
            </a:lnSpc>
            <a:spcBef>
              <a:spcPct val="0"/>
            </a:spcBef>
            <a:spcAft>
              <a:spcPct val="15000"/>
            </a:spcAft>
            <a:buNone/>
          </a:pPr>
          <a:r>
            <a:rPr lang="en-GB" sz="800" b="0" i="0" u="none" kern="1200" dirty="0">
              <a:latin typeface="Arial" panose="020B0604020202020204" pitchFamily="34" charset="0"/>
              <a:cs typeface="Arial" panose="020B0604020202020204" pitchFamily="34" charset="0"/>
            </a:rPr>
            <a:t>Dignity </a:t>
          </a:r>
          <a:endParaRPr lang="en-GB" sz="800" kern="1200" dirty="0">
            <a:latin typeface="Arial" panose="020B0604020202020204" pitchFamily="34" charset="0"/>
            <a:cs typeface="Arial" panose="020B0604020202020204" pitchFamily="34" charset="0"/>
          </a:endParaRPr>
        </a:p>
        <a:p>
          <a:pPr marL="57150" lvl="1" indent="-57150" algn="l" defTabSz="355600">
            <a:lnSpc>
              <a:spcPct val="90000"/>
            </a:lnSpc>
            <a:spcBef>
              <a:spcPct val="0"/>
            </a:spcBef>
            <a:spcAft>
              <a:spcPct val="15000"/>
            </a:spcAft>
            <a:buNone/>
          </a:pPr>
          <a:r>
            <a:rPr lang="en-GB" sz="800" b="0" i="0" u="none" kern="1200">
              <a:latin typeface="Arial" panose="020B0604020202020204" pitchFamily="34" charset="0"/>
              <a:cs typeface="Arial" panose="020B0604020202020204" pitchFamily="34" charset="0"/>
            </a:rPr>
            <a:t>autonomy </a:t>
          </a:r>
          <a:endParaRPr lang="en-GB" sz="800" b="0" kern="1200">
            <a:latin typeface="Arial" panose="020B0604020202020204" pitchFamily="34" charset="0"/>
            <a:cs typeface="Arial" panose="020B0604020202020204" pitchFamily="34" charset="0"/>
          </a:endParaRPr>
        </a:p>
        <a:p>
          <a:pPr marL="57150" lvl="1" indent="-57150" algn="l" defTabSz="355600">
            <a:lnSpc>
              <a:spcPct val="90000"/>
            </a:lnSpc>
            <a:spcBef>
              <a:spcPct val="0"/>
            </a:spcBef>
            <a:spcAft>
              <a:spcPct val="15000"/>
            </a:spcAft>
            <a:buNone/>
          </a:pPr>
          <a:r>
            <a:rPr lang="en-GB" sz="800" b="0" i="0" u="none" kern="1200">
              <a:latin typeface="Arial" panose="020B0604020202020204" pitchFamily="34" charset="0"/>
              <a:cs typeface="Arial" panose="020B0604020202020204" pitchFamily="34" charset="0"/>
            </a:rPr>
            <a:t>compassion </a:t>
          </a:r>
          <a:endParaRPr lang="en-GB" sz="800" b="0" kern="1200">
            <a:latin typeface="Arial" panose="020B0604020202020204" pitchFamily="34" charset="0"/>
            <a:cs typeface="Arial" panose="020B0604020202020204" pitchFamily="34" charset="0"/>
          </a:endParaRPr>
        </a:p>
        <a:p>
          <a:pPr marL="57150" lvl="1" indent="-57150" algn="l" defTabSz="355600">
            <a:lnSpc>
              <a:spcPct val="90000"/>
            </a:lnSpc>
            <a:spcBef>
              <a:spcPct val="0"/>
            </a:spcBef>
            <a:spcAft>
              <a:spcPct val="15000"/>
            </a:spcAft>
            <a:buNone/>
          </a:pPr>
          <a:r>
            <a:rPr lang="en-GB" sz="800" b="0" i="0" u="none" kern="1200">
              <a:latin typeface="Arial" panose="020B0604020202020204" pitchFamily="34" charset="0"/>
              <a:cs typeface="Arial" panose="020B0604020202020204" pitchFamily="34" charset="0"/>
            </a:rPr>
            <a:t>equity/respect for lived experience.</a:t>
          </a:r>
          <a:endParaRPr lang="en-GB" sz="800" b="0" kern="1200">
            <a:latin typeface="Arial" panose="020B0604020202020204" pitchFamily="34" charset="0"/>
            <a:cs typeface="Arial" panose="020B0604020202020204" pitchFamily="34" charset="0"/>
          </a:endParaRPr>
        </a:p>
        <a:p>
          <a:pPr marL="57150" lvl="1" indent="-57150" algn="l" defTabSz="355600">
            <a:lnSpc>
              <a:spcPct val="90000"/>
            </a:lnSpc>
            <a:spcBef>
              <a:spcPct val="0"/>
            </a:spcBef>
            <a:spcAft>
              <a:spcPct val="15000"/>
            </a:spcAft>
            <a:buNone/>
          </a:pPr>
          <a:endParaRPr lang="en-GB" sz="800" kern="1200">
            <a:latin typeface="Arial" panose="020B0604020202020204" pitchFamily="34" charset="0"/>
            <a:cs typeface="Arial" panose="020B0604020202020204" pitchFamily="34" charset="0"/>
          </a:endParaRPr>
        </a:p>
      </dsp:txBody>
      <dsp:txXfrm>
        <a:off x="2156248" y="1376127"/>
        <a:ext cx="2813110" cy="842527"/>
      </dsp:txXfrm>
    </dsp:sp>
    <dsp:sp modelId="{BBD83F72-9D2B-471D-9947-DDFE6F54D982}">
      <dsp:nvSpPr>
        <dsp:cNvPr id="0" name=""/>
        <dsp:cNvSpPr/>
      </dsp:nvSpPr>
      <dsp:spPr>
        <a:xfrm>
          <a:off x="0" y="1235706"/>
          <a:ext cx="2156248" cy="1123369"/>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51435" rIns="102870" bIns="51435" numCol="1" spcCol="1270" anchor="ctr" anchorCtr="0">
          <a:noAutofit/>
        </a:bodyPr>
        <a:lstStyle/>
        <a:p>
          <a:pPr marL="0" lvl="0" indent="0" algn="ctr" defTabSz="1200150">
            <a:lnSpc>
              <a:spcPct val="90000"/>
            </a:lnSpc>
            <a:spcBef>
              <a:spcPct val="0"/>
            </a:spcBef>
            <a:spcAft>
              <a:spcPct val="35000"/>
            </a:spcAft>
            <a:buFont typeface="Arial" panose="020B0604020202020204" pitchFamily="34" charset="0"/>
            <a:buNone/>
          </a:pPr>
          <a:r>
            <a:rPr lang="en-GB" sz="2700" b="0" i="0" u="none" kern="1200" dirty="0">
              <a:latin typeface="Arial" panose="020B0604020202020204" pitchFamily="34" charset="0"/>
              <a:cs typeface="Arial" panose="020B0604020202020204" pitchFamily="34" charset="0"/>
            </a:rPr>
            <a:t>Values</a:t>
          </a:r>
        </a:p>
      </dsp:txBody>
      <dsp:txXfrm>
        <a:off x="54838" y="1290544"/>
        <a:ext cx="2046572" cy="1013693"/>
      </dsp:txXfrm>
    </dsp:sp>
    <dsp:sp modelId="{090B3B02-2754-43AA-A052-7E1A19BD2BD6}">
      <dsp:nvSpPr>
        <dsp:cNvPr id="0" name=""/>
        <dsp:cNvSpPr/>
      </dsp:nvSpPr>
      <dsp:spPr>
        <a:xfrm>
          <a:off x="2156248" y="2471412"/>
          <a:ext cx="3234373" cy="1123369"/>
        </a:xfrm>
        <a:prstGeom prst="rightArrow">
          <a:avLst>
            <a:gd name="adj1" fmla="val 75000"/>
            <a:gd name="adj2" fmla="val 50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080" tIns="5080" rIns="5080" bIns="5080" numCol="1" spcCol="1270" anchor="t" anchorCtr="0">
          <a:noAutofit/>
        </a:bodyPr>
        <a:lstStyle/>
        <a:p>
          <a:pPr marL="57150" lvl="1" indent="-57150" algn="l" defTabSz="355600">
            <a:lnSpc>
              <a:spcPct val="90000"/>
            </a:lnSpc>
            <a:spcBef>
              <a:spcPct val="0"/>
            </a:spcBef>
            <a:spcAft>
              <a:spcPct val="15000"/>
            </a:spcAft>
            <a:buNone/>
          </a:pPr>
          <a:r>
            <a:rPr lang="en-GB" sz="800" b="0" i="0" u="none" kern="1200">
              <a:latin typeface="Arial" panose="020B0604020202020204" pitchFamily="34" charset="0"/>
              <a:cs typeface="Arial" panose="020B0604020202020204" pitchFamily="34" charset="0"/>
            </a:rPr>
            <a:t>Inquire about “What matters to you?”</a:t>
          </a:r>
          <a:endParaRPr lang="en-GB" sz="800" kern="1200">
            <a:latin typeface="Arial" panose="020B0604020202020204" pitchFamily="34" charset="0"/>
            <a:cs typeface="Arial" panose="020B0604020202020204" pitchFamily="34" charset="0"/>
          </a:endParaRPr>
        </a:p>
        <a:p>
          <a:pPr marL="57150" lvl="1" indent="-57150" algn="l" defTabSz="355600">
            <a:lnSpc>
              <a:spcPct val="90000"/>
            </a:lnSpc>
            <a:spcBef>
              <a:spcPct val="0"/>
            </a:spcBef>
            <a:spcAft>
              <a:spcPct val="15000"/>
            </a:spcAft>
            <a:buNone/>
          </a:pPr>
          <a:r>
            <a:rPr lang="en-GB" sz="800" b="0" i="0" u="none" kern="1200">
              <a:latin typeface="Arial" panose="020B0604020202020204" pitchFamily="34" charset="0"/>
              <a:cs typeface="Arial" panose="020B0604020202020204" pitchFamily="34" charset="0"/>
            </a:rPr>
            <a:t>Agree achievable goals collaboratively.</a:t>
          </a:r>
          <a:endParaRPr lang="en-GB" sz="800" b="0" kern="1200">
            <a:latin typeface="Arial" panose="020B0604020202020204" pitchFamily="34" charset="0"/>
            <a:cs typeface="Arial" panose="020B0604020202020204" pitchFamily="34" charset="0"/>
          </a:endParaRPr>
        </a:p>
        <a:p>
          <a:pPr marL="57150" lvl="1" indent="-57150" algn="l" defTabSz="355600">
            <a:lnSpc>
              <a:spcPct val="90000"/>
            </a:lnSpc>
            <a:spcBef>
              <a:spcPct val="0"/>
            </a:spcBef>
            <a:spcAft>
              <a:spcPct val="15000"/>
            </a:spcAft>
            <a:buNone/>
          </a:pPr>
          <a:r>
            <a:rPr lang="en-GB" sz="800" b="0" i="0" u="none" kern="1200">
              <a:latin typeface="Arial" panose="020B0604020202020204" pitchFamily="34" charset="0"/>
              <a:cs typeface="Arial" panose="020B0604020202020204" pitchFamily="34" charset="0"/>
            </a:rPr>
            <a:t>Communicate benefits/risks accessibly.</a:t>
          </a:r>
          <a:endParaRPr lang="en-GB" sz="800" b="0" kern="1200">
            <a:latin typeface="Arial" panose="020B0604020202020204" pitchFamily="34" charset="0"/>
            <a:cs typeface="Arial" panose="020B0604020202020204" pitchFamily="34" charset="0"/>
          </a:endParaRPr>
        </a:p>
        <a:p>
          <a:pPr marL="57150" lvl="1" indent="-57150" algn="l" defTabSz="355600">
            <a:lnSpc>
              <a:spcPct val="90000"/>
            </a:lnSpc>
            <a:spcBef>
              <a:spcPct val="0"/>
            </a:spcBef>
            <a:spcAft>
              <a:spcPct val="15000"/>
            </a:spcAft>
            <a:buNone/>
          </a:pPr>
          <a:r>
            <a:rPr lang="en-GB" sz="800" b="0" i="0" u="none" kern="1200">
              <a:latin typeface="Arial" panose="020B0604020202020204" pitchFamily="34" charset="0"/>
              <a:cs typeface="Arial" panose="020B0604020202020204" pitchFamily="34" charset="0"/>
            </a:rPr>
            <a:t>Discuss health literacy and stigma.</a:t>
          </a:r>
          <a:endParaRPr lang="en-GB" sz="800" b="0" kern="1200">
            <a:latin typeface="Arial" panose="020B0604020202020204" pitchFamily="34" charset="0"/>
            <a:cs typeface="Arial" panose="020B0604020202020204" pitchFamily="34" charset="0"/>
          </a:endParaRPr>
        </a:p>
        <a:p>
          <a:pPr marL="57150" lvl="1" indent="-57150" algn="l" defTabSz="355600">
            <a:lnSpc>
              <a:spcPct val="90000"/>
            </a:lnSpc>
            <a:spcBef>
              <a:spcPct val="0"/>
            </a:spcBef>
            <a:spcAft>
              <a:spcPct val="15000"/>
            </a:spcAft>
            <a:buNone/>
          </a:pPr>
          <a:r>
            <a:rPr lang="en-GB" sz="800" b="0" i="0" u="none" kern="1200">
              <a:latin typeface="Arial" panose="020B0604020202020204" pitchFamily="34" charset="0"/>
              <a:cs typeface="Arial" panose="020B0604020202020204" pitchFamily="34" charset="0"/>
            </a:rPr>
            <a:t>When NICE appraises medicines for the treatment of Type 2 Diabetes (T2DM), the Agency will make shared decisions.</a:t>
          </a:r>
          <a:endParaRPr lang="en-GB" sz="800" b="0" kern="1200">
            <a:latin typeface="Arial" panose="020B0604020202020204" pitchFamily="34" charset="0"/>
            <a:cs typeface="Arial" panose="020B0604020202020204" pitchFamily="34" charset="0"/>
          </a:endParaRPr>
        </a:p>
        <a:p>
          <a:pPr marL="57150" lvl="1" indent="-57150" algn="l" defTabSz="355600">
            <a:lnSpc>
              <a:spcPct val="90000"/>
            </a:lnSpc>
            <a:spcBef>
              <a:spcPct val="0"/>
            </a:spcBef>
            <a:spcAft>
              <a:spcPct val="15000"/>
            </a:spcAft>
            <a:buNone/>
          </a:pPr>
          <a:endParaRPr lang="en-GB" sz="800" kern="1200">
            <a:latin typeface="Arial" panose="020B0604020202020204" pitchFamily="34" charset="0"/>
            <a:cs typeface="Arial" panose="020B0604020202020204" pitchFamily="34" charset="0"/>
          </a:endParaRPr>
        </a:p>
      </dsp:txBody>
      <dsp:txXfrm>
        <a:off x="2156248" y="2611833"/>
        <a:ext cx="2813110" cy="842527"/>
      </dsp:txXfrm>
    </dsp:sp>
    <dsp:sp modelId="{03DDE42C-F915-4A7B-9B68-605B807905C4}">
      <dsp:nvSpPr>
        <dsp:cNvPr id="0" name=""/>
        <dsp:cNvSpPr/>
      </dsp:nvSpPr>
      <dsp:spPr>
        <a:xfrm>
          <a:off x="0" y="2471412"/>
          <a:ext cx="2156248" cy="1123369"/>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51435" rIns="102870" bIns="51435" numCol="1" spcCol="1270" anchor="ctr" anchorCtr="0">
          <a:noAutofit/>
        </a:bodyPr>
        <a:lstStyle/>
        <a:p>
          <a:pPr marL="0" lvl="0" indent="0" algn="ctr" defTabSz="1200150">
            <a:lnSpc>
              <a:spcPct val="90000"/>
            </a:lnSpc>
            <a:spcBef>
              <a:spcPct val="0"/>
            </a:spcBef>
            <a:spcAft>
              <a:spcPct val="35000"/>
            </a:spcAft>
            <a:buFont typeface="Arial" panose="020B0604020202020204" pitchFamily="34" charset="0"/>
            <a:buNone/>
          </a:pPr>
          <a:r>
            <a:rPr lang="en-GB" sz="2700" b="0" i="0" u="none" kern="1200" dirty="0">
              <a:latin typeface="Arial" panose="020B0604020202020204" pitchFamily="34" charset="0"/>
              <a:cs typeface="Arial" panose="020B0604020202020204" pitchFamily="34" charset="0"/>
            </a:rPr>
            <a:t>Behaviours</a:t>
          </a:r>
        </a:p>
      </dsp:txBody>
      <dsp:txXfrm>
        <a:off x="54838" y="2526250"/>
        <a:ext cx="2046572" cy="101369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A326F0-5FD1-4736-A743-14EE0AE238F3}">
      <dsp:nvSpPr>
        <dsp:cNvPr id="0" name=""/>
        <dsp:cNvSpPr/>
      </dsp:nvSpPr>
      <dsp:spPr>
        <a:xfrm rot="5400000">
          <a:off x="177308" y="826474"/>
          <a:ext cx="1287245" cy="155496"/>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6386162-D685-4902-8844-CC2656214727}">
      <dsp:nvSpPr>
        <dsp:cNvPr id="0" name=""/>
        <dsp:cNvSpPr/>
      </dsp:nvSpPr>
      <dsp:spPr>
        <a:xfrm>
          <a:off x="471102" y="1517"/>
          <a:ext cx="1727741" cy="103664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Font typeface="Arial" panose="020B0604020202020204" pitchFamily="34" charset="0"/>
            <a:buNone/>
          </a:pPr>
          <a:r>
            <a:rPr lang="en-GB" sz="1100" b="0" i="0" u="none" kern="1200" dirty="0">
              <a:latin typeface="Arial" panose="020B0604020202020204" pitchFamily="34" charset="0"/>
              <a:cs typeface="Arial" panose="020B0604020202020204" pitchFamily="34" charset="0"/>
            </a:rPr>
            <a:t>Shared decision making: National Essential Government/Negotiated (NEGO) medication and priority of treatment (NICE, 2022).</a:t>
          </a:r>
        </a:p>
      </dsp:txBody>
      <dsp:txXfrm>
        <a:off x="501464" y="31879"/>
        <a:ext cx="1667017" cy="975920"/>
      </dsp:txXfrm>
    </dsp:sp>
    <dsp:sp modelId="{C65E4A53-8B08-4984-8C12-CD60DDE9CE2D}">
      <dsp:nvSpPr>
        <dsp:cNvPr id="0" name=""/>
        <dsp:cNvSpPr/>
      </dsp:nvSpPr>
      <dsp:spPr>
        <a:xfrm rot="5400000">
          <a:off x="177308" y="2122281"/>
          <a:ext cx="1287245" cy="155496"/>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5726865-0DBC-4432-A452-C13D1A55D700}">
      <dsp:nvSpPr>
        <dsp:cNvPr id="0" name=""/>
        <dsp:cNvSpPr/>
      </dsp:nvSpPr>
      <dsp:spPr>
        <a:xfrm>
          <a:off x="471102" y="1297323"/>
          <a:ext cx="1727741" cy="103664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Font typeface="Arial" panose="020B0604020202020204" pitchFamily="34" charset="0"/>
            <a:buNone/>
          </a:pPr>
          <a:r>
            <a:rPr lang="en-GB" sz="1100" b="0" i="0" u="none" kern="1200" dirty="0">
              <a:latin typeface="Arial" panose="020B0604020202020204" pitchFamily="34" charset="0"/>
              <a:cs typeface="Arial" panose="020B0604020202020204" pitchFamily="34" charset="0"/>
            </a:rPr>
            <a:t>Personalised care/support planning (individual HbA1c, weight and wellbeing targets)</a:t>
          </a:r>
        </a:p>
      </dsp:txBody>
      <dsp:txXfrm>
        <a:off x="501464" y="1327685"/>
        <a:ext cx="1667017" cy="975920"/>
      </dsp:txXfrm>
    </dsp:sp>
    <dsp:sp modelId="{6BAE3A54-C7D2-404A-B37E-6BF7CAC7746A}">
      <dsp:nvSpPr>
        <dsp:cNvPr id="0" name=""/>
        <dsp:cNvSpPr/>
      </dsp:nvSpPr>
      <dsp:spPr>
        <a:xfrm>
          <a:off x="825211" y="2770184"/>
          <a:ext cx="2289335" cy="155496"/>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7BB989D-E12E-44DA-A49D-B535195E4E12}">
      <dsp:nvSpPr>
        <dsp:cNvPr id="0" name=""/>
        <dsp:cNvSpPr/>
      </dsp:nvSpPr>
      <dsp:spPr>
        <a:xfrm>
          <a:off x="471102" y="2593129"/>
          <a:ext cx="1727741" cy="103664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Font typeface="Arial" panose="020B0604020202020204" pitchFamily="34" charset="0"/>
            <a:buNone/>
          </a:pPr>
          <a:r>
            <a:rPr lang="en-GB" sz="1100" b="0" i="0" u="none" kern="1200">
              <a:latin typeface="Arial" panose="020B0604020202020204" pitchFamily="34" charset="0"/>
              <a:cs typeface="Arial" panose="020B0604020202020204" pitchFamily="34" charset="0"/>
            </a:rPr>
            <a:t>Enabling choice: informing treatment/services choice.</a:t>
          </a:r>
        </a:p>
      </dsp:txBody>
      <dsp:txXfrm>
        <a:off x="501464" y="2623491"/>
        <a:ext cx="1667017" cy="975920"/>
      </dsp:txXfrm>
    </dsp:sp>
    <dsp:sp modelId="{453BE17C-2D0E-4D5B-8CE1-A8F40EDF74E4}">
      <dsp:nvSpPr>
        <dsp:cNvPr id="0" name=""/>
        <dsp:cNvSpPr/>
      </dsp:nvSpPr>
      <dsp:spPr>
        <a:xfrm rot="16200000">
          <a:off x="2475204" y="2122281"/>
          <a:ext cx="1287245" cy="155496"/>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2ACF135-06D4-40E4-9C19-7D67AF66D48C}">
      <dsp:nvSpPr>
        <dsp:cNvPr id="0" name=""/>
        <dsp:cNvSpPr/>
      </dsp:nvSpPr>
      <dsp:spPr>
        <a:xfrm>
          <a:off x="2768998" y="2593129"/>
          <a:ext cx="1727741" cy="103664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Font typeface="Arial" panose="020B0604020202020204" pitchFamily="34" charset="0"/>
            <a:buNone/>
          </a:pPr>
          <a:r>
            <a:rPr lang="en-GB" sz="1100" b="0" i="0" u="none" kern="1200">
              <a:latin typeface="Arial" panose="020B0604020202020204" pitchFamily="34" charset="0"/>
              <a:cs typeface="Arial" panose="020B0604020202020204" pitchFamily="34" charset="0"/>
            </a:rPr>
            <a:t>Social prescribing – link with exercising, weight and community support.</a:t>
          </a:r>
        </a:p>
      </dsp:txBody>
      <dsp:txXfrm>
        <a:off x="2799360" y="2623491"/>
        <a:ext cx="1667017" cy="975920"/>
      </dsp:txXfrm>
    </dsp:sp>
    <dsp:sp modelId="{E64F323A-DFEC-423B-A585-5BD075A9CDC8}">
      <dsp:nvSpPr>
        <dsp:cNvPr id="0" name=""/>
        <dsp:cNvSpPr/>
      </dsp:nvSpPr>
      <dsp:spPr>
        <a:xfrm rot="16200000">
          <a:off x="2475204" y="826474"/>
          <a:ext cx="1287245" cy="155496"/>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D99DAF6-EDBE-42A2-AF65-422B82BD2ABE}">
      <dsp:nvSpPr>
        <dsp:cNvPr id="0" name=""/>
        <dsp:cNvSpPr/>
      </dsp:nvSpPr>
      <dsp:spPr>
        <a:xfrm>
          <a:off x="2768998" y="1297323"/>
          <a:ext cx="1727741" cy="103664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Font typeface="Arial" panose="020B0604020202020204" pitchFamily="34" charset="0"/>
            <a:buNone/>
          </a:pPr>
          <a:r>
            <a:rPr lang="en-GB" sz="1100" b="0" i="0" u="none" kern="1200" dirty="0">
              <a:latin typeface="Arial" panose="020B0604020202020204" pitchFamily="34" charset="0"/>
              <a:cs typeface="Arial" panose="020B0604020202020204" pitchFamily="34" charset="0"/>
            </a:rPr>
            <a:t>Self-managed step (education, health coaching and peer support).</a:t>
          </a:r>
        </a:p>
      </dsp:txBody>
      <dsp:txXfrm>
        <a:off x="2799360" y="1327685"/>
        <a:ext cx="1667017" cy="975920"/>
      </dsp:txXfrm>
    </dsp:sp>
    <dsp:sp modelId="{CC285BD6-0051-479C-A52E-4ADEECBC6EE8}">
      <dsp:nvSpPr>
        <dsp:cNvPr id="0" name=""/>
        <dsp:cNvSpPr/>
      </dsp:nvSpPr>
      <dsp:spPr>
        <a:xfrm>
          <a:off x="3123107" y="178571"/>
          <a:ext cx="2289335" cy="155496"/>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47DA992-5C0F-492A-BAF7-F0DA8D90E861}">
      <dsp:nvSpPr>
        <dsp:cNvPr id="0" name=""/>
        <dsp:cNvSpPr/>
      </dsp:nvSpPr>
      <dsp:spPr>
        <a:xfrm>
          <a:off x="2768998" y="1517"/>
          <a:ext cx="1727741" cy="103664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Font typeface="Arial" panose="020B0604020202020204" pitchFamily="34" charset="0"/>
            <a:buNone/>
          </a:pPr>
          <a:r>
            <a:rPr lang="en-GB" sz="1100" b="0" i="0" u="none" kern="1200">
              <a:latin typeface="Arial" panose="020B0604020202020204" pitchFamily="34" charset="0"/>
              <a:cs typeface="Arial" panose="020B0604020202020204" pitchFamily="34" charset="0"/>
            </a:rPr>
            <a:t>This includes personal health budgets (personalised support where applicable).</a:t>
          </a:r>
        </a:p>
      </dsp:txBody>
      <dsp:txXfrm>
        <a:off x="2799360" y="31879"/>
        <a:ext cx="1667017" cy="975920"/>
      </dsp:txXfrm>
    </dsp:sp>
    <dsp:sp modelId="{F555410B-9B9B-415E-8BCD-AB6D95281B39}">
      <dsp:nvSpPr>
        <dsp:cNvPr id="0" name=""/>
        <dsp:cNvSpPr/>
      </dsp:nvSpPr>
      <dsp:spPr>
        <a:xfrm>
          <a:off x="5066894" y="1517"/>
          <a:ext cx="1727741" cy="103664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Font typeface="Arial" panose="020B0604020202020204" pitchFamily="34" charset="0"/>
            <a:buNone/>
          </a:pPr>
          <a:r>
            <a:rPr lang="en-GB" sz="1100" b="0" i="0" u="none" kern="1200" dirty="0">
              <a:latin typeface="Arial" panose="020B0604020202020204" pitchFamily="34" charset="0"/>
              <a:cs typeface="Arial" panose="020B0604020202020204" pitchFamily="34" charset="0"/>
            </a:rPr>
            <a:t>All 6 highly recommended as an integrated delivery.</a:t>
          </a:r>
          <a:r>
            <a:rPr lang="en-GB" sz="1100" b="1" i="0" u="none" kern="1200" dirty="0">
              <a:latin typeface="Arial" panose="020B0604020202020204" pitchFamily="34" charset="0"/>
              <a:cs typeface="Arial" panose="020B0604020202020204" pitchFamily="34" charset="0"/>
            </a:rPr>
            <a:t> </a:t>
          </a:r>
          <a:endParaRPr lang="en-GB" sz="1100" b="0" i="0" u="none" kern="1200" dirty="0">
            <a:latin typeface="Arial" panose="020B0604020202020204" pitchFamily="34" charset="0"/>
            <a:cs typeface="Arial" panose="020B0604020202020204" pitchFamily="34" charset="0"/>
          </a:endParaRPr>
        </a:p>
      </dsp:txBody>
      <dsp:txXfrm>
        <a:off x="5097256" y="31879"/>
        <a:ext cx="1667017" cy="975920"/>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11394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Type 2 diabetes mellitus occurs when insulin proves to be ineffective, along with the production of insulin by the pancreas stopping, leading to the continuous occurrence of hyperglycaemia (Galicia-Garcia </a:t>
            </a:r>
            <a:r>
              <a:rPr lang="en-GB" sz="1200" b="0" i="1" u="none" strike="noStrike" kern="1200" dirty="0">
                <a:solidFill>
                  <a:schemeClr val="tx1"/>
                </a:solidFill>
                <a:effectLst/>
                <a:latin typeface="+mn-lt"/>
                <a:ea typeface="+mn-ea"/>
                <a:cs typeface="+mn-cs"/>
              </a:rPr>
              <a:t>et al.</a:t>
            </a:r>
            <a:r>
              <a:rPr lang="en-GB" sz="1200" b="0" i="0" u="none" strike="noStrike" kern="1200" dirty="0">
                <a:solidFill>
                  <a:schemeClr val="tx1"/>
                </a:solidFill>
                <a:effectLst/>
                <a:latin typeface="+mn-lt"/>
                <a:ea typeface="+mn-ea"/>
                <a:cs typeface="+mn-cs"/>
              </a:rPr>
              <a:t> 2020). Importantly, causation is multi-factorial and not just behavioural. While about 90% of newly diagnosed individuals suffering from T2DM are overweight or obese, other factors, such as genetics, ethnicity, ageing, and deprivation, also influence risk (</a:t>
            </a:r>
            <a:r>
              <a:rPr lang="en-GB" sz="1200" b="0" i="0" u="none" strike="noStrike" kern="1200" dirty="0" err="1">
                <a:solidFill>
                  <a:schemeClr val="tx1"/>
                </a:solidFill>
                <a:effectLst/>
                <a:latin typeface="+mn-lt"/>
                <a:ea typeface="+mn-ea"/>
                <a:cs typeface="+mn-cs"/>
              </a:rPr>
              <a:t>HealthMatch</a:t>
            </a:r>
            <a:r>
              <a:rPr lang="en-GB" sz="1200" b="0" i="0" u="none" strike="noStrike" kern="1200" dirty="0">
                <a:solidFill>
                  <a:schemeClr val="tx1"/>
                </a:solidFill>
                <a:effectLst/>
                <a:latin typeface="+mn-lt"/>
                <a:ea typeface="+mn-ea"/>
                <a:cs typeface="+mn-cs"/>
              </a:rPr>
              <a:t>, 2022). Thus, a focus on individuals' lifestyles fails to acknowledge other essential biological and structural drivers of health. Family history increases the risk by between 2x and 6x, and the prevalence of T2DM is significantly greater in people of South Asian, Black African and African-Caribbean backgrounds who also tend to develop the condition at a younger age, according to Diabetes UK.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There is a high epidemiological cost for T2DM, and this is growing. Diabetes UK currently estimates that there are 12.2 million (1.3 million of which are undiagnosed) UK adults living with diabetes or prediabetes, representing a significant level of diabetes detection gap (Bower, 2025). According to WHO (2024), there has been an increased number of diabetes cases by more than 4 times since 1990 on a global level. Most importantly, the prevalence in both LMICs and the UK is increasing, which is showing increasing inequalities, as well as being a very considerable clinical-management problem in the UK; diabetes is also becoming a growing international public-health challenge.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GB" sz="1200" b="0" i="0" u="none" strike="noStrike" kern="1200" dirty="0">
                <a:solidFill>
                  <a:schemeClr val="tx1"/>
                </a:solidFill>
                <a:effectLst/>
                <a:latin typeface="+mn-lt"/>
                <a:ea typeface="+mn-ea"/>
                <a:cs typeface="+mn-cs"/>
              </a:rPr>
              <a:t>Diabetes is confirmed if HbA1c ≥6.5%  as per Gholap et al. (2013) and diagnosis should be followed by a whole-person response, not an HbA1c response. As with psychological, lifestyle and social needs, cardiovascular, renal, eye and foot risks need to be identified early. Importantly, data on the care processes in England show a gap in what is implemented in spite of standards. Practice nurses can reverse this by systematic review, risk assessment, continuity of care and the implementation of interventions based on preferences and multi-morbidity/treatment burden. Despite the progress, there is still a disparity between diabetes diagnosis and optimal long-term diabetes management, as only 45.2% of those with Type 2/other diabetes reached all three treatment targets (HbA1c, blood pressure and statin prescription) in 2024/25, in England (GOV.UK, 2026). </a:t>
            </a:r>
            <a:endParaRPr lang="en-GB" b="0" dirty="0">
              <a:effectLst/>
            </a:endParaRPr>
          </a:p>
          <a:p>
            <a:br>
              <a:rPr lang="en-GB" dirty="0"/>
            </a:b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GB" sz="1200" b="0" i="0" u="none" strike="noStrike" kern="1200" dirty="0">
                <a:solidFill>
                  <a:schemeClr val="tx1"/>
                </a:solidFill>
                <a:effectLst/>
                <a:latin typeface="+mn-lt"/>
                <a:ea typeface="+mn-ea"/>
                <a:cs typeface="+mn-cs"/>
              </a:rPr>
              <a:t>NICE's 2026 update marks a significant move away from glucose-focused treatment towards a holistic approach to risk reduction. Now providing modified-release metformin and an SGLT-2 inhibitor as initial options for adults who are not affected by any of the above (Huang and Lee, 2024). Treatment should still be personalised, however, due to considerations of benefit to tolerability, multimorbidity and patient preference. Practice nurses thus play a key role when it comes to education, monitoring, adherence and joint decision-making on treatment.</a:t>
            </a:r>
            <a:r>
              <a:rPr lang="en-GB" sz="1200" b="1" i="0" u="none" strike="noStrike" kern="1200" dirty="0">
                <a:solidFill>
                  <a:schemeClr val="tx1"/>
                </a:solidFill>
                <a:effectLst/>
                <a:latin typeface="+mn-lt"/>
                <a:ea typeface="+mn-ea"/>
                <a:cs typeface="+mn-cs"/>
              </a:rPr>
              <a:t> </a:t>
            </a:r>
            <a:endParaRPr lang="en-GB" b="0" dirty="0">
              <a:effectLst/>
            </a:endParaRPr>
          </a:p>
          <a:p>
            <a:br>
              <a:rPr lang="en-GB" dirty="0"/>
            </a:b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GB" sz="1200" b="0" i="0" u="none" strike="noStrike" kern="1200" dirty="0">
                <a:solidFill>
                  <a:schemeClr val="tx1"/>
                </a:solidFill>
                <a:effectLst/>
                <a:latin typeface="+mn-lt"/>
                <a:ea typeface="+mn-ea"/>
                <a:cs typeface="+mn-cs"/>
              </a:rPr>
              <a:t>T2DM typically coexists, and cardiovascular and renal conditions may have a synergetic effect on prognosis and choice of drugs (Wang </a:t>
            </a:r>
            <a:r>
              <a:rPr lang="en-GB" sz="1200" b="0" i="1" u="none" strike="noStrike" kern="1200" dirty="0">
                <a:solidFill>
                  <a:schemeClr val="tx1"/>
                </a:solidFill>
                <a:effectLst/>
                <a:latin typeface="+mn-lt"/>
                <a:ea typeface="+mn-ea"/>
                <a:cs typeface="+mn-cs"/>
              </a:rPr>
              <a:t>et al</a:t>
            </a:r>
            <a:r>
              <a:rPr lang="en-GB" sz="1200" b="0" i="0" u="none" strike="noStrike" kern="1200" dirty="0">
                <a:solidFill>
                  <a:schemeClr val="tx1"/>
                </a:solidFill>
                <a:effectLst/>
                <a:latin typeface="+mn-lt"/>
                <a:ea typeface="+mn-ea"/>
                <a:cs typeface="+mn-cs"/>
              </a:rPr>
              <a:t>. 2025). Polypharmacy and undue treatment burden will result from treating each condition individually. So NICE (2022) calls for an integrated approach, namely for multi-morbidity. It is important to note that in the presence of multiple comorbidities, these should all be prioritised by professionals and patients. This changes the focus of disease management from categorical to the greatest good, safest and highest quality of life.</a:t>
            </a:r>
            <a:endParaRPr lang="en-GB" b="0" dirty="0">
              <a:effectLst/>
            </a:endParaRPr>
          </a:p>
          <a:p>
            <a:br>
              <a:rPr lang="en-GB" dirty="0"/>
            </a:b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GB" sz="1200" b="0" i="0" u="none" strike="noStrike" kern="1200" dirty="0">
                <a:solidFill>
                  <a:schemeClr val="tx1"/>
                </a:solidFill>
                <a:effectLst/>
                <a:latin typeface="+mn-lt"/>
                <a:ea typeface="+mn-ea"/>
                <a:cs typeface="+mn-cs"/>
              </a:rPr>
              <a:t>Prevention is done along the disease spectrum, not just trying to get patients to lose weight. Nearly 1 million people have registered for Healthier You, and completion of the programme is associated with a 37% reduction in the development of T2DM, as per NHS England (2025). However, the opportunities for behaviour change are socially patterned. Effective prevention therefore must be individual as well as tackling issues of affordability, health literacy and environments that limit the availability of healthier options, in particular for disadvantaged groups.</a:t>
            </a:r>
            <a:endParaRPr lang="en-GB" b="0" dirty="0">
              <a:effectLst/>
            </a:endParaRPr>
          </a:p>
          <a:p>
            <a:br>
              <a:rPr lang="en-GB" dirty="0"/>
            </a:b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GB" sz="1200" b="0" i="0" u="none" strike="noStrike" kern="1200" dirty="0">
                <a:solidFill>
                  <a:schemeClr val="tx1"/>
                </a:solidFill>
                <a:effectLst/>
                <a:latin typeface="+mn-lt"/>
                <a:ea typeface="+mn-ea"/>
                <a:cs typeface="+mn-cs"/>
              </a:rPr>
              <a:t>In co-production, there are two types of expertise: clinicians bring evidence and expertise of treatment, patients bring data on their lived situation, their preferences and priorities. This means that nurses need to listen, communicate risk effectively and not judge. However, co-production cannot be assumed by providing only options. Consumers and practitioners may have limited time to consult, participants may not have the language skills or health literacy they need for the discussion, and practitioners may dominate decision-making, which may limit participation and require intentional work to establish an equitable decision-making relationship. </a:t>
            </a:r>
            <a:endParaRPr lang="en-GB" b="0" dirty="0">
              <a:effectLst/>
            </a:endParaRPr>
          </a:p>
          <a:p>
            <a:br>
              <a:rPr lang="en-GB" dirty="0"/>
            </a:b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GB" sz="1200" b="0" i="0" u="none" strike="noStrike" kern="1200" dirty="0">
                <a:solidFill>
                  <a:schemeClr val="tx1"/>
                </a:solidFill>
                <a:effectLst/>
                <a:latin typeface="+mn-lt"/>
                <a:ea typeface="+mn-ea"/>
                <a:cs typeface="+mn-cs"/>
              </a:rPr>
              <a:t>Personalised care is especially relevant to management of T2DM, which is largely managed out of clinical appointments. Shared decisions and personalised planning can mean treatment can have more to do with what is important to the individual than just medication; social prescribing and self-management can build capability beyond the medication. NHS England emphasises that the six components work best as a whole. But workforce engagement, co-production and adequate community resources are required for implementation, not to be handed over to patients.</a:t>
            </a:r>
            <a:endParaRPr lang="en-GB" b="0" dirty="0">
              <a:effectLst/>
            </a:endParaRPr>
          </a:p>
          <a:p>
            <a:br>
              <a:rPr lang="en-GB" dirty="0"/>
            </a:br>
            <a:endParaRPr lang="en-GB"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GB" sz="1200" b="0" i="0" u="none" strike="noStrike" kern="1200" dirty="0">
                <a:solidFill>
                  <a:schemeClr val="tx1"/>
                </a:solidFill>
                <a:effectLst/>
                <a:latin typeface="+mn-lt"/>
                <a:ea typeface="+mn-ea"/>
                <a:cs typeface="+mn-cs"/>
              </a:rPr>
              <a:t>In order for a practice nurse to have a better impact and improve outcomes, they need to move from focusing on a person's disease towards greater pro-action and whole-person care. NICE advises review of needs and circumstances at every review and cessation of ineffective treatment where relevant. This clinical approach with NHS personalised-care elements can help to build patient knowledge, confidence and control. However, inequalities and multimorbidity should be acknowledged within personalised care or the requirements of self-management will risk inadvertently having a disproportionate impact on individuals with higher levels of disadvantage related to socioeconomic or health-literacy factors. Looking ahead to the presentation, it is a good evidence based conclusion that was specifically required in NICE's updated NG28 to be taken on a case-by-case basis and account for comorbidities, polypharmacy and the likelihood of benefiting from long term interventions, as well as personal preferences.</a:t>
            </a:r>
            <a:r>
              <a:rPr lang="en-GB" sz="1200" b="1" i="0" u="none" strike="noStrike" kern="1200" dirty="0">
                <a:solidFill>
                  <a:schemeClr val="tx1"/>
                </a:solidFill>
                <a:effectLst/>
                <a:latin typeface="+mn-lt"/>
                <a:ea typeface="+mn-ea"/>
                <a:cs typeface="+mn-cs"/>
              </a:rPr>
              <a:t> </a:t>
            </a:r>
            <a:endParaRPr lang="en-GB" b="0" dirty="0">
              <a:effectLst/>
            </a:endParaRPr>
          </a:p>
          <a:p>
            <a:br>
              <a:rPr lang="en-GB" b="0" dirty="0">
                <a:effectLst/>
              </a:rPr>
            </a:b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9144000" cy="5143500"/>
          </a:xfrm>
          <a:prstGeom prst="rect">
            <a:avLst/>
          </a:prstGeom>
        </p:spPr>
      </p:pic>
      <p:sp>
        <p:nvSpPr>
          <p:cNvPr id="3" name="Shape 0"/>
          <p:cNvSpPr/>
          <p:nvPr/>
        </p:nvSpPr>
        <p:spPr>
          <a:xfrm>
            <a:off x="0" y="0"/>
            <a:ext cx="9144000" cy="5143500"/>
          </a:xfrm>
          <a:prstGeom prst="rect">
            <a:avLst/>
          </a:prstGeom>
          <a:solidFill>
            <a:srgbClr val="FFFFFF">
              <a:alpha val="95000"/>
            </a:srgbClr>
          </a:solidFill>
          <a:ln/>
        </p:spPr>
        <p:txBody>
          <a:bodyPr/>
          <a:lstStyle/>
          <a:p>
            <a:endParaRPr lang="en-GB"/>
          </a:p>
        </p:txBody>
      </p:sp>
      <p:pic>
        <p:nvPicPr>
          <p:cNvPr id="4" name="Image 1" descr="preencoded.png">
            <a:hlinkClick r:id="rId3"/>
          </p:cNvPr>
          <p:cNvPicPr>
            <a:picLocks noChangeAspect="1"/>
          </p:cNvPicPr>
          <p:nvPr/>
        </p:nvPicPr>
        <p:blipFill>
          <a:blip r:embed="rId4"/>
          <a:stretch>
            <a:fillRect/>
          </a:stretch>
        </p:blipFill>
        <p:spPr>
          <a:xfrm>
            <a:off x="8029180" y="4844491"/>
            <a:ext cx="1071843" cy="256032"/>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10" Type="http://schemas.openxmlformats.org/officeDocument/2006/relationships/image" Target="../media/image16.jpeg"/><Relationship Id="rId4" Type="http://schemas.openxmlformats.org/officeDocument/2006/relationships/diagramLayout" Target="../diagrams/layout3.xml"/><Relationship Id="rId9" Type="http://schemas.openxmlformats.org/officeDocument/2006/relationships/image" Target="../media/image15.jpeg"/></Relationships>
</file>

<file path=ppt/slides/_rels/slide8.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7B2165E-9571-29C8-5789-A09068D2A305}"/>
              </a:ext>
            </a:extLst>
          </p:cNvPr>
          <p:cNvSpPr txBox="1"/>
          <p:nvPr/>
        </p:nvSpPr>
        <p:spPr>
          <a:xfrm>
            <a:off x="1022350" y="1347679"/>
            <a:ext cx="7099300" cy="2585323"/>
          </a:xfrm>
          <a:prstGeom prst="rect">
            <a:avLst/>
          </a:prstGeom>
          <a:noFill/>
        </p:spPr>
        <p:txBody>
          <a:bodyPr wrap="square">
            <a:spAutoFit/>
          </a:bodyPr>
          <a:lstStyle/>
          <a:p>
            <a:pPr algn="ctr"/>
            <a:r>
              <a:rPr lang="en-GB" b="1" dirty="0">
                <a:latin typeface="Arial" panose="020B0604020202020204" pitchFamily="34" charset="0"/>
                <a:cs typeface="Arial" panose="020B0604020202020204" pitchFamily="34" charset="0"/>
              </a:rPr>
              <a:t>Module: Community Care and Management of Longer-term Conditions</a:t>
            </a:r>
            <a:endParaRPr lang="en-GB" dirty="0">
              <a:latin typeface="Arial" panose="020B0604020202020204" pitchFamily="34" charset="0"/>
              <a:cs typeface="Arial" panose="020B0604020202020204" pitchFamily="34" charset="0"/>
            </a:endParaRPr>
          </a:p>
          <a:p>
            <a:pPr algn="ctr"/>
            <a:r>
              <a:rPr lang="en-GB" b="1" dirty="0">
                <a:latin typeface="Arial" panose="020B0604020202020204" pitchFamily="34" charset="0"/>
                <a:cs typeface="Arial" panose="020B0604020202020204" pitchFamily="34" charset="0"/>
              </a:rPr>
              <a:t>Module code: LCHS7003</a:t>
            </a:r>
            <a:endParaRPr lang="en-GB" dirty="0">
              <a:latin typeface="Arial" panose="020B0604020202020204" pitchFamily="34" charset="0"/>
              <a:cs typeface="Arial" panose="020B0604020202020204" pitchFamily="34" charset="0"/>
            </a:endParaRPr>
          </a:p>
          <a:p>
            <a:pPr algn="ctr"/>
            <a:r>
              <a:rPr lang="en-GB" b="1" dirty="0">
                <a:latin typeface="Arial" panose="020B0604020202020204" pitchFamily="34" charset="0"/>
                <a:cs typeface="Arial" panose="020B0604020202020204" pitchFamily="34" charset="0"/>
              </a:rPr>
              <a:t>Assignment Title: Component 2 Individual Presentation</a:t>
            </a:r>
            <a:endParaRPr lang="en-GB" dirty="0">
              <a:latin typeface="Arial" panose="020B0604020202020204" pitchFamily="34" charset="0"/>
              <a:cs typeface="Arial" panose="020B0604020202020204" pitchFamily="34" charset="0"/>
            </a:endParaRPr>
          </a:p>
          <a:p>
            <a:pPr algn="ctr"/>
            <a:r>
              <a:rPr lang="en-GB" b="1" dirty="0">
                <a:latin typeface="Arial" panose="020B0604020202020204" pitchFamily="34" charset="0"/>
                <a:cs typeface="Arial" panose="020B0604020202020204" pitchFamily="34" charset="0"/>
              </a:rPr>
              <a:t>Student Name and ID: Fuaansha </a:t>
            </a:r>
            <a:r>
              <a:rPr lang="en-GB" b="1" dirty="0" err="1">
                <a:latin typeface="Arial" panose="020B0604020202020204" pitchFamily="34" charset="0"/>
                <a:cs typeface="Arial" panose="020B0604020202020204" pitchFamily="34" charset="0"/>
              </a:rPr>
              <a:t>pimpale</a:t>
            </a:r>
            <a:r>
              <a:rPr lang="en-GB" b="1" dirty="0">
                <a:latin typeface="Arial" panose="020B0604020202020204" pitchFamily="34" charset="0"/>
                <a:cs typeface="Arial" panose="020B0604020202020204" pitchFamily="34" charset="0"/>
              </a:rPr>
              <a:t> </a:t>
            </a:r>
          </a:p>
          <a:p>
            <a:pPr algn="ctr"/>
            <a:r>
              <a:rPr lang="en-GB" b="1" dirty="0">
                <a:latin typeface="Arial" panose="020B0604020202020204" pitchFamily="34" charset="0"/>
                <a:cs typeface="Arial" panose="020B0604020202020204" pitchFamily="34" charset="0"/>
              </a:rPr>
              <a:t>(2530082)</a:t>
            </a:r>
            <a:endParaRPr lang="en-GB" dirty="0">
              <a:latin typeface="Arial" panose="020B0604020202020204" pitchFamily="34" charset="0"/>
              <a:cs typeface="Arial" panose="020B0604020202020204" pitchFamily="34" charset="0"/>
            </a:endParaRPr>
          </a:p>
          <a:p>
            <a:pPr algn="ctr"/>
            <a:endParaRPr lang="en-GB" b="1" dirty="0">
              <a:latin typeface="Arial" panose="020B0604020202020204" pitchFamily="34" charset="0"/>
              <a:cs typeface="Arial" panose="020B0604020202020204" pitchFamily="34" charset="0"/>
            </a:endParaRPr>
          </a:p>
          <a:p>
            <a:pPr algn="ctr"/>
            <a:r>
              <a:rPr lang="en-GB" b="1" dirty="0">
                <a:latin typeface="Arial" panose="020B0604020202020204" pitchFamily="34" charset="0"/>
                <a:cs typeface="Arial" panose="020B0604020202020204" pitchFamily="34" charset="0"/>
              </a:rPr>
              <a:t>Presentation Title: Type 2 Diabetes Mellitus in the UK: Diagnosis, Management, Prevention and Personalised Care</a:t>
            </a:r>
          </a:p>
        </p:txBody>
      </p:sp>
      <p:pic>
        <p:nvPicPr>
          <p:cNvPr id="2" name="Picture 1">
            <a:extLst>
              <a:ext uri="{FF2B5EF4-FFF2-40B4-BE49-F238E27FC236}">
                <a16:creationId xmlns:a16="http://schemas.microsoft.com/office/drawing/2014/main" id="{EF813A98-4017-B834-9E13-841DE1C4341A}"/>
              </a:ext>
            </a:extLst>
          </p:cNvPr>
          <p:cNvPicPr>
            <a:picLocks noChangeAspect="1"/>
          </p:cNvPicPr>
          <p:nvPr/>
        </p:nvPicPr>
        <p:blipFill>
          <a:blip r:embed="rId2"/>
          <a:stretch>
            <a:fillRect/>
          </a:stretch>
        </p:blipFill>
        <p:spPr>
          <a:xfrm>
            <a:off x="3333750" y="171450"/>
            <a:ext cx="2476500" cy="1066800"/>
          </a:xfrm>
          <a:prstGeom prst="rect">
            <a:avLst/>
          </a:prstGeom>
        </p:spPr>
      </p:pic>
      <p:pic>
        <p:nvPicPr>
          <p:cNvPr id="6" name="Picture 5" descr="Understanding the 3 Types of Diabetes">
            <a:extLst>
              <a:ext uri="{FF2B5EF4-FFF2-40B4-BE49-F238E27FC236}">
                <a16:creationId xmlns:a16="http://schemas.microsoft.com/office/drawing/2014/main" id="{F6A9F898-8CF6-5FFE-519B-2DB45F643AF9}"/>
              </a:ext>
            </a:extLst>
          </p:cNvPr>
          <p:cNvPicPr>
            <a:picLocks noChangeAspect="1"/>
          </p:cNvPicPr>
          <p:nvPr/>
        </p:nvPicPr>
        <p:blipFill>
          <a:blip r:embed="rId3"/>
          <a:stretch>
            <a:fillRect/>
          </a:stretch>
        </p:blipFill>
        <p:spPr>
          <a:xfrm>
            <a:off x="6866020" y="3624848"/>
            <a:ext cx="2277979" cy="1518652"/>
          </a:xfrm>
          <a:prstGeom prst="ellipse">
            <a:avLst/>
          </a:prstGeom>
          <a:ln>
            <a:noFill/>
          </a:ln>
          <a:effectLst>
            <a:softEdge rad="112500"/>
          </a:effectLst>
        </p:spPr>
      </p:pic>
    </p:spTree>
    <p:extLst>
      <p:ext uri="{BB962C8B-B14F-4D97-AF65-F5344CB8AC3E}">
        <p14:creationId xmlns:p14="http://schemas.microsoft.com/office/powerpoint/2010/main" val="15243513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3" name="Text 0"/>
          <p:cNvSpPr/>
          <p:nvPr/>
        </p:nvSpPr>
        <p:spPr>
          <a:xfrm>
            <a:off x="1341724" y="354932"/>
            <a:ext cx="7064339" cy="1320031"/>
          </a:xfrm>
          <a:prstGeom prst="rect">
            <a:avLst/>
          </a:prstGeom>
          <a:noFill/>
          <a:ln/>
        </p:spPr>
        <p:txBody>
          <a:bodyPr wrap="square" lIns="0" tIns="0" rIns="0" bIns="0" rtlCol="0" anchor="t">
            <a:normAutofit/>
          </a:bodyPr>
          <a:lstStyle/>
          <a:p>
            <a:pPr algn="ctr">
              <a:lnSpc>
                <a:spcPct val="104000"/>
              </a:lnSpc>
            </a:pPr>
            <a:r>
              <a:rPr lang="en-GB" b="1" dirty="0">
                <a:latin typeface="Arial" panose="020B0604020202020204" pitchFamily="34" charset="0"/>
                <a:cs typeface="Arial" panose="020B0604020202020204" pitchFamily="34" charset="0"/>
              </a:rPr>
              <a:t>Understanding Type 2 Diabetes Mellitus (T2DM): Definition, Symptoms and Aetiology </a:t>
            </a:r>
            <a:endParaRPr lang="en-US" sz="2000" b="1" dirty="0">
              <a:latin typeface="Arial" panose="020B0604020202020204" pitchFamily="34" charset="0"/>
              <a:cs typeface="Arial" panose="020B0604020202020204" pitchFamily="34" charset="0"/>
            </a:endParaRPr>
          </a:p>
        </p:txBody>
      </p:sp>
      <p:sp>
        <p:nvSpPr>
          <p:cNvPr id="4" name="Text 1"/>
          <p:cNvSpPr/>
          <p:nvPr/>
        </p:nvSpPr>
        <p:spPr>
          <a:xfrm>
            <a:off x="658961" y="1014947"/>
            <a:ext cx="4667845" cy="2999873"/>
          </a:xfrm>
          <a:prstGeom prst="rect">
            <a:avLst/>
          </a:prstGeom>
          <a:solidFill>
            <a:schemeClr val="bg1"/>
          </a:solidFill>
          <a:ln/>
        </p:spPr>
        <p:txBody>
          <a:bodyPr wrap="square" lIns="0" tIns="0" rIns="0" bIns="0" rtlCol="0" anchor="t">
            <a:noAutofit/>
          </a:bodyPr>
          <a:lstStyle/>
          <a:p>
            <a:pPr marL="285750" lvl="0" indent="-285750" algn="just" fontAlgn="base">
              <a:buFont typeface="Arial" panose="020B0604020202020204" pitchFamily="34" charset="0"/>
              <a:buChar char="•"/>
            </a:pPr>
            <a:r>
              <a:rPr lang="en-GB" sz="1400" dirty="0">
                <a:latin typeface="Arial" panose="020B0604020202020204" pitchFamily="34" charset="0"/>
                <a:cs typeface="Arial" panose="020B0604020202020204" pitchFamily="34" charset="0"/>
              </a:rPr>
              <a:t>T2DM is chronic hyperglycaemia due to insulin resistance and decreased insulin secretion (Galicia-Garcia </a:t>
            </a:r>
            <a:r>
              <a:rPr lang="en-GB" sz="1400" i="1" dirty="0">
                <a:latin typeface="Arial" panose="020B0604020202020204" pitchFamily="34" charset="0"/>
                <a:cs typeface="Arial" panose="020B0604020202020204" pitchFamily="34" charset="0"/>
              </a:rPr>
              <a:t>et al.</a:t>
            </a:r>
            <a:r>
              <a:rPr lang="en-GB" sz="1400" dirty="0">
                <a:latin typeface="Arial" panose="020B0604020202020204" pitchFamily="34" charset="0"/>
                <a:cs typeface="Arial" panose="020B0604020202020204" pitchFamily="34" charset="0"/>
              </a:rPr>
              <a:t> 2020).</a:t>
            </a:r>
          </a:p>
          <a:p>
            <a:pPr marL="285750" lvl="0" indent="-285750" algn="just" fontAlgn="base">
              <a:buFont typeface="Arial" panose="020B0604020202020204" pitchFamily="34" charset="0"/>
              <a:buChar char="•"/>
            </a:pPr>
            <a:r>
              <a:rPr lang="en-GB" sz="1400" dirty="0">
                <a:latin typeface="Arial" panose="020B0604020202020204" pitchFamily="34" charset="0"/>
                <a:cs typeface="Arial" panose="020B0604020202020204" pitchFamily="34" charset="0"/>
              </a:rPr>
              <a:t>The symptoms include polyuria (urinating in a thrashy condition), thirst, fatigue, blurred vision and slow wound healing (Vasilaki </a:t>
            </a:r>
            <a:r>
              <a:rPr lang="en-GB" sz="1400" i="1" dirty="0">
                <a:latin typeface="Arial" panose="020B0604020202020204" pitchFamily="34" charset="0"/>
                <a:cs typeface="Arial" panose="020B0604020202020204" pitchFamily="34" charset="0"/>
              </a:rPr>
              <a:t>et al.</a:t>
            </a:r>
            <a:r>
              <a:rPr lang="en-GB" sz="1400" dirty="0">
                <a:latin typeface="Arial" panose="020B0604020202020204" pitchFamily="34" charset="0"/>
                <a:cs typeface="Arial" panose="020B0604020202020204" pitchFamily="34" charset="0"/>
              </a:rPr>
              <a:t> 2023).</a:t>
            </a:r>
          </a:p>
          <a:p>
            <a:pPr marL="285750" lvl="0" indent="-285750" algn="just" fontAlgn="base">
              <a:buFont typeface="Arial" panose="020B0604020202020204" pitchFamily="34" charset="0"/>
              <a:buChar char="•"/>
            </a:pPr>
            <a:r>
              <a:rPr lang="en-GB" sz="1400" dirty="0">
                <a:latin typeface="Arial" panose="020B0604020202020204" pitchFamily="34" charset="0"/>
                <a:cs typeface="Arial" panose="020B0604020202020204" pitchFamily="34" charset="0"/>
              </a:rPr>
              <a:t>Risks include obesity or inactivity and age, genetics and ethnicity.</a:t>
            </a:r>
          </a:p>
          <a:p>
            <a:pPr marL="285750" lvl="0" indent="-285750" algn="just" fontAlgn="base">
              <a:buFont typeface="Arial" panose="020B0604020202020204" pitchFamily="34" charset="0"/>
              <a:buChar char="•"/>
            </a:pPr>
            <a:r>
              <a:rPr lang="en-GB" sz="1400" dirty="0">
                <a:latin typeface="Arial" panose="020B0604020202020204" pitchFamily="34" charset="0"/>
                <a:cs typeface="Arial" panose="020B0604020202020204" pitchFamily="34" charset="0"/>
              </a:rPr>
              <a:t>There is a 2-6 times increased risk due to family history.</a:t>
            </a:r>
          </a:p>
          <a:p>
            <a:pPr marL="285750" lvl="0" indent="-285750" algn="just" fontAlgn="base">
              <a:buFont typeface="Arial" panose="020B0604020202020204" pitchFamily="34" charset="0"/>
              <a:buChar char="•"/>
            </a:pPr>
            <a:r>
              <a:rPr lang="en-GB" sz="1400" dirty="0">
                <a:latin typeface="Arial" panose="020B0604020202020204" pitchFamily="34" charset="0"/>
                <a:cs typeface="Arial" panose="020B0604020202020204" pitchFamily="34" charset="0"/>
              </a:rPr>
              <a:t>Poverty makes any modifiable risk factor more likely, and T2DM is not only a lifestyle disease.</a:t>
            </a:r>
          </a:p>
        </p:txBody>
      </p:sp>
      <p:pic>
        <p:nvPicPr>
          <p:cNvPr id="5" name="Picture 4" descr="Type 2 Diabetes Mellitus (T2DM): A chronic metabolic disorder characterized by insulin resistance and relative insulin deficiency, leading to persistent hyperglycemia. ⸻ Causes / Risk Factors • Genetic predisposition (family history) •">
            <a:extLst>
              <a:ext uri="{FF2B5EF4-FFF2-40B4-BE49-F238E27FC236}">
                <a16:creationId xmlns:a16="http://schemas.microsoft.com/office/drawing/2014/main" id="{24E55BB1-8B48-316C-F248-8FE87F544BE2}"/>
              </a:ext>
            </a:extLst>
          </p:cNvPr>
          <p:cNvPicPr>
            <a:picLocks noChangeAspect="1"/>
          </p:cNvPicPr>
          <p:nvPr/>
        </p:nvPicPr>
        <p:blipFill>
          <a:blip r:embed="rId3"/>
          <a:stretch>
            <a:fillRect/>
          </a:stretch>
        </p:blipFill>
        <p:spPr>
          <a:xfrm>
            <a:off x="5847348" y="842211"/>
            <a:ext cx="3241478" cy="4245141"/>
          </a:xfrm>
          <a:prstGeom prst="rect">
            <a:avLst/>
          </a:prstGeom>
        </p:spPr>
      </p:pic>
      <p:pic>
        <p:nvPicPr>
          <p:cNvPr id="8" name="Picture 7" descr="What Is Diabetes? - NIDDK">
            <a:extLst>
              <a:ext uri="{FF2B5EF4-FFF2-40B4-BE49-F238E27FC236}">
                <a16:creationId xmlns:a16="http://schemas.microsoft.com/office/drawing/2014/main" id="{52282574-A75E-BDC2-D470-5C7AD75348EB}"/>
              </a:ext>
            </a:extLst>
          </p:cNvPr>
          <p:cNvPicPr>
            <a:picLocks noChangeAspect="1"/>
          </p:cNvPicPr>
          <p:nvPr/>
        </p:nvPicPr>
        <p:blipFill>
          <a:blip r:embed="rId4"/>
          <a:stretch>
            <a:fillRect/>
          </a:stretch>
        </p:blipFill>
        <p:spPr>
          <a:xfrm>
            <a:off x="1918243" y="3461075"/>
            <a:ext cx="2437189" cy="1626278"/>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3" name="Text 0"/>
          <p:cNvSpPr/>
          <p:nvPr/>
        </p:nvSpPr>
        <p:spPr>
          <a:xfrm>
            <a:off x="2035546" y="360720"/>
            <a:ext cx="4667845" cy="704106"/>
          </a:xfrm>
          <a:prstGeom prst="rect">
            <a:avLst/>
          </a:prstGeom>
          <a:noFill/>
          <a:ln/>
        </p:spPr>
        <p:txBody>
          <a:bodyPr wrap="square" lIns="0" tIns="0" rIns="0" bIns="0" rtlCol="0" anchor="t">
            <a:normAutofit/>
          </a:bodyPr>
          <a:lstStyle/>
          <a:p>
            <a:pPr algn="ctr">
              <a:lnSpc>
                <a:spcPct val="104000"/>
              </a:lnSpc>
            </a:pPr>
            <a:r>
              <a:rPr lang="en-GB" b="1" dirty="0">
                <a:latin typeface="Arial" panose="020B0604020202020204" pitchFamily="34" charset="0"/>
                <a:cs typeface="Arial" panose="020B0604020202020204" pitchFamily="34" charset="0"/>
              </a:rPr>
              <a:t>Economic, Social and Health Burden </a:t>
            </a:r>
            <a:endParaRPr lang="en-US" sz="2200" b="1" dirty="0">
              <a:latin typeface="Arial" panose="020B0604020202020204" pitchFamily="34" charset="0"/>
              <a:cs typeface="Arial" panose="020B0604020202020204" pitchFamily="34" charset="0"/>
            </a:endParaRPr>
          </a:p>
        </p:txBody>
      </p:sp>
      <p:sp>
        <p:nvSpPr>
          <p:cNvPr id="4" name="Text 1"/>
          <p:cNvSpPr/>
          <p:nvPr/>
        </p:nvSpPr>
        <p:spPr>
          <a:xfrm>
            <a:off x="260685" y="960866"/>
            <a:ext cx="4816641" cy="2472145"/>
          </a:xfrm>
          <a:prstGeom prst="rect">
            <a:avLst/>
          </a:prstGeom>
          <a:solidFill>
            <a:schemeClr val="accent2">
              <a:lumMod val="20000"/>
              <a:lumOff val="80000"/>
            </a:schemeClr>
          </a:solidFill>
          <a:ln/>
        </p:spPr>
        <p:txBody>
          <a:bodyPr wrap="square" lIns="0" tIns="0" rIns="0" bIns="0" rtlCol="0" anchor="t">
            <a:noAutofit/>
          </a:bodyPr>
          <a:lstStyle/>
          <a:p>
            <a:pPr marL="285750" lvl="0" indent="-285750" fontAlgn="base">
              <a:buFont typeface="Arial" panose="020B0604020202020204" pitchFamily="34" charset="0"/>
              <a:buChar char="•"/>
            </a:pPr>
            <a:r>
              <a:rPr lang="en-GB" sz="1400" dirty="0">
                <a:latin typeface="Arial" panose="020B0604020202020204" pitchFamily="34" charset="0"/>
                <a:cs typeface="Arial" panose="020B0604020202020204" pitchFamily="34" charset="0"/>
              </a:rPr>
              <a:t>Every 1 in 5 adults in the UK (≈12.2 million) has diabetes or prediabetes (Galvin, 2025).</a:t>
            </a:r>
          </a:p>
          <a:p>
            <a:pPr marL="285750" lvl="0" indent="-285750" fontAlgn="base">
              <a:buFont typeface="Arial" panose="020B0604020202020204" pitchFamily="34" charset="0"/>
              <a:buChar char="•"/>
            </a:pPr>
            <a:r>
              <a:rPr lang="en-GB" sz="1400" dirty="0">
                <a:latin typeface="Arial" panose="020B0604020202020204" pitchFamily="34" charset="0"/>
                <a:cs typeface="Arial" panose="020B0604020202020204" pitchFamily="34" charset="0"/>
              </a:rPr>
              <a:t>A total of 4.6m have a diabetes diagnosis (</a:t>
            </a:r>
            <a:r>
              <a:rPr lang="en-GB" sz="1400" dirty="0" err="1">
                <a:latin typeface="Arial" panose="020B0604020202020204" pitchFamily="34" charset="0"/>
                <a:cs typeface="Arial" panose="020B0604020202020204" pitchFamily="34" charset="0"/>
              </a:rPr>
              <a:t>HealthMatch</a:t>
            </a:r>
            <a:r>
              <a:rPr lang="en-GB" sz="1400" dirty="0">
                <a:latin typeface="Arial" panose="020B0604020202020204" pitchFamily="34" charset="0"/>
                <a:cs typeface="Arial" panose="020B0604020202020204" pitchFamily="34" charset="0"/>
              </a:rPr>
              <a:t>, 2022).</a:t>
            </a:r>
          </a:p>
          <a:p>
            <a:pPr marL="285750" lvl="0" indent="-285750" fontAlgn="base">
              <a:buFont typeface="Arial" panose="020B0604020202020204" pitchFamily="34" charset="0"/>
              <a:buChar char="•"/>
            </a:pPr>
            <a:r>
              <a:rPr lang="en-GB" sz="1400" dirty="0">
                <a:latin typeface="Arial" panose="020B0604020202020204" pitchFamily="34" charset="0"/>
                <a:cs typeface="Arial" panose="020B0604020202020204" pitchFamily="34" charset="0"/>
              </a:rPr>
              <a:t>There are 1.3m potential T2DM sufferers who go without a diagnosis and 6.3m prediabetics (Bower, 2025).</a:t>
            </a:r>
          </a:p>
          <a:p>
            <a:pPr marL="285750" lvl="0" indent="-285750" fontAlgn="base">
              <a:buFont typeface="Arial" panose="020B0604020202020204" pitchFamily="34" charset="0"/>
              <a:buChar char="•"/>
            </a:pPr>
            <a:r>
              <a:rPr lang="en-GB" sz="1400" dirty="0">
                <a:latin typeface="Arial" panose="020B0604020202020204" pitchFamily="34" charset="0"/>
                <a:cs typeface="Arial" panose="020B0604020202020204" pitchFamily="34" charset="0"/>
              </a:rPr>
              <a:t>Globally, diabetes increased from 200m (1990) to 830m (2022) (WHO, 2024).</a:t>
            </a:r>
          </a:p>
          <a:p>
            <a:pPr marL="285750" lvl="0" indent="-285750" fontAlgn="base">
              <a:buFont typeface="Arial" panose="020B0604020202020204" pitchFamily="34" charset="0"/>
              <a:buChar char="•"/>
            </a:pPr>
            <a:r>
              <a:rPr lang="en-GB" sz="1400" dirty="0">
                <a:latin typeface="Arial" panose="020B0604020202020204" pitchFamily="34" charset="0"/>
                <a:cs typeface="Arial" panose="020B0604020202020204" pitchFamily="34" charset="0"/>
              </a:rPr>
              <a:t>The prevalence of adults had doubled from 7% to 14%. </a:t>
            </a:r>
          </a:p>
          <a:p>
            <a:pPr marL="171450" indent="-171450" algn="just">
              <a:lnSpc>
                <a:spcPct val="170000"/>
              </a:lnSpc>
              <a:buFont typeface="Arial" panose="020B0604020202020204" pitchFamily="34" charset="0"/>
              <a:buChar char="•"/>
            </a:pPr>
            <a:endParaRPr lang="en-US" sz="1050" dirty="0">
              <a:latin typeface="Arial" panose="020B0604020202020204" pitchFamily="34" charset="0"/>
              <a:cs typeface="Arial" panose="020B0604020202020204" pitchFamily="34" charset="0"/>
            </a:endParaRPr>
          </a:p>
        </p:txBody>
      </p:sp>
      <p:pic>
        <p:nvPicPr>
          <p:cNvPr id="5" name="Picture 4" descr="One in five UK adults have diabetes or pre-diabetes, analysis shows | Diabetes | The Guardian">
            <a:extLst>
              <a:ext uri="{FF2B5EF4-FFF2-40B4-BE49-F238E27FC236}">
                <a16:creationId xmlns:a16="http://schemas.microsoft.com/office/drawing/2014/main" id="{B6EF91DA-D5F0-C2C6-5A32-5DD2808233CC}"/>
              </a:ext>
            </a:extLst>
          </p:cNvPr>
          <p:cNvPicPr>
            <a:picLocks noChangeAspect="1"/>
          </p:cNvPicPr>
          <p:nvPr/>
        </p:nvPicPr>
        <p:blipFill>
          <a:blip r:embed="rId3"/>
          <a:stretch>
            <a:fillRect/>
          </a:stretch>
        </p:blipFill>
        <p:spPr>
          <a:xfrm>
            <a:off x="5244265" y="2922670"/>
            <a:ext cx="3899735" cy="2220830"/>
          </a:xfrm>
          <a:prstGeom prst="rect">
            <a:avLst/>
          </a:prstGeom>
        </p:spPr>
      </p:pic>
      <p:pic>
        <p:nvPicPr>
          <p:cNvPr id="7" name="Picture 6" descr="One in five UK adults have diabetes or pre-diabetes, analysis shows | Diabetes | The Guardian">
            <a:extLst>
              <a:ext uri="{FF2B5EF4-FFF2-40B4-BE49-F238E27FC236}">
                <a16:creationId xmlns:a16="http://schemas.microsoft.com/office/drawing/2014/main" id="{1465ECE8-FB6E-EE76-27F2-4B72951843E8}"/>
              </a:ext>
            </a:extLst>
          </p:cNvPr>
          <p:cNvPicPr>
            <a:picLocks noChangeAspect="1"/>
          </p:cNvPicPr>
          <p:nvPr/>
        </p:nvPicPr>
        <p:blipFill>
          <a:blip r:embed="rId4"/>
          <a:stretch>
            <a:fillRect/>
          </a:stretch>
        </p:blipFill>
        <p:spPr>
          <a:xfrm>
            <a:off x="5487864" y="960866"/>
            <a:ext cx="3395451" cy="2042986"/>
          </a:xfrm>
          <a:prstGeom prst="rect">
            <a:avLst/>
          </a:prstGeom>
        </p:spPr>
      </p:pic>
      <p:sp>
        <p:nvSpPr>
          <p:cNvPr id="10" name="TextBox 9">
            <a:extLst>
              <a:ext uri="{FF2B5EF4-FFF2-40B4-BE49-F238E27FC236}">
                <a16:creationId xmlns:a16="http://schemas.microsoft.com/office/drawing/2014/main" id="{9A0229C5-5BAA-B634-85A6-2C0D7B0FE1A0}"/>
              </a:ext>
            </a:extLst>
          </p:cNvPr>
          <p:cNvSpPr txBox="1"/>
          <p:nvPr/>
        </p:nvSpPr>
        <p:spPr>
          <a:xfrm>
            <a:off x="4965031" y="3050239"/>
            <a:ext cx="4572000" cy="430887"/>
          </a:xfrm>
          <a:prstGeom prst="rect">
            <a:avLst/>
          </a:prstGeom>
          <a:noFill/>
        </p:spPr>
        <p:txBody>
          <a:bodyPr wrap="square">
            <a:spAutoFit/>
          </a:bodyPr>
          <a:lstStyle/>
          <a:p>
            <a:pPr algn="ctr"/>
            <a:r>
              <a:rPr lang="en-GB" sz="1050" b="1" dirty="0">
                <a:latin typeface="Arial" panose="020B0604020202020204" pitchFamily="34" charset="0"/>
                <a:cs typeface="Arial" panose="020B0604020202020204" pitchFamily="34" charset="0"/>
              </a:rPr>
              <a:t>Figure: Every 1 in 5 adults in the UK has diabetes</a:t>
            </a:r>
          </a:p>
          <a:p>
            <a:pPr algn="ctr"/>
            <a:r>
              <a:rPr lang="en-GB" sz="1050" dirty="0">
                <a:latin typeface="Arial" panose="020B0604020202020204" pitchFamily="34" charset="0"/>
                <a:cs typeface="Arial" panose="020B0604020202020204" pitchFamily="34" charset="0"/>
              </a:rPr>
              <a:t>(Source: Galvin, 2025)</a:t>
            </a:r>
            <a:endParaRPr lang="en-GB" sz="1200" dirty="0"/>
          </a:p>
        </p:txBody>
      </p:sp>
      <p:pic>
        <p:nvPicPr>
          <p:cNvPr id="11" name="Picture 10" descr="Advanced Drug Delivery Strategies in Geriatric Patients with Polypharmacy:  Integrating Pharmacokinetics, Personalized Medicine, and Emerging  Technologies">
            <a:extLst>
              <a:ext uri="{FF2B5EF4-FFF2-40B4-BE49-F238E27FC236}">
                <a16:creationId xmlns:a16="http://schemas.microsoft.com/office/drawing/2014/main" id="{656F8127-4E67-FC39-F43C-10CB718C1764}"/>
              </a:ext>
            </a:extLst>
          </p:cNvPr>
          <p:cNvPicPr>
            <a:picLocks noChangeAspect="1"/>
          </p:cNvPicPr>
          <p:nvPr/>
        </p:nvPicPr>
        <p:blipFill>
          <a:blip r:embed="rId5"/>
          <a:stretch>
            <a:fillRect/>
          </a:stretch>
        </p:blipFill>
        <p:spPr>
          <a:xfrm>
            <a:off x="260685" y="2978776"/>
            <a:ext cx="4816641" cy="216472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3" name="Text 0"/>
          <p:cNvSpPr/>
          <p:nvPr/>
        </p:nvSpPr>
        <p:spPr>
          <a:xfrm>
            <a:off x="675977" y="327546"/>
            <a:ext cx="5978823" cy="704106"/>
          </a:xfrm>
          <a:prstGeom prst="rect">
            <a:avLst/>
          </a:prstGeom>
          <a:noFill/>
          <a:ln/>
        </p:spPr>
        <p:txBody>
          <a:bodyPr wrap="square" lIns="0" tIns="0" rIns="0" bIns="0" rtlCol="0" anchor="t">
            <a:normAutofit fontScale="85000" lnSpcReduction="20000"/>
          </a:bodyPr>
          <a:lstStyle/>
          <a:p>
            <a:pPr algn="ctr"/>
            <a:r>
              <a:rPr lang="en-GB" b="1" dirty="0">
                <a:latin typeface="Arial" panose="020B0604020202020204" pitchFamily="34" charset="0"/>
                <a:cs typeface="Arial" panose="020B0604020202020204" pitchFamily="34" charset="0"/>
              </a:rPr>
              <a:t>Diagnosis, Initial Assessment and Nursing Priorities</a:t>
            </a:r>
            <a:endParaRPr lang="en-GB" sz="2400" dirty="0">
              <a:latin typeface="Arial" panose="020B0604020202020204" pitchFamily="34" charset="0"/>
              <a:cs typeface="Arial" panose="020B0604020202020204" pitchFamily="34" charset="0"/>
            </a:endParaRPr>
          </a:p>
          <a:p>
            <a:br>
              <a:rPr lang="en-GB" sz="2400" dirty="0">
                <a:latin typeface="Arial" panose="020B0604020202020204" pitchFamily="34" charset="0"/>
                <a:cs typeface="Arial" panose="020B0604020202020204" pitchFamily="34" charset="0"/>
              </a:rPr>
            </a:br>
            <a:endParaRPr lang="en-US" sz="2200" b="1" dirty="0">
              <a:latin typeface="Arial" panose="020B0604020202020204" pitchFamily="34" charset="0"/>
              <a:cs typeface="Arial" panose="020B0604020202020204" pitchFamily="34" charset="0"/>
            </a:endParaRPr>
          </a:p>
        </p:txBody>
      </p:sp>
      <p:graphicFrame>
        <p:nvGraphicFramePr>
          <p:cNvPr id="10" name="Diagram 9">
            <a:extLst>
              <a:ext uri="{FF2B5EF4-FFF2-40B4-BE49-F238E27FC236}">
                <a16:creationId xmlns:a16="http://schemas.microsoft.com/office/drawing/2014/main" id="{C4C99CB8-FBFA-8DA7-3021-BA59540014D5}"/>
              </a:ext>
            </a:extLst>
          </p:cNvPr>
          <p:cNvGraphicFramePr/>
          <p:nvPr>
            <p:extLst>
              <p:ext uri="{D42A27DB-BD31-4B8C-83A1-F6EECF244321}">
                <p14:modId xmlns:p14="http://schemas.microsoft.com/office/powerpoint/2010/main" val="3371284353"/>
              </p:ext>
            </p:extLst>
          </p:nvPr>
        </p:nvGraphicFramePr>
        <p:xfrm>
          <a:off x="288758" y="1319091"/>
          <a:ext cx="5358063" cy="33250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a:extLst>
              <a:ext uri="{FF2B5EF4-FFF2-40B4-BE49-F238E27FC236}">
                <a16:creationId xmlns:a16="http://schemas.microsoft.com/office/drawing/2014/main" id="{B79F613C-0941-F1D5-ADA0-90767EA40ED2}"/>
              </a:ext>
            </a:extLst>
          </p:cNvPr>
          <p:cNvPicPr>
            <a:picLocks noChangeAspect="1"/>
          </p:cNvPicPr>
          <p:nvPr/>
        </p:nvPicPr>
        <p:blipFill>
          <a:blip r:embed="rId8"/>
          <a:stretch>
            <a:fillRect/>
          </a:stretch>
        </p:blipFill>
        <p:spPr>
          <a:xfrm>
            <a:off x="8470478" y="4458753"/>
            <a:ext cx="673522" cy="684747"/>
          </a:xfrm>
          <a:prstGeom prst="rect">
            <a:avLst/>
          </a:prstGeom>
        </p:spPr>
      </p:pic>
      <p:pic>
        <p:nvPicPr>
          <p:cNvPr id="4" name="Picture 3" descr="HbA1c Explained 🧪, Know your diabetes cutoff, Med Lab Insights, #HbA1c #DiabetesDiagnosis #MedicalLaboratory #ClinicalChemistry #LabEducation #USMLEPrep #MedLabScience">
            <a:extLst>
              <a:ext uri="{FF2B5EF4-FFF2-40B4-BE49-F238E27FC236}">
                <a16:creationId xmlns:a16="http://schemas.microsoft.com/office/drawing/2014/main" id="{41935FF8-C58D-799E-4AA9-7970DD6398A8}"/>
              </a:ext>
            </a:extLst>
          </p:cNvPr>
          <p:cNvPicPr>
            <a:picLocks noChangeAspect="1"/>
          </p:cNvPicPr>
          <p:nvPr/>
        </p:nvPicPr>
        <p:blipFill>
          <a:blip r:embed="rId9"/>
          <a:stretch>
            <a:fillRect/>
          </a:stretch>
        </p:blipFill>
        <p:spPr>
          <a:xfrm>
            <a:off x="6079958" y="529389"/>
            <a:ext cx="3064042" cy="461411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3" name="Text 0"/>
          <p:cNvSpPr/>
          <p:nvPr/>
        </p:nvSpPr>
        <p:spPr>
          <a:xfrm>
            <a:off x="2215939" y="496053"/>
            <a:ext cx="4712122" cy="263947"/>
          </a:xfrm>
          <a:prstGeom prst="rect">
            <a:avLst/>
          </a:prstGeom>
          <a:noFill/>
          <a:ln/>
        </p:spPr>
        <p:txBody>
          <a:bodyPr wrap="none" lIns="0" tIns="0" rIns="0" bIns="0" rtlCol="0" anchor="t"/>
          <a:lstStyle/>
          <a:p>
            <a:pPr>
              <a:lnSpc>
                <a:spcPct val="104000"/>
              </a:lnSpc>
            </a:pPr>
            <a:r>
              <a:rPr lang="en-GB" sz="2400" b="1" dirty="0">
                <a:latin typeface="Arial" panose="020B0604020202020204" pitchFamily="34" charset="0"/>
                <a:cs typeface="Arial" panose="020B0604020202020204" pitchFamily="34" charset="0"/>
              </a:rPr>
              <a:t>NICE NG28: Management and Treatment </a:t>
            </a:r>
            <a:endParaRPr lang="en-US" sz="2000" dirty="0">
              <a:latin typeface="Arial" panose="020B0604020202020204" pitchFamily="34" charset="0"/>
              <a:cs typeface="Arial" panose="020B0604020202020204" pitchFamily="34" charset="0"/>
            </a:endParaRPr>
          </a:p>
        </p:txBody>
      </p:sp>
      <p:graphicFrame>
        <p:nvGraphicFramePr>
          <p:cNvPr id="8" name="Diagram 7">
            <a:extLst>
              <a:ext uri="{FF2B5EF4-FFF2-40B4-BE49-F238E27FC236}">
                <a16:creationId xmlns:a16="http://schemas.microsoft.com/office/drawing/2014/main" id="{053C331D-7986-1D5E-D160-2C9031CE245C}"/>
              </a:ext>
            </a:extLst>
          </p:cNvPr>
          <p:cNvGraphicFramePr/>
          <p:nvPr>
            <p:extLst>
              <p:ext uri="{D42A27DB-BD31-4B8C-83A1-F6EECF244321}">
                <p14:modId xmlns:p14="http://schemas.microsoft.com/office/powerpoint/2010/main" val="479609193"/>
              </p:ext>
            </p:extLst>
          </p:nvPr>
        </p:nvGraphicFramePr>
        <p:xfrm>
          <a:off x="-28276" y="1073818"/>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descr="📊 NICE 2026 Diabetes Guidelines Update A clear shift from glucose-centric  care to cardio-renal outcome–focused management. Earlier risk  stratification, expanded role of SGLT2 inhibitors &amp; GLP-1 RA, and outcomes  beyond HbA1c now">
            <a:extLst>
              <a:ext uri="{FF2B5EF4-FFF2-40B4-BE49-F238E27FC236}">
                <a16:creationId xmlns:a16="http://schemas.microsoft.com/office/drawing/2014/main" id="{E187F19B-29F8-815B-DD48-5C8AC8B370DD}"/>
              </a:ext>
            </a:extLst>
          </p:cNvPr>
          <p:cNvPicPr>
            <a:picLocks noChangeAspect="1"/>
          </p:cNvPicPr>
          <p:nvPr/>
        </p:nvPicPr>
        <p:blipFill>
          <a:blip r:embed="rId8"/>
          <a:stretch>
            <a:fillRect/>
          </a:stretch>
        </p:blipFill>
        <p:spPr>
          <a:xfrm>
            <a:off x="5903495" y="817145"/>
            <a:ext cx="3240505" cy="432067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3" name="Text 0"/>
          <p:cNvSpPr/>
          <p:nvPr/>
        </p:nvSpPr>
        <p:spPr>
          <a:xfrm>
            <a:off x="1013911" y="311196"/>
            <a:ext cx="7055268" cy="263947"/>
          </a:xfrm>
          <a:prstGeom prst="rect">
            <a:avLst/>
          </a:prstGeom>
          <a:noFill/>
          <a:ln/>
        </p:spPr>
        <p:txBody>
          <a:bodyPr wrap="none" lIns="0" tIns="0" rIns="0" bIns="0" rtlCol="0" anchor="t"/>
          <a:lstStyle/>
          <a:p>
            <a:pPr>
              <a:lnSpc>
                <a:spcPct val="104000"/>
              </a:lnSpc>
            </a:pPr>
            <a:r>
              <a:rPr lang="en-GB" b="1" dirty="0">
                <a:latin typeface="Arial" panose="020B0604020202020204" pitchFamily="34" charset="0"/>
                <a:cs typeface="Arial" panose="020B0604020202020204" pitchFamily="34" charset="0"/>
              </a:rPr>
              <a:t>Comorbidities and Complications: Why Integrated Care Matters </a:t>
            </a:r>
            <a:endParaRPr lang="en-US" sz="1650" dirty="0">
              <a:latin typeface="Arial" panose="020B0604020202020204" pitchFamily="34" charset="0"/>
              <a:cs typeface="Arial" panose="020B0604020202020204" pitchFamily="34" charset="0"/>
            </a:endParaRPr>
          </a:p>
        </p:txBody>
      </p:sp>
      <p:sp>
        <p:nvSpPr>
          <p:cNvPr id="4" name="Text 1"/>
          <p:cNvSpPr/>
          <p:nvPr/>
        </p:nvSpPr>
        <p:spPr>
          <a:xfrm>
            <a:off x="166489" y="1651098"/>
            <a:ext cx="4712122" cy="2641501"/>
          </a:xfrm>
          <a:prstGeom prst="rect">
            <a:avLst/>
          </a:prstGeom>
          <a:noFill/>
          <a:ln/>
        </p:spPr>
        <p:txBody>
          <a:bodyPr wrap="square" lIns="0" tIns="0" rIns="0" bIns="0" rtlCol="0" anchor="t">
            <a:noAutofit/>
          </a:bodyPr>
          <a:lstStyle/>
          <a:p>
            <a:pPr marL="285750" lvl="0" indent="-285750" algn="just" fontAlgn="base">
              <a:buFont typeface="Arial" panose="020B0604020202020204" pitchFamily="34" charset="0"/>
              <a:buChar char="•"/>
            </a:pPr>
            <a:r>
              <a:rPr lang="en-GB" sz="1400" dirty="0">
                <a:latin typeface="Arial" panose="020B0604020202020204" pitchFamily="34" charset="0"/>
                <a:cs typeface="Arial" panose="020B0604020202020204" pitchFamily="34" charset="0"/>
              </a:rPr>
              <a:t>Obesity, hypertension, cardiovascular disease (CVD), mental-health issues and chronic kidney disease (CKD) are often associated with T2DM (Wang </a:t>
            </a:r>
            <a:r>
              <a:rPr lang="en-GB" sz="1400" i="1" dirty="0">
                <a:latin typeface="Arial" panose="020B0604020202020204" pitchFamily="34" charset="0"/>
                <a:cs typeface="Arial" panose="020B0604020202020204" pitchFamily="34" charset="0"/>
              </a:rPr>
              <a:t>et al. </a:t>
            </a:r>
            <a:r>
              <a:rPr lang="en-GB" sz="1400" dirty="0">
                <a:latin typeface="Arial" panose="020B0604020202020204" pitchFamily="34" charset="0"/>
                <a:cs typeface="Arial" panose="020B0604020202020204" pitchFamily="34" charset="0"/>
              </a:rPr>
              <a:t>2025).</a:t>
            </a:r>
          </a:p>
          <a:p>
            <a:pPr marL="285750" lvl="0" indent="-285750" algn="just" fontAlgn="base">
              <a:buFont typeface="Arial" panose="020B0604020202020204" pitchFamily="34" charset="0"/>
              <a:buChar char="•"/>
            </a:pPr>
            <a:r>
              <a:rPr lang="en-GB" sz="1400" dirty="0">
                <a:latin typeface="Arial" panose="020B0604020202020204" pitchFamily="34" charset="0"/>
                <a:cs typeface="Arial" panose="020B0604020202020204" pitchFamily="34" charset="0"/>
              </a:rPr>
              <a:t>Long-term problems include heart, kidney, eyes, feet and nerves.</a:t>
            </a:r>
          </a:p>
          <a:p>
            <a:pPr marL="285750" lvl="0" indent="-285750" algn="just" fontAlgn="base">
              <a:buFont typeface="Arial" panose="020B0604020202020204" pitchFamily="34" charset="0"/>
              <a:buChar char="•"/>
            </a:pPr>
            <a:r>
              <a:rPr lang="en-GB" sz="1400" dirty="0">
                <a:latin typeface="Arial" panose="020B0604020202020204" pitchFamily="34" charset="0"/>
                <a:cs typeface="Arial" panose="020B0604020202020204" pitchFamily="34" charset="0"/>
              </a:rPr>
              <a:t>Several factors can raise the risk for polypharmacy, adverse effects and treatment-burden risks.</a:t>
            </a:r>
          </a:p>
          <a:p>
            <a:pPr marL="285750" lvl="0" indent="-285750" algn="just" fontAlgn="base">
              <a:buFont typeface="Arial" panose="020B0604020202020204" pitchFamily="34" charset="0"/>
              <a:buChar char="•"/>
            </a:pPr>
            <a:r>
              <a:rPr lang="en-GB" sz="1400" dirty="0">
                <a:latin typeface="Arial" panose="020B0604020202020204" pitchFamily="34" charset="0"/>
                <a:cs typeface="Arial" panose="020B0604020202020204" pitchFamily="34" charset="0"/>
              </a:rPr>
              <a:t>NICE (2022) advises personalising treatment based on co-morbidities, preferences and/or likely longer-term benefit.</a:t>
            </a:r>
          </a:p>
          <a:p>
            <a:pPr marL="285750" lvl="0" indent="-285750" algn="just" fontAlgn="base">
              <a:buFont typeface="Arial" panose="020B0604020202020204" pitchFamily="34" charset="0"/>
              <a:buChar char="•"/>
            </a:pPr>
            <a:r>
              <a:rPr lang="en-GB" sz="1400" dirty="0">
                <a:latin typeface="Arial" panose="020B0604020202020204" pitchFamily="34" charset="0"/>
                <a:cs typeface="Arial" panose="020B0604020202020204" pitchFamily="34" charset="0"/>
              </a:rPr>
              <a:t>When there are multiple comorbidities, the treatment/management must be managed and agreed between the patient and GP based on the priorities.</a:t>
            </a:r>
            <a:r>
              <a:rPr lang="en-GB" sz="1400" b="1" dirty="0">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a:p>
            <a:pPr marL="285750" lvl="0" indent="-285750" algn="just" fontAlgn="base">
              <a:buFont typeface="Arial" panose="020B0604020202020204" pitchFamily="34" charset="0"/>
              <a:buChar char="•"/>
            </a:pPr>
            <a:endParaRPr lang="en-GB" sz="1200" dirty="0">
              <a:latin typeface="Arial" panose="020B0604020202020204" pitchFamily="34" charset="0"/>
              <a:cs typeface="Arial" panose="020B0604020202020204" pitchFamily="34" charset="0"/>
            </a:endParaRPr>
          </a:p>
        </p:txBody>
      </p:sp>
      <p:pic>
        <p:nvPicPr>
          <p:cNvPr id="5" name="Picture 4" descr="Obesity-Related Kidney Disease: A Growing Threat to Renal Health">
            <a:extLst>
              <a:ext uri="{FF2B5EF4-FFF2-40B4-BE49-F238E27FC236}">
                <a16:creationId xmlns:a16="http://schemas.microsoft.com/office/drawing/2014/main" id="{CB147A74-95D3-3A2B-E3C1-06C496ABAE7A}"/>
              </a:ext>
            </a:extLst>
          </p:cNvPr>
          <p:cNvPicPr>
            <a:picLocks noChangeAspect="1"/>
          </p:cNvPicPr>
          <p:nvPr/>
        </p:nvPicPr>
        <p:blipFill>
          <a:blip r:embed="rId3"/>
          <a:stretch>
            <a:fillRect/>
          </a:stretch>
        </p:blipFill>
        <p:spPr>
          <a:xfrm>
            <a:off x="5346700" y="2506103"/>
            <a:ext cx="3797300" cy="2637397"/>
          </a:xfrm>
          <a:prstGeom prst="rect">
            <a:avLst/>
          </a:prstGeom>
        </p:spPr>
      </p:pic>
      <p:sp>
        <p:nvSpPr>
          <p:cNvPr id="7" name="TextBox 6">
            <a:extLst>
              <a:ext uri="{FF2B5EF4-FFF2-40B4-BE49-F238E27FC236}">
                <a16:creationId xmlns:a16="http://schemas.microsoft.com/office/drawing/2014/main" id="{C010F4BD-5592-F05E-E4E0-BA769E9B28B0}"/>
              </a:ext>
            </a:extLst>
          </p:cNvPr>
          <p:cNvSpPr txBox="1"/>
          <p:nvPr/>
        </p:nvSpPr>
        <p:spPr>
          <a:xfrm>
            <a:off x="5967663" y="2171640"/>
            <a:ext cx="2775284" cy="400110"/>
          </a:xfrm>
          <a:prstGeom prst="rect">
            <a:avLst/>
          </a:prstGeom>
          <a:noFill/>
        </p:spPr>
        <p:txBody>
          <a:bodyPr wrap="square" rtlCol="0">
            <a:spAutoFit/>
          </a:bodyPr>
          <a:lstStyle/>
          <a:p>
            <a:pPr algn="ctr"/>
            <a:r>
              <a:rPr lang="en-GB" sz="1000" b="1" dirty="0">
                <a:latin typeface="Arial" panose="020B0604020202020204" pitchFamily="34" charset="0"/>
                <a:cs typeface="Arial" panose="020B0604020202020204" pitchFamily="34" charset="0"/>
              </a:rPr>
              <a:t>Figure: CKD</a:t>
            </a:r>
            <a:br>
              <a:rPr lang="en-GB" sz="1000" dirty="0">
                <a:latin typeface="Arial" panose="020B0604020202020204" pitchFamily="34" charset="0"/>
                <a:cs typeface="Arial" panose="020B0604020202020204" pitchFamily="34" charset="0"/>
              </a:rPr>
            </a:br>
            <a:r>
              <a:rPr lang="en-GB" sz="1000" dirty="0">
                <a:latin typeface="Arial" panose="020B0604020202020204" pitchFamily="34" charset="0"/>
                <a:cs typeface="Arial" panose="020B0604020202020204" pitchFamily="34" charset="0"/>
              </a:rPr>
              <a:t>(Source: León-Román </a:t>
            </a:r>
            <a:r>
              <a:rPr lang="en-GB" sz="1000" i="1" dirty="0">
                <a:latin typeface="Arial" panose="020B0604020202020204" pitchFamily="34" charset="0"/>
                <a:cs typeface="Arial" panose="020B0604020202020204" pitchFamily="34" charset="0"/>
              </a:rPr>
              <a:t>et al. </a:t>
            </a:r>
            <a:r>
              <a:rPr lang="en-GB" sz="1000" dirty="0">
                <a:latin typeface="Arial" panose="020B0604020202020204" pitchFamily="34" charset="0"/>
                <a:cs typeface="Arial" panose="020B0604020202020204" pitchFamily="34" charset="0"/>
              </a:rPr>
              <a:t>2025)</a:t>
            </a:r>
          </a:p>
        </p:txBody>
      </p:sp>
      <p:pic>
        <p:nvPicPr>
          <p:cNvPr id="8" name="Picture 7" descr="Diabetes Type 1 Type 2: A Comprehensive Guide - The Medical Biochemistry Page">
            <a:extLst>
              <a:ext uri="{FF2B5EF4-FFF2-40B4-BE49-F238E27FC236}">
                <a16:creationId xmlns:a16="http://schemas.microsoft.com/office/drawing/2014/main" id="{D1CC3939-AF23-4B4F-B2AE-4D299482044E}"/>
              </a:ext>
            </a:extLst>
          </p:cNvPr>
          <p:cNvPicPr>
            <a:picLocks noChangeAspect="1"/>
          </p:cNvPicPr>
          <p:nvPr/>
        </p:nvPicPr>
        <p:blipFill>
          <a:blip r:embed="rId4"/>
          <a:stretch>
            <a:fillRect/>
          </a:stretch>
        </p:blipFill>
        <p:spPr>
          <a:xfrm>
            <a:off x="6449616" y="766311"/>
            <a:ext cx="1811377" cy="1405329"/>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3" name="Text 0"/>
          <p:cNvSpPr/>
          <p:nvPr/>
        </p:nvSpPr>
        <p:spPr>
          <a:xfrm>
            <a:off x="1989221" y="182041"/>
            <a:ext cx="7154779" cy="527893"/>
          </a:xfrm>
          <a:prstGeom prst="rect">
            <a:avLst/>
          </a:prstGeom>
          <a:noFill/>
          <a:ln/>
        </p:spPr>
        <p:txBody>
          <a:bodyPr wrap="square" lIns="0" tIns="0" rIns="0" bIns="0" rtlCol="0" anchor="t">
            <a:normAutofit/>
          </a:bodyPr>
          <a:lstStyle/>
          <a:p>
            <a:pPr>
              <a:lnSpc>
                <a:spcPct val="104000"/>
              </a:lnSpc>
            </a:pPr>
            <a:r>
              <a:rPr lang="en-GB" b="1" dirty="0"/>
              <a:t>Prevention: From Individual Behaviour to Population Health </a:t>
            </a:r>
            <a:endParaRPr lang="en-US" sz="2000" b="1" dirty="0">
              <a:latin typeface="Times New Roman" panose="02020603050405020304" pitchFamily="18" charset="0"/>
              <a:cs typeface="Times New Roman" panose="02020603050405020304" pitchFamily="18" charset="0"/>
            </a:endParaRPr>
          </a:p>
        </p:txBody>
      </p:sp>
      <p:graphicFrame>
        <p:nvGraphicFramePr>
          <p:cNvPr id="8" name="Diagram 7">
            <a:extLst>
              <a:ext uri="{FF2B5EF4-FFF2-40B4-BE49-F238E27FC236}">
                <a16:creationId xmlns:a16="http://schemas.microsoft.com/office/drawing/2014/main" id="{D2541CCF-1EE2-9292-884F-1AF6FB6E1FBC}"/>
              </a:ext>
            </a:extLst>
          </p:cNvPr>
          <p:cNvGraphicFramePr/>
          <p:nvPr>
            <p:extLst>
              <p:ext uri="{D42A27DB-BD31-4B8C-83A1-F6EECF244321}">
                <p14:modId xmlns:p14="http://schemas.microsoft.com/office/powerpoint/2010/main" val="2256109424"/>
              </p:ext>
            </p:extLst>
          </p:nvPr>
        </p:nvGraphicFramePr>
        <p:xfrm>
          <a:off x="-409548" y="897459"/>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a:extLst>
              <a:ext uri="{FF2B5EF4-FFF2-40B4-BE49-F238E27FC236}">
                <a16:creationId xmlns:a16="http://schemas.microsoft.com/office/drawing/2014/main" id="{25FB9B69-0BD0-7E87-B63C-0DD54CFCF9F5}"/>
              </a:ext>
            </a:extLst>
          </p:cNvPr>
          <p:cNvPicPr>
            <a:picLocks noChangeAspect="1"/>
          </p:cNvPicPr>
          <p:nvPr/>
        </p:nvPicPr>
        <p:blipFill>
          <a:blip r:embed="rId8"/>
          <a:stretch>
            <a:fillRect/>
          </a:stretch>
        </p:blipFill>
        <p:spPr>
          <a:xfrm>
            <a:off x="-25822" y="4458752"/>
            <a:ext cx="673522" cy="684747"/>
          </a:xfrm>
          <a:prstGeom prst="rect">
            <a:avLst/>
          </a:prstGeom>
        </p:spPr>
      </p:pic>
      <p:pic>
        <p:nvPicPr>
          <p:cNvPr id="4" name="Picture 3" descr="Healthier You | Healthier You NHS Diabetes Prevention Programme | Campaign Resource Centre">
            <a:extLst>
              <a:ext uri="{FF2B5EF4-FFF2-40B4-BE49-F238E27FC236}">
                <a16:creationId xmlns:a16="http://schemas.microsoft.com/office/drawing/2014/main" id="{4AAD016F-EE3D-AF75-CB95-A75B9C5B73F4}"/>
              </a:ext>
            </a:extLst>
          </p:cNvPr>
          <p:cNvPicPr>
            <a:picLocks noChangeAspect="1"/>
          </p:cNvPicPr>
          <p:nvPr/>
        </p:nvPicPr>
        <p:blipFill>
          <a:blip r:embed="rId9"/>
          <a:stretch>
            <a:fillRect/>
          </a:stretch>
        </p:blipFill>
        <p:spPr>
          <a:xfrm>
            <a:off x="6906126" y="897459"/>
            <a:ext cx="2237874" cy="4246040"/>
          </a:xfrm>
          <a:prstGeom prst="rect">
            <a:avLst/>
          </a:prstGeom>
        </p:spPr>
      </p:pic>
      <p:pic>
        <p:nvPicPr>
          <p:cNvPr id="6" name="Picture 5" descr="Healthy Lifestyle Changes for Diabetes| Improve Wellbeing">
            <a:extLst>
              <a:ext uri="{FF2B5EF4-FFF2-40B4-BE49-F238E27FC236}">
                <a16:creationId xmlns:a16="http://schemas.microsoft.com/office/drawing/2014/main" id="{12390034-5B5C-AF08-F941-7D966263A814}"/>
              </a:ext>
            </a:extLst>
          </p:cNvPr>
          <p:cNvPicPr>
            <a:picLocks noChangeAspect="1"/>
          </p:cNvPicPr>
          <p:nvPr/>
        </p:nvPicPr>
        <p:blipFill>
          <a:blip r:embed="rId10"/>
          <a:stretch>
            <a:fillRect/>
          </a:stretch>
        </p:blipFill>
        <p:spPr>
          <a:xfrm>
            <a:off x="4888831" y="897459"/>
            <a:ext cx="1928062" cy="4246041"/>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3" name="Text 0"/>
          <p:cNvSpPr/>
          <p:nvPr/>
        </p:nvSpPr>
        <p:spPr>
          <a:xfrm>
            <a:off x="626988" y="295884"/>
            <a:ext cx="7250160" cy="704106"/>
          </a:xfrm>
          <a:prstGeom prst="rect">
            <a:avLst/>
          </a:prstGeom>
          <a:noFill/>
          <a:ln/>
        </p:spPr>
        <p:txBody>
          <a:bodyPr wrap="square" lIns="0" tIns="0" rIns="0" bIns="0" rtlCol="0" anchor="t">
            <a:normAutofit/>
          </a:bodyPr>
          <a:lstStyle/>
          <a:p>
            <a:pPr algn="ctr">
              <a:lnSpc>
                <a:spcPct val="104000"/>
              </a:lnSpc>
            </a:pPr>
            <a:r>
              <a:rPr lang="en-GB" b="1" dirty="0">
                <a:latin typeface="Arial" panose="020B0604020202020204" pitchFamily="34" charset="0"/>
                <a:cs typeface="Arial" panose="020B0604020202020204" pitchFamily="34" charset="0"/>
              </a:rPr>
              <a:t>Co-Productive Care: Skills, Values and Behaviours </a:t>
            </a:r>
            <a:endParaRPr lang="en-US" sz="2200" b="1" dirty="0">
              <a:latin typeface="Arial" panose="020B0604020202020204" pitchFamily="34" charset="0"/>
              <a:cs typeface="Arial" panose="020B0604020202020204" pitchFamily="34" charset="0"/>
            </a:endParaRPr>
          </a:p>
        </p:txBody>
      </p:sp>
      <p:sp>
        <p:nvSpPr>
          <p:cNvPr id="4" name="Text 1"/>
          <p:cNvSpPr/>
          <p:nvPr/>
        </p:nvSpPr>
        <p:spPr>
          <a:xfrm>
            <a:off x="361355" y="1973275"/>
            <a:ext cx="4667845" cy="1196950"/>
          </a:xfrm>
          <a:prstGeom prst="rect">
            <a:avLst/>
          </a:prstGeom>
          <a:noFill/>
          <a:ln/>
        </p:spPr>
        <p:txBody>
          <a:bodyPr wrap="square" lIns="0" tIns="0" rIns="0" bIns="0" rtlCol="0" anchor="t">
            <a:noAutofit/>
          </a:bodyPr>
          <a:lstStyle/>
          <a:p>
            <a:pPr marL="171450" indent="-171450" algn="just">
              <a:lnSpc>
                <a:spcPct val="160000"/>
              </a:lnSpc>
              <a:buFont typeface="Arial" panose="020B0604020202020204" pitchFamily="34" charset="0"/>
              <a:buChar char="•"/>
            </a:pPr>
            <a:endParaRPr lang="en-US" sz="1100" dirty="0">
              <a:latin typeface="Arial" panose="020B0604020202020204" pitchFamily="34" charset="0"/>
              <a:cs typeface="Arial" panose="020B0604020202020204" pitchFamily="34" charset="0"/>
            </a:endParaRPr>
          </a:p>
        </p:txBody>
      </p:sp>
      <p:graphicFrame>
        <p:nvGraphicFramePr>
          <p:cNvPr id="6" name="Diagram 5">
            <a:extLst>
              <a:ext uri="{FF2B5EF4-FFF2-40B4-BE49-F238E27FC236}">
                <a16:creationId xmlns:a16="http://schemas.microsoft.com/office/drawing/2014/main" id="{6A09BD48-4166-3059-699B-4E3E73ACBEB9}"/>
              </a:ext>
            </a:extLst>
          </p:cNvPr>
          <p:cNvGraphicFramePr/>
          <p:nvPr>
            <p:extLst>
              <p:ext uri="{D42A27DB-BD31-4B8C-83A1-F6EECF244321}">
                <p14:modId xmlns:p14="http://schemas.microsoft.com/office/powerpoint/2010/main" val="3581716004"/>
              </p:ext>
            </p:extLst>
          </p:nvPr>
        </p:nvGraphicFramePr>
        <p:xfrm>
          <a:off x="95779" y="1212729"/>
          <a:ext cx="5390622" cy="35947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descr="Diabetes Self-management Education and Support in Adults With Type 2 Diabetes: A Consensus Report of the American Diabetes Association, the Association of Diabetes Care &amp; Education Specialists, the Academy of Nutrition and">
            <a:extLst>
              <a:ext uri="{FF2B5EF4-FFF2-40B4-BE49-F238E27FC236}">
                <a16:creationId xmlns:a16="http://schemas.microsoft.com/office/drawing/2014/main" id="{248C87D0-17CD-4288-8A2D-ECD226768279}"/>
              </a:ext>
            </a:extLst>
          </p:cNvPr>
          <p:cNvPicPr>
            <a:picLocks noChangeAspect="1"/>
          </p:cNvPicPr>
          <p:nvPr/>
        </p:nvPicPr>
        <p:blipFill>
          <a:blip r:embed="rId8"/>
          <a:stretch>
            <a:fillRect/>
          </a:stretch>
        </p:blipFill>
        <p:spPr>
          <a:xfrm>
            <a:off x="5641423" y="1212729"/>
            <a:ext cx="3502577" cy="385612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650A509E-A4B1-9E79-A43A-A0D4C02C480D}"/>
              </a:ext>
            </a:extLst>
          </p:cNvPr>
          <p:cNvSpPr txBox="1"/>
          <p:nvPr/>
        </p:nvSpPr>
        <p:spPr>
          <a:xfrm>
            <a:off x="385010" y="935909"/>
            <a:ext cx="6460290" cy="335156"/>
          </a:xfrm>
          <a:prstGeom prst="rect">
            <a:avLst/>
          </a:prstGeom>
          <a:noFill/>
        </p:spPr>
        <p:txBody>
          <a:bodyPr wrap="square">
            <a:spAutoFit/>
          </a:bodyPr>
          <a:lstStyle/>
          <a:p>
            <a:pPr marL="342900" lvl="0" indent="-342900" algn="just" fontAlgn="base">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There are 6 evidence-based components for use with T2DM:</a:t>
            </a:r>
            <a:endParaRPr lang="en-GB" sz="1000" b="0" i="0" u="none" strike="noStrike" dirty="0">
              <a:solidFill>
                <a:srgbClr val="000000"/>
              </a:solidFill>
              <a:effectLst/>
              <a:latin typeface="Arial" panose="020B0604020202020204" pitchFamily="34" charset="0"/>
              <a:cs typeface="Arial" panose="020B0604020202020204" pitchFamily="34" charset="0"/>
            </a:endParaRPr>
          </a:p>
        </p:txBody>
      </p:sp>
      <p:graphicFrame>
        <p:nvGraphicFramePr>
          <p:cNvPr id="13" name="Diagram 12">
            <a:extLst>
              <a:ext uri="{FF2B5EF4-FFF2-40B4-BE49-F238E27FC236}">
                <a16:creationId xmlns:a16="http://schemas.microsoft.com/office/drawing/2014/main" id="{B2E89059-B222-FCDD-73A0-8578CA09D773}"/>
              </a:ext>
            </a:extLst>
          </p:cNvPr>
          <p:cNvGraphicFramePr/>
          <p:nvPr>
            <p:extLst>
              <p:ext uri="{D42A27DB-BD31-4B8C-83A1-F6EECF244321}">
                <p14:modId xmlns:p14="http://schemas.microsoft.com/office/powerpoint/2010/main" val="931625946"/>
              </p:ext>
            </p:extLst>
          </p:nvPr>
        </p:nvGraphicFramePr>
        <p:xfrm>
          <a:off x="557462" y="1397574"/>
          <a:ext cx="7265738" cy="36312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7" name="TextBox 16">
            <a:extLst>
              <a:ext uri="{FF2B5EF4-FFF2-40B4-BE49-F238E27FC236}">
                <a16:creationId xmlns:a16="http://schemas.microsoft.com/office/drawing/2014/main" id="{826D8009-3C2D-98C0-DEAD-9AF000146D57}"/>
              </a:ext>
            </a:extLst>
          </p:cNvPr>
          <p:cNvSpPr txBox="1"/>
          <p:nvPr/>
        </p:nvSpPr>
        <p:spPr>
          <a:xfrm>
            <a:off x="647700" y="335745"/>
            <a:ext cx="7716922" cy="369332"/>
          </a:xfrm>
          <a:prstGeom prst="rect">
            <a:avLst/>
          </a:prstGeom>
          <a:noFill/>
        </p:spPr>
        <p:txBody>
          <a:bodyPr wrap="square">
            <a:spAutoFit/>
          </a:bodyPr>
          <a:lstStyle/>
          <a:p>
            <a:r>
              <a:rPr lang="en-GB" b="1" dirty="0">
                <a:latin typeface="Arial" panose="020B0604020202020204" pitchFamily="34" charset="0"/>
                <a:cs typeface="Arial" panose="020B0604020202020204" pitchFamily="34" charset="0"/>
              </a:rPr>
              <a:t>Applying the Six Components of Comprehensive Personalised Care </a:t>
            </a:r>
            <a:endParaRPr lang="en-GB" sz="3200" dirty="0">
              <a:latin typeface="Arial" panose="020B0604020202020204" pitchFamily="34" charset="0"/>
              <a:cs typeface="Arial" panose="020B0604020202020204" pitchFamily="34" charset="0"/>
            </a:endParaRPr>
          </a:p>
        </p:txBody>
      </p:sp>
      <p:pic>
        <p:nvPicPr>
          <p:cNvPr id="3" name="Picture 2" descr="2025 ADA Standards: HbA1c Targets for Diabetes Management | Dr Rajiv Kumar Jain posted on the topic | LinkedIn">
            <a:extLst>
              <a:ext uri="{FF2B5EF4-FFF2-40B4-BE49-F238E27FC236}">
                <a16:creationId xmlns:a16="http://schemas.microsoft.com/office/drawing/2014/main" id="{94EACCA4-3E6D-2C79-E49A-594A669CA813}"/>
              </a:ext>
            </a:extLst>
          </p:cNvPr>
          <p:cNvPicPr>
            <a:picLocks noChangeAspect="1"/>
          </p:cNvPicPr>
          <p:nvPr/>
        </p:nvPicPr>
        <p:blipFill>
          <a:blip r:embed="rId8"/>
          <a:stretch>
            <a:fillRect/>
          </a:stretch>
        </p:blipFill>
        <p:spPr>
          <a:xfrm>
            <a:off x="6534796" y="2620128"/>
            <a:ext cx="2576808" cy="2535247"/>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3" name="Text 0"/>
          <p:cNvSpPr/>
          <p:nvPr/>
        </p:nvSpPr>
        <p:spPr>
          <a:xfrm>
            <a:off x="2639020" y="369168"/>
            <a:ext cx="3865959" cy="263947"/>
          </a:xfrm>
          <a:prstGeom prst="rect">
            <a:avLst/>
          </a:prstGeom>
          <a:noFill/>
          <a:ln/>
        </p:spPr>
        <p:txBody>
          <a:bodyPr wrap="none" lIns="0" tIns="0" rIns="0" bIns="0" rtlCol="0" anchor="t"/>
          <a:lstStyle/>
          <a:p>
            <a:pPr>
              <a:lnSpc>
                <a:spcPct val="104000"/>
              </a:lnSpc>
            </a:pPr>
            <a:r>
              <a:rPr lang="en-GB" b="1" dirty="0">
                <a:latin typeface="Arial" panose="020B0604020202020204" pitchFamily="34" charset="0"/>
                <a:cs typeface="Arial" panose="020B0604020202020204" pitchFamily="34" charset="0"/>
              </a:rPr>
              <a:t>Recommendations and Conclusion </a:t>
            </a:r>
            <a:endParaRPr lang="en-US" sz="2800" b="1" dirty="0">
              <a:latin typeface="Arial" panose="020B0604020202020204" pitchFamily="34" charset="0"/>
              <a:cs typeface="Arial" panose="020B0604020202020204" pitchFamily="34" charset="0"/>
            </a:endParaRPr>
          </a:p>
        </p:txBody>
      </p:sp>
      <p:sp>
        <p:nvSpPr>
          <p:cNvPr id="4" name="Text 1"/>
          <p:cNvSpPr/>
          <p:nvPr/>
        </p:nvSpPr>
        <p:spPr>
          <a:xfrm>
            <a:off x="225326" y="1442005"/>
            <a:ext cx="4930874" cy="1966937"/>
          </a:xfrm>
          <a:prstGeom prst="rect">
            <a:avLst/>
          </a:prstGeom>
          <a:noFill/>
          <a:ln/>
        </p:spPr>
        <p:txBody>
          <a:bodyPr wrap="square" lIns="0" tIns="0" rIns="0" bIns="0" rtlCol="0" anchor="t">
            <a:noAutofit/>
          </a:bodyPr>
          <a:lstStyle/>
          <a:p>
            <a:pPr algn="just">
              <a:lnSpc>
                <a:spcPct val="150000"/>
              </a:lnSpc>
            </a:pPr>
            <a:r>
              <a:rPr lang="en-US" sz="1200" b="1" i="1" dirty="0">
                <a:latin typeface="Arial" panose="020B0604020202020204" pitchFamily="34" charset="0"/>
                <a:cs typeface="Arial" panose="020B0604020202020204" pitchFamily="34" charset="0"/>
              </a:rPr>
              <a:t>Recommendations</a:t>
            </a:r>
          </a:p>
          <a:p>
            <a:pPr marL="285750" lvl="0" indent="-285750" algn="just" fontAlgn="base">
              <a:buFont typeface="Arial" panose="020B0604020202020204" pitchFamily="34" charset="0"/>
              <a:buChar char="•"/>
            </a:pPr>
            <a:r>
              <a:rPr lang="en-GB" sz="1400" dirty="0">
                <a:latin typeface="Arial" panose="020B0604020202020204" pitchFamily="34" charset="0"/>
                <a:cs typeface="Arial" panose="020B0604020202020204" pitchFamily="34" charset="0"/>
              </a:rPr>
              <a:t>Primary care nurses must</a:t>
            </a:r>
            <a:r>
              <a:rPr lang="en-GB" sz="1400" b="1" dirty="0">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be aware of and take into account preferences, comorbidities, and polypharmacy in all reviews.</a:t>
            </a:r>
          </a:p>
          <a:p>
            <a:pPr marL="285750" lvl="0" indent="-285750" algn="just" fontAlgn="base">
              <a:buFont typeface="Arial" panose="020B0604020202020204" pitchFamily="34" charset="0"/>
              <a:buChar char="•"/>
            </a:pPr>
            <a:r>
              <a:rPr lang="en-GB" sz="1400" dirty="0">
                <a:latin typeface="Arial" panose="020B0604020202020204" pitchFamily="34" charset="0"/>
                <a:cs typeface="Arial" panose="020B0604020202020204" pitchFamily="34" charset="0"/>
              </a:rPr>
              <a:t>Integrate shared decision-making and individualised treatment goals.</a:t>
            </a:r>
          </a:p>
          <a:p>
            <a:pPr marL="285750" lvl="0" indent="-285750" algn="just" fontAlgn="base">
              <a:buFont typeface="Arial" panose="020B0604020202020204" pitchFamily="34" charset="0"/>
              <a:buChar char="•"/>
            </a:pPr>
            <a:r>
              <a:rPr lang="en-GB" sz="1400" dirty="0">
                <a:latin typeface="Arial" panose="020B0604020202020204" pitchFamily="34" charset="0"/>
                <a:cs typeface="Arial" panose="020B0604020202020204" pitchFamily="34" charset="0"/>
              </a:rPr>
              <a:t>Increase formal teaching and guides to self-management.</a:t>
            </a:r>
          </a:p>
          <a:p>
            <a:pPr marL="285750" lvl="0" indent="-285750" algn="just" fontAlgn="base">
              <a:buFont typeface="Arial" panose="020B0604020202020204" pitchFamily="34" charset="0"/>
              <a:buChar char="•"/>
            </a:pPr>
            <a:r>
              <a:rPr lang="en-GB" sz="1400" dirty="0">
                <a:latin typeface="Arial" panose="020B0604020202020204" pitchFamily="34" charset="0"/>
                <a:cs typeface="Arial" panose="020B0604020202020204" pitchFamily="34" charset="0"/>
              </a:rPr>
              <a:t>Determine psychological, cultural, socioeconomic and health-literacy barriers.</a:t>
            </a:r>
          </a:p>
          <a:p>
            <a:pPr marL="285750" lvl="0" indent="-285750" algn="just" fontAlgn="base">
              <a:buFont typeface="Arial" panose="020B0604020202020204" pitchFamily="34" charset="0"/>
              <a:buChar char="•"/>
            </a:pPr>
            <a:r>
              <a:rPr lang="en-GB" sz="1400" dirty="0">
                <a:latin typeface="Arial" panose="020B0604020202020204" pitchFamily="34" charset="0"/>
                <a:cs typeface="Arial" panose="020B0604020202020204" pitchFamily="34" charset="0"/>
              </a:rPr>
              <a:t>Establish patient–community/social care referral links.</a:t>
            </a:r>
          </a:p>
          <a:p>
            <a:pPr marL="285750" lvl="0" indent="-285750" algn="just" fontAlgn="base">
              <a:buFont typeface="Arial" panose="020B0604020202020204" pitchFamily="34" charset="0"/>
              <a:buChar char="•"/>
            </a:pPr>
            <a:r>
              <a:rPr lang="en-GB" sz="1400" dirty="0">
                <a:latin typeface="Arial" panose="020B0604020202020204" pitchFamily="34" charset="0"/>
                <a:cs typeface="Arial" panose="020B0604020202020204" pitchFamily="34" charset="0"/>
              </a:rPr>
              <a:t>Follow up efficacy and burden of treatments regularly.</a:t>
            </a:r>
            <a:br>
              <a:rPr lang="en-GB" sz="1200" dirty="0">
                <a:latin typeface="Arial" panose="020B0604020202020204" pitchFamily="34" charset="0"/>
                <a:cs typeface="Arial" panose="020B0604020202020204" pitchFamily="34" charset="0"/>
              </a:rPr>
            </a:br>
            <a:endParaRPr lang="en-GB" sz="1200" dirty="0">
              <a:latin typeface="Arial" panose="020B0604020202020204" pitchFamily="34" charset="0"/>
              <a:cs typeface="Arial" panose="020B0604020202020204" pitchFamily="34" charset="0"/>
            </a:endParaRPr>
          </a:p>
          <a:p>
            <a:pPr algn="just"/>
            <a:r>
              <a:rPr lang="en-GB" sz="1400" b="1" i="1" dirty="0">
                <a:latin typeface="Arial" panose="020B0604020202020204" pitchFamily="34" charset="0"/>
                <a:cs typeface="Arial" panose="020B0604020202020204" pitchFamily="34" charset="0"/>
              </a:rPr>
              <a:t>Conclusion: </a:t>
            </a:r>
            <a:r>
              <a:rPr lang="en-GB" sz="1400" dirty="0">
                <a:latin typeface="Arial" panose="020B0604020202020204" pitchFamily="34" charset="0"/>
                <a:cs typeface="Arial" panose="020B0604020202020204" pitchFamily="34" charset="0"/>
              </a:rPr>
              <a:t>Clinically, preventative and personalised care is important and should be integrated to manage T2DM and cannot be achieved with glycaemic control alone.</a:t>
            </a:r>
            <a:r>
              <a:rPr lang="en-GB" sz="1400" b="1" dirty="0">
                <a:latin typeface="Arial" panose="020B0604020202020204" pitchFamily="34" charset="0"/>
                <a:cs typeface="Arial" panose="020B0604020202020204" pitchFamily="34" charset="0"/>
              </a:rPr>
              <a:t> </a:t>
            </a:r>
            <a:endParaRPr lang="en-GB" sz="1200" dirty="0">
              <a:latin typeface="Arial" panose="020B0604020202020204" pitchFamily="34" charset="0"/>
              <a:cs typeface="Arial" panose="020B0604020202020204" pitchFamily="34" charset="0"/>
            </a:endParaRPr>
          </a:p>
          <a:p>
            <a:pPr algn="just"/>
            <a:br>
              <a:rPr lang="en-GB" sz="1200" dirty="0">
                <a:latin typeface="Arial" panose="020B0604020202020204" pitchFamily="34" charset="0"/>
                <a:cs typeface="Arial" panose="020B0604020202020204" pitchFamily="34" charset="0"/>
              </a:rPr>
            </a:br>
            <a:endParaRPr lang="en-US" sz="1200" dirty="0">
              <a:latin typeface="Arial" panose="020B0604020202020204" pitchFamily="34" charset="0"/>
              <a:cs typeface="Arial" panose="020B0604020202020204" pitchFamily="34" charset="0"/>
            </a:endParaRPr>
          </a:p>
        </p:txBody>
      </p:sp>
      <p:pic>
        <p:nvPicPr>
          <p:cNvPr id="5" name="Picture 4" descr="Frontiers | The future of multimorbidity management in the older adults:  transforming AI-enabled precision medicine">
            <a:extLst>
              <a:ext uri="{FF2B5EF4-FFF2-40B4-BE49-F238E27FC236}">
                <a16:creationId xmlns:a16="http://schemas.microsoft.com/office/drawing/2014/main" id="{0FBF9546-0375-9206-7603-2F533F2D4A16}"/>
              </a:ext>
            </a:extLst>
          </p:cNvPr>
          <p:cNvPicPr>
            <a:picLocks noChangeAspect="1"/>
          </p:cNvPicPr>
          <p:nvPr/>
        </p:nvPicPr>
        <p:blipFill>
          <a:blip r:embed="rId3"/>
          <a:stretch>
            <a:fillRect/>
          </a:stretch>
        </p:blipFill>
        <p:spPr>
          <a:xfrm>
            <a:off x="5486393" y="1442005"/>
            <a:ext cx="3657607" cy="3666751"/>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2E5407D-2671-6C5C-5180-BA9DCF65FFA7}"/>
              </a:ext>
            </a:extLst>
          </p:cNvPr>
          <p:cNvSpPr txBox="1"/>
          <p:nvPr/>
        </p:nvSpPr>
        <p:spPr>
          <a:xfrm>
            <a:off x="106947" y="494258"/>
            <a:ext cx="8569159" cy="4154984"/>
          </a:xfrm>
          <a:prstGeom prst="rect">
            <a:avLst/>
          </a:prstGeom>
          <a:noFill/>
        </p:spPr>
        <p:txBody>
          <a:bodyPr wrap="square">
            <a:spAutoFit/>
          </a:bodyPr>
          <a:lstStyle/>
          <a:p>
            <a:pPr algn="just"/>
            <a:r>
              <a:rPr lang="en-GB" sz="900" dirty="0">
                <a:latin typeface="Arial" panose="020B0604020202020204" pitchFamily="34" charset="0"/>
                <a:cs typeface="Arial" panose="020B0604020202020204" pitchFamily="34" charset="0"/>
              </a:rPr>
              <a:t>Bower, E. (2025). </a:t>
            </a:r>
            <a:r>
              <a:rPr lang="en-GB" sz="900" i="1" dirty="0">
                <a:latin typeface="Arial" panose="020B0604020202020204" pitchFamily="34" charset="0"/>
                <a:cs typeface="Arial" panose="020B0604020202020204" pitchFamily="34" charset="0"/>
              </a:rPr>
              <a:t>Call for ‘urgent action’ as data show one in five UK adults has diabetes or prediabetes</a:t>
            </a:r>
            <a:r>
              <a:rPr lang="en-GB" sz="900" dirty="0">
                <a:latin typeface="Arial" panose="020B0604020202020204" pitchFamily="34" charset="0"/>
                <a:cs typeface="Arial" panose="020B0604020202020204" pitchFamily="34" charset="0"/>
              </a:rPr>
              <a:t>. [online] Gponline.com. Available at: https://www.gponline.com/call-urgent-action-data-show-one-five-uk-adults-diabetes-prediabetes/diabetes/article/1905171 [Accessed 3 Aug. 2026].</a:t>
            </a:r>
            <a:endParaRPr lang="en-GB" sz="100" dirty="0">
              <a:latin typeface="Arial" panose="020B0604020202020204" pitchFamily="34" charset="0"/>
              <a:cs typeface="Arial" panose="020B0604020202020204" pitchFamily="34" charset="0"/>
            </a:endParaRPr>
          </a:p>
          <a:p>
            <a:pPr algn="just"/>
            <a:r>
              <a:rPr lang="en-GB" sz="900" dirty="0">
                <a:latin typeface="Arial" panose="020B0604020202020204" pitchFamily="34" charset="0"/>
                <a:cs typeface="Arial" panose="020B0604020202020204" pitchFamily="34" charset="0"/>
              </a:rPr>
              <a:t>Galicia-Garcia, U., Benito-Vicente, A., </a:t>
            </a:r>
            <a:r>
              <a:rPr lang="en-GB" sz="900" dirty="0" err="1">
                <a:latin typeface="Arial" panose="020B0604020202020204" pitchFamily="34" charset="0"/>
                <a:cs typeface="Arial" panose="020B0604020202020204" pitchFamily="34" charset="0"/>
              </a:rPr>
              <a:t>Jebari</a:t>
            </a:r>
            <a:r>
              <a:rPr lang="en-GB" sz="900" dirty="0">
                <a:latin typeface="Arial" panose="020B0604020202020204" pitchFamily="34" charset="0"/>
                <a:cs typeface="Arial" panose="020B0604020202020204" pitchFamily="34" charset="0"/>
              </a:rPr>
              <a:t>, S., Larrea-</a:t>
            </a:r>
            <a:r>
              <a:rPr lang="en-GB" sz="900" dirty="0" err="1">
                <a:latin typeface="Arial" panose="020B0604020202020204" pitchFamily="34" charset="0"/>
                <a:cs typeface="Arial" panose="020B0604020202020204" pitchFamily="34" charset="0"/>
              </a:rPr>
              <a:t>Sebal</a:t>
            </a:r>
            <a:r>
              <a:rPr lang="en-GB" sz="900" dirty="0">
                <a:latin typeface="Arial" panose="020B0604020202020204" pitchFamily="34" charset="0"/>
                <a:cs typeface="Arial" panose="020B0604020202020204" pitchFamily="34" charset="0"/>
              </a:rPr>
              <a:t>, A., Siddiqi, H., Uribe, K.B., Ostolaza, H. and Martin, C. (2020). pathophysiology of type 2 diabetes mellitus. </a:t>
            </a:r>
            <a:r>
              <a:rPr lang="en-GB" sz="900" i="1" dirty="0">
                <a:latin typeface="Arial" panose="020B0604020202020204" pitchFamily="34" charset="0"/>
                <a:cs typeface="Arial" panose="020B0604020202020204" pitchFamily="34" charset="0"/>
              </a:rPr>
              <a:t>International Journal of Molecular Sciences</a:t>
            </a:r>
            <a:r>
              <a:rPr lang="en-GB" sz="900" dirty="0">
                <a:latin typeface="Arial" panose="020B0604020202020204" pitchFamily="34" charset="0"/>
                <a:cs typeface="Arial" panose="020B0604020202020204" pitchFamily="34" charset="0"/>
              </a:rPr>
              <a:t>, [online] 21(17), pp.1–34. Available at: https://pmc.ncbi.nlm.nih.gov/articles/PMC7503727/ [Accessed 3 Aug. 2026].</a:t>
            </a:r>
            <a:endParaRPr lang="en-GB" sz="100" dirty="0">
              <a:latin typeface="Arial" panose="020B0604020202020204" pitchFamily="34" charset="0"/>
              <a:cs typeface="Arial" panose="020B0604020202020204" pitchFamily="34" charset="0"/>
            </a:endParaRPr>
          </a:p>
          <a:p>
            <a:pPr algn="just"/>
            <a:r>
              <a:rPr lang="en-GB" sz="900" dirty="0">
                <a:latin typeface="Arial" panose="020B0604020202020204" pitchFamily="34" charset="0"/>
                <a:cs typeface="Arial" panose="020B0604020202020204" pitchFamily="34" charset="0"/>
              </a:rPr>
              <a:t>Galvin, G. (2025). </a:t>
            </a:r>
            <a:r>
              <a:rPr lang="en-GB" sz="900" i="1" dirty="0">
                <a:latin typeface="Arial" panose="020B0604020202020204" pitchFamily="34" charset="0"/>
                <a:cs typeface="Arial" panose="020B0604020202020204" pitchFamily="34" charset="0"/>
              </a:rPr>
              <a:t>1 in 5 UK adults estimated to have diabetes in new record high</a:t>
            </a:r>
            <a:r>
              <a:rPr lang="en-GB" sz="900" dirty="0">
                <a:latin typeface="Arial" panose="020B0604020202020204" pitchFamily="34" charset="0"/>
                <a:cs typeface="Arial" panose="020B0604020202020204" pitchFamily="34" charset="0"/>
              </a:rPr>
              <a:t>. [online] </a:t>
            </a:r>
            <a:r>
              <a:rPr lang="en-GB" sz="900" i="1" dirty="0" err="1">
                <a:latin typeface="Arial" panose="020B0604020202020204" pitchFamily="34" charset="0"/>
                <a:cs typeface="Arial" panose="020B0604020202020204" pitchFamily="34" charset="0"/>
              </a:rPr>
              <a:t>euronews</a:t>
            </a:r>
            <a:r>
              <a:rPr lang="en-GB" sz="900" dirty="0">
                <a:latin typeface="Arial" panose="020B0604020202020204" pitchFamily="34" charset="0"/>
                <a:cs typeface="Arial" panose="020B0604020202020204" pitchFamily="34" charset="0"/>
              </a:rPr>
              <a:t>. euronews.com. Available at: https://www.euronews.com/health/2025/02/06/number-of-diabetes-cases-hits-record-high-in-uk-as-experts-warn-of-hidden-health-crisis [Accessed 3 Aug. 2026].</a:t>
            </a:r>
            <a:endParaRPr lang="en-GB" sz="100" dirty="0">
              <a:latin typeface="Arial" panose="020B0604020202020204" pitchFamily="34" charset="0"/>
              <a:cs typeface="Arial" panose="020B0604020202020204" pitchFamily="34" charset="0"/>
            </a:endParaRPr>
          </a:p>
          <a:p>
            <a:pPr algn="just"/>
            <a:r>
              <a:rPr lang="en-GB" sz="900" dirty="0">
                <a:latin typeface="Arial" panose="020B0604020202020204" pitchFamily="34" charset="0"/>
                <a:cs typeface="Arial" panose="020B0604020202020204" pitchFamily="34" charset="0"/>
              </a:rPr>
              <a:t>Gholap, N.N., Davies, M.J., Mostafa, S.A. and </a:t>
            </a:r>
            <a:r>
              <a:rPr lang="en-GB" sz="900" dirty="0" err="1">
                <a:latin typeface="Arial" panose="020B0604020202020204" pitchFamily="34" charset="0"/>
                <a:cs typeface="Arial" panose="020B0604020202020204" pitchFamily="34" charset="0"/>
              </a:rPr>
              <a:t>Khunti</a:t>
            </a:r>
            <a:r>
              <a:rPr lang="en-GB" sz="900" dirty="0">
                <a:latin typeface="Arial" panose="020B0604020202020204" pitchFamily="34" charset="0"/>
                <a:cs typeface="Arial" panose="020B0604020202020204" pitchFamily="34" charset="0"/>
              </a:rPr>
              <a:t>, K. (2013). Diagnosing type 2 diabetes and identifying high-risk individuals using the new glycated haemoglobin (HbA1c) criteria. </a:t>
            </a:r>
            <a:r>
              <a:rPr lang="en-GB" sz="900" i="1" dirty="0">
                <a:latin typeface="Arial" panose="020B0604020202020204" pitchFamily="34" charset="0"/>
                <a:cs typeface="Arial" panose="020B0604020202020204" pitchFamily="34" charset="0"/>
              </a:rPr>
              <a:t>The British Journal of General Practice</a:t>
            </a:r>
            <a:r>
              <a:rPr lang="en-GB" sz="900" dirty="0">
                <a:latin typeface="Arial" panose="020B0604020202020204" pitchFamily="34" charset="0"/>
                <a:cs typeface="Arial" panose="020B0604020202020204" pitchFamily="34" charset="0"/>
              </a:rPr>
              <a:t>, [online] 63(607), pp.e165–e167. doi:10.3399/bjgp13X663244.</a:t>
            </a:r>
            <a:endParaRPr lang="en-GB" sz="100" dirty="0">
              <a:latin typeface="Arial" panose="020B0604020202020204" pitchFamily="34" charset="0"/>
              <a:cs typeface="Arial" panose="020B0604020202020204" pitchFamily="34" charset="0"/>
            </a:endParaRPr>
          </a:p>
          <a:p>
            <a:pPr algn="just"/>
            <a:r>
              <a:rPr lang="en-GB" sz="900" dirty="0">
                <a:latin typeface="Arial" panose="020B0604020202020204" pitchFamily="34" charset="0"/>
                <a:cs typeface="Arial" panose="020B0604020202020204" pitchFamily="34" charset="0"/>
              </a:rPr>
              <a:t>GOV.UK (2026). </a:t>
            </a:r>
            <a:r>
              <a:rPr lang="en-GB" sz="900" i="1" dirty="0">
                <a:latin typeface="Arial" panose="020B0604020202020204" pitchFamily="34" charset="0"/>
                <a:cs typeface="Arial" panose="020B0604020202020204" pitchFamily="34" charset="0"/>
              </a:rPr>
              <a:t>Diabetes profile: statistical commentary, April 2026</a:t>
            </a:r>
            <a:r>
              <a:rPr lang="en-GB" sz="900" dirty="0">
                <a:latin typeface="Arial" panose="020B0604020202020204" pitchFamily="34" charset="0"/>
                <a:cs typeface="Arial" panose="020B0604020202020204" pitchFamily="34" charset="0"/>
              </a:rPr>
              <a:t>. [online] </a:t>
            </a:r>
            <a:r>
              <a:rPr lang="en-GB" sz="900" i="1" dirty="0">
                <a:latin typeface="Arial" panose="020B0604020202020204" pitchFamily="34" charset="0"/>
                <a:cs typeface="Arial" panose="020B0604020202020204" pitchFamily="34" charset="0"/>
              </a:rPr>
              <a:t>GOV.UK</a:t>
            </a:r>
            <a:r>
              <a:rPr lang="en-GB" sz="900" dirty="0">
                <a:latin typeface="Arial" panose="020B0604020202020204" pitchFamily="34" charset="0"/>
                <a:cs typeface="Arial" panose="020B0604020202020204" pitchFamily="34" charset="0"/>
              </a:rPr>
              <a:t>. Available at: https://www.gov.uk/government/statistics/diabetes-profile-update-april-2026/diabetes-profile-statistical-commentary-april-2026 [Accessed 3 Aug. 2026].</a:t>
            </a:r>
            <a:endParaRPr lang="en-GB" sz="100" dirty="0">
              <a:latin typeface="Arial" panose="020B0604020202020204" pitchFamily="34" charset="0"/>
              <a:cs typeface="Arial" panose="020B0604020202020204" pitchFamily="34" charset="0"/>
            </a:endParaRPr>
          </a:p>
          <a:p>
            <a:pPr algn="just"/>
            <a:r>
              <a:rPr lang="en-GB" sz="900" dirty="0" err="1">
                <a:latin typeface="Arial" panose="020B0604020202020204" pitchFamily="34" charset="0"/>
                <a:cs typeface="Arial" panose="020B0604020202020204" pitchFamily="34" charset="0"/>
              </a:rPr>
              <a:t>HealthMatch</a:t>
            </a:r>
            <a:r>
              <a:rPr lang="en-GB" sz="900" dirty="0">
                <a:latin typeface="Arial" panose="020B0604020202020204" pitchFamily="34" charset="0"/>
                <a:cs typeface="Arial" panose="020B0604020202020204" pitchFamily="34" charset="0"/>
              </a:rPr>
              <a:t> (2022). </a:t>
            </a:r>
            <a:r>
              <a:rPr lang="en-GB" sz="900" i="1" dirty="0">
                <a:latin typeface="Arial" panose="020B0604020202020204" pitchFamily="34" charset="0"/>
                <a:cs typeface="Arial" panose="020B0604020202020204" pitchFamily="34" charset="0"/>
              </a:rPr>
              <a:t>What is the leading cause of type 2 diabetes? Understanding the risk factors and disease</a:t>
            </a:r>
            <a:r>
              <a:rPr lang="en-GB" sz="900" dirty="0">
                <a:latin typeface="Arial" panose="020B0604020202020204" pitchFamily="34" charset="0"/>
                <a:cs typeface="Arial" panose="020B0604020202020204" pitchFamily="34" charset="0"/>
              </a:rPr>
              <a:t>. [online] </a:t>
            </a:r>
            <a:r>
              <a:rPr lang="en-GB" sz="900" i="1" dirty="0" err="1">
                <a:latin typeface="Arial" panose="020B0604020202020204" pitchFamily="34" charset="0"/>
                <a:cs typeface="Arial" panose="020B0604020202020204" pitchFamily="34" charset="0"/>
              </a:rPr>
              <a:t>HealthMatch</a:t>
            </a:r>
            <a:r>
              <a:rPr lang="en-GB" sz="900" dirty="0">
                <a:latin typeface="Arial" panose="020B0604020202020204" pitchFamily="34" charset="0"/>
                <a:cs typeface="Arial" panose="020B0604020202020204" pitchFamily="34" charset="0"/>
              </a:rPr>
              <a:t>. Available at: https://healthmatch.io/type-2-diabetes/what-is-the-leading-cause-of-type-2-diabetes [Accessed 3 Aug. 2026].</a:t>
            </a:r>
            <a:endParaRPr lang="en-GB" sz="100" dirty="0">
              <a:latin typeface="Arial" panose="020B0604020202020204" pitchFamily="34" charset="0"/>
              <a:cs typeface="Arial" panose="020B0604020202020204" pitchFamily="34" charset="0"/>
            </a:endParaRPr>
          </a:p>
          <a:p>
            <a:pPr algn="just"/>
            <a:r>
              <a:rPr lang="en-GB" sz="900" dirty="0">
                <a:latin typeface="Arial" panose="020B0604020202020204" pitchFamily="34" charset="0"/>
                <a:cs typeface="Arial" panose="020B0604020202020204" pitchFamily="34" charset="0"/>
              </a:rPr>
              <a:t>Huang, C.-Y. and Lee, J.-K. (2024). effects of sglt2 inhibitors with and without metformin in high-risk, treatment-naïve patients with diabetes. </a:t>
            </a:r>
            <a:r>
              <a:rPr lang="en-GB" sz="900" i="1" dirty="0">
                <a:latin typeface="Arial" panose="020B0604020202020204" pitchFamily="34" charset="0"/>
                <a:cs typeface="Arial" panose="020B0604020202020204" pitchFamily="34" charset="0"/>
              </a:rPr>
              <a:t>Journal of Clinical Medicine</a:t>
            </a:r>
            <a:r>
              <a:rPr lang="en-GB" sz="900" dirty="0">
                <a:latin typeface="Arial" panose="020B0604020202020204" pitchFamily="34" charset="0"/>
                <a:cs typeface="Arial" panose="020B0604020202020204" pitchFamily="34" charset="0"/>
              </a:rPr>
              <a:t>, [online] 13(5), p.1387. doi:10.3390/jcm13051387.</a:t>
            </a:r>
            <a:endParaRPr lang="en-GB" sz="100" dirty="0">
              <a:latin typeface="Arial" panose="020B0604020202020204" pitchFamily="34" charset="0"/>
              <a:cs typeface="Arial" panose="020B0604020202020204" pitchFamily="34" charset="0"/>
            </a:endParaRPr>
          </a:p>
          <a:p>
            <a:pPr algn="just"/>
            <a:r>
              <a:rPr lang="en-GB" sz="900" dirty="0">
                <a:latin typeface="Arial" panose="020B0604020202020204" pitchFamily="34" charset="0"/>
                <a:cs typeface="Arial" panose="020B0604020202020204" pitchFamily="34" charset="0"/>
              </a:rPr>
              <a:t>NHS Digital (2025). </a:t>
            </a:r>
            <a:r>
              <a:rPr lang="en-GB" sz="900" i="1" dirty="0">
                <a:latin typeface="Arial" panose="020B0604020202020204" pitchFamily="34" charset="0"/>
                <a:cs typeface="Arial" panose="020B0604020202020204" pitchFamily="34" charset="0"/>
              </a:rPr>
              <a:t>National Diabetes Audit Core Report 1: Care Processes and Treatment Targets 2024-25</a:t>
            </a:r>
            <a:r>
              <a:rPr lang="en-GB" sz="900" dirty="0">
                <a:latin typeface="Arial" panose="020B0604020202020204" pitchFamily="34" charset="0"/>
                <a:cs typeface="Arial" panose="020B0604020202020204" pitchFamily="34" charset="0"/>
              </a:rPr>
              <a:t>. [online] Available at: https://digital.nhs.uk/data-and-information/publications/statistical/national-diabetes-audit/report-1-cp-and-tt-data-release-2024-25/nda-report-1-cp-and-tt-data-release-2024-25 [Accessed 3 Aug. 2026].</a:t>
            </a:r>
            <a:endParaRPr lang="en-GB" sz="100" dirty="0">
              <a:latin typeface="Arial" panose="020B0604020202020204" pitchFamily="34" charset="0"/>
              <a:cs typeface="Arial" panose="020B0604020202020204" pitchFamily="34" charset="0"/>
            </a:endParaRPr>
          </a:p>
          <a:p>
            <a:pPr algn="just"/>
            <a:r>
              <a:rPr lang="en-GB" sz="900" dirty="0">
                <a:latin typeface="Arial" panose="020B0604020202020204" pitchFamily="34" charset="0"/>
                <a:cs typeface="Arial" panose="020B0604020202020204" pitchFamily="34" charset="0"/>
              </a:rPr>
              <a:t>NHS England (2023). </a:t>
            </a:r>
            <a:r>
              <a:rPr lang="en-GB" sz="900" i="1" dirty="0" err="1">
                <a:latin typeface="Arial" panose="020B0604020202020204" pitchFamily="34" charset="0"/>
                <a:cs typeface="Arial" panose="020B0604020202020204" pitchFamily="34" charset="0"/>
              </a:rPr>
              <a:t>nhs</a:t>
            </a:r>
            <a:r>
              <a:rPr lang="en-GB" sz="900" i="1" dirty="0">
                <a:latin typeface="Arial" panose="020B0604020202020204" pitchFamily="34" charset="0"/>
                <a:cs typeface="Arial" panose="020B0604020202020204" pitchFamily="34" charset="0"/>
              </a:rPr>
              <a:t> diabetes prevention programme (</a:t>
            </a:r>
            <a:r>
              <a:rPr lang="en-GB" sz="900" i="1" dirty="0" err="1">
                <a:latin typeface="Arial" panose="020B0604020202020204" pitchFamily="34" charset="0"/>
                <a:cs typeface="Arial" panose="020B0604020202020204" pitchFamily="34" charset="0"/>
              </a:rPr>
              <a:t>nhs</a:t>
            </a:r>
            <a:r>
              <a:rPr lang="en-GB" sz="900" i="1" dirty="0">
                <a:latin typeface="Arial" panose="020B0604020202020204" pitchFamily="34" charset="0"/>
                <a:cs typeface="Arial" panose="020B0604020202020204" pitchFamily="34" charset="0"/>
              </a:rPr>
              <a:t> </a:t>
            </a:r>
            <a:r>
              <a:rPr lang="en-GB" sz="900" i="1" dirty="0" err="1">
                <a:latin typeface="Arial" panose="020B0604020202020204" pitchFamily="34" charset="0"/>
                <a:cs typeface="Arial" panose="020B0604020202020204" pitchFamily="34" charset="0"/>
              </a:rPr>
              <a:t>dpp</a:t>
            </a:r>
            <a:r>
              <a:rPr lang="en-GB" sz="900" i="1" dirty="0">
                <a:latin typeface="Arial" panose="020B0604020202020204" pitchFamily="34" charset="0"/>
                <a:cs typeface="Arial" panose="020B0604020202020204" pitchFamily="34" charset="0"/>
              </a:rPr>
              <a:t>)</a:t>
            </a:r>
            <a:r>
              <a:rPr lang="en-GB" sz="900" dirty="0">
                <a:latin typeface="Arial" panose="020B0604020202020204" pitchFamily="34" charset="0"/>
                <a:cs typeface="Arial" panose="020B0604020202020204" pitchFamily="34" charset="0"/>
              </a:rPr>
              <a:t>. [online] </a:t>
            </a:r>
            <a:r>
              <a:rPr lang="en-GB" sz="900" i="1" dirty="0">
                <a:latin typeface="Arial" panose="020B0604020202020204" pitchFamily="34" charset="0"/>
                <a:cs typeface="Arial" panose="020B0604020202020204" pitchFamily="34" charset="0"/>
              </a:rPr>
              <a:t>NHS England</a:t>
            </a:r>
            <a:r>
              <a:rPr lang="en-GB" sz="900" dirty="0">
                <a:latin typeface="Arial" panose="020B0604020202020204" pitchFamily="34" charset="0"/>
                <a:cs typeface="Arial" panose="020B0604020202020204" pitchFamily="34" charset="0"/>
              </a:rPr>
              <a:t>. NHS England. Available at: https://www.england.nhs.uk/diabetes/diabetes-prevention/ [Accessed 3 Aug. 2026].</a:t>
            </a:r>
            <a:endParaRPr lang="en-GB" sz="100" dirty="0">
              <a:latin typeface="Arial" panose="020B0604020202020204" pitchFamily="34" charset="0"/>
              <a:cs typeface="Arial" panose="020B0604020202020204" pitchFamily="34" charset="0"/>
            </a:endParaRPr>
          </a:p>
          <a:p>
            <a:pPr algn="just"/>
            <a:r>
              <a:rPr lang="en-GB" sz="900" dirty="0">
                <a:latin typeface="Arial" panose="020B0604020202020204" pitchFamily="34" charset="0"/>
                <a:cs typeface="Arial" panose="020B0604020202020204" pitchFamily="34" charset="0"/>
              </a:rPr>
              <a:t>NHS England (2025). </a:t>
            </a:r>
            <a:r>
              <a:rPr lang="en-GB" sz="900" i="1" dirty="0" err="1">
                <a:latin typeface="Arial" panose="020B0604020202020204" pitchFamily="34" charset="0"/>
                <a:cs typeface="Arial" panose="020B0604020202020204" pitchFamily="34" charset="0"/>
              </a:rPr>
              <a:t>nhs</a:t>
            </a:r>
            <a:r>
              <a:rPr lang="en-GB" sz="900" i="1" dirty="0">
                <a:latin typeface="Arial" panose="020B0604020202020204" pitchFamily="34" charset="0"/>
                <a:cs typeface="Arial" panose="020B0604020202020204" pitchFamily="34" charset="0"/>
              </a:rPr>
              <a:t> </a:t>
            </a:r>
            <a:r>
              <a:rPr lang="en-GB" sz="900" i="1" dirty="0" err="1">
                <a:latin typeface="Arial" panose="020B0604020202020204" pitchFamily="34" charset="0"/>
                <a:cs typeface="Arial" panose="020B0604020202020204" pitchFamily="34" charset="0"/>
              </a:rPr>
              <a:t>england</a:t>
            </a:r>
            <a:r>
              <a:rPr lang="en-GB" sz="900" i="1" dirty="0">
                <a:latin typeface="Arial" panose="020B0604020202020204" pitchFamily="34" charset="0"/>
                <a:cs typeface="Arial" panose="020B0604020202020204" pitchFamily="34" charset="0"/>
              </a:rPr>
              <a:t> » </a:t>
            </a:r>
            <a:r>
              <a:rPr lang="en-GB" sz="900" i="1" dirty="0" err="1">
                <a:latin typeface="Arial" panose="020B0604020202020204" pitchFamily="34" charset="0"/>
                <a:cs typeface="Arial" panose="020B0604020202020204" pitchFamily="34" charset="0"/>
              </a:rPr>
              <a:t>nhs</a:t>
            </a:r>
            <a:r>
              <a:rPr lang="en-GB" sz="900" i="1" dirty="0">
                <a:latin typeface="Arial" panose="020B0604020202020204" pitchFamily="34" charset="0"/>
                <a:cs typeface="Arial" panose="020B0604020202020204" pitchFamily="34" charset="0"/>
              </a:rPr>
              <a:t> initiative helps thousands more tackle their diabetes risk</a:t>
            </a:r>
            <a:r>
              <a:rPr lang="en-GB" sz="900" dirty="0">
                <a:latin typeface="Arial" panose="020B0604020202020204" pitchFamily="34" charset="0"/>
                <a:cs typeface="Arial" panose="020B0604020202020204" pitchFamily="34" charset="0"/>
              </a:rPr>
              <a:t>. [online] </a:t>
            </a:r>
            <a:r>
              <a:rPr lang="en-GB" sz="900" i="1" dirty="0">
                <a:latin typeface="Arial" panose="020B0604020202020204" pitchFamily="34" charset="0"/>
                <a:cs typeface="Arial" panose="020B0604020202020204" pitchFamily="34" charset="0"/>
              </a:rPr>
              <a:t>England.nhs.uk</a:t>
            </a:r>
            <a:r>
              <a:rPr lang="en-GB" sz="900" dirty="0">
                <a:latin typeface="Arial" panose="020B0604020202020204" pitchFamily="34" charset="0"/>
                <a:cs typeface="Arial" panose="020B0604020202020204" pitchFamily="34" charset="0"/>
              </a:rPr>
              <a:t>. Available at: https://www.england.nhs.uk/2025/05/nhs-initiative-helps-thousands-more-tackle-their-diabetes-risk/ [Accessed 3 Aug. 2026].</a:t>
            </a:r>
            <a:endParaRPr lang="en-GB" sz="100" dirty="0">
              <a:latin typeface="Arial" panose="020B0604020202020204" pitchFamily="34" charset="0"/>
              <a:cs typeface="Arial" panose="020B0604020202020204" pitchFamily="34" charset="0"/>
            </a:endParaRPr>
          </a:p>
          <a:p>
            <a:pPr algn="just"/>
            <a:r>
              <a:rPr lang="en-GB" sz="900" dirty="0">
                <a:latin typeface="Arial" panose="020B0604020202020204" pitchFamily="34" charset="0"/>
                <a:cs typeface="Arial" panose="020B0604020202020204" pitchFamily="34" charset="0"/>
              </a:rPr>
              <a:t>NICE (2022). </a:t>
            </a:r>
            <a:r>
              <a:rPr lang="en-GB" sz="900" i="1" dirty="0">
                <a:latin typeface="Arial" panose="020B0604020202020204" pitchFamily="34" charset="0"/>
                <a:cs typeface="Arial" panose="020B0604020202020204" pitchFamily="34" charset="0"/>
              </a:rPr>
              <a:t>Type 2 diabetes in adults: management</a:t>
            </a:r>
            <a:r>
              <a:rPr lang="en-GB" sz="900" dirty="0">
                <a:latin typeface="Arial" panose="020B0604020202020204" pitchFamily="34" charset="0"/>
                <a:cs typeface="Arial" panose="020B0604020202020204" pitchFamily="34" charset="0"/>
              </a:rPr>
              <a:t>. [online] </a:t>
            </a:r>
            <a:r>
              <a:rPr lang="en-GB" sz="900" i="1" dirty="0">
                <a:latin typeface="Arial" panose="020B0604020202020204" pitchFamily="34" charset="0"/>
                <a:cs typeface="Arial" panose="020B0604020202020204" pitchFamily="34" charset="0"/>
              </a:rPr>
              <a:t>Nice.org.uk</a:t>
            </a:r>
            <a:r>
              <a:rPr lang="en-GB" sz="900" dirty="0">
                <a:latin typeface="Arial" panose="020B0604020202020204" pitchFamily="34" charset="0"/>
                <a:cs typeface="Arial" panose="020B0604020202020204" pitchFamily="34" charset="0"/>
              </a:rPr>
              <a:t>. NICE. Available at: https://www.nice.org.uk/guidance/ng28 [Accessed 3 Aug. 2026].</a:t>
            </a:r>
            <a:endParaRPr lang="en-GB" sz="100" dirty="0">
              <a:latin typeface="Arial" panose="020B0604020202020204" pitchFamily="34" charset="0"/>
              <a:cs typeface="Arial" panose="020B0604020202020204" pitchFamily="34" charset="0"/>
            </a:endParaRPr>
          </a:p>
          <a:p>
            <a:pPr algn="just"/>
            <a:r>
              <a:rPr lang="en-GB" sz="900" dirty="0">
                <a:latin typeface="Arial" panose="020B0604020202020204" pitchFamily="34" charset="0"/>
                <a:cs typeface="Arial" panose="020B0604020202020204" pitchFamily="34" charset="0"/>
              </a:rPr>
              <a:t>Vasilaki, M., </a:t>
            </a:r>
            <a:r>
              <a:rPr lang="en-GB" sz="900" dirty="0" err="1">
                <a:latin typeface="Arial" panose="020B0604020202020204" pitchFamily="34" charset="0"/>
                <a:cs typeface="Arial" panose="020B0604020202020204" pitchFamily="34" charset="0"/>
              </a:rPr>
              <a:t>Vlachou</a:t>
            </a:r>
            <a:r>
              <a:rPr lang="en-GB" sz="900" dirty="0">
                <a:latin typeface="Arial" panose="020B0604020202020204" pitchFamily="34" charset="0"/>
                <a:cs typeface="Arial" panose="020B0604020202020204" pitchFamily="34" charset="0"/>
              </a:rPr>
              <a:t>, E., </a:t>
            </a:r>
            <a:r>
              <a:rPr lang="en-GB" sz="900" dirty="0" err="1">
                <a:latin typeface="Arial" panose="020B0604020202020204" pitchFamily="34" charset="0"/>
                <a:cs typeface="Arial" panose="020B0604020202020204" pitchFamily="34" charset="0"/>
              </a:rPr>
              <a:t>Kavga</a:t>
            </a:r>
            <a:r>
              <a:rPr lang="en-GB" sz="900" dirty="0">
                <a:latin typeface="Arial" panose="020B0604020202020204" pitchFamily="34" charset="0"/>
                <a:cs typeface="Arial" panose="020B0604020202020204" pitchFamily="34" charset="0"/>
              </a:rPr>
              <a:t>, A., Govina, O., </a:t>
            </a:r>
            <a:r>
              <a:rPr lang="en-GB" sz="900" dirty="0" err="1">
                <a:latin typeface="Arial" panose="020B0604020202020204" pitchFamily="34" charset="0"/>
                <a:cs typeface="Arial" panose="020B0604020202020204" pitchFamily="34" charset="0"/>
              </a:rPr>
              <a:t>Dokoutsidou</a:t>
            </a:r>
            <a:r>
              <a:rPr lang="en-GB" sz="900" dirty="0">
                <a:latin typeface="Arial" panose="020B0604020202020204" pitchFamily="34" charset="0"/>
                <a:cs typeface="Arial" panose="020B0604020202020204" pitchFamily="34" charset="0"/>
              </a:rPr>
              <a:t>, E., Evangelou, E., </a:t>
            </a:r>
            <a:r>
              <a:rPr lang="en-GB" sz="900" dirty="0" err="1">
                <a:latin typeface="Arial" panose="020B0604020202020204" pitchFamily="34" charset="0"/>
                <a:cs typeface="Arial" panose="020B0604020202020204" pitchFamily="34" charset="0"/>
              </a:rPr>
              <a:t>Ntikoudi</a:t>
            </a:r>
            <a:r>
              <a:rPr lang="en-GB" sz="900" dirty="0">
                <a:latin typeface="Arial" panose="020B0604020202020204" pitchFamily="34" charset="0"/>
                <a:cs typeface="Arial" panose="020B0604020202020204" pitchFamily="34" charset="0"/>
              </a:rPr>
              <a:t>, A., </a:t>
            </a:r>
            <a:r>
              <a:rPr lang="en-GB" sz="900" dirty="0" err="1">
                <a:latin typeface="Arial" panose="020B0604020202020204" pitchFamily="34" charset="0"/>
                <a:cs typeface="Arial" panose="020B0604020202020204" pitchFamily="34" charset="0"/>
              </a:rPr>
              <a:t>Mantoudi</a:t>
            </a:r>
            <a:r>
              <a:rPr lang="en-GB" sz="900" dirty="0">
                <a:latin typeface="Arial" panose="020B0604020202020204" pitchFamily="34" charset="0"/>
                <a:cs typeface="Arial" panose="020B0604020202020204" pitchFamily="34" charset="0"/>
              </a:rPr>
              <a:t>, A. and </a:t>
            </a:r>
            <a:r>
              <a:rPr lang="en-GB" sz="900" dirty="0" err="1">
                <a:latin typeface="Arial" panose="020B0604020202020204" pitchFamily="34" charset="0"/>
                <a:cs typeface="Arial" panose="020B0604020202020204" pitchFamily="34" charset="0"/>
              </a:rPr>
              <a:t>Alikari</a:t>
            </a:r>
            <a:r>
              <a:rPr lang="en-GB" sz="900" dirty="0">
                <a:latin typeface="Arial" panose="020B0604020202020204" pitchFamily="34" charset="0"/>
                <a:cs typeface="Arial" panose="020B0604020202020204" pitchFamily="34" charset="0"/>
              </a:rPr>
              <a:t>, V. (2023). Fatigue among patients with type 2 diabetes mellitus: The impact of spirituality and illness perceptions. </a:t>
            </a:r>
            <a:r>
              <a:rPr lang="en-GB" sz="900" i="1" dirty="0">
                <a:latin typeface="Arial" panose="020B0604020202020204" pitchFamily="34" charset="0"/>
                <a:cs typeface="Arial" panose="020B0604020202020204" pitchFamily="34" charset="0"/>
              </a:rPr>
              <a:t>Healthcare</a:t>
            </a:r>
            <a:r>
              <a:rPr lang="en-GB" sz="900" dirty="0">
                <a:latin typeface="Arial" panose="020B0604020202020204" pitchFamily="34" charset="0"/>
                <a:cs typeface="Arial" panose="020B0604020202020204" pitchFamily="34" charset="0"/>
              </a:rPr>
              <a:t>, [online] 11(24), pp.3154–3154. doi:10.3390/healthcare11243154.</a:t>
            </a:r>
            <a:endParaRPr lang="en-GB" sz="100" dirty="0">
              <a:latin typeface="Arial" panose="020B0604020202020204" pitchFamily="34" charset="0"/>
              <a:cs typeface="Arial" panose="020B0604020202020204" pitchFamily="34" charset="0"/>
            </a:endParaRPr>
          </a:p>
          <a:p>
            <a:pPr algn="just"/>
            <a:r>
              <a:rPr lang="en-GB" sz="900" dirty="0">
                <a:latin typeface="Arial" panose="020B0604020202020204" pitchFamily="34" charset="0"/>
                <a:cs typeface="Arial" panose="020B0604020202020204" pitchFamily="34" charset="0"/>
              </a:rPr>
              <a:t>Wang, H., Fan, K., Ning, Y., Li, Y., Qi, X., Wang, Z., Xu, K., Zhang, R., Zhou, Y., Dong, H. and Zheng, G. (2025). Hypertension and BMI as mediators of type 2 diabetes-induced CKD: insights from an integrative multi-database study. </a:t>
            </a:r>
            <a:r>
              <a:rPr lang="en-GB" sz="900" i="1" dirty="0">
                <a:latin typeface="Arial" panose="020B0604020202020204" pitchFamily="34" charset="0"/>
                <a:cs typeface="Arial" panose="020B0604020202020204" pitchFamily="34" charset="0"/>
              </a:rPr>
              <a:t>Diabetes Metabolic Syndrome and Obesity</a:t>
            </a:r>
            <a:r>
              <a:rPr lang="en-GB" sz="900" dirty="0">
                <a:latin typeface="Arial" panose="020B0604020202020204" pitchFamily="34" charset="0"/>
                <a:cs typeface="Arial" panose="020B0604020202020204" pitchFamily="34" charset="0"/>
              </a:rPr>
              <a:t>, [online] Volume 18, pp.3343–3361. doi:10.2147/dmso.s538554.</a:t>
            </a:r>
            <a:endParaRPr lang="en-GB" sz="100" dirty="0">
              <a:latin typeface="Arial" panose="020B0604020202020204" pitchFamily="34" charset="0"/>
              <a:cs typeface="Arial" panose="020B0604020202020204" pitchFamily="34" charset="0"/>
            </a:endParaRPr>
          </a:p>
          <a:p>
            <a:pPr algn="just"/>
            <a:r>
              <a:rPr lang="en-GB" sz="900" dirty="0">
                <a:latin typeface="Arial" panose="020B0604020202020204" pitchFamily="34" charset="0"/>
                <a:cs typeface="Arial" panose="020B0604020202020204" pitchFamily="34" charset="0"/>
              </a:rPr>
              <a:t>WHO (2024). </a:t>
            </a:r>
            <a:r>
              <a:rPr lang="en-GB" sz="900" i="1" dirty="0">
                <a:latin typeface="Arial" panose="020B0604020202020204" pitchFamily="34" charset="0"/>
                <a:cs typeface="Arial" panose="020B0604020202020204" pitchFamily="34" charset="0"/>
              </a:rPr>
              <a:t>Diabetes</a:t>
            </a:r>
            <a:r>
              <a:rPr lang="en-GB" sz="900" dirty="0">
                <a:latin typeface="Arial" panose="020B0604020202020204" pitchFamily="34" charset="0"/>
                <a:cs typeface="Arial" panose="020B0604020202020204" pitchFamily="34" charset="0"/>
              </a:rPr>
              <a:t>. [online] </a:t>
            </a:r>
            <a:r>
              <a:rPr lang="en-GB" sz="900" i="1" dirty="0">
                <a:latin typeface="Arial" panose="020B0604020202020204" pitchFamily="34" charset="0"/>
                <a:cs typeface="Arial" panose="020B0604020202020204" pitchFamily="34" charset="0"/>
              </a:rPr>
              <a:t>World Health Organization</a:t>
            </a:r>
            <a:r>
              <a:rPr lang="en-GB" sz="900" dirty="0">
                <a:latin typeface="Arial" panose="020B0604020202020204" pitchFamily="34" charset="0"/>
                <a:cs typeface="Arial" panose="020B0604020202020204" pitchFamily="34" charset="0"/>
              </a:rPr>
              <a:t>. Available at: https://www.who.int/news-room/fact-sheets/detail/diabetes [Accessed 3 Aug. 2026].</a:t>
            </a:r>
            <a:endParaRPr lang="en-GB" sz="100" dirty="0">
              <a:latin typeface="Arial" panose="020B0604020202020204" pitchFamily="34" charset="0"/>
              <a:cs typeface="Arial" panose="020B0604020202020204" pitchFamily="34" charset="0"/>
            </a:endParaRPr>
          </a:p>
          <a:p>
            <a:pPr algn="just"/>
            <a:br>
              <a:rPr lang="en-GB" sz="100" dirty="0">
                <a:latin typeface="Arial" panose="020B0604020202020204" pitchFamily="34" charset="0"/>
                <a:cs typeface="Arial" panose="020B0604020202020204" pitchFamily="34" charset="0"/>
              </a:rPr>
            </a:br>
            <a:endParaRPr lang="en-GB" sz="100" b="1" dirty="0">
              <a:effectLst/>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243A6BA5-7FBB-D7C8-B886-EF1C2AA8D443}"/>
              </a:ext>
            </a:extLst>
          </p:cNvPr>
          <p:cNvSpPr txBox="1"/>
          <p:nvPr/>
        </p:nvSpPr>
        <p:spPr>
          <a:xfrm>
            <a:off x="3473116" y="101148"/>
            <a:ext cx="1949116"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References</a:t>
            </a:r>
          </a:p>
        </p:txBody>
      </p:sp>
      <p:pic>
        <p:nvPicPr>
          <p:cNvPr id="5" name="Picture 4">
            <a:extLst>
              <a:ext uri="{FF2B5EF4-FFF2-40B4-BE49-F238E27FC236}">
                <a16:creationId xmlns:a16="http://schemas.microsoft.com/office/drawing/2014/main" id="{EFBD99AB-7765-D0CA-0867-BE2914548647}"/>
              </a:ext>
            </a:extLst>
          </p:cNvPr>
          <p:cNvPicPr>
            <a:picLocks noChangeAspect="1"/>
          </p:cNvPicPr>
          <p:nvPr/>
        </p:nvPicPr>
        <p:blipFill>
          <a:blip r:embed="rId2"/>
          <a:stretch>
            <a:fillRect/>
          </a:stretch>
        </p:blipFill>
        <p:spPr>
          <a:xfrm>
            <a:off x="7801476" y="4565182"/>
            <a:ext cx="1342524" cy="578318"/>
          </a:xfrm>
          <a:prstGeom prst="rect">
            <a:avLst/>
          </a:prstGeom>
        </p:spPr>
      </p:pic>
    </p:spTree>
    <p:extLst>
      <p:ext uri="{BB962C8B-B14F-4D97-AF65-F5344CB8AC3E}">
        <p14:creationId xmlns:p14="http://schemas.microsoft.com/office/powerpoint/2010/main" val="1577766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TotalTime>
  <Words>2869</Words>
  <Application>Microsoft Macintosh PowerPoint</Application>
  <PresentationFormat>On-screen Show (16:9)</PresentationFormat>
  <Paragraphs>125</Paragraphs>
  <Slides>11</Slides>
  <Notes>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Times New Roman</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Fuaansha Dadabhai Pimpale (2530082)</cp:lastModifiedBy>
  <cp:revision>8</cp:revision>
  <dcterms:created xsi:type="dcterms:W3CDTF">2026-08-01T15:40:21Z</dcterms:created>
  <dcterms:modified xsi:type="dcterms:W3CDTF">2026-08-03T11:23:00Z</dcterms:modified>
</cp:coreProperties>
</file>