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6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A0D52B-C92F-46FE-9F8D-E2DA89BFFE4F}" type="datetimeFigureOut">
              <a:rPr lang="en-GB" smtClean="0"/>
              <a:pPr/>
              <a:t>21/02/2011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8CE2AC-9F76-46D9-B83E-9A6C76078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8CE2AC-9F76-46D9-B83E-9A6C760785C9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21/02/2011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21/02/2011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21/02/2011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21/02/2011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21/02/2011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21/02/2011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21/02/2011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21/02/2011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21/02/2011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21/02/2011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21/02/2011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321A62D-3B53-44F6-A5BF-D4F07977A180}" type="datetimeFigureOut">
              <a:rPr lang="en-GB" smtClean="0"/>
              <a:pPr/>
              <a:t>21/02/2011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AHHI - 5003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LECTURE  3: ‘REPRESENTATION OF THE PEOPLE’ – POLITICS AND DEMOCRACY, 1867-1928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LECTURE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</a:t>
            </a:r>
            <a:r>
              <a:rPr lang="en-GB" i="1" dirty="0" smtClean="0"/>
              <a:t>Representation of the People Act </a:t>
            </a:r>
            <a:r>
              <a:rPr lang="en-GB" dirty="0" smtClean="0"/>
              <a:t>1867</a:t>
            </a:r>
          </a:p>
          <a:p>
            <a:endParaRPr lang="en-GB" dirty="0" smtClean="0"/>
          </a:p>
          <a:p>
            <a:r>
              <a:rPr lang="en-GB" dirty="0" smtClean="0"/>
              <a:t>2. The rise of Organised Labour</a:t>
            </a:r>
          </a:p>
          <a:p>
            <a:endParaRPr lang="en-GB" dirty="0" smtClean="0"/>
          </a:p>
          <a:p>
            <a:r>
              <a:rPr lang="en-GB" dirty="0" smtClean="0"/>
              <a:t>3. ‘Women Behaving Badly’ The Suffragette Movement</a:t>
            </a:r>
          </a:p>
          <a:p>
            <a:endParaRPr lang="en-GB" dirty="0" smtClean="0"/>
          </a:p>
          <a:p>
            <a:r>
              <a:rPr lang="en-GB" dirty="0" smtClean="0"/>
              <a:t>4. </a:t>
            </a:r>
            <a:r>
              <a:rPr lang="en-GB" i="1" dirty="0" smtClean="0"/>
              <a:t>Total War – </a:t>
            </a:r>
            <a:r>
              <a:rPr lang="en-GB" dirty="0" smtClean="0"/>
              <a:t>Politics in Britain 1906-1922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SECOND REFORM ACT</a:t>
            </a:r>
            <a:endParaRPr lang="en-GB" dirty="0"/>
          </a:p>
        </p:txBody>
      </p:sp>
      <p:pic>
        <p:nvPicPr>
          <p:cNvPr id="4" name="Content Placeholder 3" descr="459px-PunchDizzyReformBill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1600200"/>
            <a:ext cx="5112568" cy="4708525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SECOND REFORM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Boroughs – all male ratepayers enfranchised</a:t>
            </a:r>
          </a:p>
          <a:p>
            <a:endParaRPr lang="en-GB" dirty="0" smtClean="0"/>
          </a:p>
          <a:p>
            <a:r>
              <a:rPr lang="en-GB" dirty="0" smtClean="0"/>
              <a:t>1 million new voters enfranchised</a:t>
            </a:r>
          </a:p>
          <a:p>
            <a:endParaRPr lang="en-GB" dirty="0" smtClean="0"/>
          </a:p>
          <a:p>
            <a:r>
              <a:rPr lang="en-GB" dirty="0" smtClean="0"/>
              <a:t>Collective rate (compounding) barriers removed</a:t>
            </a:r>
          </a:p>
          <a:p>
            <a:endParaRPr lang="en-GB" dirty="0" smtClean="0"/>
          </a:p>
          <a:p>
            <a:r>
              <a:rPr lang="en-GB" dirty="0" smtClean="0"/>
              <a:t>De facto working-class (male) vote secured</a:t>
            </a:r>
          </a:p>
          <a:p>
            <a:endParaRPr lang="en-GB" dirty="0" smtClean="0"/>
          </a:p>
          <a:p>
            <a:r>
              <a:rPr lang="en-GB" dirty="0" smtClean="0"/>
              <a:t>Legislation passed by Earl Derby (Conservative) administration , steered through parliament by Benjamin Disraeli 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1867 - RUNDOWN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Consensus politics of the 1850s and 60s did not completely ‘shelve’ reform, </a:t>
            </a:r>
            <a:r>
              <a:rPr lang="en-GB" dirty="0" err="1" smtClean="0"/>
              <a:t>e.g</a:t>
            </a:r>
            <a:r>
              <a:rPr lang="en-GB" dirty="0" smtClean="0"/>
              <a:t> Earl Derby abolished property qualifications for M.P.s in 1858-9 (Chartist demand)</a:t>
            </a:r>
          </a:p>
          <a:p>
            <a:r>
              <a:rPr lang="en-GB" dirty="0" smtClean="0"/>
              <a:t>Derby’s Conservative Reform Bill (1859) defeated; </a:t>
            </a:r>
            <a:r>
              <a:rPr lang="en-GB" dirty="0" err="1" smtClean="0"/>
              <a:t>Palmerston</a:t>
            </a:r>
            <a:r>
              <a:rPr lang="en-GB" dirty="0" smtClean="0"/>
              <a:t> did not pursue parliamentary change during Liberal administration 1859-65</a:t>
            </a:r>
          </a:p>
          <a:p>
            <a:r>
              <a:rPr lang="en-GB" dirty="0" smtClean="0"/>
              <a:t>Lord John Russell put forward moderate proposals for reform,1865-66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 ‘CRISIS’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Russell’s Reform agenda reflected political and public mood for further change</a:t>
            </a:r>
          </a:p>
          <a:p>
            <a:r>
              <a:rPr lang="en-GB" dirty="0" smtClean="0"/>
              <a:t>Modest change proposed: rise of 400,000 male voters envisaged</a:t>
            </a:r>
          </a:p>
          <a:p>
            <a:r>
              <a:rPr lang="en-GB" dirty="0" smtClean="0"/>
              <a:t>Easing of property qualification proposed</a:t>
            </a:r>
          </a:p>
          <a:p>
            <a:r>
              <a:rPr lang="en-GB" dirty="0" smtClean="0"/>
              <a:t>Liberal opposition to change centred on Robert Lowe and the ‘</a:t>
            </a:r>
            <a:r>
              <a:rPr lang="en-GB" dirty="0" err="1" smtClean="0"/>
              <a:t>Adullamites</a:t>
            </a:r>
            <a:r>
              <a:rPr lang="en-GB" dirty="0" smtClean="0"/>
              <a:t>’ (biblical term inferring ‘plotters’, coined by John Bright)</a:t>
            </a:r>
          </a:p>
          <a:p>
            <a:r>
              <a:rPr lang="en-GB" dirty="0" smtClean="0"/>
              <a:t>Russell bill killed by dissentient Liberals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DISSENT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Robert Lowe M.P.  (1811-92)</a:t>
            </a:r>
          </a:p>
          <a:p>
            <a:r>
              <a:rPr lang="en-GB" dirty="0" smtClean="0"/>
              <a:t>Later Viscount </a:t>
            </a:r>
            <a:r>
              <a:rPr lang="en-GB" dirty="0" err="1" smtClean="0"/>
              <a:t>Sherbrooke</a:t>
            </a:r>
            <a:r>
              <a:rPr lang="en-GB" dirty="0" smtClean="0"/>
              <a:t>, Chancellor and Home Secretary under Gladstone</a:t>
            </a:r>
          </a:p>
          <a:p>
            <a:r>
              <a:rPr lang="en-GB" dirty="0" smtClean="0"/>
              <a:t>The Vote not a ‘right’ but a privilege to be earned, ‘a lever to raise men’ </a:t>
            </a:r>
            <a:endParaRPr lang="en-GB" dirty="0"/>
          </a:p>
        </p:txBody>
      </p:sp>
      <p:pic>
        <p:nvPicPr>
          <p:cNvPr id="7" name="Content Placeholder 6" descr="200px-Robert_Lowe,_1st_Viscount_Sherbrooke_by_George_Frederic_Watt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97500" y="1700808"/>
            <a:ext cx="2990924" cy="4248472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1867 REFORM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To preserve minority Derby and Disraeli (right) reinvigorated Reform</a:t>
            </a:r>
          </a:p>
          <a:p>
            <a:r>
              <a:rPr lang="en-GB" dirty="0" smtClean="0"/>
              <a:t>Disraeli astuteness placated Tory right and Radicals</a:t>
            </a:r>
          </a:p>
          <a:p>
            <a:r>
              <a:rPr lang="en-GB" dirty="0" smtClean="0"/>
              <a:t>Gladstone amendment failed to win over Radicals</a:t>
            </a:r>
            <a:endParaRPr lang="en-GB" dirty="0"/>
          </a:p>
        </p:txBody>
      </p:sp>
      <p:pic>
        <p:nvPicPr>
          <p:cNvPr id="5" name="Content Placeholder 4" descr="Benjamin-Disraeli-1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700808"/>
            <a:ext cx="2952328" cy="432048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1867 ACT - IMPACT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Conservative party at the heart of ‘reform’ or political expediency by a minority administration?:</a:t>
            </a:r>
          </a:p>
          <a:p>
            <a:r>
              <a:rPr lang="en-GB" dirty="0" smtClean="0"/>
              <a:t>1. December 1868 – Gladstone wins power – victory to the Liberals</a:t>
            </a:r>
          </a:p>
          <a:p>
            <a:r>
              <a:rPr lang="en-GB" dirty="0" smtClean="0"/>
              <a:t>2. Between 1867-1884, Conservatives gain initiative (1884 further reform by Gladstone extends franchise in the counties)</a:t>
            </a:r>
          </a:p>
          <a:p>
            <a:r>
              <a:rPr lang="en-GB" dirty="0" smtClean="0"/>
              <a:t>3. 	Conservatives gain support in the boroughs and London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</a:t>
            </a:r>
            <a:r>
              <a:rPr lang="en-GB" smtClean="0"/>
              <a:t>ORGANISED LABOUR</a:t>
            </a:r>
            <a:endParaRPr lang="en-GB" dirty="0"/>
          </a:p>
        </p:txBody>
      </p:sp>
      <p:pic>
        <p:nvPicPr>
          <p:cNvPr id="4" name="Content Placeholder 3" descr="27%201921%20derby%20wu%20banner%20overprinted%201939%20tgw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484784"/>
            <a:ext cx="5495404" cy="4752528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TRADE UNIONS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en-GB" dirty="0" smtClean="0"/>
              <a:t>Realisation that working class interests needed more than ‘extra parliamentary’ action – support of voters and M.P.s, particularly after 1867</a:t>
            </a:r>
          </a:p>
          <a:p>
            <a:r>
              <a:rPr lang="en-GB" dirty="0" smtClean="0"/>
              <a:t>From 1840s  Unions became larger and better organised around strike action </a:t>
            </a:r>
            <a:r>
              <a:rPr lang="en-GB" dirty="0" err="1" smtClean="0"/>
              <a:t>e.g</a:t>
            </a:r>
            <a:r>
              <a:rPr lang="en-GB" dirty="0" smtClean="0"/>
              <a:t> </a:t>
            </a:r>
            <a:r>
              <a:rPr lang="en-GB" i="1" dirty="0" smtClean="0"/>
              <a:t>Miners Association of Britain </a:t>
            </a:r>
            <a:r>
              <a:rPr lang="en-GB" dirty="0" smtClean="0"/>
              <a:t>(1842); </a:t>
            </a:r>
            <a:r>
              <a:rPr lang="en-GB" i="1" dirty="0" smtClean="0"/>
              <a:t>Amalgamated Society of Engineers </a:t>
            </a:r>
            <a:r>
              <a:rPr lang="en-GB" dirty="0" smtClean="0"/>
              <a:t>(1851)</a:t>
            </a:r>
          </a:p>
          <a:p>
            <a:r>
              <a:rPr lang="en-GB" dirty="0" smtClean="0"/>
              <a:t>Response to: more organised economy and cooperation within industries</a:t>
            </a:r>
          </a:p>
          <a:p>
            <a:r>
              <a:rPr lang="en-GB" dirty="0" smtClean="0"/>
              <a:t>State involvement in legislation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TRADE UNIONS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4726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Attaining respectability – away from reputation for direct action that coloured Chartism</a:t>
            </a:r>
          </a:p>
          <a:p>
            <a:r>
              <a:rPr lang="en-GB" dirty="0" smtClean="0"/>
              <a:t>Supported by the thoughts of Christian Socialists  - F.D. Maurice (pictured with Thomas Carlyle)and Charles Kingsley</a:t>
            </a:r>
          </a:p>
          <a:p>
            <a:r>
              <a:rPr lang="en-GB" dirty="0" smtClean="0"/>
              <a:t>Reflected in Trades Councils</a:t>
            </a:r>
          </a:p>
          <a:p>
            <a:endParaRPr lang="en-GB" dirty="0"/>
          </a:p>
        </p:txBody>
      </p:sp>
      <p:pic>
        <p:nvPicPr>
          <p:cNvPr id="5" name="Content Placeholder 4" descr="Brown-Ford-Madox-work-l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1412776"/>
            <a:ext cx="4038600" cy="4608512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TRADE UNIONS contd...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1860s – Reform League involvement, agitation for wider franchise; attaining legislative protection; Congress – first T.U.C. Meeting 1868</a:t>
            </a:r>
          </a:p>
          <a:p>
            <a:r>
              <a:rPr lang="en-GB" dirty="0" smtClean="0"/>
              <a:t>The sponsorship of working-class parliamentary candidates; 1874 miners elected for Stafford and </a:t>
            </a:r>
            <a:r>
              <a:rPr lang="en-GB" dirty="0" err="1" smtClean="0"/>
              <a:t>Morpeth</a:t>
            </a:r>
            <a:endParaRPr lang="en-GB" dirty="0" smtClean="0"/>
          </a:p>
          <a:p>
            <a:r>
              <a:rPr lang="en-GB" dirty="0" smtClean="0"/>
              <a:t>Union representation extended to: </a:t>
            </a:r>
            <a:r>
              <a:rPr lang="en-GB" dirty="0" err="1" smtClean="0"/>
              <a:t>dockers</a:t>
            </a:r>
            <a:r>
              <a:rPr lang="en-GB" dirty="0" smtClean="0"/>
              <a:t>; rail men; gas workers; agriculture; women; white-collar workers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FABIANS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Formed 1884 around aim of gradual reform and Democratic Socialist agenda</a:t>
            </a:r>
          </a:p>
          <a:p>
            <a:r>
              <a:rPr lang="en-GB" dirty="0" smtClean="0"/>
              <a:t>Core: Sidney and Beatrice Webb</a:t>
            </a:r>
          </a:p>
          <a:p>
            <a:r>
              <a:rPr lang="en-GB" dirty="0" smtClean="0"/>
              <a:t>Members include: George Bernard Shaw, H.G. Wells, Annie Besant, </a:t>
            </a:r>
            <a:r>
              <a:rPr lang="en-GB" dirty="0" err="1" smtClean="0"/>
              <a:t>Emmeline</a:t>
            </a:r>
            <a:r>
              <a:rPr lang="en-GB" dirty="0" smtClean="0"/>
              <a:t> Pankhurst, Bertrand Russell</a:t>
            </a:r>
            <a:endParaRPr lang="en-GB" dirty="0"/>
          </a:p>
        </p:txBody>
      </p:sp>
      <p:pic>
        <p:nvPicPr>
          <p:cNvPr id="7" name="Content Placeholder 6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700808"/>
            <a:ext cx="3816424" cy="4222037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LABOUR PARTY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1880s – frustrations with </a:t>
            </a:r>
            <a:r>
              <a:rPr lang="en-GB" dirty="0" err="1" smtClean="0"/>
              <a:t>Gladstonian</a:t>
            </a:r>
            <a:r>
              <a:rPr lang="en-GB" dirty="0" smtClean="0"/>
              <a:t> Liberals, and increasing demand for representation sees new breed of radicals</a:t>
            </a:r>
          </a:p>
          <a:p>
            <a:r>
              <a:rPr lang="en-GB" dirty="0" smtClean="0"/>
              <a:t>January 1893 – Independent Labour Party formed</a:t>
            </a:r>
          </a:p>
          <a:p>
            <a:r>
              <a:rPr lang="en-GB" dirty="0" smtClean="0"/>
              <a:t>1900 – T.U.C forms Labour Representation Committee (LRC)</a:t>
            </a:r>
          </a:p>
          <a:p>
            <a:r>
              <a:rPr lang="en-GB" dirty="0" smtClean="0"/>
              <a:t>1906 Election – Lib-Lab and LRC gain 56 M.P.s; January 1910 – LRC gain 40 seats; advances made in Local Government elections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LABOUR PARTY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1914-18: Liberal splits and franchise changes see Labour gain 63 seats (22% of vote) in Coupon Election of 1918</a:t>
            </a:r>
          </a:p>
          <a:p>
            <a:r>
              <a:rPr lang="en-GB" dirty="0" smtClean="0"/>
              <a:t>1922: 142 seats (29.5% of the vote) – second largest party</a:t>
            </a:r>
          </a:p>
          <a:p>
            <a:r>
              <a:rPr lang="en-GB" dirty="0" smtClean="0"/>
              <a:t>1924: 191 seats (30% of the vote) – Labour minority Government under Ramsay Macdonald </a:t>
            </a:r>
          </a:p>
          <a:p>
            <a:r>
              <a:rPr lang="en-GB" dirty="0" smtClean="0"/>
              <a:t>1920s sees Labour replace Liberals as alternative to Conservatives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WOMEN’S SUFFRAGE</a:t>
            </a:r>
            <a:endParaRPr lang="en-GB" dirty="0"/>
          </a:p>
        </p:txBody>
      </p:sp>
      <p:pic>
        <p:nvPicPr>
          <p:cNvPr id="4" name="Content Placeholder 3" descr="emmeline_pankhurst_2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71800" y="1700808"/>
            <a:ext cx="3960440" cy="4392488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SUFFRAGISTS AND SUFFRAGETTES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1.</a:t>
            </a:r>
            <a:r>
              <a:rPr lang="en-GB" b="1" dirty="0" smtClean="0"/>
              <a:t> Suffragists </a:t>
            </a:r>
            <a:r>
              <a:rPr lang="en-GB" dirty="0" smtClean="0"/>
              <a:t>– National Union of Women’s Suffrage Societies (NUWSS)</a:t>
            </a:r>
          </a:p>
          <a:p>
            <a:r>
              <a:rPr lang="en-GB" dirty="0" smtClean="0"/>
              <a:t>Founded 1898; headed by Millicent Fawcett (1847-1929)</a:t>
            </a:r>
          </a:p>
          <a:p>
            <a:r>
              <a:rPr lang="en-GB" dirty="0" smtClean="0"/>
              <a:t>Moderate agenda linked to education reform; linked to Liberals and later Labour party</a:t>
            </a:r>
            <a:endParaRPr lang="en-GB" dirty="0"/>
          </a:p>
        </p:txBody>
      </p:sp>
      <p:pic>
        <p:nvPicPr>
          <p:cNvPr id="5" name="Content Placeholder 4" descr="mfawcet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1812131"/>
            <a:ext cx="2857500" cy="4102100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SUFFRAGETTES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Women’s Social and Political Union (WSPU)</a:t>
            </a:r>
          </a:p>
          <a:p>
            <a:r>
              <a:rPr lang="en-GB" dirty="0" smtClean="0"/>
              <a:t>Split in 1903, headed by </a:t>
            </a:r>
            <a:r>
              <a:rPr lang="en-GB" dirty="0" err="1" smtClean="0"/>
              <a:t>Pankhursts</a:t>
            </a:r>
            <a:r>
              <a:rPr lang="en-GB" dirty="0" smtClean="0"/>
              <a:t> (including </a:t>
            </a:r>
            <a:r>
              <a:rPr lang="en-GB" dirty="0" err="1" smtClean="0"/>
              <a:t>Cristabel</a:t>
            </a:r>
            <a:r>
              <a:rPr lang="en-GB" dirty="0" smtClean="0"/>
              <a:t>, pictured)</a:t>
            </a:r>
          </a:p>
          <a:p>
            <a:r>
              <a:rPr lang="en-GB" dirty="0" smtClean="0"/>
              <a:t>Publicity seeking and prone to violent conduct</a:t>
            </a:r>
            <a:endParaRPr lang="en-GB" dirty="0"/>
          </a:p>
        </p:txBody>
      </p:sp>
      <p:pic>
        <p:nvPicPr>
          <p:cNvPr id="5" name="Content Placeholder 4" descr="b2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89550" y="1939131"/>
            <a:ext cx="2755900" cy="3848100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SUFFRAGETTES contd...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Enfranchisement  through ‘deeds not words’</a:t>
            </a:r>
          </a:p>
          <a:p>
            <a:r>
              <a:rPr lang="en-GB" dirty="0" smtClean="0"/>
              <a:t>I.L.P. Links; aimed tactics at party in power; demonstrations; lobbying; increasing militancy including hunger strikes</a:t>
            </a:r>
          </a:p>
          <a:p>
            <a:r>
              <a:rPr lang="en-GB" dirty="0" smtClean="0"/>
              <a:t>Targets homes of politicians; public buildings; Westminster Abbey</a:t>
            </a:r>
          </a:p>
          <a:p>
            <a:r>
              <a:rPr lang="en-GB" dirty="0" smtClean="0"/>
              <a:t>Derby 1913, Emily Davison killed under King’s horse</a:t>
            </a:r>
          </a:p>
          <a:p>
            <a:r>
              <a:rPr lang="en-GB" dirty="0" smtClean="0"/>
              <a:t>March 1914 – Mary Richardson slashes Velasquez’s </a:t>
            </a:r>
            <a:r>
              <a:rPr lang="en-GB" i="1" dirty="0" err="1" smtClean="0"/>
              <a:t>Rokeby</a:t>
            </a:r>
            <a:r>
              <a:rPr lang="en-GB" i="1" dirty="0" smtClean="0"/>
              <a:t> Venus </a:t>
            </a:r>
            <a:r>
              <a:rPr lang="en-GB" dirty="0" smtClean="0"/>
              <a:t>in National Gallery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SUFFRAGE AND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War in 1914 brought radical change of course for the WSPU, with the shelving of direct action, and patriotic support for the war effort</a:t>
            </a:r>
          </a:p>
          <a:p>
            <a:endParaRPr lang="en-GB" dirty="0" smtClean="0"/>
          </a:p>
          <a:p>
            <a:r>
              <a:rPr lang="en-GB" dirty="0" smtClean="0"/>
              <a:t>Sylvia Pankhurst split with the WSPU to form the ‘Women’s Suffrage Federation (WSF); left-leaning, anti-war movement, later the Workers Socialist Federation</a:t>
            </a:r>
          </a:p>
          <a:p>
            <a:endParaRPr lang="en-GB" dirty="0" smtClean="0"/>
          </a:p>
          <a:p>
            <a:r>
              <a:rPr lang="en-GB" dirty="0" smtClean="0"/>
              <a:t>By 1918 the movement had faded from the public eye	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SUFFRAGE AND WAR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Sylvia Pankhurst, (pictured) and the WSF linked to the Non-Conscription Federation; anti-war group including Bertrand Russell; Lytton Strachey; </a:t>
            </a:r>
            <a:r>
              <a:rPr lang="en-GB" dirty="0" err="1" smtClean="0"/>
              <a:t>Fenner</a:t>
            </a:r>
            <a:r>
              <a:rPr lang="en-GB" smtClean="0"/>
              <a:t> Brockway</a:t>
            </a:r>
            <a:endParaRPr lang="en-GB" dirty="0"/>
          </a:p>
        </p:txBody>
      </p:sp>
      <p:pic>
        <p:nvPicPr>
          <p:cNvPr id="7" name="Content Placeholder 6" descr="Sylvia-Pankhurs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2060848"/>
            <a:ext cx="2857500" cy="4043561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 smtClean="0"/>
              <a:t>4.‘TOTAL WAR’ AND POLITICS</a:t>
            </a:r>
            <a:endParaRPr lang="en-GB" b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Liberal landslide in 1906 saw major social legislation based upon ‘progressive liberal’ agenda </a:t>
            </a:r>
          </a:p>
          <a:p>
            <a:r>
              <a:rPr lang="en-GB" dirty="0" smtClean="0"/>
              <a:t>Welfare provision outside the ‘Poor Law’</a:t>
            </a:r>
          </a:p>
          <a:p>
            <a:r>
              <a:rPr lang="en-GB" dirty="0" smtClean="0"/>
              <a:t>Response from Liberalism to the rise of Labour</a:t>
            </a:r>
          </a:p>
          <a:p>
            <a:endParaRPr lang="en-GB" dirty="0"/>
          </a:p>
        </p:txBody>
      </p:sp>
      <p:pic>
        <p:nvPicPr>
          <p:cNvPr id="5" name="Content Placeholder 4" descr="Asquit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53817" y="1600200"/>
            <a:ext cx="3027366" cy="4525963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Child welfare and education provision</a:t>
            </a:r>
          </a:p>
          <a:p>
            <a:endParaRPr lang="en-GB" dirty="0" smtClean="0"/>
          </a:p>
          <a:p>
            <a:r>
              <a:rPr lang="en-GB" dirty="0" smtClean="0"/>
              <a:t>1908 – Old-age pensions for over 70s (but means tested)</a:t>
            </a:r>
          </a:p>
          <a:p>
            <a:endParaRPr lang="en-GB" dirty="0" smtClean="0"/>
          </a:p>
          <a:p>
            <a:r>
              <a:rPr lang="en-GB" dirty="0" smtClean="0"/>
              <a:t>1909 – network of Labour Exchanges provided</a:t>
            </a:r>
          </a:p>
          <a:p>
            <a:endParaRPr lang="en-GB" dirty="0" smtClean="0"/>
          </a:p>
          <a:p>
            <a:r>
              <a:rPr lang="en-GB" dirty="0" smtClean="0"/>
              <a:t>1911 – National Insurance provision: worker and employer contributions; unemployment insurance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Finance Bill of 1909, ‘The People’s Budget,’ set out proposals on how the government would pay for social reform</a:t>
            </a:r>
          </a:p>
          <a:p>
            <a:r>
              <a:rPr lang="en-GB" dirty="0" smtClean="0"/>
              <a:t>Constitutional crisis around Conservative blockage of bill in the House of Lords</a:t>
            </a:r>
          </a:p>
          <a:p>
            <a:r>
              <a:rPr lang="en-GB" dirty="0" smtClean="0"/>
              <a:t>Asquith countered with moves to create new Liberal Lords</a:t>
            </a:r>
          </a:p>
          <a:p>
            <a:r>
              <a:rPr lang="en-GB" dirty="0" smtClean="0"/>
              <a:t>1910 – two elections witnessed reduction of government majority and reliance upon Irish Nationalists  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’STATE OF THE PARTIES’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1914:</a:t>
            </a:r>
          </a:p>
          <a:p>
            <a:r>
              <a:rPr lang="en-GB" dirty="0" smtClean="0"/>
              <a:t>LIBERALS – 271; CONSERVATIVES -  272; LABOUR  - 42; IRISH NATIONALISTS – 84</a:t>
            </a:r>
          </a:p>
          <a:p>
            <a:endParaRPr lang="en-GB" dirty="0" smtClean="0"/>
          </a:p>
          <a:p>
            <a:r>
              <a:rPr lang="en-GB" b="1" dirty="0" smtClean="0"/>
              <a:t>1918:</a:t>
            </a:r>
          </a:p>
          <a:p>
            <a:r>
              <a:rPr lang="en-GB" dirty="0" smtClean="0"/>
              <a:t>COALTION – 537 (COALTION LIBERALS  - 127; LABOUR – 60 PLUS); ASQUITHIAN LIBERALS – 38; IRISH NATIONALISTS – 7; SINN FEIN – 73</a:t>
            </a:r>
          </a:p>
          <a:p>
            <a:r>
              <a:rPr lang="en-GB" dirty="0" smtClean="0"/>
              <a:t>What had caused such major realignment?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‘TOTAL WAR’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Asquith </a:t>
            </a:r>
            <a:r>
              <a:rPr lang="en-GB" smtClean="0"/>
              <a:t>Liberal government up </a:t>
            </a:r>
            <a:r>
              <a:rPr lang="en-GB" dirty="0" smtClean="0"/>
              <a:t>to May 1915:</a:t>
            </a:r>
          </a:p>
          <a:p>
            <a:r>
              <a:rPr lang="en-GB" dirty="0" smtClean="0"/>
              <a:t>‘Business as usual’ policy increasingly ineffective</a:t>
            </a:r>
          </a:p>
          <a:p>
            <a:r>
              <a:rPr lang="en-GB" dirty="0" smtClean="0"/>
              <a:t>Conservatives (and Press) increasingly critical</a:t>
            </a:r>
          </a:p>
          <a:p>
            <a:r>
              <a:rPr lang="en-GB" dirty="0" smtClean="0"/>
              <a:t>Shell Crisis and deadlock at the Front</a:t>
            </a:r>
          </a:p>
          <a:p>
            <a:r>
              <a:rPr lang="en-GB" dirty="0" smtClean="0"/>
              <a:t>Dardanelles and Gallipoli debacle</a:t>
            </a:r>
          </a:p>
          <a:p>
            <a:r>
              <a:rPr lang="en-GB" dirty="0" smtClean="0"/>
              <a:t>Asquith devised reconstruction of government and coalition – the ‘</a:t>
            </a:r>
            <a:r>
              <a:rPr lang="en-GB" dirty="0" err="1" smtClean="0"/>
              <a:t>Asquithian</a:t>
            </a:r>
            <a:r>
              <a:rPr lang="en-GB" dirty="0" smtClean="0"/>
              <a:t> Compromise’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TOTAL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2. Asquith’s coalition up to December 1916:</a:t>
            </a:r>
          </a:p>
          <a:p>
            <a:r>
              <a:rPr lang="en-GB" dirty="0" smtClean="0"/>
              <a:t>Conservatives brought in  - Bonar Law; Balfour; Edward Carson</a:t>
            </a:r>
          </a:p>
          <a:p>
            <a:r>
              <a:rPr lang="en-GB" dirty="0" smtClean="0"/>
              <a:t>Churchill out, Lloyd George munitions minister</a:t>
            </a:r>
          </a:p>
          <a:p>
            <a:r>
              <a:rPr lang="en-GB" dirty="0" smtClean="0"/>
              <a:t>Problems continue: Liberal splits over conscription; Gallipoli; lack of victories; the Somme; Jutland; Mesopotamia; unrest at home; Dublin uprising</a:t>
            </a:r>
          </a:p>
          <a:p>
            <a:r>
              <a:rPr lang="en-GB" dirty="0" smtClean="0"/>
              <a:t>Lloyd George begins talks with Conservatives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TOTAL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3. David Lloyd George coalition formed December 1916 (Liberals split between </a:t>
            </a:r>
            <a:r>
              <a:rPr lang="en-GB" dirty="0" err="1" smtClean="0"/>
              <a:t>Asquithians</a:t>
            </a:r>
            <a:r>
              <a:rPr lang="en-GB" dirty="0" smtClean="0"/>
              <a:t> and Coalition)</a:t>
            </a:r>
          </a:p>
          <a:p>
            <a:r>
              <a:rPr lang="en-GB" dirty="0" smtClean="0"/>
              <a:t>Bonar Law Chancellor; Balfour Foreign Secretary</a:t>
            </a:r>
          </a:p>
          <a:p>
            <a:r>
              <a:rPr lang="en-GB" dirty="0" smtClean="0"/>
              <a:t>Problems continue: economic bankruptcy; social unrest; Third Ypres; conscription in Ireland; manpower crisis – did DLG deliberately hold back troops for the front (the Maurice debate)?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‘VICTORY’ AND THE COUPON 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Victory brought early election – December 1918</a:t>
            </a:r>
          </a:p>
          <a:p>
            <a:r>
              <a:rPr lang="en-GB" dirty="0" smtClean="0"/>
              <a:t>The Coupon – derogatory term for letter of support from Lloyd George and Bonar Law to Coalition candidates</a:t>
            </a:r>
          </a:p>
          <a:p>
            <a:r>
              <a:rPr lang="en-GB" dirty="0" smtClean="0"/>
              <a:t>IMPACT: twilight of Liberals as party of power; Conservatives the new force for the 1920s and beyond; Labour main alternative; Sinn Fein main political force in what would become the Irish Free State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‘REPRESENTATION OF THE PEOPLE’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War brought the need to ensure all serving men got the vote in 1918 – property qualification removed, all men over </a:t>
            </a:r>
            <a:r>
              <a:rPr lang="en-GB" smtClean="0"/>
              <a:t>21 eligible</a:t>
            </a:r>
            <a:endParaRPr lang="en-GB" dirty="0" smtClean="0"/>
          </a:p>
          <a:p>
            <a:r>
              <a:rPr lang="en-GB" dirty="0" smtClean="0"/>
              <a:t>The need to recognise the role of women in the war effort – all women over 30 eligible</a:t>
            </a:r>
          </a:p>
          <a:p>
            <a:r>
              <a:rPr lang="en-GB" dirty="0" smtClean="0"/>
              <a:t>1928 – ‘Equal Franchise Act’ all citizens over 21 eligible; passing of the Bill into Act witnessed by Millicent Fawcett in the Commons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432</TotalTime>
  <Words>1422</Words>
  <Application>Microsoft Office PowerPoint</Application>
  <PresentationFormat>On-screen Show (4:3)</PresentationFormat>
  <Paragraphs>145</Paragraphs>
  <Slides>31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Apex</vt:lpstr>
      <vt:lpstr>AHHI - 5003</vt:lpstr>
      <vt:lpstr>LECTURE 3</vt:lpstr>
      <vt:lpstr>THE SECOND REFORM ACT</vt:lpstr>
      <vt:lpstr>THE SECOND REFORM ACT</vt:lpstr>
      <vt:lpstr>1867 - RUNDOWN</vt:lpstr>
      <vt:lpstr>REFORM ‘CRISIS’</vt:lpstr>
      <vt:lpstr>LIBERAL DISSENT</vt:lpstr>
      <vt:lpstr>1867 REFORM ACT</vt:lpstr>
      <vt:lpstr>1867 ACT - IMPACT</vt:lpstr>
      <vt:lpstr>2. ORGANISED LABOUR</vt:lpstr>
      <vt:lpstr>TRADE UNIONS</vt:lpstr>
      <vt:lpstr>TRADE UNIONS contd...</vt:lpstr>
      <vt:lpstr>TRADE UNIONS contd...</vt:lpstr>
      <vt:lpstr>FABIANS</vt:lpstr>
      <vt:lpstr>LABOUR PARTY</vt:lpstr>
      <vt:lpstr>LABOUR PARTY</vt:lpstr>
      <vt:lpstr>3. WOMEN’S SUFFRAGE</vt:lpstr>
      <vt:lpstr>SUFFRAGISTS AND SUFFRAGETTES</vt:lpstr>
      <vt:lpstr>2. SUFFRAGETTES</vt:lpstr>
      <vt:lpstr>SUFFRAGETTES contd...</vt:lpstr>
      <vt:lpstr>SUFFRAGE AND WAR</vt:lpstr>
      <vt:lpstr>SUFFRAGE AND WAR</vt:lpstr>
      <vt:lpstr>4.‘TOTAL WAR’ AND POLITICS</vt:lpstr>
      <vt:lpstr>REFORM</vt:lpstr>
      <vt:lpstr>CRISIS</vt:lpstr>
      <vt:lpstr>’STATE OF THE PARTIES’</vt:lpstr>
      <vt:lpstr>‘TOTAL WAR’</vt:lpstr>
      <vt:lpstr>TOTAL WAR</vt:lpstr>
      <vt:lpstr>TOTAL WAR</vt:lpstr>
      <vt:lpstr>‘VICTORY’ AND THE COUPON ELECTION</vt:lpstr>
      <vt:lpstr>‘REPRESENTATION OF THE PEOPLE’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- 5003</dc:title>
  <dc:creator>Sony</dc:creator>
  <cp:lastModifiedBy>Sony</cp:lastModifiedBy>
  <cp:revision>35</cp:revision>
  <dcterms:created xsi:type="dcterms:W3CDTF">2011-02-12T09:25:15Z</dcterms:created>
  <dcterms:modified xsi:type="dcterms:W3CDTF">2011-02-21T20:37:32Z</dcterms:modified>
</cp:coreProperties>
</file>