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0"/>
  </p:notesMasterIdLst>
  <p:sldIdLst>
    <p:sldId id="258" r:id="rId2"/>
    <p:sldId id="260" r:id="rId3"/>
    <p:sldId id="261" r:id="rId4"/>
    <p:sldId id="263" r:id="rId5"/>
    <p:sldId id="264" r:id="rId6"/>
    <p:sldId id="265" r:id="rId7"/>
    <p:sldId id="268" r:id="rId8"/>
    <p:sldId id="266" r:id="rId9"/>
    <p:sldId id="269" r:id="rId10"/>
    <p:sldId id="270" r:id="rId11"/>
    <p:sldId id="271" r:id="rId12"/>
    <p:sldId id="272" r:id="rId13"/>
    <p:sldId id="274" r:id="rId14"/>
    <p:sldId id="275" r:id="rId15"/>
    <p:sldId id="276" r:id="rId16"/>
    <p:sldId id="278" r:id="rId17"/>
    <p:sldId id="277" r:id="rId18"/>
    <p:sldId id="262"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1" autoAdjust="0"/>
    <p:restoredTop sz="85696" autoAdjust="0"/>
  </p:normalViewPr>
  <p:slideViewPr>
    <p:cSldViewPr snapToGrid="0">
      <p:cViewPr varScale="1">
        <p:scale>
          <a:sx n="77" d="100"/>
          <a:sy n="77" d="100"/>
        </p:scale>
        <p:origin x="4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a:p>
        </p:txBody>
      </p:sp>
    </p:spTree>
    <p:extLst>
      <p:ext uri="{BB962C8B-B14F-4D97-AF65-F5344CB8AC3E}">
        <p14:creationId xmlns:p14="http://schemas.microsoft.com/office/powerpoint/2010/main" val="1501022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3</a:t>
            </a:fld>
            <a:endParaRPr lang="en-US"/>
          </a:p>
        </p:txBody>
      </p:sp>
    </p:spTree>
    <p:extLst>
      <p:ext uri="{BB962C8B-B14F-4D97-AF65-F5344CB8AC3E}">
        <p14:creationId xmlns:p14="http://schemas.microsoft.com/office/powerpoint/2010/main" val="31466343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4</a:t>
            </a:fld>
            <a:endParaRPr lang="en-US"/>
          </a:p>
        </p:txBody>
      </p:sp>
    </p:spTree>
    <p:extLst>
      <p:ext uri="{BB962C8B-B14F-4D97-AF65-F5344CB8AC3E}">
        <p14:creationId xmlns:p14="http://schemas.microsoft.com/office/powerpoint/2010/main" val="2555085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5</a:t>
            </a:fld>
            <a:endParaRPr lang="en-US"/>
          </a:p>
        </p:txBody>
      </p:sp>
    </p:spTree>
    <p:extLst>
      <p:ext uri="{BB962C8B-B14F-4D97-AF65-F5344CB8AC3E}">
        <p14:creationId xmlns:p14="http://schemas.microsoft.com/office/powerpoint/2010/main" val="3197916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6</a:t>
            </a:fld>
            <a:endParaRPr lang="en-US"/>
          </a:p>
        </p:txBody>
      </p:sp>
    </p:spTree>
    <p:extLst>
      <p:ext uri="{BB962C8B-B14F-4D97-AF65-F5344CB8AC3E}">
        <p14:creationId xmlns:p14="http://schemas.microsoft.com/office/powerpoint/2010/main" val="38267384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7</a:t>
            </a:fld>
            <a:endParaRPr lang="en-US"/>
          </a:p>
        </p:txBody>
      </p:sp>
    </p:spTree>
    <p:extLst>
      <p:ext uri="{BB962C8B-B14F-4D97-AF65-F5344CB8AC3E}">
        <p14:creationId xmlns:p14="http://schemas.microsoft.com/office/powerpoint/2010/main" val="1704449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8</a:t>
            </a:fld>
            <a:endParaRPr lang="en-US"/>
          </a:p>
        </p:txBody>
      </p:sp>
    </p:spTree>
    <p:extLst>
      <p:ext uri="{BB962C8B-B14F-4D97-AF65-F5344CB8AC3E}">
        <p14:creationId xmlns:p14="http://schemas.microsoft.com/office/powerpoint/2010/main" val="2325513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9</a:t>
            </a:fld>
            <a:endParaRPr lang="en-US"/>
          </a:p>
        </p:txBody>
      </p:sp>
    </p:spTree>
    <p:extLst>
      <p:ext uri="{BB962C8B-B14F-4D97-AF65-F5344CB8AC3E}">
        <p14:creationId xmlns:p14="http://schemas.microsoft.com/office/powerpoint/2010/main" val="30462384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10</a:t>
            </a:fld>
            <a:endParaRPr lang="en-US"/>
          </a:p>
        </p:txBody>
      </p:sp>
    </p:spTree>
    <p:extLst>
      <p:ext uri="{BB962C8B-B14F-4D97-AF65-F5344CB8AC3E}">
        <p14:creationId xmlns:p14="http://schemas.microsoft.com/office/powerpoint/2010/main" val="2414162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11</a:t>
            </a:fld>
            <a:endParaRPr lang="en-US"/>
          </a:p>
        </p:txBody>
      </p:sp>
    </p:spTree>
    <p:extLst>
      <p:ext uri="{BB962C8B-B14F-4D97-AF65-F5344CB8AC3E}">
        <p14:creationId xmlns:p14="http://schemas.microsoft.com/office/powerpoint/2010/main" val="24355719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12</a:t>
            </a:fld>
            <a:endParaRPr lang="en-US"/>
          </a:p>
        </p:txBody>
      </p:sp>
    </p:spTree>
    <p:extLst>
      <p:ext uri="{BB962C8B-B14F-4D97-AF65-F5344CB8AC3E}">
        <p14:creationId xmlns:p14="http://schemas.microsoft.com/office/powerpoint/2010/main" val="2758068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13</a:t>
            </a:fld>
            <a:endParaRPr lang="en-US"/>
          </a:p>
        </p:txBody>
      </p:sp>
    </p:spTree>
    <p:extLst>
      <p:ext uri="{BB962C8B-B14F-4D97-AF65-F5344CB8AC3E}">
        <p14:creationId xmlns:p14="http://schemas.microsoft.com/office/powerpoint/2010/main" val="31011380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14</a:t>
            </a:fld>
            <a:endParaRPr lang="en-US"/>
          </a:p>
        </p:txBody>
      </p:sp>
    </p:spTree>
    <p:extLst>
      <p:ext uri="{BB962C8B-B14F-4D97-AF65-F5344CB8AC3E}">
        <p14:creationId xmlns:p14="http://schemas.microsoft.com/office/powerpoint/2010/main" val="1857106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15</a:t>
            </a:fld>
            <a:endParaRPr lang="en-US"/>
          </a:p>
        </p:txBody>
      </p:sp>
    </p:spTree>
    <p:extLst>
      <p:ext uri="{BB962C8B-B14F-4D97-AF65-F5344CB8AC3E}">
        <p14:creationId xmlns:p14="http://schemas.microsoft.com/office/powerpoint/2010/main" val="29838888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16</a:t>
            </a:fld>
            <a:endParaRPr lang="en-US"/>
          </a:p>
        </p:txBody>
      </p:sp>
    </p:spTree>
    <p:extLst>
      <p:ext uri="{BB962C8B-B14F-4D97-AF65-F5344CB8AC3E}">
        <p14:creationId xmlns:p14="http://schemas.microsoft.com/office/powerpoint/2010/main" val="14538481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17</a:t>
            </a:fld>
            <a:endParaRPr lang="en-US"/>
          </a:p>
        </p:txBody>
      </p:sp>
    </p:spTree>
    <p:extLst>
      <p:ext uri="{BB962C8B-B14F-4D97-AF65-F5344CB8AC3E}">
        <p14:creationId xmlns:p14="http://schemas.microsoft.com/office/powerpoint/2010/main" val="10878317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18</a:t>
            </a:fld>
            <a:endParaRPr lang="en-US"/>
          </a:p>
        </p:txBody>
      </p:sp>
    </p:spTree>
    <p:extLst>
      <p:ext uri="{BB962C8B-B14F-4D97-AF65-F5344CB8AC3E}">
        <p14:creationId xmlns:p14="http://schemas.microsoft.com/office/powerpoint/2010/main" val="2427158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1/4/2021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33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0876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69709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24970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50499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89307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648144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96611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1/4/2021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974527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37369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43811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1/4/2021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2633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69834E-5EEE-4D61-833E-0492889645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8E5D9BA-46E7-4BFA-9C74-75495BF6F5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3" name="Rectangle 12">
            <a:extLst>
              <a:ext uri="{FF2B5EF4-FFF2-40B4-BE49-F238E27FC236}">
                <a16:creationId xmlns:a16="http://schemas.microsoft.com/office/drawing/2014/main" id="{5B033D76-5800-44B6-AFE9-EE21069351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1" y="638508"/>
            <a:ext cx="10905339" cy="4843439"/>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22D6F85-FFBA-4F81-AEE5-AAA17CB7AA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204" y="865667"/>
            <a:ext cx="10451592" cy="4389120"/>
          </a:xfrm>
          <a:prstGeom prst="rect">
            <a:avLst/>
          </a:prstGeom>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1003">
            <a:schemeClr val="lt2"/>
          </a:fillRef>
          <a:effectRef idx="2">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3B31514-E6DF-4357-9EEA-EFB798308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796" y="1030259"/>
            <a:ext cx="10122408" cy="4059936"/>
          </a:xfrm>
          <a:prstGeom prst="rect">
            <a:avLst/>
          </a:prstGeom>
          <a:ln>
            <a:solidFill>
              <a:srgbClr val="949494"/>
            </a:solid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252603" y="1584552"/>
            <a:ext cx="9782827" cy="2537251"/>
          </a:xfrm>
        </p:spPr>
        <p:txBody>
          <a:bodyPr anchor="ctr">
            <a:noAutofit/>
          </a:bodyPr>
          <a:lstStyle/>
          <a:p>
            <a:pPr algn="ctr"/>
            <a:r>
              <a:rPr lang="en-US" sz="2400" dirty="0">
                <a:solidFill>
                  <a:srgbClr val="454545"/>
                </a:solidFill>
              </a:rPr>
              <a:t>how may </a:t>
            </a:r>
            <a:br>
              <a:rPr lang="en-US" sz="2400" dirty="0">
                <a:solidFill>
                  <a:srgbClr val="454545"/>
                </a:solidFill>
              </a:rPr>
            </a:br>
            <a:r>
              <a:rPr lang="en-US" sz="2400" b="1" i="1" dirty="0">
                <a:solidFill>
                  <a:srgbClr val="454545"/>
                </a:solidFill>
              </a:rPr>
              <a:t>“the Well being of future generations (wales) act 2015” </a:t>
            </a:r>
            <a:br>
              <a:rPr lang="en-US" sz="2400" i="1" dirty="0">
                <a:solidFill>
                  <a:srgbClr val="454545"/>
                </a:solidFill>
              </a:rPr>
            </a:br>
            <a:r>
              <a:rPr lang="en-US" sz="2400" dirty="0">
                <a:solidFill>
                  <a:srgbClr val="454545"/>
                </a:solidFill>
              </a:rPr>
              <a:t>promote a more sustainable and equal community.</a:t>
            </a:r>
          </a:p>
        </p:txBody>
      </p:sp>
      <p:sp>
        <p:nvSpPr>
          <p:cNvPr id="3" name="Content Placeholder 2"/>
          <p:cNvSpPr>
            <a:spLocks noGrp="1"/>
          </p:cNvSpPr>
          <p:nvPr>
            <p:ph type="subTitle" idx="1"/>
          </p:nvPr>
        </p:nvSpPr>
        <p:spPr>
          <a:xfrm>
            <a:off x="1535372" y="4133234"/>
            <a:ext cx="9120954" cy="744373"/>
          </a:xfrm>
        </p:spPr>
        <p:txBody>
          <a:bodyPr>
            <a:normAutofit/>
          </a:bodyPr>
          <a:lstStyle/>
          <a:p>
            <a:pPr algn="ctr"/>
            <a:r>
              <a:rPr lang="en-GB" dirty="0">
                <a:solidFill>
                  <a:schemeClr val="accent1"/>
                </a:solidFill>
              </a:rPr>
              <a:t>Rhodri Lewis</a:t>
            </a:r>
            <a:endParaRPr dirty="0">
              <a:solidFill>
                <a:schemeClr val="accent1"/>
              </a:solidFill>
            </a:endParaRPr>
          </a:p>
        </p:txBody>
      </p:sp>
      <p:pic>
        <p:nvPicPr>
          <p:cNvPr id="19" name="Picture 18">
            <a:extLst>
              <a:ext uri="{FF2B5EF4-FFF2-40B4-BE49-F238E27FC236}">
                <a16:creationId xmlns:a16="http://schemas.microsoft.com/office/drawing/2014/main" id="{4C401D57-600A-4C91-AC9A-14CA1ED6F7D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1" name="Straight Connector 20">
            <a:extLst>
              <a:ext uri="{FF2B5EF4-FFF2-40B4-BE49-F238E27FC236}">
                <a16:creationId xmlns:a16="http://schemas.microsoft.com/office/drawing/2014/main" id="{412BDC66-00FA-4A3F-9BC7-BE05FF7705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033222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621"/>
    </mc:Choice>
    <mc:Fallback xmlns="">
      <p:transition spd="slow" advTm="262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18960" y="839243"/>
            <a:ext cx="3224205" cy="4584527"/>
          </a:xfrm>
        </p:spPr>
        <p:txBody>
          <a:bodyPr>
            <a:normAutofit/>
          </a:bodyPr>
          <a:lstStyle/>
          <a:p>
            <a:r>
              <a:rPr lang="en-US" sz="2700" dirty="0">
                <a:solidFill>
                  <a:srgbClr val="FFFFFF"/>
                </a:solidFill>
              </a:rPr>
              <a:t>Introduction</a:t>
            </a:r>
          </a:p>
        </p:txBody>
      </p:sp>
      <p:sp>
        <p:nvSpPr>
          <p:cNvPr id="3" name="Content Placeholder 2"/>
          <p:cNvSpPr>
            <a:spLocks noGrp="1"/>
          </p:cNvSpPr>
          <p:nvPr>
            <p:ph idx="1"/>
          </p:nvPr>
        </p:nvSpPr>
        <p:spPr>
          <a:xfrm>
            <a:off x="4260274" y="374073"/>
            <a:ext cx="7730836" cy="6276109"/>
          </a:xfrm>
        </p:spPr>
        <p:txBody>
          <a:bodyPr anchor="t">
            <a:normAutofit/>
          </a:bodyPr>
          <a:lstStyle/>
          <a:p>
            <a:pPr algn="just"/>
            <a:r>
              <a:rPr lang="en-GB" sz="1800" dirty="0"/>
              <a:t>The aim of this account is to critically evaluate how the “well being of future generations (Wales) act 2015” may promote a more sustainable and equal community.  This, by looking at a specific area of my current practice.</a:t>
            </a:r>
          </a:p>
          <a:p>
            <a:pPr marL="0" indent="0" algn="just">
              <a:buNone/>
            </a:pPr>
            <a:endParaRPr lang="en-GB" sz="1800" dirty="0"/>
          </a:p>
          <a:p>
            <a:pPr algn="just"/>
            <a:r>
              <a:rPr lang="en-GB" sz="1800" dirty="0"/>
              <a:t>Being a member of a Club with Carmarthenshire YFC</a:t>
            </a:r>
          </a:p>
          <a:p>
            <a:pPr marL="0" indent="0" algn="just">
              <a:buNone/>
            </a:pPr>
            <a:endParaRPr lang="en-GB" sz="1800" dirty="0"/>
          </a:p>
          <a:p>
            <a:pPr algn="just"/>
            <a:r>
              <a:rPr lang="en-GB" sz="1800" dirty="0"/>
              <a:t>The well being goals I will be critically looking at from the WBG and how they link with Carmarthenshire YFC:</a:t>
            </a:r>
          </a:p>
          <a:p>
            <a:pPr marL="457200" indent="-457200" algn="just">
              <a:buAutoNum type="alphaLcParenR"/>
            </a:pPr>
            <a:r>
              <a:rPr lang="en-GB" sz="1200" dirty="0"/>
              <a:t>A More Equal Wales</a:t>
            </a:r>
          </a:p>
          <a:p>
            <a:pPr marL="457200" indent="-457200" algn="just">
              <a:buAutoNum type="alphaLcParenR"/>
            </a:pPr>
            <a:r>
              <a:rPr lang="en-GB" sz="1200" dirty="0"/>
              <a:t>A Wales of Cohesive Communities</a:t>
            </a:r>
          </a:p>
          <a:p>
            <a:pPr marL="457200" indent="-457200" algn="just">
              <a:buAutoNum type="alphaLcParenR"/>
            </a:pPr>
            <a:r>
              <a:rPr lang="en-GB" sz="1200" dirty="0"/>
              <a:t>A Wales of Vibrant Culture and Thriving Welsh Language</a:t>
            </a:r>
          </a:p>
          <a:p>
            <a:pPr marL="457200" indent="-457200" algn="just">
              <a:buAutoNum type="alphaLcParenR"/>
            </a:pPr>
            <a:endParaRPr lang="en-GB" sz="1200" dirty="0"/>
          </a:p>
          <a:p>
            <a:pPr marL="0" indent="0" algn="just">
              <a:buNone/>
            </a:pPr>
            <a:endParaRPr lang="en-GB" sz="1200" dirty="0"/>
          </a:p>
          <a:p>
            <a:pPr algn="just"/>
            <a:r>
              <a:rPr lang="en-GB" sz="1800" dirty="0"/>
              <a:t>It will be interesting to see if these well being goals promote a more sustainable community, and if anything needs to be done to secure that they do promote a sustainable community, and if so, how.</a:t>
            </a:r>
          </a:p>
          <a:p>
            <a:endParaRPr lang="en-GB" dirty="0"/>
          </a:p>
          <a:p>
            <a:endParaRPr dirty="0"/>
          </a:p>
        </p:txBody>
      </p:sp>
    </p:spTree>
    <p:extLst>
      <p:ext uri="{BB962C8B-B14F-4D97-AF65-F5344CB8AC3E}">
        <p14:creationId xmlns:p14="http://schemas.microsoft.com/office/powerpoint/2010/main" val="4247520038"/>
      </p:ext>
    </p:extLst>
  </p:cSld>
  <p:clrMapOvr>
    <a:masterClrMapping/>
  </p:clrMapOvr>
  <mc:AlternateContent xmlns:mc="http://schemas.openxmlformats.org/markup-compatibility/2006" xmlns:p14="http://schemas.microsoft.com/office/powerpoint/2010/main">
    <mc:Choice Requires="p14">
      <p:transition spd="slow" p14:dur="2000" advTm="78345"/>
    </mc:Choice>
    <mc:Fallback xmlns="">
      <p:transition spd="slow" advTm="7834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2500" y="686623"/>
            <a:ext cx="3657125" cy="4584527"/>
          </a:xfrm>
        </p:spPr>
        <p:txBody>
          <a:bodyPr>
            <a:normAutofit/>
          </a:bodyPr>
          <a:lstStyle/>
          <a:p>
            <a:r>
              <a:rPr lang="en-US" sz="2700" dirty="0">
                <a:solidFill>
                  <a:srgbClr val="FFFFFF"/>
                </a:solidFill>
              </a:rPr>
              <a:t>Carmarthenshire </a:t>
            </a:r>
            <a:r>
              <a:rPr lang="en-US" sz="2700" dirty="0" err="1">
                <a:solidFill>
                  <a:srgbClr val="FFFFFF"/>
                </a:solidFill>
              </a:rPr>
              <a:t>yfc</a:t>
            </a:r>
            <a:endParaRPr lang="en-US" sz="2700" dirty="0">
              <a:solidFill>
                <a:srgbClr val="FFFFFF"/>
              </a:solidFill>
            </a:endParaRPr>
          </a:p>
        </p:txBody>
      </p:sp>
      <p:sp>
        <p:nvSpPr>
          <p:cNvPr id="3" name="Content Placeholder 2"/>
          <p:cNvSpPr>
            <a:spLocks noGrp="1"/>
          </p:cNvSpPr>
          <p:nvPr>
            <p:ph idx="1"/>
          </p:nvPr>
        </p:nvSpPr>
        <p:spPr>
          <a:xfrm>
            <a:off x="4261644" y="186182"/>
            <a:ext cx="7730836" cy="6502717"/>
          </a:xfrm>
        </p:spPr>
        <p:txBody>
          <a:bodyPr anchor="t">
            <a:normAutofit fontScale="92500" lnSpcReduction="20000"/>
          </a:bodyPr>
          <a:lstStyle/>
          <a:p>
            <a:pPr algn="just"/>
            <a:r>
              <a:rPr lang="en-GB" dirty="0"/>
              <a:t>Carmarthenshire Young Farmers Club is a registered youth movement charity that provide opportunities to 650 members between the ages of 10 and 26 that live in Carmarthenshire. </a:t>
            </a:r>
          </a:p>
          <a:p>
            <a:pPr algn="just"/>
            <a:r>
              <a:rPr lang="en-GB" dirty="0"/>
              <a:t>The Organisation employs 2 full time officers to run the Organisation at County level and the 22 individual Clubs which hold individually weekly activities led by a team of local volunteers and elected officers from within each Club.</a:t>
            </a:r>
          </a:p>
          <a:p>
            <a:pPr algn="just"/>
            <a:r>
              <a:rPr lang="en-GB" dirty="0"/>
              <a:t> The movement offers opportunities and special experiences for the members as they develop new skills, receive valuable training, travel the world, become an integral part of the community and have the opportunity to make friends for life.</a:t>
            </a:r>
          </a:p>
          <a:p>
            <a:endParaRPr lang="en-GB" dirty="0"/>
          </a:p>
          <a:p>
            <a:endParaRPr lang="en-GB" dirty="0"/>
          </a:p>
          <a:p>
            <a:endParaRPr lang="en-GB" dirty="0"/>
          </a:p>
          <a:p>
            <a:endParaRPr lang="en-GB" dirty="0"/>
          </a:p>
          <a:p>
            <a:endParaRPr lang="en-GB" dirty="0"/>
          </a:p>
          <a:p>
            <a:pPr marL="0" indent="0" algn="ctr">
              <a:buNone/>
            </a:pPr>
            <a:endParaRPr lang="en-GB" dirty="0"/>
          </a:p>
          <a:p>
            <a:pPr marL="0" indent="0" algn="ctr">
              <a:buNone/>
            </a:pPr>
            <a:r>
              <a:rPr lang="en-GB" dirty="0"/>
              <a:t>Carmarthenshire YFC (2020)</a:t>
            </a:r>
          </a:p>
          <a:p>
            <a:pPr marL="0" indent="0">
              <a:buNone/>
            </a:pPr>
            <a:endParaRPr lang="en-GB" dirty="0"/>
          </a:p>
          <a:p>
            <a:endParaRPr dirty="0"/>
          </a:p>
        </p:txBody>
      </p:sp>
      <p:pic>
        <p:nvPicPr>
          <p:cNvPr id="1026" name="Picture 2" descr="See the source image">
            <a:extLst>
              <a:ext uri="{FF2B5EF4-FFF2-40B4-BE49-F238E27FC236}">
                <a16:creationId xmlns:a16="http://schemas.microsoft.com/office/drawing/2014/main" id="{C058B808-1455-4535-A2D0-9F2E16C3AB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4062" y="3808917"/>
            <a:ext cx="2165999" cy="2165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8281844"/>
      </p:ext>
    </p:extLst>
  </p:cSld>
  <p:clrMapOvr>
    <a:masterClrMapping/>
  </p:clrMapOvr>
  <mc:AlternateContent xmlns:mc="http://schemas.openxmlformats.org/markup-compatibility/2006" xmlns:p14="http://schemas.microsoft.com/office/powerpoint/2010/main">
    <mc:Choice Requires="p14">
      <p:transition spd="slow" p14:dur="2000" advTm="42767"/>
    </mc:Choice>
    <mc:Fallback xmlns="">
      <p:transition spd="slow" advTm="4276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0890" y="1240076"/>
            <a:ext cx="3657125" cy="4584527"/>
          </a:xfrm>
        </p:spPr>
        <p:txBody>
          <a:bodyPr>
            <a:normAutofit/>
          </a:bodyPr>
          <a:lstStyle/>
          <a:p>
            <a:r>
              <a:rPr lang="en-US" sz="2700" dirty="0">
                <a:solidFill>
                  <a:srgbClr val="FFFFFF"/>
                </a:solidFill>
              </a:rPr>
              <a:t>Sustainable</a:t>
            </a:r>
          </a:p>
        </p:txBody>
      </p:sp>
      <p:sp>
        <p:nvSpPr>
          <p:cNvPr id="3" name="Content Placeholder 2"/>
          <p:cNvSpPr>
            <a:spLocks noGrp="1"/>
          </p:cNvSpPr>
          <p:nvPr>
            <p:ph idx="1"/>
          </p:nvPr>
        </p:nvSpPr>
        <p:spPr>
          <a:xfrm>
            <a:off x="4261644" y="-2"/>
            <a:ext cx="7730836" cy="6276109"/>
          </a:xfrm>
        </p:spPr>
        <p:txBody>
          <a:bodyPr anchor="t">
            <a:normAutofit/>
          </a:bodyPr>
          <a:lstStyle/>
          <a:p>
            <a:pPr marL="0" indent="0" algn="just">
              <a:buNone/>
            </a:pPr>
            <a:endParaRPr lang="en-GB" dirty="0"/>
          </a:p>
          <a:p>
            <a:pPr algn="just"/>
            <a:r>
              <a:rPr lang="en-GB" dirty="0"/>
              <a:t>Sustainability is a complex concept, with at least 80 different competing and contradictory definitions on what Sustainability is and what it means.</a:t>
            </a:r>
          </a:p>
          <a:p>
            <a:pPr marL="0" indent="0" algn="just">
              <a:buNone/>
            </a:pPr>
            <a:r>
              <a:rPr lang="en-GB" dirty="0"/>
              <a:t>Fowke and Prasad (1996) </a:t>
            </a:r>
          </a:p>
          <a:p>
            <a:pPr marL="0" indent="0" algn="just">
              <a:buNone/>
            </a:pPr>
            <a:endParaRPr lang="en-GB" dirty="0"/>
          </a:p>
          <a:p>
            <a:pPr algn="just"/>
            <a:r>
              <a:rPr lang="en-GB" dirty="0"/>
              <a:t>Development that meets the needs of the present without compromising the ability of future generations to meet their own needs</a:t>
            </a:r>
          </a:p>
          <a:p>
            <a:pPr marL="0" indent="0">
              <a:buNone/>
            </a:pPr>
            <a:r>
              <a:rPr lang="en-GB" dirty="0"/>
              <a:t>World Commission on Environment and Development (1987)</a:t>
            </a:r>
          </a:p>
          <a:p>
            <a:endParaRPr lang="en-GB" dirty="0"/>
          </a:p>
          <a:p>
            <a:pPr marL="0" indent="0">
              <a:buNone/>
            </a:pPr>
            <a:endParaRPr lang="en-GB" dirty="0"/>
          </a:p>
          <a:p>
            <a:endParaRPr dirty="0"/>
          </a:p>
        </p:txBody>
      </p:sp>
      <p:pic>
        <p:nvPicPr>
          <p:cNvPr id="4" name="Picture 3">
            <a:extLst>
              <a:ext uri="{FF2B5EF4-FFF2-40B4-BE49-F238E27FC236}">
                <a16:creationId xmlns:a16="http://schemas.microsoft.com/office/drawing/2014/main" id="{EBF30090-BA94-478B-A476-36DF6F8ECBFD}"/>
              </a:ext>
            </a:extLst>
          </p:cNvPr>
          <p:cNvPicPr>
            <a:picLocks noChangeAspect="1"/>
          </p:cNvPicPr>
          <p:nvPr/>
        </p:nvPicPr>
        <p:blipFill>
          <a:blip r:embed="rId3"/>
          <a:stretch>
            <a:fillRect/>
          </a:stretch>
        </p:blipFill>
        <p:spPr>
          <a:xfrm>
            <a:off x="6096000" y="4786514"/>
            <a:ext cx="4234417" cy="1780540"/>
          </a:xfrm>
          <a:prstGeom prst="rect">
            <a:avLst/>
          </a:prstGeom>
        </p:spPr>
      </p:pic>
    </p:spTree>
    <p:extLst>
      <p:ext uri="{BB962C8B-B14F-4D97-AF65-F5344CB8AC3E}">
        <p14:creationId xmlns:p14="http://schemas.microsoft.com/office/powerpoint/2010/main" val="4124092928"/>
      </p:ext>
    </p:extLst>
  </p:cSld>
  <p:clrMapOvr>
    <a:masterClrMapping/>
  </p:clrMapOvr>
  <mc:AlternateContent xmlns:mc="http://schemas.openxmlformats.org/markup-compatibility/2006" xmlns:p14="http://schemas.microsoft.com/office/powerpoint/2010/main">
    <mc:Choice Requires="p14">
      <p:transition spd="slow" p14:dur="2000" advTm="33896"/>
    </mc:Choice>
    <mc:Fallback xmlns="">
      <p:transition spd="slow" advTm="3389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0" y="1240076"/>
            <a:ext cx="4062126" cy="4584527"/>
          </a:xfrm>
        </p:spPr>
        <p:txBody>
          <a:bodyPr>
            <a:normAutofit/>
          </a:bodyPr>
          <a:lstStyle/>
          <a:p>
            <a:r>
              <a:rPr lang="en-US" sz="2700" dirty="0">
                <a:solidFill>
                  <a:srgbClr val="FFFFFF"/>
                </a:solidFill>
              </a:rPr>
              <a:t>Well-being of future generations (wales) act 2015</a:t>
            </a:r>
          </a:p>
        </p:txBody>
      </p:sp>
      <p:sp>
        <p:nvSpPr>
          <p:cNvPr id="3" name="Content Placeholder 2"/>
          <p:cNvSpPr>
            <a:spLocks noGrp="1"/>
          </p:cNvSpPr>
          <p:nvPr>
            <p:ph idx="1"/>
          </p:nvPr>
        </p:nvSpPr>
        <p:spPr>
          <a:xfrm>
            <a:off x="4261644" y="186182"/>
            <a:ext cx="7730836" cy="6276109"/>
          </a:xfrm>
        </p:spPr>
        <p:txBody>
          <a:bodyPr anchor="t">
            <a:normAutofit fontScale="85000" lnSpcReduction="10000"/>
          </a:bodyPr>
          <a:lstStyle/>
          <a:p>
            <a:pPr algn="just"/>
            <a:r>
              <a:rPr lang="en-GB" dirty="0"/>
              <a:t>The Well-being of future generations (Wales) act 2015 is about improving the social, economic, environmental and cultural well-being of  Wales.</a:t>
            </a:r>
          </a:p>
          <a:p>
            <a:pPr algn="just"/>
            <a:endParaRPr lang="en-GB" dirty="0"/>
          </a:p>
          <a:p>
            <a:pPr algn="just"/>
            <a:r>
              <a:rPr lang="en-GB" dirty="0"/>
              <a:t>The act came into force on 1st April 2016 and is widely regarded as forward thinking and an example for other governments to follow. </a:t>
            </a:r>
          </a:p>
          <a:p>
            <a:pPr marL="0" indent="0" algn="just">
              <a:buNone/>
            </a:pPr>
            <a:r>
              <a:rPr lang="en-GB" dirty="0"/>
              <a:t>Davies (2016).</a:t>
            </a:r>
          </a:p>
          <a:p>
            <a:pPr marL="0" indent="0" algn="just">
              <a:buNone/>
            </a:pPr>
            <a:endParaRPr lang="en-GB" dirty="0"/>
          </a:p>
          <a:p>
            <a:pPr algn="just"/>
            <a:r>
              <a:rPr lang="en-GB" dirty="0"/>
              <a:t>This will help us create a Wales that we all want to live in, now and in the future.</a:t>
            </a:r>
          </a:p>
          <a:p>
            <a:pPr algn="just"/>
            <a:endParaRPr lang="en-GB" dirty="0"/>
          </a:p>
          <a:p>
            <a:pPr algn="just"/>
            <a:r>
              <a:rPr lang="en-GB" dirty="0"/>
              <a:t>Well-being Goals:</a:t>
            </a:r>
          </a:p>
          <a:p>
            <a:pPr marL="0" indent="0" algn="just">
              <a:lnSpc>
                <a:spcPct val="100000"/>
              </a:lnSpc>
              <a:buNone/>
            </a:pPr>
            <a:r>
              <a:rPr lang="en-GB" sz="1600" dirty="0"/>
              <a:t>A Prosperous Wales</a:t>
            </a:r>
          </a:p>
          <a:p>
            <a:pPr marL="0" indent="0" algn="just">
              <a:lnSpc>
                <a:spcPct val="100000"/>
              </a:lnSpc>
              <a:buNone/>
            </a:pPr>
            <a:r>
              <a:rPr lang="en-GB" sz="1600" dirty="0"/>
              <a:t>A Resilient Wales</a:t>
            </a:r>
          </a:p>
          <a:p>
            <a:pPr marL="0" indent="0" algn="just">
              <a:lnSpc>
                <a:spcPct val="100000"/>
              </a:lnSpc>
              <a:buNone/>
            </a:pPr>
            <a:r>
              <a:rPr lang="en-GB" sz="1600" dirty="0"/>
              <a:t>A Healthier Wales</a:t>
            </a:r>
          </a:p>
          <a:p>
            <a:pPr marL="0" indent="0" algn="just">
              <a:lnSpc>
                <a:spcPct val="100000"/>
              </a:lnSpc>
              <a:buNone/>
            </a:pPr>
            <a:r>
              <a:rPr lang="en-GB" sz="1600" dirty="0"/>
              <a:t>A More Equal Wales</a:t>
            </a:r>
          </a:p>
          <a:p>
            <a:pPr marL="0" indent="0" algn="just">
              <a:lnSpc>
                <a:spcPct val="100000"/>
              </a:lnSpc>
              <a:buNone/>
            </a:pPr>
            <a:r>
              <a:rPr lang="en-GB" sz="1600" dirty="0"/>
              <a:t>A Wales of Cohesive Communities</a:t>
            </a:r>
          </a:p>
          <a:p>
            <a:pPr marL="0" indent="0" algn="just">
              <a:lnSpc>
                <a:spcPct val="100000"/>
              </a:lnSpc>
              <a:buNone/>
            </a:pPr>
            <a:r>
              <a:rPr lang="en-GB" sz="1600" dirty="0"/>
              <a:t>A Wales of Vibrant Culture and Thriving Welsh Language</a:t>
            </a:r>
          </a:p>
          <a:p>
            <a:pPr marL="0" indent="0" algn="just">
              <a:lnSpc>
                <a:spcPct val="100000"/>
              </a:lnSpc>
              <a:buNone/>
            </a:pPr>
            <a:r>
              <a:rPr lang="en-GB" sz="1600" dirty="0"/>
              <a:t>A Globally Responsible Wales</a:t>
            </a:r>
          </a:p>
          <a:p>
            <a:endParaRPr lang="en-GB" dirty="0"/>
          </a:p>
          <a:p>
            <a:endParaRPr lang="en-GB" dirty="0"/>
          </a:p>
          <a:p>
            <a:endParaRPr lang="en-GB" dirty="0"/>
          </a:p>
          <a:p>
            <a:endParaRPr lang="en-GB" dirty="0"/>
          </a:p>
          <a:p>
            <a:endParaRPr lang="en-GB" dirty="0"/>
          </a:p>
          <a:p>
            <a:pPr marL="0" indent="0">
              <a:buNone/>
            </a:pPr>
            <a:endParaRPr lang="en-GB" dirty="0"/>
          </a:p>
          <a:p>
            <a:endParaRPr dirty="0"/>
          </a:p>
        </p:txBody>
      </p:sp>
      <p:pic>
        <p:nvPicPr>
          <p:cNvPr id="6" name="Dalfan Cynnwys 13">
            <a:extLst>
              <a:ext uri="{FF2B5EF4-FFF2-40B4-BE49-F238E27FC236}">
                <a16:creationId xmlns:a16="http://schemas.microsoft.com/office/drawing/2014/main" id="{9D9D9EDF-0866-43ED-A09C-830F392F31A0}"/>
              </a:ext>
            </a:extLst>
          </p:cNvPr>
          <p:cNvPicPr>
            <a:picLocks noGrp="1" noChangeAspect="1"/>
          </p:cNvPicPr>
          <p:nvPr/>
        </p:nvPicPr>
        <p:blipFill>
          <a:blip r:embed="rId3">
            <a:extLst>
              <a:ext uri="{28A0092B-C50C-407E-A947-70E740481C1C}">
                <a14:useLocalDpi xmlns:a14="http://schemas.microsoft.com/office/drawing/2010/main" val="0"/>
              </a:ext>
            </a:extLst>
          </a:blip>
          <a:stretch>
            <a:fillRect/>
          </a:stretch>
        </p:blipFill>
        <p:spPr>
          <a:xfrm>
            <a:off x="8931389" y="3324236"/>
            <a:ext cx="3061091" cy="3045785"/>
          </a:xfrm>
          <a:prstGeom prst="rect">
            <a:avLst/>
          </a:prstGeom>
        </p:spPr>
      </p:pic>
    </p:spTree>
    <p:extLst>
      <p:ext uri="{BB962C8B-B14F-4D97-AF65-F5344CB8AC3E}">
        <p14:creationId xmlns:p14="http://schemas.microsoft.com/office/powerpoint/2010/main" val="1248849795"/>
      </p:ext>
    </p:extLst>
  </p:cSld>
  <p:clrMapOvr>
    <a:masterClrMapping/>
  </p:clrMapOvr>
  <mc:AlternateContent xmlns:mc="http://schemas.openxmlformats.org/markup-compatibility/2006" xmlns:p14="http://schemas.microsoft.com/office/powerpoint/2010/main">
    <mc:Choice Requires="p14">
      <p:transition spd="slow" p14:dur="2000" advTm="51344"/>
    </mc:Choice>
    <mc:Fallback xmlns="">
      <p:transition spd="slow" advTm="5134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0890" y="1240076"/>
            <a:ext cx="3657125" cy="4584527"/>
          </a:xfrm>
        </p:spPr>
        <p:txBody>
          <a:bodyPr>
            <a:normAutofit/>
          </a:bodyPr>
          <a:lstStyle/>
          <a:p>
            <a:r>
              <a:rPr lang="en-US" sz="2700" dirty="0">
                <a:solidFill>
                  <a:srgbClr val="FFFFFF"/>
                </a:solidFill>
              </a:rPr>
              <a:t>Equality</a:t>
            </a:r>
          </a:p>
        </p:txBody>
      </p:sp>
      <p:sp>
        <p:nvSpPr>
          <p:cNvPr id="3" name="Content Placeholder 2"/>
          <p:cNvSpPr>
            <a:spLocks noGrp="1"/>
          </p:cNvSpPr>
          <p:nvPr>
            <p:ph idx="1"/>
          </p:nvPr>
        </p:nvSpPr>
        <p:spPr>
          <a:xfrm>
            <a:off x="4261644" y="186182"/>
            <a:ext cx="7730836" cy="6276109"/>
          </a:xfrm>
        </p:spPr>
        <p:txBody>
          <a:bodyPr anchor="t">
            <a:normAutofit/>
          </a:bodyPr>
          <a:lstStyle/>
          <a:p>
            <a:pPr algn="just"/>
            <a:endParaRPr lang="en-GB" dirty="0"/>
          </a:p>
          <a:p>
            <a:pPr algn="just"/>
            <a:r>
              <a:rPr lang="en-GB" dirty="0"/>
              <a:t>Equally is defined to mean “according to one and the same rule”</a:t>
            </a:r>
          </a:p>
          <a:p>
            <a:pPr marL="0" indent="0" algn="just">
              <a:buNone/>
            </a:pPr>
            <a:r>
              <a:rPr lang="en-GB" dirty="0"/>
              <a:t>Oxford Dictionary (2012)</a:t>
            </a:r>
          </a:p>
          <a:p>
            <a:pPr marL="0" indent="0" algn="just">
              <a:buNone/>
            </a:pPr>
            <a:endParaRPr lang="en-GB" dirty="0"/>
          </a:p>
          <a:p>
            <a:pPr algn="just"/>
            <a:r>
              <a:rPr lang="en-GB" dirty="0"/>
              <a:t>To treat people equally is to treat them in the same way.  To treat people in the same way is to treat them according to a rule.</a:t>
            </a:r>
          </a:p>
          <a:p>
            <a:pPr marL="0" indent="0" algn="just">
              <a:buNone/>
            </a:pPr>
            <a:r>
              <a:rPr lang="en-GB" dirty="0" err="1"/>
              <a:t>Hadjin</a:t>
            </a:r>
            <a:r>
              <a:rPr lang="en-GB" dirty="0"/>
              <a:t> (2018)</a:t>
            </a:r>
          </a:p>
          <a:p>
            <a:pPr marL="0" indent="0" algn="just">
              <a:buNone/>
            </a:pPr>
            <a:endParaRPr lang="en-GB" dirty="0"/>
          </a:p>
          <a:p>
            <a:pPr algn="just"/>
            <a:r>
              <a:rPr lang="en-GB" dirty="0"/>
              <a:t>Everyone having the same chances to do what they can. Some people may need extra help to get the same chances.</a:t>
            </a:r>
          </a:p>
          <a:p>
            <a:pPr algn="just"/>
            <a:r>
              <a:rPr lang="en-GB" dirty="0"/>
              <a:t>People with the following characteristics should not be of disadvantage: Races, Gender, Sexual, Faith/belief and age.</a:t>
            </a:r>
          </a:p>
          <a:p>
            <a:pPr marL="0" indent="0" algn="just">
              <a:buNone/>
            </a:pPr>
            <a:r>
              <a:rPr lang="en-GB" dirty="0"/>
              <a:t>Government Equalities Office (2020)</a:t>
            </a:r>
          </a:p>
          <a:p>
            <a:endParaRPr lang="en-GB" dirty="0"/>
          </a:p>
          <a:p>
            <a:endParaRPr lang="en-GB" dirty="0"/>
          </a:p>
          <a:p>
            <a:endParaRPr lang="en-GB" dirty="0"/>
          </a:p>
          <a:p>
            <a:endParaRPr lang="en-GB" dirty="0"/>
          </a:p>
          <a:p>
            <a:endParaRPr lang="en-GB" dirty="0"/>
          </a:p>
          <a:p>
            <a:pPr marL="0" indent="0">
              <a:buNone/>
            </a:pPr>
            <a:endParaRPr lang="en-GB" dirty="0"/>
          </a:p>
          <a:p>
            <a:endParaRPr dirty="0"/>
          </a:p>
        </p:txBody>
      </p:sp>
      <p:pic>
        <p:nvPicPr>
          <p:cNvPr id="4" name="Picture 3">
            <a:extLst>
              <a:ext uri="{FF2B5EF4-FFF2-40B4-BE49-F238E27FC236}">
                <a16:creationId xmlns:a16="http://schemas.microsoft.com/office/drawing/2014/main" id="{F9FD681B-CBB0-4FA1-A4E0-4B0C4B94B511}"/>
              </a:ext>
            </a:extLst>
          </p:cNvPr>
          <p:cNvPicPr>
            <a:picLocks noChangeAspect="1"/>
          </p:cNvPicPr>
          <p:nvPr/>
        </p:nvPicPr>
        <p:blipFill>
          <a:blip r:embed="rId3"/>
          <a:stretch>
            <a:fillRect/>
          </a:stretch>
        </p:blipFill>
        <p:spPr>
          <a:xfrm>
            <a:off x="199520" y="2510566"/>
            <a:ext cx="3632969" cy="2043545"/>
          </a:xfrm>
          <a:prstGeom prst="rect">
            <a:avLst/>
          </a:prstGeom>
        </p:spPr>
      </p:pic>
    </p:spTree>
    <p:extLst>
      <p:ext uri="{BB962C8B-B14F-4D97-AF65-F5344CB8AC3E}">
        <p14:creationId xmlns:p14="http://schemas.microsoft.com/office/powerpoint/2010/main" val="2485770731"/>
      </p:ext>
    </p:extLst>
  </p:cSld>
  <p:clrMapOvr>
    <a:masterClrMapping/>
  </p:clrMapOvr>
  <mc:AlternateContent xmlns:mc="http://schemas.openxmlformats.org/markup-compatibility/2006" xmlns:p14="http://schemas.microsoft.com/office/powerpoint/2010/main">
    <mc:Choice Requires="p14">
      <p:transition spd="slow" p14:dur="2000" advTm="53488"/>
    </mc:Choice>
    <mc:Fallback xmlns="">
      <p:transition spd="slow" advTm="5348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0" y="1240076"/>
            <a:ext cx="4062126" cy="4584527"/>
          </a:xfrm>
        </p:spPr>
        <p:txBody>
          <a:bodyPr>
            <a:normAutofit/>
          </a:bodyPr>
          <a:lstStyle/>
          <a:p>
            <a:r>
              <a:rPr lang="en-US" sz="2700" dirty="0">
                <a:solidFill>
                  <a:srgbClr val="FFFFFF"/>
                </a:solidFill>
              </a:rPr>
              <a:t>Well-being of future generations (wales) act 2015</a:t>
            </a:r>
          </a:p>
        </p:txBody>
      </p:sp>
      <p:sp>
        <p:nvSpPr>
          <p:cNvPr id="3" name="Content Placeholder 2"/>
          <p:cNvSpPr>
            <a:spLocks noGrp="1"/>
          </p:cNvSpPr>
          <p:nvPr>
            <p:ph idx="1"/>
          </p:nvPr>
        </p:nvSpPr>
        <p:spPr>
          <a:xfrm>
            <a:off x="4261644" y="186182"/>
            <a:ext cx="7730836" cy="6276109"/>
          </a:xfrm>
        </p:spPr>
        <p:txBody>
          <a:bodyPr anchor="t">
            <a:normAutofit/>
          </a:bodyPr>
          <a:lstStyle/>
          <a:p>
            <a:pPr marL="0" indent="0" algn="just">
              <a:buNone/>
            </a:pPr>
            <a:endParaRPr lang="en-GB" sz="2000" dirty="0"/>
          </a:p>
          <a:p>
            <a:pPr marL="0" indent="0" algn="just">
              <a:buNone/>
            </a:pPr>
            <a:r>
              <a:rPr lang="en-GB" sz="2000" b="1" dirty="0"/>
              <a:t>A More Equal Wales </a:t>
            </a:r>
            <a:r>
              <a:rPr lang="en-GB" sz="2000" dirty="0"/>
              <a:t>- A society that enables people to fulfil their potential no matter what their background or circumstances.</a:t>
            </a:r>
          </a:p>
          <a:p>
            <a:pPr marL="0" indent="0" algn="just">
              <a:buNone/>
            </a:pPr>
            <a:endParaRPr lang="en-GB" sz="2000" dirty="0"/>
          </a:p>
          <a:p>
            <a:pPr algn="just">
              <a:lnSpc>
                <a:spcPct val="100000"/>
              </a:lnSpc>
            </a:pPr>
            <a:r>
              <a:rPr lang="en-GB" sz="1600" dirty="0"/>
              <a:t>Opportunity to be a Club Official (Chairman, Secretary, Treasurer) </a:t>
            </a:r>
          </a:p>
          <a:p>
            <a:pPr algn="just">
              <a:lnSpc>
                <a:spcPct val="100000"/>
              </a:lnSpc>
            </a:pPr>
            <a:r>
              <a:rPr lang="en-GB" sz="1600" dirty="0"/>
              <a:t>Receive Valuable Training </a:t>
            </a:r>
          </a:p>
          <a:p>
            <a:pPr algn="just">
              <a:lnSpc>
                <a:spcPct val="100000"/>
              </a:lnSpc>
            </a:pPr>
            <a:r>
              <a:rPr lang="en-GB" sz="1600" dirty="0"/>
              <a:t>Competitions </a:t>
            </a:r>
          </a:p>
          <a:p>
            <a:pPr marL="0" indent="0" algn="just">
              <a:lnSpc>
                <a:spcPct val="100000"/>
              </a:lnSpc>
              <a:buNone/>
            </a:pPr>
            <a:r>
              <a:rPr lang="en-GB" sz="1600" dirty="0"/>
              <a:t>Various competitions to suit everyone</a:t>
            </a:r>
          </a:p>
          <a:p>
            <a:pPr marL="0" indent="0" algn="just">
              <a:lnSpc>
                <a:spcPct val="100000"/>
              </a:lnSpc>
              <a:buNone/>
            </a:pPr>
            <a:r>
              <a:rPr lang="en-GB" sz="1600" dirty="0"/>
              <a:t>Different ages / gender competitions – Junior or senior / male or female</a:t>
            </a:r>
          </a:p>
          <a:p>
            <a:pPr marL="0" indent="0" algn="just">
              <a:lnSpc>
                <a:spcPct val="100000"/>
              </a:lnSpc>
              <a:buNone/>
            </a:pPr>
            <a:r>
              <a:rPr lang="en-GB" sz="1600" dirty="0"/>
              <a:t>Competitions open to all – doesn’t matter their ability</a:t>
            </a:r>
          </a:p>
          <a:p>
            <a:pPr marL="0" indent="0">
              <a:buNone/>
            </a:pPr>
            <a:endParaRPr lang="en-GB" dirty="0"/>
          </a:p>
          <a:p>
            <a:endParaRPr lang="en-GB" dirty="0"/>
          </a:p>
          <a:p>
            <a:endParaRPr lang="en-GB" dirty="0"/>
          </a:p>
          <a:p>
            <a:endParaRPr lang="en-GB" dirty="0"/>
          </a:p>
          <a:p>
            <a:endParaRPr lang="en-GB" dirty="0"/>
          </a:p>
          <a:p>
            <a:pPr marL="0" indent="0">
              <a:buNone/>
            </a:pPr>
            <a:endParaRPr lang="en-GB" dirty="0"/>
          </a:p>
          <a:p>
            <a:endParaRPr dirty="0"/>
          </a:p>
        </p:txBody>
      </p:sp>
    </p:spTree>
    <p:extLst>
      <p:ext uri="{BB962C8B-B14F-4D97-AF65-F5344CB8AC3E}">
        <p14:creationId xmlns:p14="http://schemas.microsoft.com/office/powerpoint/2010/main" val="2884642978"/>
      </p:ext>
    </p:extLst>
  </p:cSld>
  <p:clrMapOvr>
    <a:masterClrMapping/>
  </p:clrMapOvr>
  <mc:AlternateContent xmlns:mc="http://schemas.openxmlformats.org/markup-compatibility/2006" xmlns:p14="http://schemas.microsoft.com/office/powerpoint/2010/main">
    <mc:Choice Requires="p14">
      <p:transition spd="slow" p14:dur="2000" advTm="83748"/>
    </mc:Choice>
    <mc:Fallback xmlns="">
      <p:transition spd="slow" advTm="8374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0890" y="1240076"/>
            <a:ext cx="3657125" cy="4584527"/>
          </a:xfrm>
        </p:spPr>
        <p:txBody>
          <a:bodyPr>
            <a:normAutofit/>
          </a:bodyPr>
          <a:lstStyle/>
          <a:p>
            <a:r>
              <a:rPr lang="en-US" sz="2700" dirty="0">
                <a:solidFill>
                  <a:srgbClr val="FFFFFF"/>
                </a:solidFill>
              </a:rPr>
              <a:t>COMMUNITY</a:t>
            </a:r>
          </a:p>
        </p:txBody>
      </p:sp>
      <p:sp>
        <p:nvSpPr>
          <p:cNvPr id="3" name="Content Placeholder 2"/>
          <p:cNvSpPr>
            <a:spLocks noGrp="1"/>
          </p:cNvSpPr>
          <p:nvPr>
            <p:ph idx="1"/>
          </p:nvPr>
        </p:nvSpPr>
        <p:spPr>
          <a:xfrm>
            <a:off x="4261644" y="186182"/>
            <a:ext cx="7730836" cy="6276109"/>
          </a:xfrm>
        </p:spPr>
        <p:txBody>
          <a:bodyPr anchor="t">
            <a:normAutofit/>
          </a:bodyPr>
          <a:lstStyle/>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GB" dirty="0">
                <a:effectLst/>
                <a:latin typeface="+mj-lt"/>
                <a:ea typeface="Calibri" panose="020F0502020204030204" pitchFamily="34" charset="0"/>
                <a:cs typeface="Times New Roman" panose="02020603050405020304" pitchFamily="18" charset="0"/>
              </a:rPr>
              <a:t>Although Community means something different to everyone depending on their perspectives, they see a Community as a group of people living in one locality or a group of people having cultural, religious, ethnic, or other characteristics in common.</a:t>
            </a:r>
          </a:p>
          <a:p>
            <a:pPr marL="0" indent="0" algn="just">
              <a:buNone/>
            </a:pPr>
            <a:r>
              <a:rPr lang="en-GB" dirty="0">
                <a:latin typeface="+mj-lt"/>
              </a:rPr>
              <a:t>Harries and Nimmo and Holland (2013)</a:t>
            </a:r>
          </a:p>
          <a:p>
            <a:pPr marL="0" indent="0" algn="just">
              <a:buNone/>
            </a:pPr>
            <a:endParaRPr lang="en-GB" dirty="0">
              <a:latin typeface="+mj-lt"/>
            </a:endParaRPr>
          </a:p>
          <a:p>
            <a:pPr algn="just"/>
            <a:r>
              <a:rPr lang="en-GB" dirty="0">
                <a:latin typeface="+mj-lt"/>
              </a:rPr>
              <a:t>Community can be approached as a value, that it may be used as several elements such as commitment, solidarity, trust, and mutuality. </a:t>
            </a:r>
          </a:p>
          <a:p>
            <a:pPr marL="0" indent="0" algn="just">
              <a:buNone/>
            </a:pPr>
            <a:r>
              <a:rPr lang="en-GB" dirty="0">
                <a:latin typeface="+mj-lt"/>
              </a:rPr>
              <a:t>Smith (2001, 2002, 2013) </a:t>
            </a:r>
          </a:p>
          <a:p>
            <a:endParaRPr lang="en-GB" dirty="0"/>
          </a:p>
          <a:p>
            <a:endParaRPr lang="en-GB" dirty="0"/>
          </a:p>
          <a:p>
            <a:pPr marL="0" indent="0">
              <a:buNone/>
            </a:pPr>
            <a:endParaRPr lang="en-GB" dirty="0"/>
          </a:p>
          <a:p>
            <a:endParaRPr dirty="0"/>
          </a:p>
        </p:txBody>
      </p:sp>
      <p:pic>
        <p:nvPicPr>
          <p:cNvPr id="4" name="Picture 3">
            <a:extLst>
              <a:ext uri="{FF2B5EF4-FFF2-40B4-BE49-F238E27FC236}">
                <a16:creationId xmlns:a16="http://schemas.microsoft.com/office/drawing/2014/main" id="{BF9CA078-5690-4D0F-B542-EE4FFFF3AA11}"/>
              </a:ext>
            </a:extLst>
          </p:cNvPr>
          <p:cNvPicPr>
            <a:picLocks noChangeAspect="1"/>
          </p:cNvPicPr>
          <p:nvPr/>
        </p:nvPicPr>
        <p:blipFill>
          <a:blip r:embed="rId3"/>
          <a:stretch>
            <a:fillRect/>
          </a:stretch>
        </p:blipFill>
        <p:spPr>
          <a:xfrm>
            <a:off x="4699888" y="4726999"/>
            <a:ext cx="2102125" cy="1921474"/>
          </a:xfrm>
          <a:prstGeom prst="rect">
            <a:avLst/>
          </a:prstGeom>
        </p:spPr>
      </p:pic>
      <p:pic>
        <p:nvPicPr>
          <p:cNvPr id="5" name="Picture 4">
            <a:extLst>
              <a:ext uri="{FF2B5EF4-FFF2-40B4-BE49-F238E27FC236}">
                <a16:creationId xmlns:a16="http://schemas.microsoft.com/office/drawing/2014/main" id="{D4DAD501-15D6-4364-920D-52BE3EC4465E}"/>
              </a:ext>
            </a:extLst>
          </p:cNvPr>
          <p:cNvPicPr>
            <a:picLocks noChangeAspect="1"/>
          </p:cNvPicPr>
          <p:nvPr/>
        </p:nvPicPr>
        <p:blipFill>
          <a:blip r:embed="rId4"/>
          <a:stretch>
            <a:fillRect/>
          </a:stretch>
        </p:blipFill>
        <p:spPr>
          <a:xfrm>
            <a:off x="8312727" y="4578256"/>
            <a:ext cx="2898778" cy="2093562"/>
          </a:xfrm>
          <a:prstGeom prst="rect">
            <a:avLst/>
          </a:prstGeom>
        </p:spPr>
      </p:pic>
    </p:spTree>
    <p:extLst>
      <p:ext uri="{BB962C8B-B14F-4D97-AF65-F5344CB8AC3E}">
        <p14:creationId xmlns:p14="http://schemas.microsoft.com/office/powerpoint/2010/main" val="1279297051"/>
      </p:ext>
    </p:extLst>
  </p:cSld>
  <p:clrMapOvr>
    <a:masterClrMapping/>
  </p:clrMapOvr>
  <mc:AlternateContent xmlns:mc="http://schemas.openxmlformats.org/markup-compatibility/2006" xmlns:p14="http://schemas.microsoft.com/office/powerpoint/2010/main">
    <mc:Choice Requires="p14">
      <p:transition spd="slow" p14:dur="2000" advTm="36730"/>
    </mc:Choice>
    <mc:Fallback xmlns="">
      <p:transition spd="slow" advTm="367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0" y="1240076"/>
            <a:ext cx="4062126" cy="4584527"/>
          </a:xfrm>
        </p:spPr>
        <p:txBody>
          <a:bodyPr>
            <a:normAutofit/>
          </a:bodyPr>
          <a:lstStyle/>
          <a:p>
            <a:r>
              <a:rPr lang="en-US" sz="2700" dirty="0">
                <a:solidFill>
                  <a:srgbClr val="FFFFFF"/>
                </a:solidFill>
              </a:rPr>
              <a:t>Well-being of future generations (wales) act 2015</a:t>
            </a:r>
          </a:p>
        </p:txBody>
      </p:sp>
      <p:sp>
        <p:nvSpPr>
          <p:cNvPr id="3" name="Content Placeholder 2"/>
          <p:cNvSpPr>
            <a:spLocks noGrp="1"/>
          </p:cNvSpPr>
          <p:nvPr>
            <p:ph idx="1"/>
          </p:nvPr>
        </p:nvSpPr>
        <p:spPr>
          <a:xfrm>
            <a:off x="4261644" y="186182"/>
            <a:ext cx="7730836" cy="6276109"/>
          </a:xfrm>
        </p:spPr>
        <p:txBody>
          <a:bodyPr anchor="t">
            <a:normAutofit/>
          </a:bodyPr>
          <a:lstStyle/>
          <a:p>
            <a:pPr marL="0" indent="0" algn="just">
              <a:buNone/>
            </a:pPr>
            <a:r>
              <a:rPr lang="en-GB" sz="2000" b="1" dirty="0"/>
              <a:t>A Wales of Cohesive Communities </a:t>
            </a:r>
            <a:r>
              <a:rPr lang="en-GB" sz="2000" dirty="0"/>
              <a:t>- Attractive, viable, safe and well-connected communities</a:t>
            </a:r>
          </a:p>
          <a:p>
            <a:endParaRPr lang="en-GB" sz="1400" dirty="0"/>
          </a:p>
          <a:p>
            <a:pPr marL="0" indent="0">
              <a:buNone/>
            </a:pPr>
            <a:endParaRPr lang="en-GB" sz="1400" dirty="0"/>
          </a:p>
          <a:p>
            <a:endParaRPr lang="en-GB" sz="1400" dirty="0"/>
          </a:p>
          <a:p>
            <a:r>
              <a:rPr lang="en-GB" sz="1600" dirty="0"/>
              <a:t>YFC are an integral part of their local communities </a:t>
            </a:r>
          </a:p>
          <a:p>
            <a:r>
              <a:rPr lang="en-GB" sz="1600" dirty="0"/>
              <a:t>Events or concerts </a:t>
            </a:r>
          </a:p>
          <a:p>
            <a:r>
              <a:rPr lang="en-GB" sz="1600" dirty="0"/>
              <a:t>Clubs helping/ or out in their community</a:t>
            </a:r>
          </a:p>
          <a:p>
            <a:r>
              <a:rPr lang="en-GB" sz="1600" dirty="0" err="1"/>
              <a:t>Covid</a:t>
            </a:r>
            <a:r>
              <a:rPr lang="en-GB" sz="1600" dirty="0"/>
              <a:t> 19 – Members/Clubs – shopping and collecting medicine </a:t>
            </a:r>
          </a:p>
          <a:p>
            <a:r>
              <a:rPr lang="en-GB" sz="1600" dirty="0"/>
              <a:t>Open to all members within the communities </a:t>
            </a:r>
          </a:p>
          <a:p>
            <a:pPr marL="0" indent="0">
              <a:buNone/>
            </a:pPr>
            <a:endParaRPr lang="en-GB" sz="1400" dirty="0"/>
          </a:p>
          <a:p>
            <a:endParaRPr lang="en-GB" dirty="0"/>
          </a:p>
          <a:p>
            <a:endParaRPr lang="en-GB" dirty="0"/>
          </a:p>
          <a:p>
            <a:endParaRPr lang="en-GB" dirty="0"/>
          </a:p>
          <a:p>
            <a:pPr marL="0" indent="0">
              <a:buNone/>
            </a:pPr>
            <a:endParaRPr lang="en-GB" dirty="0"/>
          </a:p>
          <a:p>
            <a:endParaRPr dirty="0"/>
          </a:p>
        </p:txBody>
      </p:sp>
    </p:spTree>
    <p:extLst>
      <p:ext uri="{BB962C8B-B14F-4D97-AF65-F5344CB8AC3E}">
        <p14:creationId xmlns:p14="http://schemas.microsoft.com/office/powerpoint/2010/main" val="2619460120"/>
      </p:ext>
    </p:extLst>
  </p:cSld>
  <p:clrMapOvr>
    <a:masterClrMapping/>
  </p:clrMapOvr>
  <mc:AlternateContent xmlns:mc="http://schemas.openxmlformats.org/markup-compatibility/2006" xmlns:p14="http://schemas.microsoft.com/office/powerpoint/2010/main">
    <mc:Choice Requires="p14">
      <p:transition spd="slow" p14:dur="2000" advTm="59149"/>
    </mc:Choice>
    <mc:Fallback xmlns="">
      <p:transition spd="slow" advTm="5914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0" y="1240076"/>
            <a:ext cx="4062126" cy="4584527"/>
          </a:xfrm>
        </p:spPr>
        <p:txBody>
          <a:bodyPr>
            <a:normAutofit/>
          </a:bodyPr>
          <a:lstStyle/>
          <a:p>
            <a:r>
              <a:rPr lang="en-US" sz="2700" dirty="0">
                <a:solidFill>
                  <a:srgbClr val="FFFFFF"/>
                </a:solidFill>
              </a:rPr>
              <a:t>Well-being of future generations (wales) act 2015</a:t>
            </a:r>
          </a:p>
        </p:txBody>
      </p:sp>
      <p:sp>
        <p:nvSpPr>
          <p:cNvPr id="3" name="Content Placeholder 2"/>
          <p:cNvSpPr>
            <a:spLocks noGrp="1"/>
          </p:cNvSpPr>
          <p:nvPr>
            <p:ph idx="1"/>
          </p:nvPr>
        </p:nvSpPr>
        <p:spPr>
          <a:xfrm>
            <a:off x="4261644" y="186182"/>
            <a:ext cx="7730836" cy="6339878"/>
          </a:xfrm>
        </p:spPr>
        <p:txBody>
          <a:bodyPr anchor="t">
            <a:normAutofit/>
          </a:bodyPr>
          <a:lstStyle/>
          <a:p>
            <a:pPr marL="0" indent="0" algn="just">
              <a:buNone/>
            </a:pPr>
            <a:r>
              <a:rPr lang="en-GB" sz="1800" b="1" dirty="0"/>
              <a:t>A Wales of Vibrant Culture and Thriving Welsh Language - </a:t>
            </a:r>
            <a:r>
              <a:rPr lang="en-GB" sz="1800" dirty="0"/>
              <a:t>A society that promotes and protects culture, heritage and the Welsh language, and which encourages people to participate in the arts, and sports and recreation.</a:t>
            </a:r>
          </a:p>
          <a:p>
            <a:pPr marL="0" indent="0" algn="just">
              <a:buNone/>
            </a:pPr>
            <a:endParaRPr lang="en-GB" sz="1800" dirty="0"/>
          </a:p>
          <a:p>
            <a:pPr algn="just"/>
            <a:r>
              <a:rPr lang="en-GB" sz="1400" dirty="0"/>
              <a:t>The Organisation offers a plethora of cultural and life skills to its members at a local (County level), Wales level and UK wide level.</a:t>
            </a:r>
          </a:p>
          <a:p>
            <a:pPr algn="just"/>
            <a:r>
              <a:rPr lang="en-GB" sz="1400" dirty="0"/>
              <a:t>The Organisation supports and provides opportunities for rural young people in the maintaining of cultural and heritage of rural Wales </a:t>
            </a:r>
          </a:p>
          <a:p>
            <a:pPr algn="just"/>
            <a:r>
              <a:rPr lang="en-GB" sz="1400" dirty="0"/>
              <a:t>Organisation has a strong history of talent development </a:t>
            </a:r>
          </a:p>
          <a:p>
            <a:pPr algn="just"/>
            <a:r>
              <a:rPr lang="en-GB" sz="1400" dirty="0"/>
              <a:t>Carmarthenshire YFC is run in the Welsh Language or bilingual on a County level, and the vast majority of the 22 Clubs operate through the medium of Welsh.</a:t>
            </a:r>
          </a:p>
          <a:p>
            <a:pPr marL="0" indent="0">
              <a:buNone/>
            </a:pPr>
            <a:endParaRPr lang="en-GB" dirty="0"/>
          </a:p>
          <a:p>
            <a:endParaRPr lang="en-GB" dirty="0"/>
          </a:p>
          <a:p>
            <a:endParaRPr lang="en-GB" dirty="0"/>
          </a:p>
          <a:p>
            <a:pPr marL="0" indent="0">
              <a:buNone/>
            </a:pPr>
            <a:endParaRPr lang="en-GB" dirty="0"/>
          </a:p>
          <a:p>
            <a:endParaRPr dirty="0"/>
          </a:p>
        </p:txBody>
      </p:sp>
    </p:spTree>
    <p:extLst>
      <p:ext uri="{BB962C8B-B14F-4D97-AF65-F5344CB8AC3E}">
        <p14:creationId xmlns:p14="http://schemas.microsoft.com/office/powerpoint/2010/main" val="158906128"/>
      </p:ext>
    </p:extLst>
  </p:cSld>
  <p:clrMapOvr>
    <a:masterClrMapping/>
  </p:clrMapOvr>
  <mc:AlternateContent xmlns:mc="http://schemas.openxmlformats.org/markup-compatibility/2006" xmlns:p14="http://schemas.microsoft.com/office/powerpoint/2010/main">
    <mc:Choice Requires="p14">
      <p:transition spd="slow" p14:dur="2000" advTm="68037"/>
    </mc:Choice>
    <mc:Fallback xmlns="">
      <p:transition spd="slow" advTm="6803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9520" y="1252603"/>
            <a:ext cx="1478071" cy="576198"/>
          </a:xfrm>
        </p:spPr>
        <p:txBody>
          <a:bodyPr>
            <a:normAutofit/>
          </a:bodyPr>
          <a:lstStyle/>
          <a:p>
            <a:r>
              <a:rPr lang="en-US" sz="2700" dirty="0" err="1">
                <a:solidFill>
                  <a:srgbClr val="FFFFFF"/>
                </a:solidFill>
              </a:rPr>
              <a:t>gOALS</a:t>
            </a:r>
            <a:endParaRPr lang="en-US" sz="2700" dirty="0">
              <a:solidFill>
                <a:srgbClr val="FFFFFF"/>
              </a:solidFill>
            </a:endParaRPr>
          </a:p>
        </p:txBody>
      </p:sp>
      <p:sp>
        <p:nvSpPr>
          <p:cNvPr id="3" name="Content Placeholder 2"/>
          <p:cNvSpPr>
            <a:spLocks noGrp="1"/>
          </p:cNvSpPr>
          <p:nvPr>
            <p:ph idx="1"/>
          </p:nvPr>
        </p:nvSpPr>
        <p:spPr>
          <a:xfrm>
            <a:off x="4261644" y="186182"/>
            <a:ext cx="7730836" cy="6276109"/>
          </a:xfrm>
        </p:spPr>
        <p:txBody>
          <a:bodyPr anchor="t">
            <a:normAutofit/>
          </a:bodyPr>
          <a:lstStyle/>
          <a:p>
            <a:pPr algn="just"/>
            <a:r>
              <a:rPr lang="en-GB" dirty="0"/>
              <a:t>Goal setting is a formal process during which you define an agenda for your business unit, group or team. This agenda may require you to collaborate with people outside your unit too – such as peers and people higher up in other parts of the Organisation.</a:t>
            </a:r>
          </a:p>
          <a:p>
            <a:pPr marL="0" indent="0" algn="just">
              <a:buNone/>
            </a:pPr>
            <a:r>
              <a:rPr lang="en-GB" dirty="0"/>
              <a:t>Review (2009)</a:t>
            </a:r>
          </a:p>
          <a:p>
            <a:endParaRPr lang="en-GB" dirty="0"/>
          </a:p>
          <a:p>
            <a:r>
              <a:rPr lang="en-GB" sz="1800" dirty="0"/>
              <a:t>Goals are very relevant to Carmarthenshire YFC</a:t>
            </a:r>
          </a:p>
          <a:p>
            <a:r>
              <a:rPr lang="en-GB" sz="1800" dirty="0"/>
              <a:t>Development Plan – Every three years</a:t>
            </a:r>
          </a:p>
          <a:p>
            <a:r>
              <a:rPr lang="en-GB" sz="1800" dirty="0"/>
              <a:t>The WBFG 2015 Goals were added to the Organisations Development Plan in 2018 </a:t>
            </a:r>
          </a:p>
          <a:p>
            <a:r>
              <a:rPr lang="en-GB" sz="1800" dirty="0"/>
              <a:t>All Clubs have approved the development plan – goals to implement within their Club.</a:t>
            </a:r>
          </a:p>
          <a:p>
            <a:pPr marL="0" indent="0">
              <a:buNone/>
            </a:pPr>
            <a:endParaRPr lang="en-GB" dirty="0"/>
          </a:p>
          <a:p>
            <a:endParaRPr dirty="0"/>
          </a:p>
        </p:txBody>
      </p:sp>
    </p:spTree>
    <p:extLst>
      <p:ext uri="{BB962C8B-B14F-4D97-AF65-F5344CB8AC3E}">
        <p14:creationId xmlns:p14="http://schemas.microsoft.com/office/powerpoint/2010/main" val="56343703"/>
      </p:ext>
    </p:extLst>
  </p:cSld>
  <p:clrMapOvr>
    <a:masterClrMapping/>
  </p:clrMapOvr>
  <mc:AlternateContent xmlns:mc="http://schemas.openxmlformats.org/markup-compatibility/2006" xmlns:p14="http://schemas.microsoft.com/office/powerpoint/2010/main">
    <mc:Choice Requires="p14">
      <p:transition spd="slow" p14:dur="2000" advTm="63950"/>
    </mc:Choice>
    <mc:Fallback xmlns="">
      <p:transition spd="slow" advTm="6395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9520" y="1252603"/>
            <a:ext cx="3721127" cy="576198"/>
          </a:xfrm>
        </p:spPr>
        <p:txBody>
          <a:bodyPr>
            <a:normAutofit fontScale="90000"/>
          </a:bodyPr>
          <a:lstStyle/>
          <a:p>
            <a:r>
              <a:rPr lang="en-US" sz="2700" dirty="0">
                <a:solidFill>
                  <a:srgbClr val="FFFFFF"/>
                </a:solidFill>
              </a:rPr>
              <a:t>Other sustainable development </a:t>
            </a:r>
            <a:r>
              <a:rPr lang="en-US" sz="2700" dirty="0" err="1">
                <a:solidFill>
                  <a:srgbClr val="FFFFFF"/>
                </a:solidFill>
              </a:rPr>
              <a:t>gOALS</a:t>
            </a:r>
            <a:endParaRPr lang="en-US" sz="2700" dirty="0">
              <a:solidFill>
                <a:srgbClr val="FFFFFF"/>
              </a:solidFill>
            </a:endParaRPr>
          </a:p>
        </p:txBody>
      </p:sp>
      <p:sp>
        <p:nvSpPr>
          <p:cNvPr id="3" name="Content Placeholder 2"/>
          <p:cNvSpPr>
            <a:spLocks noGrp="1"/>
          </p:cNvSpPr>
          <p:nvPr>
            <p:ph idx="1"/>
          </p:nvPr>
        </p:nvSpPr>
        <p:spPr>
          <a:xfrm>
            <a:off x="4261644" y="186182"/>
            <a:ext cx="7730836" cy="6276109"/>
          </a:xfrm>
        </p:spPr>
        <p:txBody>
          <a:bodyPr anchor="t">
            <a:normAutofit/>
          </a:bodyPr>
          <a:lstStyle/>
          <a:p>
            <a:pPr algn="just"/>
            <a:r>
              <a:rPr lang="en-GB" sz="1800" dirty="0"/>
              <a:t>One of the main development goals that has been placed during the last decade is from the United Nations. </a:t>
            </a:r>
          </a:p>
          <a:p>
            <a:pPr algn="just"/>
            <a:r>
              <a:rPr lang="en-GB" sz="1800" dirty="0"/>
              <a:t>The 2030 Agenda for Sustainable Development, adopted by all United Nations Member States in 2015, provides a shared blueprint for peace and prosperity for people and the planet, now and into the future. </a:t>
            </a:r>
          </a:p>
          <a:p>
            <a:pPr algn="just"/>
            <a:r>
              <a:rPr lang="en-GB" sz="1800" dirty="0"/>
              <a:t>At its heart are the 17 Sustainable Development Goals (SDGs), which are an urgent call for action by all countries - developed and developing - in a global partnership. </a:t>
            </a:r>
          </a:p>
          <a:p>
            <a:pPr algn="just"/>
            <a:endParaRPr lang="en-GB" sz="1800" dirty="0"/>
          </a:p>
          <a:p>
            <a:pPr algn="just"/>
            <a:endParaRPr lang="en-GB" sz="1800" dirty="0"/>
          </a:p>
          <a:p>
            <a:pPr algn="just"/>
            <a:endParaRPr lang="en-GB" sz="1800" dirty="0"/>
          </a:p>
          <a:p>
            <a:pPr algn="just"/>
            <a:endParaRPr lang="en-GB" sz="1800" dirty="0"/>
          </a:p>
          <a:p>
            <a:pPr algn="just"/>
            <a:endParaRPr lang="en-GB" sz="1800" dirty="0"/>
          </a:p>
          <a:p>
            <a:pPr algn="just"/>
            <a:endParaRPr lang="en-GB" sz="1800" dirty="0"/>
          </a:p>
          <a:p>
            <a:pPr marL="0" indent="0" algn="just">
              <a:buNone/>
            </a:pPr>
            <a:r>
              <a:rPr lang="en-GB" sz="1800" dirty="0"/>
              <a:t>United Nations (2020)</a:t>
            </a:r>
            <a:endParaRPr lang="en-GB" dirty="0"/>
          </a:p>
          <a:p>
            <a:endParaRPr lang="en-GB" dirty="0"/>
          </a:p>
          <a:p>
            <a:endParaRPr lang="en-GB" dirty="0"/>
          </a:p>
          <a:p>
            <a:pPr marL="0" indent="0">
              <a:buNone/>
            </a:pPr>
            <a:endParaRPr lang="en-GB" dirty="0"/>
          </a:p>
          <a:p>
            <a:endParaRPr dirty="0"/>
          </a:p>
        </p:txBody>
      </p:sp>
      <p:pic>
        <p:nvPicPr>
          <p:cNvPr id="4" name="Picture 3">
            <a:extLst>
              <a:ext uri="{FF2B5EF4-FFF2-40B4-BE49-F238E27FC236}">
                <a16:creationId xmlns:a16="http://schemas.microsoft.com/office/drawing/2014/main" id="{23F1C8A4-CBD2-4277-8653-BB71724781C3}"/>
              </a:ext>
            </a:extLst>
          </p:cNvPr>
          <p:cNvPicPr>
            <a:picLocks noChangeAspect="1"/>
          </p:cNvPicPr>
          <p:nvPr/>
        </p:nvPicPr>
        <p:blipFill>
          <a:blip r:embed="rId3"/>
          <a:stretch>
            <a:fillRect/>
          </a:stretch>
        </p:blipFill>
        <p:spPr>
          <a:xfrm>
            <a:off x="6096000" y="3429000"/>
            <a:ext cx="4161255" cy="2422349"/>
          </a:xfrm>
          <a:prstGeom prst="rect">
            <a:avLst/>
          </a:prstGeom>
        </p:spPr>
      </p:pic>
    </p:spTree>
    <p:extLst>
      <p:ext uri="{BB962C8B-B14F-4D97-AF65-F5344CB8AC3E}">
        <p14:creationId xmlns:p14="http://schemas.microsoft.com/office/powerpoint/2010/main" val="3396775934"/>
      </p:ext>
    </p:extLst>
  </p:cSld>
  <p:clrMapOvr>
    <a:masterClrMapping/>
  </p:clrMapOvr>
  <mc:AlternateContent xmlns:mc="http://schemas.openxmlformats.org/markup-compatibility/2006" xmlns:p14="http://schemas.microsoft.com/office/powerpoint/2010/main">
    <mc:Choice Requires="p14">
      <p:transition spd="slow" p14:dur="2000" advTm="45336"/>
    </mc:Choice>
    <mc:Fallback xmlns="">
      <p:transition spd="slow" advTm="4533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9520" y="1252603"/>
            <a:ext cx="3721127" cy="576198"/>
          </a:xfrm>
        </p:spPr>
        <p:txBody>
          <a:bodyPr>
            <a:normAutofit fontScale="90000"/>
          </a:bodyPr>
          <a:lstStyle/>
          <a:p>
            <a:r>
              <a:rPr lang="en-US" sz="2700" dirty="0">
                <a:solidFill>
                  <a:srgbClr val="FFFFFF"/>
                </a:solidFill>
              </a:rPr>
              <a:t>Other sustainable development </a:t>
            </a:r>
            <a:r>
              <a:rPr lang="en-US" sz="2700" dirty="0" err="1">
                <a:solidFill>
                  <a:srgbClr val="FFFFFF"/>
                </a:solidFill>
              </a:rPr>
              <a:t>gOALS</a:t>
            </a:r>
            <a:endParaRPr lang="en-US" sz="2700" dirty="0">
              <a:solidFill>
                <a:srgbClr val="FFFFFF"/>
              </a:solidFill>
            </a:endParaRPr>
          </a:p>
        </p:txBody>
      </p:sp>
      <p:sp>
        <p:nvSpPr>
          <p:cNvPr id="3" name="Content Placeholder 2"/>
          <p:cNvSpPr>
            <a:spLocks noGrp="1"/>
          </p:cNvSpPr>
          <p:nvPr>
            <p:ph idx="1"/>
          </p:nvPr>
        </p:nvSpPr>
        <p:spPr>
          <a:xfrm>
            <a:off x="4261644" y="186182"/>
            <a:ext cx="7730836" cy="6276109"/>
          </a:xfrm>
        </p:spPr>
        <p:txBody>
          <a:bodyPr anchor="t">
            <a:normAutofit/>
          </a:bodyPr>
          <a:lstStyle/>
          <a:p>
            <a:pPr algn="just"/>
            <a:r>
              <a:rPr lang="en-GB" sz="1800" dirty="0"/>
              <a:t>The Welsh Government “Education for Sustainable Development and Global Citizenship” (ESDGC) is a guidance document to aid delivery of education that will prepare young people for life in the 21st century in schools</a:t>
            </a:r>
          </a:p>
          <a:p>
            <a:pPr algn="just"/>
            <a:r>
              <a:rPr lang="en-GB" sz="1800" dirty="0"/>
              <a:t>Learns about values and attitudes, understanding and skills. </a:t>
            </a:r>
          </a:p>
          <a:p>
            <a:pPr algn="just"/>
            <a:r>
              <a:rPr lang="en-GB" sz="1800" dirty="0"/>
              <a:t>It is an ethos that can be embedded throughout schools, an attitude to be adopted, a value system and a way of life. </a:t>
            </a:r>
          </a:p>
          <a:p>
            <a:pPr algn="just"/>
            <a:r>
              <a:rPr lang="en-GB" sz="1800" dirty="0"/>
              <a:t>It recognises that the world is unjust and unequal, but that it can be shaped and changed by the attitudes, values and behaviour of the people who populate it.</a:t>
            </a:r>
          </a:p>
          <a:p>
            <a:pPr algn="just"/>
            <a:endParaRPr lang="en-GB" sz="1800" dirty="0"/>
          </a:p>
          <a:p>
            <a:pPr algn="just"/>
            <a:endParaRPr lang="en-GB" sz="1800" dirty="0"/>
          </a:p>
          <a:p>
            <a:pPr marL="0" indent="0" algn="just">
              <a:buNone/>
            </a:pPr>
            <a:r>
              <a:rPr lang="en-GB" sz="1800" dirty="0"/>
              <a:t>Welsh Government (2018)</a:t>
            </a:r>
          </a:p>
          <a:p>
            <a:pPr algn="just"/>
            <a:endParaRPr lang="en-GB" dirty="0"/>
          </a:p>
          <a:p>
            <a:pPr marL="0" indent="0">
              <a:buNone/>
            </a:pPr>
            <a:endParaRPr lang="en-GB" dirty="0"/>
          </a:p>
          <a:p>
            <a:endParaRPr dirty="0"/>
          </a:p>
        </p:txBody>
      </p:sp>
      <p:pic>
        <p:nvPicPr>
          <p:cNvPr id="6" name="Picture 5">
            <a:extLst>
              <a:ext uri="{FF2B5EF4-FFF2-40B4-BE49-F238E27FC236}">
                <a16:creationId xmlns:a16="http://schemas.microsoft.com/office/drawing/2014/main" id="{9EBEE53B-2980-4DDC-8FBF-0161E0AE8568}"/>
              </a:ext>
            </a:extLst>
          </p:cNvPr>
          <p:cNvPicPr>
            <a:picLocks noChangeAspect="1"/>
          </p:cNvPicPr>
          <p:nvPr/>
        </p:nvPicPr>
        <p:blipFill rotWithShape="1">
          <a:blip r:embed="rId3"/>
          <a:srcRect l="31056" t="16566" r="34436" b="2715"/>
          <a:stretch/>
        </p:blipFill>
        <p:spPr>
          <a:xfrm>
            <a:off x="8959530" y="3324236"/>
            <a:ext cx="2221485" cy="3103418"/>
          </a:xfrm>
          <a:prstGeom prst="rect">
            <a:avLst/>
          </a:prstGeom>
        </p:spPr>
      </p:pic>
    </p:spTree>
    <p:extLst>
      <p:ext uri="{BB962C8B-B14F-4D97-AF65-F5344CB8AC3E}">
        <p14:creationId xmlns:p14="http://schemas.microsoft.com/office/powerpoint/2010/main" val="463373519"/>
      </p:ext>
    </p:extLst>
  </p:cSld>
  <p:clrMapOvr>
    <a:masterClrMapping/>
  </p:clrMapOvr>
  <mc:AlternateContent xmlns:mc="http://schemas.openxmlformats.org/markup-compatibility/2006" xmlns:p14="http://schemas.microsoft.com/office/powerpoint/2010/main">
    <mc:Choice Requires="p14">
      <p:transition spd="slow" p14:dur="2000" advTm="37221"/>
    </mc:Choice>
    <mc:Fallback xmlns="">
      <p:transition spd="slow" advTm="3722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9520" y="1252603"/>
            <a:ext cx="3721127" cy="576198"/>
          </a:xfrm>
        </p:spPr>
        <p:txBody>
          <a:bodyPr>
            <a:normAutofit fontScale="90000"/>
          </a:bodyPr>
          <a:lstStyle/>
          <a:p>
            <a:r>
              <a:rPr lang="en-US" sz="2700" dirty="0">
                <a:solidFill>
                  <a:srgbClr val="FFFFFF"/>
                </a:solidFill>
              </a:rPr>
              <a:t>Other sustainable development goals</a:t>
            </a:r>
          </a:p>
        </p:txBody>
      </p:sp>
      <p:sp>
        <p:nvSpPr>
          <p:cNvPr id="3" name="Content Placeholder 2"/>
          <p:cNvSpPr>
            <a:spLocks noGrp="1"/>
          </p:cNvSpPr>
          <p:nvPr>
            <p:ph idx="1"/>
          </p:nvPr>
        </p:nvSpPr>
        <p:spPr>
          <a:xfrm>
            <a:off x="4261644" y="186182"/>
            <a:ext cx="7730836" cy="6276109"/>
          </a:xfrm>
        </p:spPr>
        <p:txBody>
          <a:bodyPr anchor="t">
            <a:normAutofit/>
          </a:bodyPr>
          <a:lstStyle/>
          <a:p>
            <a:pPr algn="just"/>
            <a:endParaRPr lang="en-GB" sz="1800" dirty="0"/>
          </a:p>
          <a:p>
            <a:pPr algn="just"/>
            <a:endParaRPr lang="en-GB" sz="1800" dirty="0"/>
          </a:p>
          <a:p>
            <a:pPr algn="just"/>
            <a:endParaRPr lang="en-GB" sz="1800" dirty="0"/>
          </a:p>
          <a:p>
            <a:pPr algn="just"/>
            <a:r>
              <a:rPr lang="en-GB" sz="1800" dirty="0"/>
              <a:t>Secure a better future and to secure a world we want to live in Today,  Tomorrow and for future years. </a:t>
            </a:r>
          </a:p>
          <a:p>
            <a:pPr algn="just"/>
            <a:r>
              <a:rPr lang="en-GB" sz="1800" dirty="0"/>
              <a:t>The WBG, ESDGC + United Nations Sustainable Goals link – All countries in the World are facing uncertain challenges now and in the future </a:t>
            </a:r>
          </a:p>
          <a:p>
            <a:pPr algn="just"/>
            <a:r>
              <a:rPr lang="en-GB" sz="1800" dirty="0"/>
              <a:t>All goals will secure: </a:t>
            </a:r>
          </a:p>
          <a:p>
            <a:pPr algn="just"/>
            <a:r>
              <a:rPr lang="en-GB" sz="1600" dirty="0"/>
              <a:t>To make people aware about the long term impact their decisions can make</a:t>
            </a:r>
          </a:p>
          <a:p>
            <a:pPr algn="just"/>
            <a:r>
              <a:rPr lang="en-GB" sz="1600" dirty="0"/>
              <a:t>Learn about different topics such as climate change and poverty</a:t>
            </a:r>
          </a:p>
          <a:p>
            <a:pPr algn="just"/>
            <a:r>
              <a:rPr lang="en-GB" sz="1600" dirty="0"/>
              <a:t>Make a difference to themselves and their community </a:t>
            </a:r>
          </a:p>
          <a:p>
            <a:pPr algn="just"/>
            <a:endParaRPr lang="en-GB" sz="1800" dirty="0"/>
          </a:p>
          <a:p>
            <a:pPr marL="0" indent="0">
              <a:buNone/>
            </a:pPr>
            <a:endParaRPr lang="en-GB" dirty="0"/>
          </a:p>
          <a:p>
            <a:endParaRPr dirty="0"/>
          </a:p>
        </p:txBody>
      </p:sp>
    </p:spTree>
    <p:extLst>
      <p:ext uri="{BB962C8B-B14F-4D97-AF65-F5344CB8AC3E}">
        <p14:creationId xmlns:p14="http://schemas.microsoft.com/office/powerpoint/2010/main" val="3079141103"/>
      </p:ext>
    </p:extLst>
  </p:cSld>
  <p:clrMapOvr>
    <a:masterClrMapping/>
  </p:clrMapOvr>
  <mc:AlternateContent xmlns:mc="http://schemas.openxmlformats.org/markup-compatibility/2006" xmlns:p14="http://schemas.microsoft.com/office/powerpoint/2010/main">
    <mc:Choice Requires="p14">
      <p:transition spd="slow" p14:dur="2000" advTm="51854"/>
    </mc:Choice>
    <mc:Fallback xmlns="">
      <p:transition spd="slow" advTm="5185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9520" y="1252603"/>
            <a:ext cx="3721127" cy="576198"/>
          </a:xfrm>
        </p:spPr>
        <p:txBody>
          <a:bodyPr>
            <a:normAutofit fontScale="90000"/>
          </a:bodyPr>
          <a:lstStyle/>
          <a:p>
            <a:r>
              <a:rPr lang="en-US" sz="2700" dirty="0">
                <a:solidFill>
                  <a:srgbClr val="FFFFFF"/>
                </a:solidFill>
              </a:rPr>
              <a:t>Well-being of future generations (wales) act 2015</a:t>
            </a:r>
          </a:p>
        </p:txBody>
      </p:sp>
      <p:sp>
        <p:nvSpPr>
          <p:cNvPr id="3" name="Content Placeholder 2"/>
          <p:cNvSpPr>
            <a:spLocks noGrp="1"/>
          </p:cNvSpPr>
          <p:nvPr>
            <p:ph idx="1"/>
          </p:nvPr>
        </p:nvSpPr>
        <p:spPr>
          <a:xfrm>
            <a:off x="4261644" y="186182"/>
            <a:ext cx="7730836" cy="6276109"/>
          </a:xfrm>
        </p:spPr>
        <p:txBody>
          <a:bodyPr anchor="t">
            <a:normAutofit/>
          </a:bodyPr>
          <a:lstStyle/>
          <a:p>
            <a:pPr algn="just"/>
            <a:r>
              <a:rPr lang="en-GB" sz="1900" dirty="0"/>
              <a:t>In 2015, the Welsh Assembly passed the Well-being of Future Generations (Wales) Act making it the first legislature in the world to enshrine in law a duty, falling on public bodies, to safeguard the well-being of future generations. Davies,  (2016)</a:t>
            </a:r>
          </a:p>
          <a:p>
            <a:r>
              <a:rPr lang="en-GB" sz="1400" dirty="0"/>
              <a:t>(1) Each public body must carry out sustainable development.</a:t>
            </a:r>
          </a:p>
          <a:p>
            <a:r>
              <a:rPr lang="en-GB" sz="1400" dirty="0"/>
              <a:t>(2) The action a public body takes in carrying out sustainable development must include:</a:t>
            </a:r>
          </a:p>
          <a:p>
            <a:r>
              <a:rPr lang="en-GB" sz="1400" dirty="0"/>
              <a:t>(a) setting and publishing objectives (‘‘well-being objectives’’) that are designed to maximise its contribution to achieving each of the well-being goals, and</a:t>
            </a:r>
          </a:p>
          <a:p>
            <a:r>
              <a:rPr lang="en-GB" sz="1400" dirty="0"/>
              <a:t>(b) taking all reasonable steps (in exercising its functions) to meet those objectives. ... </a:t>
            </a:r>
          </a:p>
          <a:p>
            <a:pPr marL="0" indent="0">
              <a:buNone/>
            </a:pPr>
            <a:r>
              <a:rPr lang="en-GB" sz="1400" dirty="0"/>
              <a:t>The Future Generations Commissioner (FGC) was appointed by the Welsh Ministers, in consultation with the ‘responsible’ committee of the Welsh Assembly.  Sophie Howe’s  ‘general duty’ is to:</a:t>
            </a:r>
          </a:p>
          <a:p>
            <a:r>
              <a:rPr lang="en-GB" sz="1400" dirty="0"/>
              <a:t>(a) to promote the sustainable development principle, in particular to–</a:t>
            </a:r>
          </a:p>
          <a:p>
            <a:r>
              <a:rPr lang="en-GB" sz="1400" dirty="0"/>
              <a:t>(</a:t>
            </a:r>
            <a:r>
              <a:rPr lang="en-GB" sz="1400" dirty="0" err="1"/>
              <a:t>i</a:t>
            </a:r>
            <a:r>
              <a:rPr lang="en-GB" sz="1400" dirty="0"/>
              <a:t>) act as a guardian of the ability of future generations to meet their needs, and</a:t>
            </a:r>
          </a:p>
          <a:p>
            <a:r>
              <a:rPr lang="en-GB" sz="1400" dirty="0"/>
              <a:t>(ii) encourage public bodies to take greater account of the long-term impact of the things that they do, and</a:t>
            </a:r>
          </a:p>
          <a:p>
            <a:r>
              <a:rPr lang="en-GB" sz="1400" dirty="0"/>
              <a:t>(b) for that purpose, to monitor and assess the extent to which well-being objectives set by public bodies are being met.</a:t>
            </a:r>
            <a:endParaRPr sz="1400" dirty="0"/>
          </a:p>
        </p:txBody>
      </p:sp>
    </p:spTree>
    <p:extLst>
      <p:ext uri="{BB962C8B-B14F-4D97-AF65-F5344CB8AC3E}">
        <p14:creationId xmlns:p14="http://schemas.microsoft.com/office/powerpoint/2010/main" val="3936207695"/>
      </p:ext>
    </p:extLst>
  </p:cSld>
  <p:clrMapOvr>
    <a:masterClrMapping/>
  </p:clrMapOvr>
  <mc:AlternateContent xmlns:mc="http://schemas.openxmlformats.org/markup-compatibility/2006" xmlns:p14="http://schemas.microsoft.com/office/powerpoint/2010/main">
    <mc:Choice Requires="p14">
      <p:transition spd="slow" p14:dur="2000" advTm="87503"/>
    </mc:Choice>
    <mc:Fallback xmlns="">
      <p:transition spd="slow" advTm="8750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9520" y="1252603"/>
            <a:ext cx="3721127" cy="576198"/>
          </a:xfrm>
        </p:spPr>
        <p:txBody>
          <a:bodyPr>
            <a:normAutofit fontScale="90000"/>
          </a:bodyPr>
          <a:lstStyle/>
          <a:p>
            <a:r>
              <a:rPr lang="en-US" sz="2700" dirty="0">
                <a:solidFill>
                  <a:srgbClr val="FFFFFF"/>
                </a:solidFill>
              </a:rPr>
              <a:t>Well-being of future generations (wales) act 2015</a:t>
            </a:r>
          </a:p>
        </p:txBody>
      </p:sp>
      <p:sp>
        <p:nvSpPr>
          <p:cNvPr id="3" name="Content Placeholder 2"/>
          <p:cNvSpPr>
            <a:spLocks noGrp="1"/>
          </p:cNvSpPr>
          <p:nvPr>
            <p:ph idx="1"/>
          </p:nvPr>
        </p:nvSpPr>
        <p:spPr>
          <a:xfrm>
            <a:off x="4261644" y="186182"/>
            <a:ext cx="7730836" cy="6276109"/>
          </a:xfrm>
        </p:spPr>
        <p:txBody>
          <a:bodyPr anchor="t">
            <a:normAutofit lnSpcReduction="10000"/>
          </a:bodyPr>
          <a:lstStyle/>
          <a:p>
            <a:pPr marL="0" indent="0" algn="just">
              <a:buNone/>
            </a:pPr>
            <a:endParaRPr lang="en-GB" sz="1400" dirty="0"/>
          </a:p>
          <a:p>
            <a:pPr marL="0" indent="0" algn="just">
              <a:buNone/>
            </a:pPr>
            <a:r>
              <a:rPr lang="en-GB" sz="1400" dirty="0"/>
              <a:t>Positives:</a:t>
            </a:r>
          </a:p>
          <a:p>
            <a:pPr algn="just"/>
            <a:r>
              <a:rPr lang="en-GB" sz="1400" dirty="0"/>
              <a:t>Different Communities have different needs – Can use the Well-being act to make decisions themselves; altered to meet the needs of each individual Community. </a:t>
            </a:r>
          </a:p>
          <a:p>
            <a:pPr algn="just"/>
            <a:r>
              <a:rPr lang="en-GB" sz="1400" dirty="0"/>
              <a:t>Encouraging local authorities, local communities, local Clubs to take responsibilities on how their decision making impacts the environment around them.</a:t>
            </a:r>
          </a:p>
          <a:p>
            <a:pPr algn="just"/>
            <a:r>
              <a:rPr lang="en-GB" sz="1400" dirty="0"/>
              <a:t>Gives everyone the opportunity to express themselves, support and maintain their physical and mental health, access resources such as sports centres and libraries. </a:t>
            </a:r>
          </a:p>
          <a:p>
            <a:pPr marL="0" indent="0" algn="just">
              <a:buNone/>
            </a:pPr>
            <a:endParaRPr lang="en-GB" sz="1400" dirty="0"/>
          </a:p>
          <a:p>
            <a:pPr marL="0" indent="0" algn="just">
              <a:buNone/>
            </a:pPr>
            <a:r>
              <a:rPr lang="en-GB" sz="1400" dirty="0"/>
              <a:t>Negatives:</a:t>
            </a:r>
          </a:p>
          <a:p>
            <a:pPr algn="just"/>
            <a:r>
              <a:rPr lang="en-GB" sz="1400" dirty="0"/>
              <a:t>One negative and limitation is that the Future Generations Commissioner; Sophie Howe does not have the power to stop things happening, although can carry out reviews, with feedback to public bodies.</a:t>
            </a:r>
          </a:p>
          <a:p>
            <a:pPr algn="just"/>
            <a:r>
              <a:rPr lang="en-GB" sz="1400" dirty="0"/>
              <a:t>29% of children in Wales are still in poverty’s grip, despite successive Welsh Governments trying to loosen it. Evans (2019)</a:t>
            </a:r>
          </a:p>
          <a:p>
            <a:pPr algn="just"/>
            <a:r>
              <a:rPr lang="en-GB" sz="1400" dirty="0"/>
              <a:t>Poverty can lead to various scenarios such as no family car,  low income can contribute to struggling to pay for membership or extra activities. </a:t>
            </a:r>
          </a:p>
          <a:p>
            <a:pPr algn="just"/>
            <a:r>
              <a:rPr lang="en-GB" sz="1400" dirty="0"/>
              <a:t>Divide in age – children and young people might have different views to the older generation, who have lived longer lives which could mean that things are being done in a traditional way; Hard to change tradition at times.</a:t>
            </a:r>
          </a:p>
          <a:p>
            <a:pPr algn="just"/>
            <a:endParaRPr sz="1400" dirty="0"/>
          </a:p>
        </p:txBody>
      </p:sp>
    </p:spTree>
    <p:extLst>
      <p:ext uri="{BB962C8B-B14F-4D97-AF65-F5344CB8AC3E}">
        <p14:creationId xmlns:p14="http://schemas.microsoft.com/office/powerpoint/2010/main" val="973916315"/>
      </p:ext>
    </p:extLst>
  </p:cSld>
  <p:clrMapOvr>
    <a:masterClrMapping/>
  </p:clrMapOvr>
  <mc:AlternateContent xmlns:mc="http://schemas.openxmlformats.org/markup-compatibility/2006" xmlns:p14="http://schemas.microsoft.com/office/powerpoint/2010/main">
    <mc:Choice Requires="p14">
      <p:transition spd="slow" p14:dur="2000" advTm="97912"/>
    </mc:Choice>
    <mc:Fallback xmlns="">
      <p:transition spd="slow" advTm="9791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9520" y="1252603"/>
            <a:ext cx="3721127" cy="576198"/>
          </a:xfrm>
        </p:spPr>
        <p:txBody>
          <a:bodyPr>
            <a:normAutofit/>
          </a:bodyPr>
          <a:lstStyle/>
          <a:p>
            <a:r>
              <a:rPr lang="en-US" sz="2700" dirty="0">
                <a:solidFill>
                  <a:srgbClr val="FFFFFF"/>
                </a:solidFill>
              </a:rPr>
              <a:t>Conclusion</a:t>
            </a:r>
          </a:p>
        </p:txBody>
      </p:sp>
      <p:sp>
        <p:nvSpPr>
          <p:cNvPr id="3" name="Content Placeholder 2"/>
          <p:cNvSpPr>
            <a:spLocks noGrp="1"/>
          </p:cNvSpPr>
          <p:nvPr>
            <p:ph idx="1"/>
          </p:nvPr>
        </p:nvSpPr>
        <p:spPr>
          <a:xfrm>
            <a:off x="4261644" y="186182"/>
            <a:ext cx="7730836" cy="6276109"/>
          </a:xfrm>
        </p:spPr>
        <p:txBody>
          <a:bodyPr anchor="t">
            <a:normAutofit/>
          </a:bodyPr>
          <a:lstStyle/>
          <a:p>
            <a:pPr algn="just"/>
            <a:endParaRPr lang="en-GB" sz="1400" dirty="0"/>
          </a:p>
          <a:p>
            <a:pPr algn="just"/>
            <a:r>
              <a:rPr lang="en-GB" sz="1400" dirty="0"/>
              <a:t>I do believe that the Well-being of future Generations (Wales) Act 2015 do promote a more Sustainable Community within my context, which is being a member at a Club with Carmarthenshire YFC.</a:t>
            </a:r>
          </a:p>
          <a:p>
            <a:pPr algn="just"/>
            <a:r>
              <a:rPr lang="en-GB" sz="1400" dirty="0"/>
              <a:t>The WBG give local authorities and many more public bodies including Carmarthenshire YFC the opportunity and guidance to follow various goals that can be altered to those individual needs.</a:t>
            </a:r>
          </a:p>
          <a:p>
            <a:pPr algn="just"/>
            <a:r>
              <a:rPr lang="en-GB" sz="1400" dirty="0"/>
              <a:t>Encouraging each Club and their members to take responsibility to make their own decisions for their future and their communities.</a:t>
            </a:r>
          </a:p>
          <a:p>
            <a:pPr algn="just"/>
            <a:r>
              <a:rPr lang="en-GB" sz="1400" dirty="0"/>
              <a:t>Following the WBG can also support members with their Physical and Mental Health.</a:t>
            </a:r>
          </a:p>
          <a:p>
            <a:pPr algn="just"/>
            <a:r>
              <a:rPr lang="en-GB" sz="1400" dirty="0"/>
              <a:t>The WBG can support the members to learn about various topics such as climate change or poverty, and can benefit understanding which could also benefit their decision making.</a:t>
            </a:r>
          </a:p>
          <a:p>
            <a:pPr marL="0" indent="0" algn="just">
              <a:buNone/>
            </a:pPr>
            <a:endParaRPr lang="en-GB" sz="1400" dirty="0"/>
          </a:p>
          <a:p>
            <a:pPr marL="0" indent="0" algn="just">
              <a:buNone/>
            </a:pPr>
            <a:r>
              <a:rPr lang="en-GB" sz="1400" dirty="0"/>
              <a:t>Although, I firmly believe that the WBG do promote a more sustainable community within Carmarthenshire YFC, I also agree that there could be various things that could be changed or be recommended within the Organisation. Two which include:</a:t>
            </a:r>
          </a:p>
          <a:p>
            <a:pPr algn="just"/>
            <a:r>
              <a:rPr lang="en-GB" sz="1400" dirty="0"/>
              <a:t>Secure more training/teaching on the WBG.</a:t>
            </a:r>
          </a:p>
          <a:p>
            <a:pPr algn="just"/>
            <a:r>
              <a:rPr lang="en-GB" sz="1400" dirty="0"/>
              <a:t>Secure all Members and leaders of Carmarthenshire YFC Clubs understand the importance of the WBG.</a:t>
            </a:r>
          </a:p>
        </p:txBody>
      </p:sp>
    </p:spTree>
    <p:extLst>
      <p:ext uri="{BB962C8B-B14F-4D97-AF65-F5344CB8AC3E}">
        <p14:creationId xmlns:p14="http://schemas.microsoft.com/office/powerpoint/2010/main" val="1057242277"/>
      </p:ext>
    </p:extLst>
  </p:cSld>
  <p:clrMapOvr>
    <a:masterClrMapping/>
  </p:clrMapOvr>
  <mc:AlternateContent xmlns:mc="http://schemas.openxmlformats.org/markup-compatibility/2006" xmlns:p14="http://schemas.microsoft.com/office/powerpoint/2010/main">
    <mc:Choice Requires="p14">
      <p:transition spd="slow" p14:dur="2000" advTm="93712"/>
    </mc:Choice>
    <mc:Fallback xmlns="">
      <p:transition spd="slow" advTm="9371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0890" y="1240076"/>
            <a:ext cx="3657125" cy="4584527"/>
          </a:xfrm>
        </p:spPr>
        <p:txBody>
          <a:bodyPr>
            <a:normAutofit/>
          </a:bodyPr>
          <a:lstStyle/>
          <a:p>
            <a:r>
              <a:rPr lang="en-US" sz="2700" dirty="0">
                <a:solidFill>
                  <a:srgbClr val="FFFFFF"/>
                </a:solidFill>
              </a:rPr>
              <a:t>References</a:t>
            </a:r>
          </a:p>
        </p:txBody>
      </p:sp>
      <p:sp>
        <p:nvSpPr>
          <p:cNvPr id="3" name="Content Placeholder 2"/>
          <p:cNvSpPr>
            <a:spLocks noGrp="1"/>
          </p:cNvSpPr>
          <p:nvPr>
            <p:ph idx="1"/>
          </p:nvPr>
        </p:nvSpPr>
        <p:spPr>
          <a:xfrm>
            <a:off x="4261644" y="186182"/>
            <a:ext cx="7730836" cy="6276109"/>
          </a:xfrm>
        </p:spPr>
        <p:txBody>
          <a:bodyPr anchor="t">
            <a:normAutofit fontScale="85000" lnSpcReduction="20000"/>
          </a:bodyPr>
          <a:lstStyle/>
          <a:p>
            <a:r>
              <a:rPr lang="en-GB" sz="1400" dirty="0"/>
              <a:t>Carmarthenshire YFC (2020) Carmarthenshire Y.F.C | Home. [online] Available at: &lt;https://www.carmsyfc.org.uk/&gt; [Accessed 14 December 2020].</a:t>
            </a:r>
          </a:p>
          <a:p>
            <a:r>
              <a:rPr lang="en-GB" sz="1400" dirty="0"/>
              <a:t>Davies, H (2016)  The Well-being of Future Generations (Wales) Act 2015: Duties or aspirations? Birmingham City University, Birmingham, UK</a:t>
            </a:r>
          </a:p>
          <a:p>
            <a:r>
              <a:rPr lang="en-GB" sz="1400" dirty="0"/>
              <a:t>Evans, S. (2019) ‘How can devolution loosen the hold of child poverty in Wales?’ https://www.jrf.org.uk/blog/how-can-devolution-loosen-hold-child-poverty-wales?gclid=EAIaIQobChMInKC7ze-s7QIV34BQBh2cbAWyEAAYASAAEgLjgfD_BwE [Accessed 29th December 2020].</a:t>
            </a:r>
          </a:p>
          <a:p>
            <a:r>
              <a:rPr lang="en-GB" sz="1400" dirty="0"/>
              <a:t>Fowke R and Prasad D (1996) Sustainable development, cities, and local government. Australian Planner, 33, p61–6</a:t>
            </a:r>
          </a:p>
          <a:p>
            <a:r>
              <a:rPr lang="en-GB" sz="1400" dirty="0"/>
              <a:t>Government Equalities Office 2020. The Equality Act, Making Equality Real. [</a:t>
            </a:r>
            <a:r>
              <a:rPr lang="en-GB" sz="1400" dirty="0" err="1"/>
              <a:t>ebook</a:t>
            </a:r>
            <a:r>
              <a:rPr lang="en-GB" sz="1400" dirty="0"/>
              <a:t>] London: Government Equalities Office. Available at: &lt;https://assets.publishing.service.gov.uk/government/uploads/system/uploads/attachment_data/file/85039/easy-read.pdf&gt; [Accessed 14 December 2020].</a:t>
            </a:r>
          </a:p>
          <a:p>
            <a:r>
              <a:rPr lang="en-GB" sz="1400" dirty="0" err="1"/>
              <a:t>Hajdin</a:t>
            </a:r>
            <a:r>
              <a:rPr lang="en-GB" sz="1400" dirty="0"/>
              <a:t>, M., 2018. The Notion Of Equality. New York: Routledge, </a:t>
            </a:r>
            <a:r>
              <a:rPr lang="en-GB" sz="1400" dirty="0" err="1"/>
              <a:t>p.Part</a:t>
            </a:r>
            <a:r>
              <a:rPr lang="en-GB" sz="1400" dirty="0"/>
              <a:t> 1.</a:t>
            </a:r>
          </a:p>
          <a:p>
            <a:r>
              <a:rPr lang="en-GB" sz="1400" dirty="0"/>
              <a:t>Harris, J., Nimmo, S. and Holland, K. (2013) Placement Learning In Community Nursing - E-Book. Elsevier Health Sciences, 2013, p.10.</a:t>
            </a:r>
          </a:p>
          <a:p>
            <a:r>
              <a:rPr lang="en-GB" sz="1400" dirty="0"/>
              <a:t>Hornblower, S., </a:t>
            </a:r>
            <a:r>
              <a:rPr lang="en-GB" sz="1400" dirty="0" err="1"/>
              <a:t>Spawforth</a:t>
            </a:r>
            <a:r>
              <a:rPr lang="en-GB" sz="1400" dirty="0"/>
              <a:t>, A. and </a:t>
            </a:r>
            <a:r>
              <a:rPr lang="en-GB" sz="1400" dirty="0" err="1"/>
              <a:t>Eidinow</a:t>
            </a:r>
            <a:r>
              <a:rPr lang="en-GB" sz="1400" dirty="0"/>
              <a:t>, E., 2012. The Oxford Classical Dictionary. Oxford: Oxford University Press.</a:t>
            </a:r>
          </a:p>
          <a:p>
            <a:r>
              <a:rPr lang="en-GB" sz="1400" dirty="0"/>
              <a:t>Review, H. B. (2009). Setting Goals. United States: Harvard Business Review Press. P4.</a:t>
            </a:r>
          </a:p>
          <a:p>
            <a:r>
              <a:rPr lang="en-GB" sz="1400" dirty="0"/>
              <a:t>SDSG (2020). THE 17 GOALS | Sustainable Development. [online] Available at: &lt;https://sdgs.un.org/goals&gt; [Accessed 15 December 2020].</a:t>
            </a:r>
          </a:p>
          <a:p>
            <a:r>
              <a:rPr lang="en-GB" sz="1400" dirty="0"/>
              <a:t>Smith, M. K. (2001, 2002, 2013). ‘Community’ in the encyclopaedia of pedagogy and informal education. [https://infed.org/mobi/community/. (Retrieved: 15-12-2020)</a:t>
            </a:r>
          </a:p>
          <a:p>
            <a:r>
              <a:rPr lang="en-GB" sz="1400" dirty="0"/>
              <a:t>Welsh Government (2008) Education for Sustainable Development and Global Citizenship: A Common Understanding for the Youth Worker Sector. Available at: https://hwb.gov.wales/api/storage/eaf467e6-30fe-45c9-93ef-cb30f31f1c90/common-understanding-for-school.pdf </a:t>
            </a:r>
          </a:p>
          <a:p>
            <a:r>
              <a:rPr lang="en-GB" sz="1400" dirty="0"/>
              <a:t>World Commission on Environment and Development (1987) Our Common Future, Oxford: Oxford University Press, </a:t>
            </a:r>
          </a:p>
          <a:p>
            <a:endParaRPr lang="en-GB" sz="1300" dirty="0"/>
          </a:p>
          <a:p>
            <a:endParaRPr dirty="0"/>
          </a:p>
        </p:txBody>
      </p:sp>
    </p:spTree>
    <p:extLst>
      <p:ext uri="{BB962C8B-B14F-4D97-AF65-F5344CB8AC3E}">
        <p14:creationId xmlns:p14="http://schemas.microsoft.com/office/powerpoint/2010/main" val="117697184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WebBB9C</Template>
  <TotalTime>4302</TotalTime>
  <Words>2427</Words>
  <Application>Microsoft Office PowerPoint</Application>
  <PresentationFormat>Widescreen</PresentationFormat>
  <Paragraphs>223</Paragraphs>
  <Slides>18</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Gill Sans MT</vt:lpstr>
      <vt:lpstr>Gallery</vt:lpstr>
      <vt:lpstr>how may  “the Well being of future generations (wales) act 2015”  promote a more sustainable and equal community.</vt:lpstr>
      <vt:lpstr>Introduction</vt:lpstr>
      <vt:lpstr>Carmarthenshire yfc</vt:lpstr>
      <vt:lpstr>Sustainable</vt:lpstr>
      <vt:lpstr>Well-being of future generations (wales) act 2015</vt:lpstr>
      <vt:lpstr>Equality</vt:lpstr>
      <vt:lpstr>Well-being of future generations (wales) act 2015</vt:lpstr>
      <vt:lpstr>COMMUNITY</vt:lpstr>
      <vt:lpstr>Well-being of future generations (wales) act 2015</vt:lpstr>
      <vt:lpstr>Well-being of future generations (wales) act 2015</vt:lpstr>
      <vt:lpstr>gOALS</vt:lpstr>
      <vt:lpstr>Other sustainable development gOALS</vt:lpstr>
      <vt:lpstr>Other sustainable development gOALS</vt:lpstr>
      <vt:lpstr>Other sustainable development goals</vt:lpstr>
      <vt:lpstr>Well-being of future generations (wales) act 2015</vt:lpstr>
      <vt:lpstr>Well-being of future generations (wales) act 2015</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may  “the Well being of future generations (wales) act 2015”  promote a more sustainable and equal community.</dc:title>
  <dc:creator>Rhodrii lewis</dc:creator>
  <cp:lastModifiedBy>rhodri lewis</cp:lastModifiedBy>
  <cp:revision>78</cp:revision>
  <dcterms:created xsi:type="dcterms:W3CDTF">2020-12-10T13:37:57Z</dcterms:created>
  <dcterms:modified xsi:type="dcterms:W3CDTF">2021-01-04T10:41:23Z</dcterms:modified>
</cp:coreProperties>
</file>