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2" r:id="rId7"/>
    <p:sldId id="261" r:id="rId8"/>
    <p:sldId id="262" r:id="rId9"/>
    <p:sldId id="263"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1D8BD707-D9CF-40AE-B4C6-C98DA3205C09}" type="datetimeFigureOut">
              <a:rPr lang="en-US" smtClean="0"/>
              <a:pPr/>
              <a:t>6/25/2023</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6F15528-21DE-4FAA-801E-634DDDAF4B2B}" type="slidenum">
              <a:rPr lang="en-US" smtClean="0"/>
              <a:pPr/>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transition spd="med">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1D8BD707-D9CF-40AE-B4C6-C98DA3205C09}" type="datetimeFigureOut">
              <a:rPr lang="en-US" smtClean="0"/>
              <a:pPr/>
              <a:t>6/25/2023</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6F15528-21DE-4FAA-801E-634DDDAF4B2B}" type="slidenum">
              <a:rPr lang="en-US" smtClean="0"/>
              <a:pPr/>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transition spd="med">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extLst/>
          </a:lstStyle>
          <a:p>
            <a:fld id="{B6F15528-21DE-4FAA-801E-634DDDAF4B2B}" type="slidenum">
              <a:rPr lang="en-US" smtClean="0"/>
              <a:pPr/>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med">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extLst/>
          </a:lstStyle>
          <a:p>
            <a:fld id="{B6F15528-21DE-4FAA-801E-634DDDAF4B2B}" type="slidenum">
              <a:rPr lang="en-US" smtClean="0"/>
              <a:pPr/>
              <a:t>‹#›</a:t>
            </a:fld>
            <a:endParaRPr lang="en-US"/>
          </a:p>
        </p:txBody>
      </p:sp>
    </p:spTree>
  </p:cSld>
  <p:clrMapOvr>
    <a:masterClrMapping/>
  </p:clrMapOvr>
  <p:transition spd="med">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med">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1D8BD707-D9CF-40AE-B4C6-C98DA3205C09}" type="datetimeFigureOut">
              <a:rPr lang="en-US" smtClean="0"/>
              <a:pPr/>
              <a:t>6/25/2023</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6F15528-21DE-4FAA-801E-634DDDAF4B2B}" type="slidenum">
              <a:rPr lang="en-US" smtClean="0"/>
              <a:pPr/>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transition spd="med">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1D8BD707-D9CF-40AE-B4C6-C98DA3205C09}" type="datetimeFigureOut">
              <a:rPr lang="en-US" smtClean="0"/>
              <a:pPr/>
              <a:t>6/25/2023</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6F15528-21DE-4FAA-801E-634DDDAF4B2B}" type="slidenum">
              <a:rPr lang="en-US" smtClean="0"/>
              <a:pPr/>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transition spd="med">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6/25/2023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D8BD707-D9CF-40AE-B4C6-C98DA3205C09}" type="datetimeFigureOut">
              <a:rPr lang="en-US" smtClean="0"/>
              <a:pPr/>
              <a:t>6/25/2023</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6F15528-21DE-4FAA-801E-634DDDAF4B2B}" type="slidenum">
              <a:rPr lang="en-US" smtClean="0"/>
              <a:pPr/>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fade thruBlk="1"/>
  </p:transition>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
            </a:r>
            <a:br>
              <a:rPr lang="en-US" dirty="0" smtClean="0"/>
            </a:br>
            <a:r>
              <a:rPr lang="en-GB" dirty="0" smtClean="0"/>
              <a:t> </a:t>
            </a:r>
            <a:r>
              <a:rPr lang="en-US" dirty="0" smtClean="0"/>
              <a:t/>
            </a:r>
            <a:br>
              <a:rPr lang="en-US" dirty="0" smtClean="0"/>
            </a:br>
            <a:r>
              <a:rPr lang="en-GB" dirty="0" smtClean="0"/>
              <a:t> </a:t>
            </a:r>
            <a:r>
              <a:rPr lang="en-US" dirty="0" smtClean="0"/>
              <a:t/>
            </a:r>
            <a:br>
              <a:rPr lang="en-US" dirty="0" smtClean="0"/>
            </a:br>
            <a:r>
              <a:rPr lang="en-GB" dirty="0" smtClean="0"/>
              <a:t> </a:t>
            </a:r>
            <a:r>
              <a:rPr lang="en-US" dirty="0" smtClean="0"/>
              <a:t/>
            </a:r>
            <a:br>
              <a:rPr lang="en-US" dirty="0" smtClean="0"/>
            </a:br>
            <a:r>
              <a:rPr lang="en-GB" dirty="0" smtClean="0"/>
              <a:t> </a:t>
            </a:r>
            <a:r>
              <a:rPr lang="en-US" dirty="0" smtClean="0"/>
              <a:t/>
            </a:r>
            <a:br>
              <a:rPr lang="en-US" dirty="0" smtClean="0"/>
            </a:br>
            <a:r>
              <a:rPr lang="en-GB" dirty="0" smtClean="0"/>
              <a:t> </a:t>
            </a:r>
            <a:r>
              <a:rPr lang="en-US" dirty="0" smtClean="0"/>
              <a:t/>
            </a:r>
            <a:br>
              <a:rPr lang="en-US" dirty="0" smtClean="0"/>
            </a:br>
            <a:r>
              <a:rPr lang="en-US" dirty="0" smtClean="0"/>
              <a:t/>
            </a:r>
            <a:br>
              <a:rPr lang="en-US" dirty="0" smtClean="0"/>
            </a:br>
            <a:endParaRPr lang="en-US" dirty="0"/>
          </a:p>
        </p:txBody>
      </p:sp>
      <p:sp>
        <p:nvSpPr>
          <p:cNvPr id="3" name="Subtitle 2"/>
          <p:cNvSpPr>
            <a:spLocks noGrp="1"/>
          </p:cNvSpPr>
          <p:nvPr>
            <p:ph type="subTitle" idx="1"/>
          </p:nvPr>
        </p:nvSpPr>
        <p:spPr/>
        <p:txBody>
          <a:bodyPr>
            <a:normAutofit fontScale="92500" lnSpcReduction="10000"/>
          </a:bodyPr>
          <a:lstStyle/>
          <a:p>
            <a:r>
              <a:rPr lang="en-GB" b="1" dirty="0" smtClean="0"/>
              <a:t>Student: </a:t>
            </a:r>
            <a:r>
              <a:rPr lang="en-GB" dirty="0" err="1" smtClean="0"/>
              <a:t>Danut</a:t>
            </a:r>
            <a:r>
              <a:rPr lang="en-GB" dirty="0" smtClean="0"/>
              <a:t> </a:t>
            </a:r>
            <a:r>
              <a:rPr lang="en-GB" dirty="0" err="1" smtClean="0"/>
              <a:t>Purcarea</a:t>
            </a:r>
            <a:r>
              <a:rPr lang="en-US" dirty="0" smtClean="0"/>
              <a:t/>
            </a:r>
            <a:br>
              <a:rPr lang="en-US" dirty="0" smtClean="0"/>
            </a:br>
            <a:r>
              <a:rPr lang="en-GB" b="1" dirty="0" smtClean="0"/>
              <a:t>Student ID: </a:t>
            </a:r>
            <a:r>
              <a:rPr lang="en-US" dirty="0" smtClean="0"/>
              <a:t>2130914</a:t>
            </a:r>
            <a:br>
              <a:rPr lang="en-US" dirty="0" smtClean="0"/>
            </a:br>
            <a:r>
              <a:rPr lang="en-US" b="1" dirty="0" smtClean="0"/>
              <a:t>Tutor: </a:t>
            </a:r>
            <a:r>
              <a:rPr lang="en-US" dirty="0" smtClean="0"/>
              <a:t>Samuel </a:t>
            </a:r>
            <a:r>
              <a:rPr lang="en-US" dirty="0" err="1" smtClean="0"/>
              <a:t>Ofori</a:t>
            </a:r>
            <a:r>
              <a:rPr lang="en-US" b="1" dirty="0" smtClean="0"/>
              <a:t> </a:t>
            </a:r>
            <a:r>
              <a:rPr lang="en-US" dirty="0" smtClean="0"/>
              <a:t/>
            </a:r>
            <a:br>
              <a:rPr lang="en-US" dirty="0" smtClean="0"/>
            </a:br>
            <a:endParaRPr lang="en-US" dirty="0"/>
          </a:p>
        </p:txBody>
      </p:sp>
      <p:sp>
        <p:nvSpPr>
          <p:cNvPr id="4" name="Rectangle 3"/>
          <p:cNvSpPr/>
          <p:nvPr/>
        </p:nvSpPr>
        <p:spPr>
          <a:xfrm>
            <a:off x="685800" y="533400"/>
            <a:ext cx="7972417" cy="1200329"/>
          </a:xfrm>
          <a:prstGeom prst="rect">
            <a:avLst/>
          </a:prstGeom>
          <a:noFill/>
        </p:spPr>
        <p:txBody>
          <a:bodyPr wrap="square" lIns="91440" tIns="45720" rIns="91440" bIns="45720">
            <a:spAutoFit/>
          </a:bodyPr>
          <a:lstStyle/>
          <a:p>
            <a:pPr algn="ctr"/>
            <a:r>
              <a:rPr lang="en-US" sz="2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LCBB 5004 – MANAGING PEOPLE</a:t>
            </a:r>
          </a:p>
          <a:p>
            <a:pPr algn="ctr"/>
            <a:r>
              <a:rPr lang="en-US" sz="2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THE ROLE OF A HUMAN RESOURCES PROFESSIONAL</a:t>
            </a:r>
            <a:endParaRPr lang="en-US" sz="2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spd="med">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Introduction</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lstStyle/>
          <a:p>
            <a:pPr algn="just">
              <a:buNone/>
            </a:pPr>
            <a:r>
              <a:rPr lang="en-US" dirty="0" smtClean="0"/>
              <a:t>		Over the past decade or so, HR professionals' roles have undergone significant shifts. In order to provide a service that is both comprehensive and satisfying, these professionals need to remain up to date on all of the most recent business trends and needs.</a:t>
            </a:r>
            <a:endParaRPr lang="en-US" dirty="0"/>
          </a:p>
        </p:txBody>
      </p:sp>
    </p:spTree>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The responsibilities of a human resources professional</a:t>
            </a:r>
            <a:endParaRPr lang="en-US" b="1" dirty="0"/>
          </a:p>
        </p:txBody>
      </p:sp>
      <p:sp>
        <p:nvSpPr>
          <p:cNvPr id="3" name="Content Placeholder 2"/>
          <p:cNvSpPr>
            <a:spLocks noGrp="1"/>
          </p:cNvSpPr>
          <p:nvPr>
            <p:ph idx="1"/>
          </p:nvPr>
        </p:nvSpPr>
        <p:spPr/>
        <p:txBody>
          <a:bodyPr>
            <a:normAutofit fontScale="70000" lnSpcReduction="20000"/>
          </a:bodyPr>
          <a:lstStyle/>
          <a:p>
            <a:pPr algn="just">
              <a:buNone/>
            </a:pPr>
            <a:r>
              <a:rPr lang="en-US" dirty="0" smtClean="0"/>
              <a:t>	An HR professional's responsibilities include:</a:t>
            </a:r>
          </a:p>
          <a:p>
            <a:pPr algn="just"/>
            <a:endParaRPr lang="en-US" dirty="0" smtClean="0"/>
          </a:p>
          <a:p>
            <a:pPr algn="just"/>
            <a:r>
              <a:rPr lang="en-US" dirty="0" smtClean="0"/>
              <a:t>An HR professional must be able to identify a company's strengths and weaknesses and devise plans to build certain capabilities while making use of dormant skills in your team in order to promote change.</a:t>
            </a:r>
          </a:p>
          <a:p>
            <a:pPr algn="just"/>
            <a:r>
              <a:rPr lang="en-US" dirty="0" smtClean="0"/>
              <a:t>Recruiting new representatives: According to </a:t>
            </a:r>
            <a:r>
              <a:rPr lang="en-US" dirty="0" err="1" smtClean="0"/>
              <a:t>Sidhu</a:t>
            </a:r>
            <a:r>
              <a:rPr lang="en-US" dirty="0" smtClean="0"/>
              <a:t>, </a:t>
            </a:r>
            <a:r>
              <a:rPr lang="en-US" dirty="0" err="1" smtClean="0"/>
              <a:t>Commandeur</a:t>
            </a:r>
            <a:r>
              <a:rPr lang="en-US" dirty="0" smtClean="0"/>
              <a:t>, and </a:t>
            </a:r>
            <a:r>
              <a:rPr lang="en-US" dirty="0" err="1" smtClean="0"/>
              <a:t>Volberda</a:t>
            </a:r>
            <a:r>
              <a:rPr lang="en-US" dirty="0" smtClean="0"/>
              <a:t> (2007), HR professionals frequently get involved in the process of hiring new employees to ensure that they meet the requirements and would be a good fit for the environment of the business.</a:t>
            </a:r>
          </a:p>
          <a:p>
            <a:pPr algn="just"/>
            <a:r>
              <a:rPr lang="en-US" dirty="0" smtClean="0"/>
              <a:t>Work for the employees: a person who listens to employees' problems, understands their perspectives, and serves as a link between management and employees. HR professionals should carefully handle employee issues.</a:t>
            </a:r>
            <a:endParaRPr lang="en-US" dirty="0"/>
          </a:p>
        </p:txBody>
      </p:sp>
    </p:spTree>
  </p:cSld>
  <p:clrMapOvr>
    <a:masterClrMapping/>
  </p:clrMapOvr>
  <p:transition spd="med">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lgn="just"/>
            <a:r>
              <a:rPr lang="en-US" dirty="0" smtClean="0"/>
              <a:t>Promoting workplace values: if a lot of different kinds of people are working together, it's important that they all share the same workplace values so that they can work toward a common goal and avoid problems as much as possible. Promoting the company's values is the responsibility of an HR professional (</a:t>
            </a:r>
            <a:r>
              <a:rPr lang="en-US" dirty="0" err="1" smtClean="0"/>
              <a:t>Sidhu</a:t>
            </a:r>
            <a:r>
              <a:rPr lang="en-US" dirty="0" smtClean="0"/>
              <a:t>,  </a:t>
            </a:r>
            <a:r>
              <a:rPr lang="en-US" dirty="0" err="1" smtClean="0"/>
              <a:t>Commandeur</a:t>
            </a:r>
            <a:r>
              <a:rPr lang="en-US" dirty="0" smtClean="0"/>
              <a:t> &amp; </a:t>
            </a:r>
            <a:r>
              <a:rPr lang="en-US" dirty="0" err="1" smtClean="0"/>
              <a:t>Volberda</a:t>
            </a:r>
            <a:r>
              <a:rPr lang="en-US" dirty="0" smtClean="0"/>
              <a:t>, 2007).</a:t>
            </a:r>
          </a:p>
          <a:p>
            <a:pPr algn="just"/>
            <a:r>
              <a:rPr lang="en-US" dirty="0" smtClean="0"/>
              <a:t>Development of skills: Human resources professionals must concentrate on enhancing employees' skills in order to ensure that they will continue to be useful to the company in the future.</a:t>
            </a:r>
            <a:endParaRPr lang="en-US" dirty="0"/>
          </a:p>
        </p:txBody>
      </p:sp>
    </p:spTree>
  </p:cSld>
  <p:clrMapOvr>
    <a:masterClrMapping/>
  </p:clrMapOvr>
  <p:transition spd="med">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algn="just"/>
            <a:r>
              <a:rPr lang="en-US" dirty="0" smtClean="0"/>
              <a:t>Finding solutions to problems: HR professionals, as functional experts, use their knowledge, skills, and experience to identify structural problems in a company and come up with creative and efficient solutions.</a:t>
            </a:r>
          </a:p>
          <a:p>
            <a:pPr algn="just"/>
            <a:r>
              <a:rPr lang="en-US" dirty="0" smtClean="0"/>
              <a:t>Vital accomplice HR experts work intimately with the executives with making intends to arrive at objectives and exhorting pioneers about what should be finished to accomplish these objectives.</a:t>
            </a:r>
            <a:endParaRPr lang="en-US" dirty="0"/>
          </a:p>
        </p:txBody>
      </p:sp>
    </p:spTree>
  </p:cSld>
  <p:clrMapOvr>
    <a:masterClrMapping/>
  </p:clrMapOvr>
  <p:transition spd="med">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roles of hr"/>
          <p:cNvPicPr>
            <a:picLocks noChangeAspect="1" noChangeArrowheads="1"/>
          </p:cNvPicPr>
          <p:nvPr/>
        </p:nvPicPr>
        <p:blipFill>
          <a:blip r:embed="rId2"/>
          <a:srcRect/>
          <a:stretch>
            <a:fillRect/>
          </a:stretch>
        </p:blipFill>
        <p:spPr bwMode="auto">
          <a:xfrm>
            <a:off x="1447800" y="1981200"/>
            <a:ext cx="6076950" cy="3419475"/>
          </a:xfrm>
          <a:prstGeom prst="rect">
            <a:avLst/>
          </a:prstGeom>
          <a:noFill/>
        </p:spPr>
      </p:pic>
    </p:spTree>
  </p:cSld>
  <p:clrMapOvr>
    <a:masterClrMapping/>
  </p:clrMapOvr>
  <p:transition spd="med">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The functional areas</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fontScale="62500" lnSpcReduction="20000"/>
          </a:bodyPr>
          <a:lstStyle/>
          <a:p>
            <a:pPr algn="just"/>
            <a:r>
              <a:rPr lang="en-US" dirty="0" smtClean="0"/>
              <a:t>Staffing: Boards need to come up with a plan for finding and hiring the best candidates. The role of trustees in the selection process is one decision that board members will be required to make.</a:t>
            </a:r>
          </a:p>
          <a:p>
            <a:pPr algn="just"/>
            <a:r>
              <a:rPr lang="en-US" dirty="0" smtClean="0"/>
              <a:t>• Employee Education and Development Boards must carefully consider how to encourage education and training for employees in the most effective and responsible manner, especially since they are running an educational business.</a:t>
            </a:r>
          </a:p>
          <a:p>
            <a:pPr algn="just"/>
            <a:r>
              <a:rPr lang="en-US" dirty="0" smtClean="0"/>
              <a:t>The term "employee relations" refers to a number of significant functions, including the management of employee communication, attendance management, and diversity in the workforce (Knight &amp; </a:t>
            </a:r>
            <a:r>
              <a:rPr lang="en-US" dirty="0" err="1" smtClean="0"/>
              <a:t>Liesch</a:t>
            </a:r>
            <a:r>
              <a:rPr lang="en-US" dirty="0" smtClean="0"/>
              <a:t>, 2002).</a:t>
            </a:r>
          </a:p>
          <a:p>
            <a:pPr algn="just"/>
            <a:r>
              <a:rPr lang="en-US" dirty="0" smtClean="0"/>
              <a:t>• Under the Education Act of 1995 and the Trade Union Act, boards of education are required to engage in collective bargaining. In addition to having significant financial repercussions, it is significant for the nature of the relationship between school divisions and their employees.</a:t>
            </a:r>
            <a:endParaRPr lang="en-US" dirty="0"/>
          </a:p>
        </p:txBody>
      </p:sp>
    </p:spTree>
  </p:cSld>
  <p:clrMapOvr>
    <a:masterClrMapping/>
  </p:clrMapOvr>
  <p:transition spd="med">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R"/>
          <p:cNvPicPr>
            <a:picLocks noChangeAspect="1" noChangeArrowheads="1"/>
          </p:cNvPicPr>
          <p:nvPr/>
        </p:nvPicPr>
        <p:blipFill>
          <a:blip r:embed="rId2"/>
          <a:srcRect/>
          <a:stretch>
            <a:fillRect/>
          </a:stretch>
        </p:blipFill>
        <p:spPr bwMode="auto">
          <a:xfrm>
            <a:off x="762000" y="1447800"/>
            <a:ext cx="7448550" cy="4772025"/>
          </a:xfrm>
          <a:prstGeom prst="rect">
            <a:avLst/>
          </a:prstGeom>
          <a:noFill/>
        </p:spPr>
      </p:pic>
    </p:spTree>
  </p:cSld>
  <p:clrMapOvr>
    <a:masterClrMapping/>
  </p:clrMapOvr>
  <p:transition spd="med">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The values</a:t>
            </a:r>
            <a:endParaRPr lang="en-US" b="1" dirty="0"/>
          </a:p>
        </p:txBody>
      </p:sp>
      <p:sp>
        <p:nvSpPr>
          <p:cNvPr id="3" name="Content Placeholder 2"/>
          <p:cNvSpPr>
            <a:spLocks noGrp="1"/>
          </p:cNvSpPr>
          <p:nvPr>
            <p:ph idx="1"/>
          </p:nvPr>
        </p:nvSpPr>
        <p:spPr/>
        <p:txBody>
          <a:bodyPr>
            <a:normAutofit fontScale="77500" lnSpcReduction="20000"/>
          </a:bodyPr>
          <a:lstStyle/>
          <a:p>
            <a:pPr algn="just">
              <a:buNone/>
            </a:pPr>
            <a:r>
              <a:rPr lang="en-US" dirty="0" smtClean="0">
                <a:latin typeface="Arial" pitchFamily="34" charset="0"/>
                <a:cs typeface="Arial" pitchFamily="34" charset="0"/>
              </a:rPr>
              <a:t>		</a:t>
            </a:r>
            <a:r>
              <a:rPr lang="en-US" dirty="0" smtClean="0">
                <a:latin typeface="Arial" pitchFamily="34" charset="0"/>
                <a:cs typeface="Arial" pitchFamily="34" charset="0"/>
              </a:rPr>
              <a:t>There are numerous ways in which an HR professional can assist a company. The following are some ways that an HR professional can benefit your company:</a:t>
            </a:r>
          </a:p>
          <a:p>
            <a:pPr algn="just">
              <a:buFont typeface="Arial" charset="0"/>
              <a:buChar char="•"/>
            </a:pPr>
            <a:r>
              <a:rPr lang="en-US" dirty="0" smtClean="0">
                <a:latin typeface="Arial" pitchFamily="34" charset="0"/>
                <a:cs typeface="Arial" pitchFamily="34" charset="0"/>
              </a:rPr>
              <a:t>Ensure </a:t>
            </a:r>
            <a:r>
              <a:rPr lang="en-US" dirty="0" smtClean="0">
                <a:latin typeface="Arial" pitchFamily="34" charset="0"/>
                <a:cs typeface="Arial" pitchFamily="34" charset="0"/>
              </a:rPr>
              <a:t>that the appropriate people are hired for the appropriate positions; By ensuring that your current employees are still relevant, you can reduce employee </a:t>
            </a:r>
            <a:r>
              <a:rPr lang="en-US" dirty="0" smtClean="0">
                <a:latin typeface="Arial" pitchFamily="34" charset="0"/>
                <a:cs typeface="Arial" pitchFamily="34" charset="0"/>
              </a:rPr>
              <a:t>turnover.</a:t>
            </a:r>
          </a:p>
          <a:p>
            <a:pPr algn="just">
              <a:buFont typeface="Arial" charset="0"/>
              <a:buChar char="•"/>
            </a:pPr>
            <a:r>
              <a:rPr lang="en-US" dirty="0" smtClean="0">
                <a:latin typeface="Arial" pitchFamily="34" charset="0"/>
                <a:cs typeface="Arial" pitchFamily="34" charset="0"/>
              </a:rPr>
              <a:t>encourage </a:t>
            </a:r>
            <a:r>
              <a:rPr lang="en-US" dirty="0" smtClean="0">
                <a:latin typeface="Arial" pitchFamily="34" charset="0"/>
                <a:cs typeface="Arial" pitchFamily="34" charset="0"/>
              </a:rPr>
              <a:t>your company's natural leaders; help with </a:t>
            </a:r>
            <a:r>
              <a:rPr lang="en-US" dirty="0" smtClean="0">
                <a:latin typeface="Arial" pitchFamily="34" charset="0"/>
                <a:cs typeface="Arial" pitchFamily="34" charset="0"/>
              </a:rPr>
              <a:t>compromise;</a:t>
            </a:r>
          </a:p>
          <a:p>
            <a:pPr algn="just">
              <a:buFont typeface="Arial" charset="0"/>
              <a:buChar char="•"/>
            </a:pPr>
            <a:r>
              <a:rPr lang="en-US" dirty="0" smtClean="0">
                <a:latin typeface="Arial" pitchFamily="34" charset="0"/>
                <a:cs typeface="Arial" pitchFamily="34" charset="0"/>
              </a:rPr>
              <a:t>foster </a:t>
            </a:r>
            <a:r>
              <a:rPr lang="en-US" dirty="0" smtClean="0">
                <a:latin typeface="Arial" pitchFamily="34" charset="0"/>
                <a:cs typeface="Arial" pitchFamily="34" charset="0"/>
              </a:rPr>
              <a:t>enthusiasm in the workplace; encourage you to consider alternatives; ensure that you adhere to your industry's HR developments and </a:t>
            </a:r>
            <a:r>
              <a:rPr lang="en-US" dirty="0" smtClean="0">
                <a:latin typeface="Arial" pitchFamily="34" charset="0"/>
                <a:cs typeface="Arial" pitchFamily="34" charset="0"/>
              </a:rPr>
              <a:t>regulations;</a:t>
            </a:r>
          </a:p>
          <a:p>
            <a:pPr algn="just">
              <a:buFont typeface="Arial" charset="0"/>
              <a:buChar char="•"/>
            </a:pPr>
            <a:r>
              <a:rPr lang="en-US" dirty="0" smtClean="0">
                <a:latin typeface="Arial" pitchFamily="34" charset="0"/>
                <a:cs typeface="Arial" pitchFamily="34" charset="0"/>
              </a:rPr>
              <a:t>bring </a:t>
            </a:r>
            <a:r>
              <a:rPr lang="en-US" dirty="0" smtClean="0">
                <a:latin typeface="Arial" pitchFamily="34" charset="0"/>
                <a:cs typeface="Arial" pitchFamily="34" charset="0"/>
              </a:rPr>
              <a:t>about change.</a:t>
            </a:r>
            <a:endParaRPr lang="en-US" dirty="0">
              <a:latin typeface="Arial" pitchFamily="34" charset="0"/>
              <a:cs typeface="Arial" pitchFamily="34" charset="0"/>
            </a:endParaRPr>
          </a:p>
        </p:txBody>
      </p:sp>
    </p:spTree>
  </p:cSld>
  <p:clrMapOvr>
    <a:masterClrMapping/>
  </p:clrMapOvr>
  <p:transition spd="med">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Employee-employer relationship</a:t>
            </a:r>
            <a:endParaRPr lang="en-US" b="1" dirty="0"/>
          </a:p>
        </p:txBody>
      </p:sp>
      <p:sp>
        <p:nvSpPr>
          <p:cNvPr id="3" name="Content Placeholder 2"/>
          <p:cNvSpPr>
            <a:spLocks noGrp="1"/>
          </p:cNvSpPr>
          <p:nvPr>
            <p:ph idx="1"/>
          </p:nvPr>
        </p:nvSpPr>
        <p:spPr/>
        <p:txBody>
          <a:bodyPr>
            <a:normAutofit fontScale="70000" lnSpcReduction="20000"/>
          </a:bodyPr>
          <a:lstStyle/>
          <a:p>
            <a:pPr algn="just">
              <a:buNone/>
            </a:pPr>
            <a:r>
              <a:rPr lang="en-US" dirty="0" smtClean="0"/>
              <a:t>		</a:t>
            </a:r>
            <a:r>
              <a:rPr lang="en-US" dirty="0" smtClean="0"/>
              <a:t> The employment relationship is the legal connection that exists between employers and employees. It occurs when an individual provides work or services in exchange for payment under specific conditions.</a:t>
            </a:r>
            <a:endParaRPr lang="en-US" dirty="0" smtClean="0"/>
          </a:p>
          <a:p>
            <a:pPr algn="just">
              <a:buNone/>
            </a:pPr>
            <a:endParaRPr lang="en-US" dirty="0" smtClean="0"/>
          </a:p>
          <a:p>
            <a:pPr algn="just">
              <a:buNone/>
            </a:pPr>
            <a:r>
              <a:rPr lang="en-US" dirty="0" smtClean="0"/>
              <a:t>		An effective HR position will guarantee comprehension clarity. what this means in relation to their organization. And be able to explain it to employees as well as managers (Gibson &amp; </a:t>
            </a:r>
            <a:r>
              <a:rPr lang="en-US" dirty="0" err="1" smtClean="0"/>
              <a:t>Birkinshaw</a:t>
            </a:r>
            <a:r>
              <a:rPr lang="en-US" dirty="0" smtClean="0"/>
              <a:t>, 2004).</a:t>
            </a:r>
          </a:p>
          <a:p>
            <a:pPr algn="just">
              <a:buNone/>
            </a:pPr>
            <a:endParaRPr lang="en-US" dirty="0" smtClean="0"/>
          </a:p>
          <a:p>
            <a:pPr algn="just">
              <a:buNone/>
            </a:pPr>
            <a:r>
              <a:rPr lang="en-US" dirty="0" smtClean="0"/>
              <a:t>		The employment relationship must be transparent and clear. This is not always the case, and there are many of them. Interns, contractors, volunteers, and others fall into this category.</a:t>
            </a:r>
            <a:endParaRPr lang="en-US" dirty="0"/>
          </a:p>
        </p:txBody>
      </p:sp>
    </p:spTree>
  </p:cSld>
  <p:clrMapOvr>
    <a:masterClrMapping/>
  </p:clrMapOvr>
  <p:transition spd="med">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lgn="just">
              <a:buNone/>
            </a:pPr>
            <a:r>
              <a:rPr lang="en-US" dirty="0" smtClean="0"/>
              <a:t>		Managers of any business need to be able to anticipate, recognize, and respond to internal and external change in order for it to grow and prosper (Beyer et al, 1997). Business managers must actively participate in a process that identifies change and modifies business activity to take advantage of it because change is a certainty. Strategic planning is that procedure. The diagram that follows provides illustrations of factors that are agents of change and should be taken into account during the process of strategic planning.</a:t>
            </a:r>
            <a:endParaRPr lang="en-US" dirty="0"/>
          </a:p>
        </p:txBody>
      </p:sp>
    </p:spTree>
  </p:cSld>
  <p:clrMapOvr>
    <a:masterClrMapping/>
  </p:clrMapOvr>
  <p:transition spd="med">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536"/>
            <a:ext cx="8229600" cy="1956264"/>
          </a:xfrm>
        </p:spPr>
        <p:txBody>
          <a:bodyPr>
            <a:normAutofit fontScale="90000"/>
          </a:bodyPr>
          <a:lstStyle/>
          <a:p>
            <a:pPr algn="ctr"/>
            <a:r>
              <a:rPr lang="en-US" b="1" dirty="0" smtClean="0">
                <a:latin typeface="Arial" pitchFamily="34" charset="0"/>
                <a:cs typeface="Arial" pitchFamily="34" charset="0"/>
              </a:rPr>
              <a:t>Factors that affect the relationship between employer-employee</a:t>
            </a:r>
            <a:endParaRPr lang="en-US" b="1" dirty="0">
              <a:latin typeface="Arial" pitchFamily="34" charset="0"/>
              <a:cs typeface="Arial" pitchFamily="34" charset="0"/>
            </a:endParaRPr>
          </a:p>
        </p:txBody>
      </p:sp>
      <p:sp>
        <p:nvSpPr>
          <p:cNvPr id="3" name="Content Placeholder 2"/>
          <p:cNvSpPr>
            <a:spLocks noGrp="1"/>
          </p:cNvSpPr>
          <p:nvPr>
            <p:ph idx="1"/>
          </p:nvPr>
        </p:nvSpPr>
        <p:spPr>
          <a:xfrm>
            <a:off x="457200" y="2819399"/>
            <a:ext cx="8229600" cy="3353117"/>
          </a:xfrm>
        </p:spPr>
        <p:txBody>
          <a:bodyPr>
            <a:normAutofit fontScale="62500" lnSpcReduction="20000"/>
          </a:bodyPr>
          <a:lstStyle/>
          <a:p>
            <a:pPr algn="just"/>
            <a:r>
              <a:rPr lang="en-US" dirty="0" smtClean="0"/>
              <a:t>Situations in the economy: Citizens' spending habits will be influenced by the country's current economic conditions. Consumption of non-essential goods and services will decline as a result of rising interest rates or high unemployment.</a:t>
            </a:r>
          </a:p>
          <a:p>
            <a:pPr algn="just"/>
            <a:r>
              <a:rPr lang="en-US" dirty="0" smtClean="0"/>
              <a:t>Rivalry in the Market: The external business environment is constantly changing in terms of the strength of competition. Legal taxation is one of the most obvious changes made to the law through legislation. Competitors will not only appear and disappear, but they will also alter pricing, product lines, and marketing strategies. While there are times when the business has ample time to prepare, there are also times when tax changes occur overnight and without prior notice.</a:t>
            </a:r>
            <a:endParaRPr lang="en-US" dirty="0"/>
          </a:p>
        </p:txBody>
      </p:sp>
    </p:spTree>
  </p:cSld>
  <p:clrMapOvr>
    <a:masterClrMapping/>
  </p:clrMapOvr>
  <p:transition spd="med">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lgn="just"/>
            <a:r>
              <a:rPr lang="en-US" dirty="0" smtClean="0"/>
              <a:t>Media: The media are undergoing significant and rapid change. The development of technology and the internet is the primary factor driving this shift.</a:t>
            </a:r>
          </a:p>
          <a:p>
            <a:pPr algn="just"/>
            <a:r>
              <a:rPr lang="en-US" dirty="0" smtClean="0"/>
              <a:t>Political Changes in government policy, like changes in law, can happen with or without advance notice. One illustration of the influence of government policy is the fact that numerous organizations rely on government funding. In the event of a change in government, such funding assistance may cease immediately (Daft &amp; </a:t>
            </a:r>
            <a:r>
              <a:rPr lang="en-US" dirty="0" err="1" smtClean="0"/>
              <a:t>Lengel</a:t>
            </a:r>
            <a:r>
              <a:rPr lang="en-US" dirty="0" smtClean="0"/>
              <a:t>, 1986).</a:t>
            </a:r>
            <a:endParaRPr lang="en-US" dirty="0"/>
          </a:p>
        </p:txBody>
      </p:sp>
    </p:spTree>
  </p:cSld>
  <p:clrMapOvr>
    <a:masterClrMapping/>
  </p:clrMapOvr>
  <p:transition spd="med">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just"/>
            <a:r>
              <a:rPr lang="en-US" dirty="0" smtClean="0"/>
              <a:t>Technology is a factor in the external environment that constantly puts pressure on the business or organization. Technological change has been rapid over the past fifty years. On the off chance that organizations don't adjust adequately rapidly to mechanical change, they risk losing piece of the pie.</a:t>
            </a:r>
          </a:p>
          <a:p>
            <a:pPr algn="just"/>
            <a:r>
              <a:rPr lang="en-US" dirty="0" smtClean="0"/>
              <a:t>The demographics of the population are constantly shifting. </a:t>
            </a:r>
            <a:r>
              <a:rPr lang="en-US" dirty="0" smtClean="0"/>
              <a:t>Among these changes are an increase in the number of elderly people, an increase in the number of families with two incomes, an increase in the average age at which people get married, an increase in the diversity of ethnic groups, and a decrease in the number of young families living in the suburbs compared to the past.</a:t>
            </a:r>
            <a:endParaRPr lang="en-US" dirty="0"/>
          </a:p>
        </p:txBody>
      </p:sp>
    </p:spTree>
  </p:cSld>
  <p:clrMapOvr>
    <a:masterClrMapping/>
  </p:clrMapOvr>
  <p:transition spd="med">
    <p:fade thruBlk="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Conclusion</a:t>
            </a:r>
            <a:endParaRPr lang="en-US" b="1" dirty="0"/>
          </a:p>
        </p:txBody>
      </p:sp>
      <p:sp>
        <p:nvSpPr>
          <p:cNvPr id="3" name="Content Placeholder 2"/>
          <p:cNvSpPr>
            <a:spLocks noGrp="1"/>
          </p:cNvSpPr>
          <p:nvPr>
            <p:ph idx="1"/>
          </p:nvPr>
        </p:nvSpPr>
        <p:spPr/>
        <p:txBody>
          <a:bodyPr>
            <a:normAutofit fontScale="92500" lnSpcReduction="20000"/>
          </a:bodyPr>
          <a:lstStyle/>
          <a:p>
            <a:pPr algn="just">
              <a:buNone/>
            </a:pPr>
            <a:r>
              <a:rPr lang="en-US" dirty="0" smtClean="0"/>
              <a:t>		</a:t>
            </a:r>
            <a:r>
              <a:rPr lang="en-US" dirty="0" smtClean="0"/>
              <a:t>A fruitful HR expert should perceive the meaning of their job in the working environment, as well as the manners by which their choices and scrupulousness can influence the existences of representatives. In order to make decisions that are in the best interests of the company as well as the employees, they need to act fairly, put themselves in the shoes of the employees as well as the manager, and be able to compromise. This is a constant requirement of this position in everything they do.</a:t>
            </a:r>
            <a:endParaRPr lang="en-US" dirty="0"/>
          </a:p>
        </p:txBody>
      </p:sp>
    </p:spTree>
  </p:cSld>
  <p:clrMapOvr>
    <a:masterClrMapping/>
  </p:clrMapOvr>
  <p:transition spd="med">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References</a:t>
            </a:r>
            <a:endParaRPr lang="en-US" b="1" dirty="0"/>
          </a:p>
        </p:txBody>
      </p:sp>
      <p:pic>
        <p:nvPicPr>
          <p:cNvPr id="13313" name="Picture 1"/>
          <p:cNvPicPr>
            <a:picLocks noChangeAspect="1" noChangeArrowheads="1"/>
          </p:cNvPicPr>
          <p:nvPr/>
        </p:nvPicPr>
        <p:blipFill>
          <a:blip r:embed="rId2"/>
          <a:srcRect/>
          <a:stretch>
            <a:fillRect/>
          </a:stretch>
        </p:blipFill>
        <p:spPr bwMode="auto">
          <a:xfrm>
            <a:off x="293688" y="1443038"/>
            <a:ext cx="8555037" cy="3971925"/>
          </a:xfrm>
          <a:prstGeom prst="rect">
            <a:avLst/>
          </a:prstGeom>
          <a:noFill/>
          <a:ln w="9525">
            <a:noFill/>
            <a:miter lim="800000"/>
            <a:headEnd/>
            <a:tailEnd/>
          </a:ln>
          <a:effectLst/>
        </p:spPr>
      </p:pic>
    </p:spTree>
  </p:cSld>
  <p:clrMapOvr>
    <a:masterClrMapping/>
  </p:clrMapOvr>
  <p:transition spd="med">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314</TotalTime>
  <Words>688</Words>
  <Application>Microsoft Office PowerPoint</Application>
  <PresentationFormat>On-screen Show (4:3)</PresentationFormat>
  <Paragraphs>44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Foundry</vt:lpstr>
      <vt:lpstr>            </vt:lpstr>
      <vt:lpstr>Introduction</vt:lpstr>
      <vt:lpstr>The responsibilities of a human resources professional</vt:lpstr>
      <vt:lpstr>Slide 4</vt:lpstr>
      <vt:lpstr>Slide 5</vt:lpstr>
      <vt:lpstr>Slide 6</vt:lpstr>
      <vt:lpstr>The functional areas</vt:lpstr>
      <vt:lpstr>Slide 8</vt:lpstr>
      <vt:lpstr>The values</vt:lpstr>
      <vt:lpstr>Employee-employer relationship</vt:lpstr>
      <vt:lpstr>Slide 11</vt:lpstr>
      <vt:lpstr>Factors that affect the relationship between employer-employee</vt:lpstr>
      <vt:lpstr>Slide 13</vt:lpstr>
      <vt:lpstr>Slide 14</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Diana Cutova</dc:creator>
  <cp:lastModifiedBy>Mihaela Mogos</cp:lastModifiedBy>
  <cp:revision>21</cp:revision>
  <dcterms:created xsi:type="dcterms:W3CDTF">2006-08-16T00:00:00Z</dcterms:created>
  <dcterms:modified xsi:type="dcterms:W3CDTF">2023-06-25T01:03:32Z</dcterms:modified>
</cp:coreProperties>
</file>