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0"/>
    <p:restoredTop sz="94715"/>
  </p:normalViewPr>
  <p:slideViewPr>
    <p:cSldViewPr snapToGrid="0" snapToObjects="1">
      <p:cViewPr varScale="1">
        <p:scale>
          <a:sx n="122" d="100"/>
          <a:sy n="122" d="100"/>
        </p:scale>
        <p:origin x="20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72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316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913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011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321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841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678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258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586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96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924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483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1095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6668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5903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250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CA500C-6757-3D4C-89E0-C5476B14BBE5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D5713FE-5D4B-2548-93C1-4A536B1F1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114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clusion.me.uk/news/what_does_inclusion_mean" TargetMode="External"/><Relationship Id="rId4" Type="http://schemas.openxmlformats.org/officeDocument/2006/relationships/hyperlink" Target="http://www.cerebralpalsy.org/about-cerebral-palsy/definition" TargetMode="External"/><Relationship Id="rId5" Type="http://schemas.openxmlformats.org/officeDocument/2006/relationships/hyperlink" Target="https://kerenuni.wordpress.com/2015/12/14/the-inclusion-spectrumweek12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bbc.co.uk/sport/disability-sport/1893436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4374261"/>
              </p:ext>
            </p:extLst>
          </p:nvPr>
        </p:nvGraphicFramePr>
        <p:xfrm>
          <a:off x="1816518" y="1716208"/>
          <a:ext cx="6718395" cy="441655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14624"/>
                <a:gridCol w="331409"/>
                <a:gridCol w="646861"/>
                <a:gridCol w="646861"/>
                <a:gridCol w="647475"/>
                <a:gridCol w="647475"/>
                <a:gridCol w="646861"/>
                <a:gridCol w="647475"/>
                <a:gridCol w="647475"/>
                <a:gridCol w="441879"/>
              </a:tblGrid>
              <a:tr h="152546"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Personal Evaluation – to support your academic progress please complete the section below </a:t>
                      </a:r>
                      <a:r>
                        <a:rPr lang="en-GB" sz="900" u="sng">
                          <a:effectLst/>
                        </a:rPr>
                        <a:t>BEFORE</a:t>
                      </a:r>
                      <a:r>
                        <a:rPr lang="en-GB" sz="900" u="none" strike="noStrike">
                          <a:effectLst/>
                        </a:rPr>
                        <a:t> submitting your work.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2889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What do you consider to be the best aspects of this work?</a:t>
                      </a:r>
                      <a:endParaRPr lang="en-US" sz="11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6324" marR="6632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</a:rPr>
                        <a:t>I am pleased with how </a:t>
                      </a:r>
                      <a:r>
                        <a:rPr lang="en-GB" sz="1100" u="none" strike="noStrike" dirty="0" smtClean="0">
                          <a:effectLst/>
                        </a:rPr>
                        <a:t>I </a:t>
                      </a:r>
                      <a:r>
                        <a:rPr lang="en-GB" sz="1100" u="none" strike="noStrike" dirty="0">
                          <a:effectLst/>
                        </a:rPr>
                        <a:t>have discussed the various inclusive sports available to children with disabilities such as Cerebral Palsy to partake in.</a:t>
                      </a:r>
                      <a:endParaRPr lang="en-US" sz="1500" u="sng" dirty="0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457637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Which aspects do you consider could have been improved in this piece of work?</a:t>
                      </a:r>
                      <a:endParaRPr lang="en-US" sz="11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6324" marR="6632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</a:rPr>
                        <a:t>I believe I could have made more of a link between the inclusion spectrum and STEP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457637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What have you found most satisfying whilst undertaking this submission?</a:t>
                      </a:r>
                      <a:endParaRPr lang="en-US" sz="11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6324" marR="6632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</a:rPr>
                        <a:t>Researching the background of Cerebral Palsy and the symptoms.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03394"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ASSESSMENT CRITERIA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 row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Learning</a:t>
                      </a:r>
                      <a:endParaRPr lang="en-US" sz="110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Outcomes</a:t>
                      </a:r>
                      <a:endParaRPr lang="en-US" sz="110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1100">
                        <a:effectLst/>
                      </a:endParaRPr>
                    </a:p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 vert="vert270"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GRADE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40678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Poor</a:t>
                      </a:r>
                      <a:endParaRPr lang="en-US" sz="15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0-25%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Unsatisfactory</a:t>
                      </a:r>
                      <a:endParaRPr lang="en-US" sz="15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26-39%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Satisfactory</a:t>
                      </a:r>
                      <a:endParaRPr lang="en-US" sz="15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40 – 49%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Good</a:t>
                      </a:r>
                      <a:endParaRPr lang="en-US" sz="15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50 – 59%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Very Good</a:t>
                      </a:r>
                      <a:endParaRPr lang="en-US" sz="15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60 – 69%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Excellent</a:t>
                      </a:r>
                      <a:endParaRPr lang="en-US" sz="15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70 – 85%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Exceptional</a:t>
                      </a:r>
                      <a:endParaRPr lang="en-US" sz="15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86– 100%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  %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</a:tr>
              <a:tr h="3050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Understanding of principles of inclusion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40%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</a:tr>
              <a:tr h="4576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Understanding of the issues relating to chosen aspects of inclusion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2,3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US" sz="11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30%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</a:tr>
              <a:tr h="4576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Response to questions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1,2,3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10%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</a:tr>
              <a:tr h="3050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Visual presentation and delivery skills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20%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</a:tr>
              <a:tr h="305091">
                <a:tc gridSpan="9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It is expected that students will present work that is proof read, correctly referenced and adheres to the Assessment Checklist. Therefore a range of 0 – 10 marks will be deducted for non-completion of any of the points on the checklist below.</a:t>
                      </a:r>
                      <a:endParaRPr lang="en-US" sz="15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US" sz="1500" u="sng" dirty="0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66324" marR="66324" marT="0" marB="0"/>
                </a:tc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1111579" y="369528"/>
            <a:ext cx="12656029" cy="144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		School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of Sport, Health &amp; Outdoor Education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		Assessment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Feedback Sheet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	                Student No./Name:	Swyn Williams (1600039)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                                              Module:	Inclusion in Physical Education and Youth 						Sport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                                    Module Code: 	SHSS5078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23150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1149" y="126123"/>
            <a:ext cx="7766936" cy="1034367"/>
          </a:xfrm>
        </p:spPr>
        <p:txBody>
          <a:bodyPr/>
          <a:lstStyle/>
          <a:p>
            <a:pPr algn="ctr"/>
            <a:r>
              <a:rPr lang="en-GB" sz="1800" b="1" dirty="0"/>
              <a:t>Select and illustrate one of the barriers that prevent pupils from accessing meaningful physical education and sport. Include the variety of strategies that can be used to overcome them. </a:t>
            </a:r>
            <a:endParaRPr lang="en-US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8441" y="1587213"/>
            <a:ext cx="4012975" cy="3333696"/>
          </a:xfrm>
          <a:prstGeom prst="rect">
            <a:avLst/>
          </a:prstGeom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0299801"/>
              </p:ext>
            </p:extLst>
          </p:nvPr>
        </p:nvGraphicFramePr>
        <p:xfrm>
          <a:off x="8429297" y="3342288"/>
          <a:ext cx="3636580" cy="33598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290"/>
                <a:gridCol w="1818290"/>
              </a:tblGrid>
              <a:tr h="674087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Severity Level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Limitations</a:t>
                      </a:r>
                      <a:endParaRPr lang="en-US" dirty="0"/>
                    </a:p>
                  </a:txBody>
                  <a:tcPr/>
                </a:tc>
              </a:tr>
              <a:tr h="674087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Mild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Can</a:t>
                      </a:r>
                      <a:r>
                        <a:rPr lang="en-US" sz="1200" baseline="0" dirty="0" smtClean="0"/>
                        <a:t> move without assistance – daily activities not limited</a:t>
                      </a:r>
                      <a:endParaRPr lang="en-US" sz="1200" dirty="0"/>
                    </a:p>
                  </a:txBody>
                  <a:tcPr/>
                </a:tc>
              </a:tr>
              <a:tr h="820903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Moderate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Will need braces, medications and adaptive technology to accomplish most daily activities</a:t>
                      </a:r>
                      <a:endParaRPr lang="en-US" sz="1200" dirty="0"/>
                    </a:p>
                  </a:txBody>
                  <a:tcPr/>
                </a:tc>
              </a:tr>
              <a:tr h="1003325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Severe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Requires a wheelchair</a:t>
                      </a:r>
                      <a:r>
                        <a:rPr lang="en-US" sz="1200" baseline="0" dirty="0" smtClean="0"/>
                        <a:t> and will have significant challenges in accomplishing daily activities</a:t>
                      </a:r>
                      <a:endParaRPr lang="en-US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89670" y="4950372"/>
            <a:ext cx="322079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‘Cerebral Palsy is the most common motor disability within young people, with approximately 10,000 babies and infants being diagnosed with the disorder each year’</a:t>
            </a:r>
            <a:r>
              <a:rPr lang="en-GB" sz="1400" dirty="0"/>
              <a:t>. </a:t>
            </a:r>
            <a:r>
              <a:rPr lang="en-GB" sz="1400" dirty="0" smtClean="0"/>
              <a:t>– </a:t>
            </a:r>
            <a:r>
              <a:rPr lang="en-GB" sz="1400" dirty="0" err="1" smtClean="0"/>
              <a:t>Hinderley</a:t>
            </a:r>
            <a:r>
              <a:rPr lang="en-GB" sz="1400" dirty="0" smtClean="0"/>
              <a:t> and </a:t>
            </a:r>
            <a:r>
              <a:rPr lang="en-GB" sz="1400" dirty="0" err="1" smtClean="0"/>
              <a:t>Rhind</a:t>
            </a:r>
            <a:r>
              <a:rPr lang="en-GB" sz="1400" dirty="0" smtClean="0"/>
              <a:t> (2012)</a:t>
            </a:r>
            <a:endParaRPr 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8702565" y="1239549"/>
            <a:ext cx="273269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‘All children, whatever their ability, gender, language, ethnic or cultural origin – can be valued equally, treated with respect and provided with real learning opportunities and full membership to school and society</a:t>
            </a:r>
            <a:r>
              <a:rPr lang="en-GB" sz="1400" i="1" dirty="0" smtClean="0"/>
              <a:t>’</a:t>
            </a:r>
            <a:r>
              <a:rPr lang="en-GB" sz="1400" dirty="0" smtClean="0"/>
              <a:t>. – </a:t>
            </a:r>
            <a:r>
              <a:rPr lang="en-GB" sz="1400" dirty="0" err="1" smtClean="0"/>
              <a:t>Mittler</a:t>
            </a:r>
            <a:r>
              <a:rPr lang="en-GB" sz="1400" dirty="0" smtClean="0"/>
              <a:t> (2000)</a:t>
            </a:r>
            <a:endParaRPr lang="en-US" sz="1400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1302051"/>
              </p:ext>
            </p:extLst>
          </p:nvPr>
        </p:nvGraphicFramePr>
        <p:xfrm>
          <a:off x="174002" y="1770701"/>
          <a:ext cx="3299826" cy="1569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9913"/>
                <a:gridCol w="1649913"/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Category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Distribution</a:t>
                      </a:r>
                      <a:endParaRPr lang="en-US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 smtClean="0"/>
                        <a:t>Hemiplegia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One side</a:t>
                      </a:r>
                      <a:r>
                        <a:rPr lang="en-US" sz="1200" baseline="0" dirty="0" smtClean="0"/>
                        <a:t> of the body</a:t>
                      </a:r>
                      <a:endParaRPr lang="en-US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 err="1" smtClean="0"/>
                        <a:t>Diplegia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Lower half of the</a:t>
                      </a:r>
                      <a:r>
                        <a:rPr lang="en-US" sz="1200" baseline="0" dirty="0" smtClean="0"/>
                        <a:t> </a:t>
                      </a:r>
                      <a:r>
                        <a:rPr lang="en-US" sz="1200" dirty="0" smtClean="0"/>
                        <a:t>body</a:t>
                      </a:r>
                      <a:endParaRPr lang="en-US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 smtClean="0"/>
                        <a:t>Quadriplegia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Whole</a:t>
                      </a:r>
                      <a:r>
                        <a:rPr lang="en-US" sz="1200" baseline="0" dirty="0" smtClean="0"/>
                        <a:t> body</a:t>
                      </a:r>
                      <a:endParaRPr lang="en-US" sz="1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386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30924"/>
            <a:ext cx="8596668" cy="662152"/>
          </a:xfrm>
        </p:spPr>
        <p:txBody>
          <a:bodyPr/>
          <a:lstStyle/>
          <a:p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093076"/>
            <a:ext cx="10146610" cy="57649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/>
              <a:t>BBC Sport (2016) </a:t>
            </a:r>
            <a:r>
              <a:rPr lang="en-GB" sz="1200" i="1" dirty="0"/>
              <a:t>Paralympics 2016: An A-Z of Paralympic sport classifications.</a:t>
            </a:r>
            <a:r>
              <a:rPr lang="en-GB" sz="1200" dirty="0"/>
              <a:t> Available at;</a:t>
            </a:r>
            <a:endParaRPr lang="en-US" sz="1200" dirty="0"/>
          </a:p>
          <a:p>
            <a:pPr marL="0" indent="0">
              <a:buNone/>
            </a:pPr>
            <a:r>
              <a:rPr lang="en-GB" sz="1200" u="sng" dirty="0" smtClean="0">
                <a:hlinkClick r:id="rId2"/>
              </a:rPr>
              <a:t>http</a:t>
            </a:r>
            <a:r>
              <a:rPr lang="en-GB" sz="1200" u="sng" dirty="0">
                <a:hlinkClick r:id="rId2"/>
              </a:rPr>
              <a:t>://www.bbc.co.uk/sport/disability-sport/18934366</a:t>
            </a:r>
            <a:r>
              <a:rPr lang="en-GB" sz="1200" dirty="0"/>
              <a:t> </a:t>
            </a:r>
            <a:endParaRPr lang="en-US" sz="1200" dirty="0"/>
          </a:p>
          <a:p>
            <a:pPr marL="0" indent="0">
              <a:buNone/>
            </a:pPr>
            <a:r>
              <a:rPr lang="en-GB" sz="1200" dirty="0"/>
              <a:t>(Accessed on 6/11/17</a:t>
            </a:r>
            <a:r>
              <a:rPr lang="en-GB" sz="1200" dirty="0" smtClean="0"/>
              <a:t>)</a:t>
            </a:r>
            <a:endParaRPr lang="en-US" sz="1200" dirty="0"/>
          </a:p>
          <a:p>
            <a:pPr marL="0" indent="0">
              <a:buNone/>
            </a:pPr>
            <a:r>
              <a:rPr lang="en-GB" sz="1200" dirty="0" err="1"/>
              <a:t>Hinderley</a:t>
            </a:r>
            <a:r>
              <a:rPr lang="en-GB" sz="1200" dirty="0"/>
              <a:t>, E. </a:t>
            </a:r>
            <a:r>
              <a:rPr lang="en-GB" sz="1200" dirty="0" err="1"/>
              <a:t>Rhind</a:t>
            </a:r>
            <a:r>
              <a:rPr lang="en-GB" sz="1200" dirty="0"/>
              <a:t>, D.J.A (2012) </a:t>
            </a:r>
            <a:r>
              <a:rPr lang="en-GB" sz="1200" i="1" dirty="0"/>
              <a:t>Including children with cerebral palsy in mainstream physical education lessons: a case study of student and teacher experiences. </a:t>
            </a:r>
            <a:r>
              <a:rPr lang="en-US" sz="1200" dirty="0"/>
              <a:t>Brunel Centre for Sport, Health and Wellbeing, School of Sport &amp; Education, Brunel University, Uxbridge, UK </a:t>
            </a:r>
            <a:endParaRPr lang="en-US" sz="1200" dirty="0" smtClean="0"/>
          </a:p>
          <a:p>
            <a:pPr marL="0" indent="0">
              <a:buNone/>
            </a:pPr>
            <a:r>
              <a:rPr lang="en-GB" sz="1200" dirty="0" err="1"/>
              <a:t>Inclusion.me</a:t>
            </a:r>
            <a:r>
              <a:rPr lang="en-GB" sz="1200" dirty="0"/>
              <a:t> LTD (2008); </a:t>
            </a:r>
            <a:r>
              <a:rPr lang="en-GB" sz="1200" i="1" dirty="0"/>
              <a:t>What does Inclusion mean? </a:t>
            </a:r>
            <a:r>
              <a:rPr lang="en-GB" sz="1200" dirty="0"/>
              <a:t>Available at;</a:t>
            </a:r>
            <a:endParaRPr lang="en-US" sz="1200" dirty="0"/>
          </a:p>
          <a:p>
            <a:pPr marL="0" indent="0">
              <a:buNone/>
            </a:pPr>
            <a:r>
              <a:rPr lang="en-GB" sz="1200" u="sng" dirty="0" smtClean="0">
                <a:hlinkClick r:id="rId3"/>
              </a:rPr>
              <a:t>https</a:t>
            </a:r>
            <a:r>
              <a:rPr lang="en-GB" sz="1200" u="sng" dirty="0">
                <a:hlinkClick r:id="rId3"/>
              </a:rPr>
              <a:t>://www.inclusion.me.uk/news/what_does_inclusion_mean</a:t>
            </a:r>
            <a:r>
              <a:rPr lang="en-GB" sz="1200" dirty="0"/>
              <a:t> </a:t>
            </a:r>
            <a:endParaRPr lang="en-US" sz="1200" dirty="0"/>
          </a:p>
          <a:p>
            <a:pPr marL="0" indent="0">
              <a:buNone/>
            </a:pPr>
            <a:r>
              <a:rPr lang="en-GB" sz="1200" dirty="0"/>
              <a:t>(Accessed on 5/11/17</a:t>
            </a:r>
            <a:r>
              <a:rPr lang="en-GB" sz="1200" dirty="0" smtClean="0"/>
              <a:t>)</a:t>
            </a:r>
          </a:p>
          <a:p>
            <a:pPr marL="0" indent="0">
              <a:buNone/>
            </a:pPr>
            <a:r>
              <a:rPr lang="en-GB" sz="1200" dirty="0"/>
              <a:t>K. A. Stern (2017) </a:t>
            </a:r>
            <a:r>
              <a:rPr lang="en-GB" sz="1200" i="1" dirty="0"/>
              <a:t>Definition of Cerebral Palsy </a:t>
            </a:r>
            <a:r>
              <a:rPr lang="en-GB" sz="1200" dirty="0"/>
              <a:t>Available at;</a:t>
            </a:r>
            <a:endParaRPr lang="en-US" sz="1200" dirty="0"/>
          </a:p>
          <a:p>
            <a:pPr marL="0" indent="0">
              <a:buNone/>
            </a:pPr>
            <a:r>
              <a:rPr lang="en-GB" sz="1200" u="sng" dirty="0">
                <a:hlinkClick r:id="rId4"/>
              </a:rPr>
              <a:t>http://www.cerebralpalsy.org/about-cerebral-palsy/definition</a:t>
            </a:r>
            <a:endParaRPr lang="en-US" sz="1200" dirty="0"/>
          </a:p>
          <a:p>
            <a:pPr marL="0" indent="0">
              <a:buNone/>
            </a:pPr>
            <a:r>
              <a:rPr lang="en-GB" sz="1200" dirty="0"/>
              <a:t>(Accessed on 5/11/17)</a:t>
            </a:r>
            <a:r>
              <a:rPr lang="en-US" sz="1200" dirty="0"/>
              <a:t> </a:t>
            </a:r>
            <a:endParaRPr lang="en-US" sz="1200" dirty="0"/>
          </a:p>
          <a:p>
            <a:pPr marL="0" indent="0">
              <a:buNone/>
            </a:pPr>
            <a:r>
              <a:rPr lang="en-US" sz="1200" dirty="0" err="1"/>
              <a:t>Verschuren</a:t>
            </a:r>
            <a:r>
              <a:rPr lang="en-US" sz="1200" dirty="0"/>
              <a:t> O, </a:t>
            </a:r>
            <a:r>
              <a:rPr lang="en-US" sz="1200" dirty="0" err="1"/>
              <a:t>Wiart</a:t>
            </a:r>
            <a:r>
              <a:rPr lang="en-US" sz="1200" dirty="0"/>
              <a:t> L, </a:t>
            </a:r>
            <a:r>
              <a:rPr lang="en-US" sz="1200" dirty="0" err="1"/>
              <a:t>Hermans</a:t>
            </a:r>
            <a:r>
              <a:rPr lang="en-US" sz="1200" dirty="0"/>
              <a:t> D, </a:t>
            </a:r>
            <a:r>
              <a:rPr lang="en-US" sz="1200" dirty="0" err="1"/>
              <a:t>Ketelaar</a:t>
            </a:r>
            <a:r>
              <a:rPr lang="en-US" sz="1200" dirty="0"/>
              <a:t> M. (2012) </a:t>
            </a:r>
            <a:r>
              <a:rPr lang="en-US" sz="1200" i="1" dirty="0"/>
              <a:t>Identification of facilitators and barriers to physical activity in children and adolescents with cerebral palsy. </a:t>
            </a:r>
            <a:r>
              <a:rPr lang="en-US" sz="1200" dirty="0"/>
              <a:t>The journal of pediatrics, Elsevier </a:t>
            </a:r>
            <a:r>
              <a:rPr lang="en-US" sz="1200" dirty="0" err="1"/>
              <a:t>Inc</a:t>
            </a:r>
            <a:r>
              <a:rPr lang="en-US" sz="1200" dirty="0"/>
              <a:t>, Amsterdam.</a:t>
            </a:r>
          </a:p>
          <a:p>
            <a:pPr marL="0" indent="0">
              <a:buNone/>
            </a:pPr>
            <a:r>
              <a:rPr lang="en-US" sz="1200" dirty="0" smtClean="0"/>
              <a:t>Stevenson and Black (2007) </a:t>
            </a:r>
            <a:r>
              <a:rPr lang="en-US" sz="1200" i="1" dirty="0" smtClean="0"/>
              <a:t>Image of Inclusion Spectrum. </a:t>
            </a:r>
            <a:r>
              <a:rPr lang="en-US" sz="1200" dirty="0" smtClean="0"/>
              <a:t>Available at;</a:t>
            </a:r>
          </a:p>
          <a:p>
            <a:pPr marL="0" indent="0">
              <a:buNone/>
            </a:pPr>
            <a:r>
              <a:rPr lang="en-US" sz="1200" dirty="0">
                <a:hlinkClick r:id="rId5"/>
              </a:rPr>
              <a:t>https://kerenuni.wordpress.com/2015/12/14/the-inclusion-spectrumweek12</a:t>
            </a:r>
            <a:r>
              <a:rPr lang="en-US" sz="1200" dirty="0" smtClean="0">
                <a:hlinkClick r:id="rId5"/>
              </a:rPr>
              <a:t>/</a:t>
            </a:r>
            <a:r>
              <a:rPr lang="en-US" sz="1200" dirty="0" smtClean="0"/>
              <a:t> </a:t>
            </a:r>
          </a:p>
          <a:p>
            <a:pPr marL="0" indent="0">
              <a:buNone/>
            </a:pPr>
            <a:r>
              <a:rPr lang="en-US" sz="1200" dirty="0" smtClean="0"/>
              <a:t>(Accessed on 7/11/17)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3861653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215</TotalTime>
  <Words>573</Words>
  <Application>Microsoft Macintosh PowerPoint</Application>
  <PresentationFormat>Widescreen</PresentationFormat>
  <Paragraphs>112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Calibri</vt:lpstr>
      <vt:lpstr>MS Minngs</vt:lpstr>
      <vt:lpstr>Times New Roman</vt:lpstr>
      <vt:lpstr>Trebuchet MS</vt:lpstr>
      <vt:lpstr>Wingdings 3</vt:lpstr>
      <vt:lpstr>Arial</vt:lpstr>
      <vt:lpstr>Facet</vt:lpstr>
      <vt:lpstr>PowerPoint Presentation</vt:lpstr>
      <vt:lpstr>Select and illustrate one of the barriers that prevent pupils from accessing meaningful physical education and sport. Include the variety of strategies that can be used to overcome them. </vt:lpstr>
      <vt:lpstr>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Select and illustrate one of the barriers that prevent pupils from accessing meaningful physical education and sport. Include the variety of strategies that can be used to overcome them. </dc:title>
  <dc:creator>Swyn Williams</dc:creator>
  <cp:lastModifiedBy>Swyn Williams</cp:lastModifiedBy>
  <cp:revision>12</cp:revision>
  <dcterms:created xsi:type="dcterms:W3CDTF">2017-11-09T11:02:18Z</dcterms:created>
  <dcterms:modified xsi:type="dcterms:W3CDTF">2017-11-09T22:04:51Z</dcterms:modified>
</cp:coreProperties>
</file>