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FFF04-0958-15CA-9740-21E139530BF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4C36ED-CBA0-7E31-4AF5-C5297F90A15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7712C-F727-FBE5-1592-0CE0155C2A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70B1744-2FB8-4B67-AC2F-138565C58011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33A6D-F8EE-C524-0B49-E51AC93530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56B19-F23E-1CFD-336A-356F2D1D53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3142F61-5B88-4E1B-9CBF-057EF0F7D7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49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32D8B-E249-6DCC-AB85-DB02E50393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E2A90-D25F-CECB-1F1C-D7DC8B8E9C8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37DEE-66D4-4181-3165-D5EA974797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74AC7F8-5B19-4B20-AFEF-EC59266ECC6B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D67BB-299A-17B9-8CDF-D45186DF3B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7BD0D-6D87-BB9A-94D1-13569D1716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3FCB36C-8502-45EE-B010-C63FA49E38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652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A737E-AFBF-9694-FB52-5FFC4A5FA6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C6BE53-F740-C340-225C-00347DE359B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4F354-EE4A-991D-D2ED-55C049ED62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45192B1-59E4-44DA-8E43-6F079F4682A5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07EA88-2211-44C1-DF5A-C6642F5228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D2E59-3D9F-4DFC-4635-F7CC53B157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CBD74E8-6476-4115-8231-347C42F0143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32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2CF2A-6C27-C92E-A1C9-6CF70BFE8F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068B5-4E08-4C6E-F309-308A190A645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834D6A-E221-AC26-6E71-6329C9F1556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843108-B987-D55B-2585-46E9B422D9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A418461-7901-4FF1-89E9-9550AA809449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2CDD27-08B0-F3D3-CA5B-318220BDCB8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7E9E76-ADA4-4C26-42CA-88410BDE01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6D01638-8C38-4311-8F56-DAB9D3101E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502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F20FE-83C0-5B00-8ECA-DC24D35E03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6DF2E-DFC9-4C58-14A2-72AB604544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3AE2C8-64B8-0999-4970-68EED9DAA42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CE0FF2-110A-95AF-D7DC-9D88A5F8541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DFAEE0-EFCD-2736-0DC1-D55BF4754D8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B6254E-7A3D-2D02-1AB9-E561C083AE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98F21C4-1ADE-422D-8036-AF59BCE57A60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971BBB-F188-8D68-474A-1AB74E16D1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37D4D7-C2FD-9D98-8221-C2C27994D4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BA3924F-8C42-4FB4-B751-FD6B15B2BC0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33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A21F8-7E90-D63E-A374-55EEDAECE7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F0EF15-82FB-1756-B5AD-DF531A72AA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3BA2B1E-1538-47A9-8D9C-5B49FF1EFD65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5E2DF-AAC7-A70F-DC98-B239526751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CECFE6-F9FF-BBDB-8336-8653044BCE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CB5C556-F34B-4D7D-AECE-4079BE78A3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00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DD047F-1906-D282-927E-54E4F83054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FCA1C71-EE7F-4FCE-A4D4-485F39E38C84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3A3D05-9740-2F9E-4D4C-B7FA77281D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FB03AF-276E-3DF5-67A0-A11A1029DC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AADF343-1997-48AB-9635-551BD2EEA7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04452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6425A-93AD-5C75-2DF4-EF9B4FD7F7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D87A4-6C03-3562-B6FD-752A6FE8E7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43FCB4-95E9-71D7-2BA0-BAADE42E104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7B4DC3-D507-B5D7-3A66-20EEA1D7BE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16A7DC7-7CD8-4B28-849A-1C7E48DE1F71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5A81DA-8FB0-325F-7316-B4CA80F55C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519E3D-4D5C-A689-DEB1-2BB8C7F27D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FD73B3D-774D-4D9B-98A4-1D42E7EB3B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40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3D283-7268-19FB-8918-AC168305F6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B4A34D-7D02-2A62-CACA-B4626E77217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5E42AE-73A7-18B0-723A-F5C4862619D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435519-63B7-4F48-F3B8-155ABF4BCF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9294431-97E2-459B-9048-972755B0464B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01E1F9-B96B-CA09-C77B-115EDF199D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02DA85-7906-CB91-BED1-D1A10816E6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1B4EB3E-2CD8-4140-B0DD-CF29F396C7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8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6CF92-0BC1-8C75-CC32-F7DB517304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1E9CC0-84AC-E907-0852-19B00364A99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1AFF9-B0BD-BA8B-D378-1960C8F515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78D8793-186C-4661-A31F-E504BDB83EE8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D6F6E5-3FB4-C9DA-5F12-57DD4FAB6A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1A9A4-A3B3-EFAD-8C76-EC243E5481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AA85740-38A9-4AD2-BCAD-B986B98D66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593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ACAB5E-D4FB-9062-5846-E1E9DBC4B9C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CDF566-1E88-3038-C856-936CB0CF88C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85F60-E7CF-375B-89DF-7AE62D5C2D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C3BA72C-7FAC-4299-9F30-F7994A0EAA65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E6EA7-3EEF-44C7-4E11-EB7B4A6BA4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99B1F1-F051-49E7-9BDA-FCDB4541DF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1F06CDC-F40F-444B-84B0-464A884F148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75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0FFC33-D2E7-2B80-F385-A346B648282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CD719-A684-ADAA-CB7C-22A94D51113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F6AB4-28DE-187E-6322-FEB94F8C9B1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2AC0B64-0AAA-49DD-8EB6-EA6E91CB8754}" type="datetime1">
              <a:rPr lang="en-GB"/>
              <a:pPr lvl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3E060B-3841-C10C-82FD-0709AA3ABD7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1AB65-5BC6-3F2C-5FF3-0FE9440062A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657C216E-E280-40C4-B3EE-471EDF364D52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A7B192B-F3C2-80CA-B2E3-A36A8D94439E}"/>
              </a:ext>
            </a:extLst>
          </p:cNvPr>
          <p:cNvSpPr txBox="1"/>
          <p:nvPr/>
        </p:nvSpPr>
        <p:spPr>
          <a:xfrm>
            <a:off x="581192" y="1896529"/>
            <a:ext cx="7225076" cy="396226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E97132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Module Title: Psychology in Health and Social Care </a:t>
            </a:r>
            <a:endParaRPr lang="en-US" sz="2000" b="1" i="1" u="none" strike="noStrike" kern="1200" cap="none" spc="0" baseline="0">
              <a:solidFill>
                <a:srgbClr val="0E2841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E97132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sng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Module Number</a:t>
            </a:r>
            <a:r>
              <a:rPr lang="en-US" sz="2000" b="0" i="0" u="none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: </a:t>
            </a:r>
            <a:r>
              <a:rPr lang="en-US" sz="2000" b="1" i="1" u="none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LCHS 4010(LON)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E97132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sng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Assignment No</a:t>
            </a:r>
            <a:r>
              <a:rPr lang="en-US" sz="2000" b="1" i="1" u="none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:     ASSIGNMENT 1 individual presentation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E97132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sng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Student Name</a:t>
            </a:r>
            <a:r>
              <a:rPr lang="en-US" sz="2000" b="1" i="1" u="none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: Paola Diaz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E97132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sng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Student ID:  2438263</a:t>
            </a:r>
            <a:endParaRPr lang="en-US" sz="2000" b="1" i="1" u="none" strike="noStrike" kern="1200" cap="none" spc="0" baseline="0">
              <a:solidFill>
                <a:srgbClr val="0E2841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Clr>
                <a:srgbClr val="E97132"/>
              </a:buClr>
              <a:buSzPct val="92000"/>
              <a:buFont typeface="Wingdings 2" pitchFamily="18"/>
              <a:buChar char="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sng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Lecturer’s Name</a:t>
            </a:r>
            <a:r>
              <a:rPr lang="en-US" sz="2000" b="1" i="1" u="none" strike="noStrike" kern="1200" cap="none" spc="0" baseline="0">
                <a:solidFill>
                  <a:srgbClr val="0E2841"/>
                </a:solidFill>
                <a:uFillTx/>
                <a:latin typeface="Aptos"/>
              </a:rPr>
              <a:t>: Farah Wiita </a:t>
            </a:r>
          </a:p>
        </p:txBody>
      </p:sp>
      <p:pic>
        <p:nvPicPr>
          <p:cNvPr id="3" name="Picture 4" descr="Molecular structure and periodic table on a desk">
            <a:extLst>
              <a:ext uri="{FF2B5EF4-FFF2-40B4-BE49-F238E27FC236}">
                <a16:creationId xmlns:a16="http://schemas.microsoft.com/office/drawing/2014/main" id="{5174669C-533C-EEF0-D3A6-779B0BF39B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00" r="45713" b="1"/>
          <a:stretch>
            <a:fillRect/>
          </a:stretch>
        </p:blipFill>
        <p:spPr>
          <a:xfrm>
            <a:off x="8042148" y="600075"/>
            <a:ext cx="3695831" cy="57927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2" descr="University of Wales, Trinity Saint David Jobs on jobs.ac.uk">
            <a:extLst>
              <a:ext uri="{FF2B5EF4-FFF2-40B4-BE49-F238E27FC236}">
                <a16:creationId xmlns:a16="http://schemas.microsoft.com/office/drawing/2014/main" id="{AE0BB25A-F302-D55E-E875-6300BB068A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54027" y="237204"/>
            <a:ext cx="1915887" cy="15240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EFAF60F-604C-5CB4-76CA-D7D7638E7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FE49D419-577C-DB66-2518-DFDD83CE7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638531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C3C48099-F8EE-13A2-E1EA-8D95956A6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393211" y="395203"/>
            <a:ext cx="6346210" cy="557608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BC5D9F5F-397D-93C9-F7EA-44BC0EDA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1528904" y="2818968"/>
            <a:ext cx="2501981" cy="557608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7">
            <a:extLst>
              <a:ext uri="{FF2B5EF4-FFF2-40B4-BE49-F238E27FC236}">
                <a16:creationId xmlns:a16="http://schemas.microsoft.com/office/drawing/2014/main" id="{958DEFE2-F10D-D399-C081-94D47913C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425019" y="852792"/>
            <a:ext cx="6858000" cy="515241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11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Oval 19">
            <a:extLst>
              <a:ext uri="{FF2B5EF4-FFF2-40B4-BE49-F238E27FC236}">
                <a16:creationId xmlns:a16="http://schemas.microsoft.com/office/drawing/2014/main" id="{A017E336-E1DD-CB82-302D-21F42EB83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6097841">
            <a:off x="818762" y="1128506"/>
            <a:ext cx="4318299" cy="431829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156082">
                  <a:alpha val="0"/>
                </a:srgbClr>
              </a:gs>
              <a:gs pos="100000">
                <a:srgbClr val="46B1E1">
                  <a:alpha val="15000"/>
                </a:srgbClr>
              </a:gs>
            </a:gsLst>
            <a:lin ang="17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49B8732F-EB6F-A923-BE94-AFE8ABF88AA6}"/>
              </a:ext>
            </a:extLst>
          </p:cNvPr>
          <p:cNvSpPr txBox="1"/>
          <p:nvPr/>
        </p:nvSpPr>
        <p:spPr>
          <a:xfrm>
            <a:off x="6503157" y="649480"/>
            <a:ext cx="4862450" cy="55460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Introduction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Jenny is a 16-year-old young carer.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She has been caring for her mother for the past 5 years after the death of her father.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Her mother has mobility and memory problems.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This presentation will explore Jenny’s situation using Bowlby’s Attachment Theory and suggest support strategies.</a:t>
            </a: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B72C56F8-1D07-2688-AD23-D4DB7903FCFF}"/>
              </a:ext>
            </a:extLst>
          </p:cNvPr>
          <p:cNvSpPr txBox="1"/>
          <p:nvPr/>
        </p:nvSpPr>
        <p:spPr>
          <a:xfrm>
            <a:off x="3047237" y="3445504"/>
            <a:ext cx="6094475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4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9E10299F-C102-80C3-06B6-9B15EFCF4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63C1D4FC-48D8-FA38-FBC8-4136323AD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91996" cy="1590745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FF438EA2-44A3-181D-7819-E1BB93FF2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800009" flipH="1">
            <a:off x="-19" y="-1"/>
            <a:ext cx="8115309" cy="1590745"/>
          </a:xfrm>
          <a:prstGeom prst="rect">
            <a:avLst/>
          </a:prstGeom>
          <a:gradFill>
            <a:gsLst>
              <a:gs pos="0">
                <a:srgbClr val="156082">
                  <a:alpha val="0"/>
                </a:srgbClr>
              </a:gs>
              <a:gs pos="100000">
                <a:srgbClr val="0B3041">
                  <a:alpha val="55000"/>
                </a:srgbClr>
              </a:gs>
            </a:gsLst>
            <a:lin ang="13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7">
            <a:extLst>
              <a:ext uri="{FF2B5EF4-FFF2-40B4-BE49-F238E27FC236}">
                <a16:creationId xmlns:a16="http://schemas.microsoft.com/office/drawing/2014/main" id="{34E7049A-8B86-1754-3FC5-C0FFEC826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8115300" y="0"/>
            <a:ext cx="4076696" cy="1590745"/>
          </a:xfrm>
          <a:prstGeom prst="rect">
            <a:avLst/>
          </a:prstGeom>
          <a:gradFill>
            <a:gsLst>
              <a:gs pos="0">
                <a:srgbClr val="156082">
                  <a:alpha val="66000"/>
                </a:srgbClr>
              </a:gs>
              <a:gs pos="100000">
                <a:srgbClr val="000000">
                  <a:alpha val="30000"/>
                </a:srgbClr>
              </a:gs>
            </a:gsLst>
            <a:lin ang="13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9">
            <a:extLst>
              <a:ext uri="{FF2B5EF4-FFF2-40B4-BE49-F238E27FC236}">
                <a16:creationId xmlns:a16="http://schemas.microsoft.com/office/drawing/2014/main" id="{095086EC-00DA-1B9E-6668-DCB30E63D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59348" y="0"/>
            <a:ext cx="11732648" cy="159742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B3041">
                  <a:alpha val="52000"/>
                </a:srgbClr>
              </a:gs>
            </a:gsLst>
            <a:lin ang="16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4212B-4623-F188-813D-496C180F0DCA}"/>
              </a:ext>
            </a:extLst>
          </p:cNvPr>
          <p:cNvSpPr txBox="1"/>
          <p:nvPr/>
        </p:nvSpPr>
        <p:spPr>
          <a:xfrm>
            <a:off x="1371600" y="2318196"/>
            <a:ext cx="9724031" cy="368335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Bowlby Theory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Developed by John Bowlby.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Focuses on the emotional bond between children and caregivers.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Secure attachment helps children feel safe and supported.</a:t>
            </a:r>
          </a:p>
          <a:p>
            <a:pPr marL="34290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Early relationships influence emotional development and wellbeing.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750EDC4C-4E56-99A1-296B-1B13D6326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747ABA10-C372-D083-42B9-BD6A02D99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638531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DCCE803C-F188-CB2C-9DEC-5780A94F5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393211" y="395203"/>
            <a:ext cx="6346210" cy="557608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7">
            <a:extLst>
              <a:ext uri="{FF2B5EF4-FFF2-40B4-BE49-F238E27FC236}">
                <a16:creationId xmlns:a16="http://schemas.microsoft.com/office/drawing/2014/main" id="{1B412E06-92E6-41ED-842F-2FE0FAD89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1528904" y="2818968"/>
            <a:ext cx="2501981" cy="557608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9">
            <a:extLst>
              <a:ext uri="{FF2B5EF4-FFF2-40B4-BE49-F238E27FC236}">
                <a16:creationId xmlns:a16="http://schemas.microsoft.com/office/drawing/2014/main" id="{928A0D16-C302-8782-7892-3608722A0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425019" y="852792"/>
            <a:ext cx="6858000" cy="515241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11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Oval 21">
            <a:extLst>
              <a:ext uri="{FF2B5EF4-FFF2-40B4-BE49-F238E27FC236}">
                <a16:creationId xmlns:a16="http://schemas.microsoft.com/office/drawing/2014/main" id="{A55079DC-2CFA-63C9-B6A6-F8261BF9F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6097841">
            <a:off x="818762" y="1128506"/>
            <a:ext cx="4318299" cy="431829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156082">
                  <a:alpha val="0"/>
                </a:srgbClr>
              </a:gs>
              <a:gs pos="100000">
                <a:srgbClr val="46B1E1">
                  <a:alpha val="15000"/>
                </a:srgbClr>
              </a:gs>
            </a:gsLst>
            <a:lin ang="17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C5F1464B-65EE-35E7-7446-72D0A9A624F0}"/>
              </a:ext>
            </a:extLst>
          </p:cNvPr>
          <p:cNvSpPr txBox="1"/>
          <p:nvPr/>
        </p:nvSpPr>
        <p:spPr>
          <a:xfrm>
            <a:off x="826398" y="586852"/>
            <a:ext cx="4230096" cy="33874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1" i="0" u="none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Key Concepts of the Theory</a:t>
            </a:r>
          </a:p>
          <a:p>
            <a:pPr marL="0" marR="0" lvl="0" indent="0" algn="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0" u="sng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Key ideas of Bowlby’s theory</a:t>
            </a:r>
            <a:r>
              <a:rPr lang="en-US" sz="4000" b="0" i="0" u="none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: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924C8724-68A0-022A-8390-A515EDC10922}"/>
              </a:ext>
            </a:extLst>
          </p:cNvPr>
          <p:cNvSpPr txBox="1"/>
          <p:nvPr/>
        </p:nvSpPr>
        <p:spPr>
          <a:xfrm>
            <a:off x="6503157" y="649480"/>
            <a:ext cx="4862450" cy="55460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Attachment between child and caregiver is important for development.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Secure attachment leads to emotional security.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Loss or disruption of attachment can affect emotional wellbeing.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76AA10CE-ABC3-85E3-C1F0-6BB86D0B8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90638B-F802-7E27-F0B8-81D8289EF734}"/>
              </a:ext>
            </a:extLst>
          </p:cNvPr>
          <p:cNvSpPr txBox="1"/>
          <p:nvPr/>
        </p:nvSpPr>
        <p:spPr>
          <a:xfrm>
            <a:off x="838203" y="557189"/>
            <a:ext cx="3374136" cy="55678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200" b="1" i="0" u="none" strike="noStrike" kern="1200" cap="none" spc="0" baseline="0">
                <a:solidFill>
                  <a:srgbClr val="000000"/>
                </a:solidFill>
                <a:uFillTx/>
                <a:latin typeface="Aptos Display"/>
              </a:rPr>
              <a:t>Applying the Theory to Jenny 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026F7D24-5234-C77A-4E78-4FA5AA36CC1D}"/>
              </a:ext>
            </a:extLst>
          </p:cNvPr>
          <p:cNvSpPr txBox="1"/>
          <p:nvPr/>
        </p:nvSpPr>
        <p:spPr>
          <a:xfrm>
            <a:off x="707462" y="4741273"/>
            <a:ext cx="609447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Jenny’s experiences may affect her development</a:t>
            </a:r>
          </a:p>
        </p:txBody>
      </p:sp>
      <p:grpSp>
        <p:nvGrpSpPr>
          <p:cNvPr id="5" name="TextBox 6">
            <a:extLst>
              <a:ext uri="{FF2B5EF4-FFF2-40B4-BE49-F238E27FC236}">
                <a16:creationId xmlns:a16="http://schemas.microsoft.com/office/drawing/2014/main" id="{4F6BD70C-58E0-7756-796D-18A81E957881}"/>
              </a:ext>
            </a:extLst>
          </p:cNvPr>
          <p:cNvGrpSpPr/>
          <p:nvPr/>
        </p:nvGrpSpPr>
        <p:grpSpPr>
          <a:xfrm>
            <a:off x="5472684" y="620392"/>
            <a:ext cx="5504688" cy="5504688"/>
            <a:chOff x="5472684" y="620392"/>
            <a:chExt cx="5504688" cy="5504688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B0BEF533-416E-1791-79F0-A164196730DD}"/>
                </a:ext>
              </a:extLst>
            </p:cNvPr>
            <p:cNvSpPr/>
            <p:nvPr/>
          </p:nvSpPr>
          <p:spPr>
            <a:xfrm>
              <a:off x="5472684" y="620392"/>
              <a:ext cx="5504688" cy="5504688"/>
            </a:xfrm>
            <a:custGeom>
              <a:avLst/>
              <a:gdLst>
                <a:gd name="f0" fmla="val w"/>
                <a:gd name="f1" fmla="val h"/>
                <a:gd name="f2" fmla="val ss"/>
                <a:gd name="f3" fmla="val 0"/>
                <a:gd name="f4" fmla="abs f0"/>
                <a:gd name="f5" fmla="abs f1"/>
                <a:gd name="f6" fmla="abs f2"/>
                <a:gd name="f7" fmla="?: f4 f0 1"/>
                <a:gd name="f8" fmla="?: f5 f1 1"/>
                <a:gd name="f9" fmla="?: f6 f2 1"/>
                <a:gd name="f10" fmla="*/ f7 1 21600"/>
                <a:gd name="f11" fmla="*/ f8 1 21600"/>
                <a:gd name="f12" fmla="*/ 21600 f7 1"/>
                <a:gd name="f13" fmla="*/ 21600 f8 1"/>
                <a:gd name="f14" fmla="min f11 f10"/>
                <a:gd name="f15" fmla="*/ f12 1 f9"/>
                <a:gd name="f16" fmla="*/ f13 1 f9"/>
                <a:gd name="f17" fmla="val f15"/>
                <a:gd name="f18" fmla="val f16"/>
                <a:gd name="f19" fmla="*/ f3 f14 1"/>
                <a:gd name="f20" fmla="+- f18 0 f3"/>
                <a:gd name="f21" fmla="+- f17 0 f3"/>
                <a:gd name="f22" fmla="*/ f17 f14 1"/>
                <a:gd name="f23" fmla="*/ f18 f14 1"/>
                <a:gd name="f24" fmla="*/ f20 1 2"/>
                <a:gd name="f25" fmla="*/ f20 1 4"/>
                <a:gd name="f26" fmla="*/ f21 1 2"/>
                <a:gd name="f27" fmla="*/ f21 1 4"/>
                <a:gd name="f28" fmla="*/ f21 3 1"/>
                <a:gd name="f29" fmla="*/ f20 3 1"/>
                <a:gd name="f30" fmla="+- f3 f24 0"/>
                <a:gd name="f31" fmla="+- f3 f26 0"/>
                <a:gd name="f32" fmla="*/ f28 1 4"/>
                <a:gd name="f33" fmla="*/ f29 1 4"/>
                <a:gd name="f34" fmla="*/ f27 f14 1"/>
                <a:gd name="f35" fmla="*/ f25 f14 1"/>
                <a:gd name="f36" fmla="*/ f32 f14 1"/>
                <a:gd name="f37" fmla="*/ f33 f14 1"/>
                <a:gd name="f38" fmla="*/ f30 f14 1"/>
                <a:gd name="f39" fmla="*/ f31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4" t="f35" r="f36" b="f37"/>
              <a:pathLst>
                <a:path>
                  <a:moveTo>
                    <a:pt x="f19" y="f38"/>
                  </a:moveTo>
                  <a:lnTo>
                    <a:pt x="f39" y="f19"/>
                  </a:lnTo>
                  <a:lnTo>
                    <a:pt x="f22" y="f38"/>
                  </a:lnTo>
                  <a:lnTo>
                    <a:pt x="f39" y="f23"/>
                  </a:lnTo>
                  <a:close/>
                </a:path>
              </a:pathLst>
            </a:custGeom>
            <a:solidFill>
              <a:srgbClr val="CCCDC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C1662A07-7055-81DF-AD27-6C4E26538C5D}"/>
                </a:ext>
              </a:extLst>
            </p:cNvPr>
            <p:cNvSpPr/>
            <p:nvPr/>
          </p:nvSpPr>
          <p:spPr>
            <a:xfrm>
              <a:off x="5995629" y="1143338"/>
              <a:ext cx="2146828" cy="21468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828"/>
                <a:gd name="f7" fmla="val 357812"/>
                <a:gd name="f8" fmla="val 160198"/>
                <a:gd name="f9" fmla="val 1789016"/>
                <a:gd name="f10" fmla="val 1986630"/>
                <a:gd name="f11" fmla="+- 0 0 -90"/>
                <a:gd name="f12" fmla="*/ f3 1 2146828"/>
                <a:gd name="f13" fmla="*/ f4 1 2146828"/>
                <a:gd name="f14" fmla="+- f6 0 f5"/>
                <a:gd name="f15" fmla="*/ f11 f0 1"/>
                <a:gd name="f16" fmla="*/ f14 1 2146828"/>
                <a:gd name="f17" fmla="*/ 0 f14 1"/>
                <a:gd name="f18" fmla="*/ 357812 f14 1"/>
                <a:gd name="f19" fmla="*/ 1789016 f14 1"/>
                <a:gd name="f20" fmla="*/ 2146828 f14 1"/>
                <a:gd name="f21" fmla="*/ f15 1 f2"/>
                <a:gd name="f22" fmla="*/ f17 1 2146828"/>
                <a:gd name="f23" fmla="*/ f18 1 2146828"/>
                <a:gd name="f24" fmla="*/ f19 1 2146828"/>
                <a:gd name="f25" fmla="*/ f20 1 2146828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2146828" h="2146828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84809" tIns="184809" rIns="184809" bIns="184809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Loss of her father may impact emotional security.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FAED34D1-7E6F-4176-65C9-F9C4FB7DD75D}"/>
                </a:ext>
              </a:extLst>
            </p:cNvPr>
            <p:cNvSpPr/>
            <p:nvPr/>
          </p:nvSpPr>
          <p:spPr>
            <a:xfrm>
              <a:off x="8307598" y="1143338"/>
              <a:ext cx="2146828" cy="21468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828"/>
                <a:gd name="f7" fmla="val 357812"/>
                <a:gd name="f8" fmla="val 160198"/>
                <a:gd name="f9" fmla="val 1789016"/>
                <a:gd name="f10" fmla="val 1986630"/>
                <a:gd name="f11" fmla="+- 0 0 -90"/>
                <a:gd name="f12" fmla="*/ f3 1 2146828"/>
                <a:gd name="f13" fmla="*/ f4 1 2146828"/>
                <a:gd name="f14" fmla="+- f6 0 f5"/>
                <a:gd name="f15" fmla="*/ f11 f0 1"/>
                <a:gd name="f16" fmla="*/ f14 1 2146828"/>
                <a:gd name="f17" fmla="*/ 0 f14 1"/>
                <a:gd name="f18" fmla="*/ 357812 f14 1"/>
                <a:gd name="f19" fmla="*/ 1789016 f14 1"/>
                <a:gd name="f20" fmla="*/ 2146828 f14 1"/>
                <a:gd name="f21" fmla="*/ f15 1 f2"/>
                <a:gd name="f22" fmla="*/ f17 1 2146828"/>
                <a:gd name="f23" fmla="*/ f18 1 2146828"/>
                <a:gd name="f24" fmla="*/ f19 1 2146828"/>
                <a:gd name="f25" fmla="*/ f20 1 2146828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2146828" h="2146828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84809" tIns="184809" rIns="184809" bIns="184809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Caring responsibilities may create stress and pressure.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1E50AD78-892E-CA43-C4B9-4ECAF5B60406}"/>
                </a:ext>
              </a:extLst>
            </p:cNvPr>
            <p:cNvSpPr/>
            <p:nvPr/>
          </p:nvSpPr>
          <p:spPr>
            <a:xfrm>
              <a:off x="5995629" y="3455307"/>
              <a:ext cx="2146828" cy="21468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828"/>
                <a:gd name="f7" fmla="val 357812"/>
                <a:gd name="f8" fmla="val 160198"/>
                <a:gd name="f9" fmla="val 1789016"/>
                <a:gd name="f10" fmla="val 1986630"/>
                <a:gd name="f11" fmla="+- 0 0 -90"/>
                <a:gd name="f12" fmla="*/ f3 1 2146828"/>
                <a:gd name="f13" fmla="*/ f4 1 2146828"/>
                <a:gd name="f14" fmla="+- f6 0 f5"/>
                <a:gd name="f15" fmla="*/ f11 f0 1"/>
                <a:gd name="f16" fmla="*/ f14 1 2146828"/>
                <a:gd name="f17" fmla="*/ 0 f14 1"/>
                <a:gd name="f18" fmla="*/ 357812 f14 1"/>
                <a:gd name="f19" fmla="*/ 1789016 f14 1"/>
                <a:gd name="f20" fmla="*/ 2146828 f14 1"/>
                <a:gd name="f21" fmla="*/ f15 1 f2"/>
                <a:gd name="f22" fmla="*/ f17 1 2146828"/>
                <a:gd name="f23" fmla="*/ f18 1 2146828"/>
                <a:gd name="f24" fmla="*/ f19 1 2146828"/>
                <a:gd name="f25" fmla="*/ f20 1 2146828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2146828" h="2146828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84809" tIns="184809" rIns="184809" bIns="184809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She may have limited time for social life and education.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CDFD3392-BDFA-6A73-AF31-498DE7FBD03A}"/>
                </a:ext>
              </a:extLst>
            </p:cNvPr>
            <p:cNvSpPr/>
            <p:nvPr/>
          </p:nvSpPr>
          <p:spPr>
            <a:xfrm>
              <a:off x="8307598" y="3455307"/>
              <a:ext cx="2146828" cy="214682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46828"/>
                <a:gd name="f7" fmla="val 357812"/>
                <a:gd name="f8" fmla="val 160198"/>
                <a:gd name="f9" fmla="val 1789016"/>
                <a:gd name="f10" fmla="val 1986630"/>
                <a:gd name="f11" fmla="+- 0 0 -90"/>
                <a:gd name="f12" fmla="*/ f3 1 2146828"/>
                <a:gd name="f13" fmla="*/ f4 1 2146828"/>
                <a:gd name="f14" fmla="+- f6 0 f5"/>
                <a:gd name="f15" fmla="*/ f11 f0 1"/>
                <a:gd name="f16" fmla="*/ f14 1 2146828"/>
                <a:gd name="f17" fmla="*/ 0 f14 1"/>
                <a:gd name="f18" fmla="*/ 357812 f14 1"/>
                <a:gd name="f19" fmla="*/ 1789016 f14 1"/>
                <a:gd name="f20" fmla="*/ 2146828 f14 1"/>
                <a:gd name="f21" fmla="*/ f15 1 f2"/>
                <a:gd name="f22" fmla="*/ f17 1 2146828"/>
                <a:gd name="f23" fmla="*/ f18 1 2146828"/>
                <a:gd name="f24" fmla="*/ f19 1 2146828"/>
                <a:gd name="f25" fmla="*/ f20 1 2146828"/>
                <a:gd name="f26" fmla="*/ f5 1 f16"/>
                <a:gd name="f27" fmla="*/ f6 1 f16"/>
                <a:gd name="f28" fmla="+- f21 0 f1"/>
                <a:gd name="f29" fmla="*/ f22 1 f16"/>
                <a:gd name="f30" fmla="*/ f23 1 f16"/>
                <a:gd name="f31" fmla="*/ f24 1 f16"/>
                <a:gd name="f32" fmla="*/ f25 1 f16"/>
                <a:gd name="f33" fmla="*/ f26 f12 1"/>
                <a:gd name="f34" fmla="*/ f27 f12 1"/>
                <a:gd name="f35" fmla="*/ f27 f13 1"/>
                <a:gd name="f36" fmla="*/ f26 f13 1"/>
                <a:gd name="f37" fmla="*/ f29 f12 1"/>
                <a:gd name="f38" fmla="*/ f30 f13 1"/>
                <a:gd name="f39" fmla="*/ f30 f12 1"/>
                <a:gd name="f40" fmla="*/ f29 f13 1"/>
                <a:gd name="f41" fmla="*/ f31 f12 1"/>
                <a:gd name="f42" fmla="*/ f32 f12 1"/>
                <a:gd name="f43" fmla="*/ f31 f13 1"/>
                <a:gd name="f44" fmla="*/ f32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37" y="f38"/>
                </a:cxn>
                <a:cxn ang="f28">
                  <a:pos x="f39" y="f40"/>
                </a:cxn>
                <a:cxn ang="f28">
                  <a:pos x="f41" y="f40"/>
                </a:cxn>
                <a:cxn ang="f28">
                  <a:pos x="f42" y="f38"/>
                </a:cxn>
                <a:cxn ang="f28">
                  <a:pos x="f42" y="f43"/>
                </a:cxn>
                <a:cxn ang="f28">
                  <a:pos x="f41" y="f44"/>
                </a:cxn>
                <a:cxn ang="f28">
                  <a:pos x="f39" y="f44"/>
                </a:cxn>
                <a:cxn ang="f28">
                  <a:pos x="f37" y="f43"/>
                </a:cxn>
                <a:cxn ang="f28">
                  <a:pos x="f37" y="f38"/>
                </a:cxn>
              </a:cxnLst>
              <a:rect l="f33" t="f36" r="f34" b="f35"/>
              <a:pathLst>
                <a:path w="2146828" h="2146828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lnTo>
                    <a:pt x="f9" y="f5"/>
                  </a:lnTo>
                  <a:cubicBezTo>
                    <a:pt x="f10" y="f5"/>
                    <a:pt x="f6" y="f8"/>
                    <a:pt x="f6" y="f7"/>
                  </a:cubicBezTo>
                  <a:lnTo>
                    <a:pt x="f6" y="f9"/>
                  </a:lnTo>
                  <a:cubicBezTo>
                    <a:pt x="f6" y="f10"/>
                    <a:pt x="f10" y="f6"/>
                    <a:pt x="f9" y="f6"/>
                  </a:cubicBezTo>
                  <a:lnTo>
                    <a:pt x="f7" y="f6"/>
                  </a:lnTo>
                  <a:cubicBezTo>
                    <a:pt x="f8" y="f6"/>
                    <a:pt x="f5" y="f10"/>
                    <a:pt x="f5" y="f9"/>
                  </a:cubicBezTo>
                  <a:lnTo>
                    <a:pt x="f5" y="f7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84809" tIns="184809" rIns="184809" bIns="184809" anchor="ctr" anchorCtr="1" compatLnSpc="1">
              <a:noAutofit/>
            </a:bodyPr>
            <a:lstStyle/>
            <a:p>
              <a:pPr marL="0" marR="0" lvl="0" indent="0" algn="ctr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This could affect her emotional wellbeing</a:t>
              </a:r>
              <a:endParaRPr lang="en-US" sz="21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7574D1B6-8093-1C9D-E562-8AFD277D8A3E}"/>
              </a:ext>
            </a:extLst>
          </p:cNvPr>
          <p:cNvSpPr txBox="1"/>
          <p:nvPr/>
        </p:nvSpPr>
        <p:spPr>
          <a:xfrm>
            <a:off x="6361938" y="3022613"/>
            <a:ext cx="3019806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Family environment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Caring responsibilities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Loss of her father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  <a:r>
              <a:rPr lang="en-GB" sz="18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7D57C8C1-870C-7D2E-A0F3-05F9EE0C54AE}"/>
              </a:ext>
            </a:extLst>
          </p:cNvPr>
          <p:cNvSpPr txBox="1"/>
          <p:nvPr/>
        </p:nvSpPr>
        <p:spPr>
          <a:xfrm>
            <a:off x="3666744" y="1232656"/>
            <a:ext cx="6727697" cy="7078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Nature vs Nurture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5DED086B-131D-698F-5F40-9799680619C4}"/>
              </a:ext>
            </a:extLst>
          </p:cNvPr>
          <p:cNvSpPr txBox="1"/>
          <p:nvPr/>
        </p:nvSpPr>
        <p:spPr>
          <a:xfrm>
            <a:off x="1583055" y="2459918"/>
            <a:ext cx="54475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Nature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3CA00D04-2859-BFA9-0E11-4B90DB42C4C0}"/>
              </a:ext>
            </a:extLst>
          </p:cNvPr>
          <p:cNvSpPr txBox="1"/>
          <p:nvPr/>
        </p:nvSpPr>
        <p:spPr>
          <a:xfrm>
            <a:off x="1131954" y="3022613"/>
            <a:ext cx="5229983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Personal characteristics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Emotional sensitivity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9A029478-C440-56A3-979C-8745D6441D93}"/>
              </a:ext>
            </a:extLst>
          </p:cNvPr>
          <p:cNvSpPr txBox="1"/>
          <p:nvPr/>
        </p:nvSpPr>
        <p:spPr>
          <a:xfrm>
            <a:off x="6576821" y="2483894"/>
            <a:ext cx="609447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Nurture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TextBox 14">
            <a:extLst>
              <a:ext uri="{FF2B5EF4-FFF2-40B4-BE49-F238E27FC236}">
                <a16:creationId xmlns:a16="http://schemas.microsoft.com/office/drawing/2014/main" id="{8D2F69B2-96DC-8503-EBF4-9B423E68EDF4}"/>
              </a:ext>
            </a:extLst>
          </p:cNvPr>
          <p:cNvSpPr txBox="1"/>
          <p:nvPr/>
        </p:nvSpPr>
        <p:spPr>
          <a:xfrm>
            <a:off x="2157984" y="5256016"/>
            <a:ext cx="7223760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Both factors influence Jenny’s development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F20392D4-D2FB-1DF1-6D18-7AD0E2F77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0F6C2EE2-26A9-BD1B-B8A3-4524845A5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638531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78976AC7-38D6-75FD-2737-AB54C2EA6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393211" y="395203"/>
            <a:ext cx="6346210" cy="557608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7">
            <a:extLst>
              <a:ext uri="{FF2B5EF4-FFF2-40B4-BE49-F238E27FC236}">
                <a16:creationId xmlns:a16="http://schemas.microsoft.com/office/drawing/2014/main" id="{2D899CA7-FD3F-C530-A9E7-BE5AE33FB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1528904" y="2818968"/>
            <a:ext cx="2501981" cy="557608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9">
            <a:extLst>
              <a:ext uri="{FF2B5EF4-FFF2-40B4-BE49-F238E27FC236}">
                <a16:creationId xmlns:a16="http://schemas.microsoft.com/office/drawing/2014/main" id="{07FACFB2-FAEB-4075-718D-F8562B739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425019" y="852792"/>
            <a:ext cx="6858000" cy="515241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11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Oval 21">
            <a:extLst>
              <a:ext uri="{FF2B5EF4-FFF2-40B4-BE49-F238E27FC236}">
                <a16:creationId xmlns:a16="http://schemas.microsoft.com/office/drawing/2014/main" id="{6120A569-FD41-AAB5-D834-BD95F2F39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6097841">
            <a:off x="818762" y="1128506"/>
            <a:ext cx="4318299" cy="431829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156082">
                  <a:alpha val="0"/>
                </a:srgbClr>
              </a:gs>
              <a:gs pos="100000">
                <a:srgbClr val="46B1E1">
                  <a:alpha val="15000"/>
                </a:srgbClr>
              </a:gs>
            </a:gsLst>
            <a:lin ang="17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650F3493-7ADA-0337-30E8-5B282384187A}"/>
              </a:ext>
            </a:extLst>
          </p:cNvPr>
          <p:cNvSpPr txBox="1"/>
          <p:nvPr/>
        </p:nvSpPr>
        <p:spPr>
          <a:xfrm>
            <a:off x="826398" y="586852"/>
            <a:ext cx="4230096" cy="33874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0" i="0" u="none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Impact on Jenny’s Wellbeing</a:t>
            </a: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40135632-2F2A-A25F-044F-319F0B22EE80}"/>
              </a:ext>
            </a:extLst>
          </p:cNvPr>
          <p:cNvSpPr txBox="1"/>
          <p:nvPr/>
        </p:nvSpPr>
        <p:spPr>
          <a:xfrm>
            <a:off x="6503157" y="649480"/>
            <a:ext cx="4862450" cy="55460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Emotional stress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Anxiety or low mood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Reduced time for school or friends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Increased responsibility at a young age</a:t>
            </a:r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376170E1-73AE-CCB5-03FA-C791245CAFA3}"/>
              </a:ext>
            </a:extLst>
          </p:cNvPr>
          <p:cNvSpPr txBox="1"/>
          <p:nvPr/>
        </p:nvSpPr>
        <p:spPr>
          <a:xfrm>
            <a:off x="6496126" y="1687552"/>
            <a:ext cx="6094475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Jenny may experience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>
            <a:extLst>
              <a:ext uri="{FF2B5EF4-FFF2-40B4-BE49-F238E27FC236}">
                <a16:creationId xmlns:a16="http://schemas.microsoft.com/office/drawing/2014/main" id="{FE358E05-D573-EBFC-9603-FEE64542F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9">
            <a:extLst>
              <a:ext uri="{FF2B5EF4-FFF2-40B4-BE49-F238E27FC236}">
                <a16:creationId xmlns:a16="http://schemas.microsoft.com/office/drawing/2014/main" id="{787B9D7E-1896-F243-A071-7D9024287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91996" cy="1590745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21">
            <a:extLst>
              <a:ext uri="{FF2B5EF4-FFF2-40B4-BE49-F238E27FC236}">
                <a16:creationId xmlns:a16="http://schemas.microsoft.com/office/drawing/2014/main" id="{DFCD0BD5-A562-6DF2-BB58-0B36FDB0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800009" flipH="1">
            <a:off x="-19" y="-1"/>
            <a:ext cx="8115309" cy="1590745"/>
          </a:xfrm>
          <a:prstGeom prst="rect">
            <a:avLst/>
          </a:prstGeom>
          <a:gradFill>
            <a:gsLst>
              <a:gs pos="0">
                <a:srgbClr val="156082">
                  <a:alpha val="0"/>
                </a:srgbClr>
              </a:gs>
              <a:gs pos="100000">
                <a:srgbClr val="0B3041">
                  <a:alpha val="55000"/>
                </a:srgbClr>
              </a:gs>
            </a:gsLst>
            <a:lin ang="13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23">
            <a:extLst>
              <a:ext uri="{FF2B5EF4-FFF2-40B4-BE49-F238E27FC236}">
                <a16:creationId xmlns:a16="http://schemas.microsoft.com/office/drawing/2014/main" id="{DF78EEDC-0B8F-3679-4521-6BDB57120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8115300" y="0"/>
            <a:ext cx="4076696" cy="1590745"/>
          </a:xfrm>
          <a:prstGeom prst="rect">
            <a:avLst/>
          </a:prstGeom>
          <a:gradFill>
            <a:gsLst>
              <a:gs pos="0">
                <a:srgbClr val="156082">
                  <a:alpha val="66000"/>
                </a:srgbClr>
              </a:gs>
              <a:gs pos="100000">
                <a:srgbClr val="000000">
                  <a:alpha val="30000"/>
                </a:srgbClr>
              </a:gs>
            </a:gsLst>
            <a:lin ang="13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25">
            <a:extLst>
              <a:ext uri="{FF2B5EF4-FFF2-40B4-BE49-F238E27FC236}">
                <a16:creationId xmlns:a16="http://schemas.microsoft.com/office/drawing/2014/main" id="{BFEE8F05-152F-7909-2164-19C84D18F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59348" y="0"/>
            <a:ext cx="11732648" cy="159742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B3041">
                  <a:alpha val="52000"/>
                </a:srgbClr>
              </a:gs>
            </a:gsLst>
            <a:lin ang="16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616E3A-C568-719D-D4AF-5CE2F7941F61}"/>
              </a:ext>
            </a:extLst>
          </p:cNvPr>
          <p:cNvSpPr txBox="1"/>
          <p:nvPr/>
        </p:nvSpPr>
        <p:spPr>
          <a:xfrm>
            <a:off x="1371600" y="294537"/>
            <a:ext cx="9895947" cy="1033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1" i="0" u="none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Support Plan for Jenny</a:t>
            </a: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3742DB8F-0261-CC5E-8E95-B283EDFAFF29}"/>
              </a:ext>
            </a:extLst>
          </p:cNvPr>
          <p:cNvSpPr txBox="1"/>
          <p:nvPr/>
        </p:nvSpPr>
        <p:spPr>
          <a:xfrm>
            <a:off x="1371600" y="2318196"/>
            <a:ext cx="9724031" cy="368335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Young carers support groups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School support services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Social worker involvement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Counselling support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Community care for her mother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ED1CF1-B60A-4017-4E38-7528533D85E0}"/>
              </a:ext>
            </a:extLst>
          </p:cNvPr>
          <p:cNvSpPr txBox="1"/>
          <p:nvPr/>
        </p:nvSpPr>
        <p:spPr>
          <a:xfrm>
            <a:off x="3659885" y="2291349"/>
            <a:ext cx="609447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Possible support strategies</a:t>
            </a: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A9DD6EF6-AE2E-0834-D557-6D73899A753C}"/>
              </a:ext>
            </a:extLst>
          </p:cNvPr>
          <p:cNvSpPr txBox="1"/>
          <p:nvPr/>
        </p:nvSpPr>
        <p:spPr>
          <a:xfrm>
            <a:off x="2681862" y="5184199"/>
            <a:ext cx="6828281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These supports could reduce Jenny’s stress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0A882147-F0B1-509B-3FD8-7DDA45173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472C1F5C-2E61-A0E7-853A-79610273F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638531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DCBA2A32-C2B0-CEAF-8A41-8BD624457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393211" y="395203"/>
            <a:ext cx="6346210" cy="557608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5">
            <a:extLst>
              <a:ext uri="{FF2B5EF4-FFF2-40B4-BE49-F238E27FC236}">
                <a16:creationId xmlns:a16="http://schemas.microsoft.com/office/drawing/2014/main" id="{1D699524-6529-23E7-BE93-A35CB5A19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1528904" y="2818968"/>
            <a:ext cx="2501981" cy="557608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7">
            <a:extLst>
              <a:ext uri="{FF2B5EF4-FFF2-40B4-BE49-F238E27FC236}">
                <a16:creationId xmlns:a16="http://schemas.microsoft.com/office/drawing/2014/main" id="{86EEF4B2-A27E-19FE-0032-ACDBA01E9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425019" y="852792"/>
            <a:ext cx="6858000" cy="515241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11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Oval 19">
            <a:extLst>
              <a:ext uri="{FF2B5EF4-FFF2-40B4-BE49-F238E27FC236}">
                <a16:creationId xmlns:a16="http://schemas.microsoft.com/office/drawing/2014/main" id="{45E30C74-F223-76BF-E30F-E1A1E75AF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6097841">
            <a:off x="818762" y="1128506"/>
            <a:ext cx="4318299" cy="431829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156082">
                  <a:alpha val="0"/>
                </a:srgbClr>
              </a:gs>
              <a:gs pos="100000">
                <a:srgbClr val="46B1E1">
                  <a:alpha val="15000"/>
                </a:srgbClr>
              </a:gs>
            </a:gsLst>
            <a:lin ang="17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D8BC854B-B1F4-B978-D911-57B63C1CD2D5}"/>
              </a:ext>
            </a:extLst>
          </p:cNvPr>
          <p:cNvSpPr txBox="1"/>
          <p:nvPr/>
        </p:nvSpPr>
        <p:spPr>
          <a:xfrm>
            <a:off x="826398" y="586852"/>
            <a:ext cx="4230096" cy="33874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1" i="0" u="none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Evaluation of the Theory</a:t>
            </a: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4FCB86E1-EF56-CF2B-2937-6380CE9D03A4}"/>
              </a:ext>
            </a:extLst>
          </p:cNvPr>
          <p:cNvSpPr txBox="1"/>
          <p:nvPr/>
        </p:nvSpPr>
        <p:spPr>
          <a:xfrm>
            <a:off x="6503157" y="649480"/>
            <a:ext cx="4862450" cy="55460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Strengths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Helps explain emotional impact of family relationships.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Useful for understanding Jenny’s wellbeing.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sng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Limitations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Does not consider all social influences.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Other factors such as school and community support also matter.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B1A81C60-ACC8-343A-056C-B8154789F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5836AC02-FBB6-DFEA-5493-6E422E4B5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91996" cy="1590745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22C2616C-50B2-77CE-3B8C-E48B38A39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800009" flipH="1">
            <a:off x="-19" y="-1"/>
            <a:ext cx="8115309" cy="1590745"/>
          </a:xfrm>
          <a:prstGeom prst="rect">
            <a:avLst/>
          </a:prstGeom>
          <a:gradFill>
            <a:gsLst>
              <a:gs pos="0">
                <a:srgbClr val="156082">
                  <a:alpha val="0"/>
                </a:srgbClr>
              </a:gs>
              <a:gs pos="100000">
                <a:srgbClr val="0B3041">
                  <a:alpha val="55000"/>
                </a:srgbClr>
              </a:gs>
            </a:gsLst>
            <a:lin ang="13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7">
            <a:extLst>
              <a:ext uri="{FF2B5EF4-FFF2-40B4-BE49-F238E27FC236}">
                <a16:creationId xmlns:a16="http://schemas.microsoft.com/office/drawing/2014/main" id="{A9329012-7D17-D387-9C7B-F1E2B3AFC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8115300" y="0"/>
            <a:ext cx="4076696" cy="1590745"/>
          </a:xfrm>
          <a:prstGeom prst="rect">
            <a:avLst/>
          </a:prstGeom>
          <a:gradFill>
            <a:gsLst>
              <a:gs pos="0">
                <a:srgbClr val="156082">
                  <a:alpha val="66000"/>
                </a:srgbClr>
              </a:gs>
              <a:gs pos="100000">
                <a:srgbClr val="000000">
                  <a:alpha val="30000"/>
                </a:srgbClr>
              </a:gs>
            </a:gsLst>
            <a:lin ang="13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9">
            <a:extLst>
              <a:ext uri="{FF2B5EF4-FFF2-40B4-BE49-F238E27FC236}">
                <a16:creationId xmlns:a16="http://schemas.microsoft.com/office/drawing/2014/main" id="{A4BA0530-4C10-1792-6CC7-DB73532B1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59348" y="0"/>
            <a:ext cx="11732648" cy="159742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B3041">
                  <a:alpha val="52000"/>
                </a:srgbClr>
              </a:gs>
            </a:gsLst>
            <a:lin ang="16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CDC8E2-3918-8F76-8B7B-EA594F0851D6}"/>
              </a:ext>
            </a:extLst>
          </p:cNvPr>
          <p:cNvSpPr txBox="1"/>
          <p:nvPr/>
        </p:nvSpPr>
        <p:spPr>
          <a:xfrm>
            <a:off x="1371600" y="294537"/>
            <a:ext cx="9895947" cy="1033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1" i="0" u="none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Conclusion</a:t>
            </a: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7B859220-C519-74C1-ABEB-2B39D4FB000C}"/>
              </a:ext>
            </a:extLst>
          </p:cNvPr>
          <p:cNvSpPr txBox="1"/>
          <p:nvPr/>
        </p:nvSpPr>
        <p:spPr>
          <a:xfrm>
            <a:off x="1371600" y="2318196"/>
            <a:ext cx="9724031" cy="368335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Jenny’s caring responsibilities may affect her development and wellbeing.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Bowlby’s attachment theory helps explain the emotional impact of her experiences.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Community and professional support are important to improve Jenny’s wellbeing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4D57AA5C-4EE9-560F-F49D-C50D3F078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77F2EE29-A142-721F-0E87-70DB047C6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638531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5">
            <a:extLst>
              <a:ext uri="{FF2B5EF4-FFF2-40B4-BE49-F238E27FC236}">
                <a16:creationId xmlns:a16="http://schemas.microsoft.com/office/drawing/2014/main" id="{66AAF7C3-29F6-74B3-0D5C-41E0B71F9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393211" y="395203"/>
            <a:ext cx="6346210" cy="557608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7">
            <a:extLst>
              <a:ext uri="{FF2B5EF4-FFF2-40B4-BE49-F238E27FC236}">
                <a16:creationId xmlns:a16="http://schemas.microsoft.com/office/drawing/2014/main" id="{52A66149-2A3C-6A72-0519-4247A53E3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1528904" y="2818968"/>
            <a:ext cx="2501981" cy="557608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19">
            <a:extLst>
              <a:ext uri="{FF2B5EF4-FFF2-40B4-BE49-F238E27FC236}">
                <a16:creationId xmlns:a16="http://schemas.microsoft.com/office/drawing/2014/main" id="{F721161E-71E8-D2B6-9C21-DCF16EA54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425019" y="852792"/>
            <a:ext cx="6858000" cy="515241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11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Oval 21">
            <a:extLst>
              <a:ext uri="{FF2B5EF4-FFF2-40B4-BE49-F238E27FC236}">
                <a16:creationId xmlns:a16="http://schemas.microsoft.com/office/drawing/2014/main" id="{7ABE8E6F-21AD-20E2-93CB-8293496C5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6097841">
            <a:off x="818762" y="1128506"/>
            <a:ext cx="4318299" cy="431829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156082">
                  <a:alpha val="0"/>
                </a:srgbClr>
              </a:gs>
              <a:gs pos="100000">
                <a:srgbClr val="46B1E1">
                  <a:alpha val="15000"/>
                </a:srgbClr>
              </a:gs>
            </a:gsLst>
            <a:lin ang="17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EFA5AF7C-59A0-404B-54CA-D2F34EA1617E}"/>
              </a:ext>
            </a:extLst>
          </p:cNvPr>
          <p:cNvSpPr txBox="1"/>
          <p:nvPr/>
        </p:nvSpPr>
        <p:spPr>
          <a:xfrm>
            <a:off x="826398" y="586852"/>
            <a:ext cx="4230096" cy="33874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1" i="0" u="none" strike="noStrike" kern="1200" cap="none" spc="0" baseline="0">
                <a:solidFill>
                  <a:srgbClr val="FFFFFF"/>
                </a:solidFill>
                <a:uFillTx/>
                <a:latin typeface="Aptos Display"/>
              </a:rPr>
              <a:t>References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9455AF81-3477-756D-27E1-67622B4287C0}"/>
              </a:ext>
            </a:extLst>
          </p:cNvPr>
          <p:cNvSpPr txBox="1"/>
          <p:nvPr/>
        </p:nvSpPr>
        <p:spPr>
          <a:xfrm>
            <a:off x="6503157" y="649480"/>
            <a:ext cx="4862450" cy="554604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Bowlby, J. (1969) Attachment and Loss. London: Basic Books.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Ainsworth, M. (1978) Patterns of Attachment. Hillsdale: Erlbaum.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Becker, S. (2007) Young carers and their families. Global Social Policy.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 (2023) Support for young carers. Available at: www.nhs.uk⁠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Skills for Care (2022) Supporting young carers</a:t>
            </a: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63D77A49-897A-A215-3FB9-F4BE0F0F4836}"/>
              </a:ext>
            </a:extLst>
          </p:cNvPr>
          <p:cNvSpPr txBox="1"/>
          <p:nvPr/>
        </p:nvSpPr>
        <p:spPr>
          <a:xfrm>
            <a:off x="3047237" y="2551834"/>
            <a:ext cx="609447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431</Words>
  <Application>Microsoft Office PowerPoint</Application>
  <PresentationFormat>Widescreen</PresentationFormat>
  <Paragraphs>75</Paragraphs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Paola Magaly Diaz Tasiguano (2438263)</dc:creator>
  <cp:lastModifiedBy>paola diaz</cp:lastModifiedBy>
  <cp:revision>3</cp:revision>
  <dcterms:created xsi:type="dcterms:W3CDTF">2026-03-15T19:25:59Z</dcterms:created>
  <dcterms:modified xsi:type="dcterms:W3CDTF">2026-03-15T22:00:22Z</dcterms:modified>
</cp:coreProperties>
</file>