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sldIdLst>
    <p:sldId id="315" r:id="rId2"/>
    <p:sldId id="316" r:id="rId3"/>
    <p:sldId id="317" r:id="rId4"/>
    <p:sldId id="318" r:id="rId5"/>
    <p:sldId id="319" r:id="rId6"/>
    <p:sldId id="320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33" r:id="rId20"/>
    <p:sldId id="334" r:id="rId21"/>
    <p:sldId id="33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1A349CC-3761-4E6D-94ED-2223B18DB922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3624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57E66FE-7ABF-4E1F-8450-77F712D56ACF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06824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F96DD57-105C-4711-AC79-1730170A30DA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018145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BFC49BE-C529-4BE3-AADB-071A4089C97C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06515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93C185E-EAD6-4E77-A78D-A0A503833935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64570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9938176-A978-45A1-BBED-B755C635E859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5369189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1F60779-C36B-472D-9DD4-E9F8D7B768B5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277259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FC7EF6C-2D1A-4009-B25B-AA39121FEFDA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200351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0A8867E-FAAC-48C0-8C14-5032C3EA8460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722988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4A90BDD-02D6-49DC-8ED9-1A05CF10F167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094009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2CADD46-4B96-4FE5-8CF3-F2197A0B546B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45434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3825717-2B4F-4E1D-89BE-2A71C293DF6B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661232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994220A-321E-4856-92C1-D33E5BE6915C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689948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0584BFB-3524-492E-9D88-4CEA20F8D0BE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1469062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6E30A239-57F3-477C-B885-9F0F00378D78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372115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24F38A9-DA9D-44FD-9FE8-D326D2CF2C42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309739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B38F2F0-794A-450D-B639-A2D378C4BB59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470153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003199D-8A69-494D-8AFD-5DBFD539BCDD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6235343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71AC23C-50D0-4079-9E3E-8E01F1E1B826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913687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409178F-36DD-405E-9A43-7CE5A283A2D4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50396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00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3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9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8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734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7B496-3C4B-4BB2-82C7-1FBB1494D8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885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8B132D-A1B3-489B-92F7-5926DA50F6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286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195356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and </a:t>
            </a: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b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Lecture Nine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251520" y="3717032"/>
            <a:ext cx="8640960" cy="7200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Obesity, Disability, Mental Health, &amp;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Sexuality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5576" y="566124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 Paul Hutchings					Miss Katie Sullivan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8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Most research on prejudice and discrimination focuses on the ‘big three’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Race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For good reason;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Easily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categorisable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from view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Possibly automatic classification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Long history of friction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Public interest and legislation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35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can use the research from these categories to understand other prejudices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Theories often hold for many types of prejudice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Personality types e.g.,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Adorno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Altemeyer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Overt and Covert prejudice and discrimination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Briefly look at prejudice to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Sexuality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and physical impairment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683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Towards Obesity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Stylised Western culture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Changes over time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‘Thin is beautiful’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Magazines – Vogue etc.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TV – ‘… next top model’ etc.</a:t>
            </a:r>
          </a:p>
          <a:p>
            <a:pPr lvl="3">
              <a:lnSpc>
                <a:spcPct val="150000"/>
              </a:lnSpc>
            </a:pPr>
            <a:r>
              <a:rPr lang="en-GB" altLang="en-US" sz="1650" dirty="0" smtClean="0">
                <a:latin typeface="Arial" panose="020B0604020202020204" pitchFamily="34" charset="0"/>
                <a:cs typeface="Arial" panose="020B0604020202020204" pitchFamily="34" charset="0"/>
              </a:rPr>
              <a:t>TV programmes about obesity almost exclusively about avoidance</a:t>
            </a: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media tells us what is acceptable/desirable in our society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5167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000" i="1" smtClean="0"/>
              <a:t>Fat Man In Air Rage Seat Row Slap Attack</a:t>
            </a:r>
          </a:p>
          <a:p>
            <a:pPr lvl="1" eaLnBrk="1" hangingPunct="1"/>
            <a:r>
              <a:rPr lang="en-GB" altLang="en-US" sz="1400" b="1" smtClean="0"/>
              <a:t>South Wales Evening Post</a:t>
            </a:r>
          </a:p>
          <a:p>
            <a:pPr lvl="1" eaLnBrk="1" hangingPunct="1"/>
            <a:endParaRPr lang="en-GB" altLang="en-US" sz="1400" b="1" smtClean="0"/>
          </a:p>
          <a:p>
            <a:pPr eaLnBrk="1" hangingPunct="1"/>
            <a:endParaRPr lang="en-GB" altLang="en-US" sz="2000" smtClean="0"/>
          </a:p>
        </p:txBody>
      </p:sp>
      <p:pic>
        <p:nvPicPr>
          <p:cNvPr id="8196" name="Picture 6" descr="surgery-sel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3438" y="1628775"/>
            <a:ext cx="4038600" cy="1597025"/>
          </a:xfrm>
          <a:noFill/>
        </p:spPr>
      </p:pic>
      <p:pic>
        <p:nvPicPr>
          <p:cNvPr id="8197" name="Picture 7" descr="implan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3644900"/>
            <a:ext cx="24638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883548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most obese-aversive nation in the world is…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United States of America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That’s the same USA that is predicted to have 50% of its population classified as ‘overweight’ by 2020 (Crandall &amp; Martinez, 1996)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Seen to violate the ideal of self-restraint and control (the Protestant work ethic; Owen &amp; Laurel-Seller, 2000)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Seen as being a controllable attribute (internal, stable), and so responsibility lies with the individual (Crandall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Biernat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1990)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12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32656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Effects Of Obesity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Evaluation of obese women against average-weight women (Regan, 1996)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Less sexually attractive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Less skilled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‘Colder’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Parents less likely to provide financial support to overweight children (Crandall, 1995)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Particularly if parents are not obese themselves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976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So Aversive To Overweight People?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862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 rtlCol="0">
            <a:normAutofit fontScale="77500" lnSpcReduction="20000"/>
          </a:bodyPr>
          <a:lstStyle/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Appears to start in childhood (Penny &amp; Haddock, 2007)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show prejudice from an early age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Towards many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out-groups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 race, age… and overweight people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 participants presented with drawings of children and asked which of them they would like to be friends with</a:t>
            </a:r>
          </a:p>
          <a:p>
            <a:pPr marL="996696" lvl="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Children preferred thin figures over fat figures</a:t>
            </a:r>
          </a:p>
          <a:p>
            <a:pPr marL="996696" lvl="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Even preferred other races over same-race fat figures</a:t>
            </a:r>
          </a:p>
          <a:p>
            <a:pPr marL="996696" lvl="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Stronger prejudice in individualist cultures than collectivist cultures (Crandall et al., 2001)</a:t>
            </a: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negative attitudes in Caucasian women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Hebl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 Heatherton, 1998)</a:t>
            </a:r>
          </a:p>
        </p:txBody>
      </p:sp>
    </p:spTree>
    <p:extLst>
      <p:ext uri="{BB962C8B-B14F-4D97-AF65-F5344CB8AC3E}">
        <p14:creationId xmlns:p14="http://schemas.microsoft.com/office/powerpoint/2010/main" val="411708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Most prejudices are ‘socialised’ out of children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Disapproval of parents; increased understanding of societal norms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Doesn’t tend to happen with obesity; parents do not disapprove in ways they do with other prejudices; society does not treat prejudice towards overweight people as a serious issue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Media portrayals negative to obesity/positive to thinness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Negativity towards issues such as bulimia and anorexia is limited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045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Homophobia/</a:t>
            </a:r>
            <a:r>
              <a:rPr lang="en-GB" alt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Heterosexism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Homosexuality only legalised relatively recently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Still illegal in many countries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Singled out as a particular sin in the Bible (‘an abomination’)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Classified as a mental disorder until 1970s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Long history of prejudice and discrimination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D’Emilio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1983)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evaluation against gay and lesbian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heterosexual men more prejudiced against gay 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Heterosexual women more prejudiced against lesbian women (Kite, 1984)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86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2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 rtlCol="0">
            <a:normAutofit fontScale="92500" lnSpcReduction="20000"/>
          </a:bodyPr>
          <a:lstStyle/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Possible reason?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Identity Theory (Tajfel, 1981)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In-group members who do not meet conform to group stereotypes are derogated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Masculine gay men negative towards effeminate gay men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Taywaditep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2001)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Similar to obesity, homosexuality seen by many as ‘controllable’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48% of Americans surveyed considered it to be a ‘lifestyle choice’ (Whitley, 1990)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LeVay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(1991) possible role of the hypothalamus in sexual regulation and sexual orientation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969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high in RWA more likely to be prejudiced against homosexuals (Haddock,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Zanna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Esses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1993)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likely to endorse derogatory reports of HIV/AIDS spreads (Munro &amp; Ditto, 1997)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likely to support restrictions on HIV-positive individuals (Price &amp; Hsu, 1992)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be very hard to change attitudes towards homosexuality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High RWA/religiosity tend to go together (dogmatic view of the world)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Contact seems to be the best way to reduce prejudice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But high-prejudice individuals tend to have the least contact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676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Disabilities – Physical and Mental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‘Ableism’ / ‘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Handicapism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’ (Bogdan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Biklin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1993)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disabilities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Often viewed more negatively than physical disabilities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Job applicant ratings – physical disability rated lower than able-bodied, regardless of requirements of job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mental disabilities rated even lower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Gouvier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2003)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 associations with physical disability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‘Ugly’; ‘Lifeless’; ‘Crippled’; ‘Someone to feel sorry for’ (Asch &amp; Fine, 1986)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5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Physical disabilities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Because they are observable, often give rise to fear, derision, disgust, pity and ridicule (Anderson, 1988; Bogdan et al., 1990)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with a hearing aid rated as more introverted, depressed, and insecure than a non-disabled student (Silverman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Klees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1989)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 rank order disabled children lower than White and Black children in study (Richardson &amp; Green, 1971)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Similar to the obesity findings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51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Derogation of physical disability no longer prevalent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people still uneasy around physically disabled (Heinemann, 1990)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Not the case for mental disability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Overt derogation still acceptable (for some disabilities)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635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smtClean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smtClean="0">
                <a:latin typeface="Arial" panose="020B0604020202020204" pitchFamily="34" charset="0"/>
                <a:cs typeface="Arial" panose="020B0604020202020204" pitchFamily="34" charset="0"/>
              </a:rPr>
              <a:t>Hostile/Biased media to mental disability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smtClean="0">
                <a:latin typeface="Arial" panose="020B0604020202020204" pitchFamily="34" charset="0"/>
                <a:cs typeface="Arial" panose="020B0604020202020204" pitchFamily="34" charset="0"/>
              </a:rPr>
              <a:t>‘mad men’ who are a threat to the welfare of the community (Seligman et al., 2001)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smtClean="0">
                <a:latin typeface="Arial" panose="020B0604020202020204" pitchFamily="34" charset="0"/>
                <a:cs typeface="Arial" panose="020B0604020202020204" pitchFamily="34" charset="0"/>
              </a:rPr>
              <a:t>News media highlights of crimes committed by mentally ill</a:t>
            </a:r>
          </a:p>
          <a:p>
            <a:pPr lvl="2" eaLnBrk="1" hangingPunct="1">
              <a:lnSpc>
                <a:spcPct val="150000"/>
              </a:lnSpc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smtClean="0">
                <a:latin typeface="Arial" panose="020B0604020202020204" pitchFamily="34" charset="0"/>
                <a:cs typeface="Arial" panose="020B0604020202020204" pitchFamily="34" charset="0"/>
              </a:rPr>
              <a:t>Fear of mental illness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smtClean="0">
                <a:latin typeface="Arial" panose="020B0604020202020204" pitchFamily="34" charset="0"/>
                <a:cs typeface="Arial" panose="020B0604020202020204" pitchFamily="34" charset="0"/>
              </a:rPr>
              <a:t>Similar to ‘ageism’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smtClean="0">
                <a:latin typeface="Arial" panose="020B0604020202020204" pitchFamily="34" charset="0"/>
                <a:cs typeface="Arial" panose="020B0604020202020204" pitchFamily="34" charset="0"/>
              </a:rPr>
              <a:t>It could be us (particularly for degenerative disorders)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631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990" name="Rectangle 6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20483" name="Picture 5" descr="hlg5-0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060575"/>
            <a:ext cx="3671888" cy="3384550"/>
          </a:xfrm>
          <a:noFill/>
        </p:spPr>
      </p:pic>
      <p:sp>
        <p:nvSpPr>
          <p:cNvPr id="553991" name="Rectangle 7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i="1" dirty="0" smtClean="0"/>
              <a:t>'Knife maniac freed to kill. Mental patient ran amok in the park.'</a:t>
            </a:r>
            <a:br>
              <a:rPr lang="en-GB" altLang="en-US" sz="2000" i="1" dirty="0" smtClean="0"/>
            </a:br>
            <a:r>
              <a:rPr lang="en-GB" altLang="en-US" sz="2000" b="1" i="1" dirty="0" smtClean="0"/>
              <a:t>Front page headline, Daily Mail</a:t>
            </a:r>
            <a:endParaRPr lang="en-GB" altLang="en-US" sz="2000" i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000" i="1" dirty="0" smtClean="0"/>
              <a:t>'Violent, mad. So Docs set him free. New 'Community Care' scandal.'</a:t>
            </a:r>
            <a:br>
              <a:rPr lang="en-GB" altLang="en-US" sz="2000" i="1" dirty="0" smtClean="0"/>
            </a:br>
            <a:r>
              <a:rPr lang="en-GB" altLang="en-US" sz="2000" b="1" i="1" dirty="0" smtClean="0"/>
              <a:t>The Sun</a:t>
            </a:r>
          </a:p>
          <a:p>
            <a:pPr eaLnBrk="1" hangingPunct="1">
              <a:lnSpc>
                <a:spcPct val="90000"/>
              </a:lnSpc>
            </a:pPr>
            <a:endParaRPr lang="en-GB" altLang="en-US" sz="16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1800" i="1" dirty="0" smtClean="0"/>
              <a:t>‘Nutter Diagnosed’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dirty="0" smtClean="0"/>
              <a:t>	</a:t>
            </a:r>
            <a:r>
              <a:rPr lang="en-GB" altLang="en-US" sz="1800" b="1" dirty="0" smtClean="0"/>
              <a:t>Bangkok Post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130580051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9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99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Newspapers label us all mad and dangerous, the only person I'm a danger to when ill is myself. But the stigma of the newspapers has me down as an axe murderer because of my illness. I've never even hurt a fly let alone another person.</a:t>
            </a:r>
            <a:br>
              <a:rPr lang="en-GB" alt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altLang="en-US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Maria”</a:t>
            </a:r>
          </a:p>
        </p:txBody>
      </p:sp>
    </p:spTree>
    <p:extLst>
      <p:ext uri="{BB962C8B-B14F-4D97-AF65-F5344CB8AC3E}">
        <p14:creationId xmlns:p14="http://schemas.microsoft.com/office/powerpoint/2010/main" val="51780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Disbelief in mental illness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Some symptoms viewed as wilful, offensive behaviours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Angermeyer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Matschinger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1996a)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Some view mental illness as a sign of weakness/depravity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Angermeyer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Matschinger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1996b)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Should be hidden from view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Szasz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(1962) Institutional Psychiatry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Involuntary incarceration with the physician acting as an agent of social control rather than the patients’ advocate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544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Stigma of mental illness can lead to many issues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Not seeking treatment in order to avoid stigmatization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Stigma of mental health can lead to facilities not being made available (NIMBY approach to locating facilities in neighbourhoods)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Stigma can add to stress and make illness worse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Not addressing the issues can lead to mentally ill becoming disenfranchised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 less likely to find treatment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More likely to abuse substances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More likely to conform to the societal stereotype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4581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Applications To All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Stigma (Goffman, 1963)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Stigmatized individuals can take on the prescribed stereotypes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Media presentation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Even when trying to be positive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Socialisation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Acceptance of prejudices towards individuals and groups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26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4701</TotalTime>
  <Words>1207</Words>
  <Application>Microsoft Office PowerPoint</Application>
  <PresentationFormat>On-screen Show (4:3)</PresentationFormat>
  <Paragraphs>180</Paragraphs>
  <Slides>21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Wingdings</vt:lpstr>
      <vt:lpstr>Wingdings 2</vt:lpstr>
      <vt:lpstr>Office Theme</vt:lpstr>
      <vt:lpstr>     Prejudice and Discrimination   Lecture Nine</vt:lpstr>
      <vt:lpstr>PowerPoint Presentation</vt:lpstr>
      <vt:lpstr>PowerPoint Presentation</vt:lpstr>
      <vt:lpstr>Prejudice Towards Obesity</vt:lpstr>
      <vt:lpstr>PowerPoint Presentation</vt:lpstr>
      <vt:lpstr>PowerPoint Presentation</vt:lpstr>
      <vt:lpstr>Effects Of Obesity</vt:lpstr>
      <vt:lpstr>Why So Aversive To Overweight People?</vt:lpstr>
      <vt:lpstr>PowerPoint Presentation</vt:lpstr>
      <vt:lpstr>Homophobia/Heterosexism</vt:lpstr>
      <vt:lpstr>PowerPoint Presentation</vt:lpstr>
      <vt:lpstr>PowerPoint Presentation</vt:lpstr>
      <vt:lpstr>Disabilities – Physical and Mental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Applications To All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67</cp:revision>
  <dcterms:created xsi:type="dcterms:W3CDTF">2015-01-23T19:04:55Z</dcterms:created>
  <dcterms:modified xsi:type="dcterms:W3CDTF">2019-11-11T07:39:11Z</dcterms:modified>
</cp:coreProperties>
</file>