
<file path=[Content_Types].xml><?xml version="1.0" encoding="utf-8"?>
<Types xmlns="http://schemas.openxmlformats.org/package/2006/content-types">
  <Default Extension="gif" ContentType="image/gi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24"/>
  </p:notesMasterIdLst>
  <p:handoutMasterIdLst>
    <p:handoutMasterId r:id="rId25"/>
  </p:handoutMasterIdLst>
  <p:sldIdLst>
    <p:sldId id="264" r:id="rId3"/>
    <p:sldId id="281" r:id="rId4"/>
    <p:sldId id="297" r:id="rId5"/>
    <p:sldId id="300" r:id="rId6"/>
    <p:sldId id="301" r:id="rId7"/>
    <p:sldId id="302" r:id="rId8"/>
    <p:sldId id="303" r:id="rId9"/>
    <p:sldId id="304" r:id="rId10"/>
    <p:sldId id="305" r:id="rId11"/>
    <p:sldId id="315" r:id="rId12"/>
    <p:sldId id="316" r:id="rId13"/>
    <p:sldId id="323" r:id="rId14"/>
    <p:sldId id="317" r:id="rId15"/>
    <p:sldId id="324" r:id="rId16"/>
    <p:sldId id="318" r:id="rId17"/>
    <p:sldId id="325" r:id="rId18"/>
    <p:sldId id="321" r:id="rId19"/>
    <p:sldId id="319" r:id="rId20"/>
    <p:sldId id="327" r:id="rId21"/>
    <p:sldId id="306" r:id="rId22"/>
    <p:sldId id="293" r:id="rId23"/>
  </p:sldIdLst>
  <p:sldSz cx="12188825" cy="6858000"/>
  <p:notesSz cx="6669088" cy="97536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9" pos="3839" userDrawn="1">
          <p15:clr>
            <a:srgbClr val="A4A3A4"/>
          </p15:clr>
        </p15:guide>
        <p15:guide id="10" orient="horz" pos="2160" userDrawn="1">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316" autoAdjust="0"/>
  </p:normalViewPr>
  <p:slideViewPr>
    <p:cSldViewPr showGuides="1">
      <p:cViewPr varScale="1">
        <p:scale>
          <a:sx n="68" d="100"/>
          <a:sy n="68" d="100"/>
        </p:scale>
        <p:origin x="822" y="72"/>
      </p:cViewPr>
      <p:guideLst>
        <p:guide pos="3839"/>
        <p:guide orient="horz" pos="2160"/>
      </p:guideLst>
    </p:cSldViewPr>
  </p:slideViewPr>
  <p:notesTextViewPr>
    <p:cViewPr>
      <p:scale>
        <a:sx n="1" d="1"/>
        <a:sy n="1" d="1"/>
      </p:scale>
      <p:origin x="0" y="0"/>
    </p:cViewPr>
  </p:notesTextViewPr>
  <p:notesViewPr>
    <p:cSldViewPr>
      <p:cViewPr varScale="1">
        <p:scale>
          <a:sx n="63" d="100"/>
          <a:sy n="63" d="100"/>
        </p:scale>
        <p:origin x="1986" y="108"/>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handoutMaster" Target="handoutMasters/handoutMaster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89785" tIns="44892" rIns="89785" bIns="44892" rtlCol="0"/>
          <a:lstStyle>
            <a:lvl1pPr algn="l">
              <a:defRPr sz="1200"/>
            </a:lvl1pPr>
          </a:lstStyle>
          <a:p>
            <a:endParaRPr>
              <a:solidFill>
                <a:schemeClr val="tx2"/>
              </a:solidFill>
            </a:endParaRPr>
          </a:p>
        </p:txBody>
      </p:sp>
      <p:sp>
        <p:nvSpPr>
          <p:cNvPr id="3" name="Date Placeholder 2"/>
          <p:cNvSpPr>
            <a:spLocks noGrp="1"/>
          </p:cNvSpPr>
          <p:nvPr>
            <p:ph type="dt" sz="quarter" idx="1"/>
          </p:nvPr>
        </p:nvSpPr>
        <p:spPr>
          <a:xfrm>
            <a:off x="3777607" y="0"/>
            <a:ext cx="2889938" cy="487680"/>
          </a:xfrm>
          <a:prstGeom prst="rect">
            <a:avLst/>
          </a:prstGeom>
        </p:spPr>
        <p:txBody>
          <a:bodyPr vert="horz" lIns="89785" tIns="44892" rIns="89785" bIns="44892" rtlCol="0"/>
          <a:lstStyle>
            <a:lvl1pPr algn="r">
              <a:defRPr sz="1200"/>
            </a:lvl1pPr>
          </a:lstStyle>
          <a:p>
            <a:fld id="{E973C59C-4E16-4A64-A766-34DB213E11B3}" type="datetimeFigureOut">
              <a:rPr lang="en-US">
                <a:solidFill>
                  <a:schemeClr val="tx2"/>
                </a:solidFill>
              </a:rPr>
              <a:t>6/9/2019</a:t>
            </a:fld>
            <a:endParaRPr>
              <a:solidFill>
                <a:schemeClr val="tx2"/>
              </a:solidFill>
            </a:endParaRPr>
          </a:p>
        </p:txBody>
      </p:sp>
      <p:sp>
        <p:nvSpPr>
          <p:cNvPr id="4" name="Footer Placeholder 3"/>
          <p:cNvSpPr>
            <a:spLocks noGrp="1"/>
          </p:cNvSpPr>
          <p:nvPr>
            <p:ph type="ftr" sz="quarter" idx="2"/>
          </p:nvPr>
        </p:nvSpPr>
        <p:spPr>
          <a:xfrm>
            <a:off x="0" y="9264227"/>
            <a:ext cx="2889938" cy="487680"/>
          </a:xfrm>
          <a:prstGeom prst="rect">
            <a:avLst/>
          </a:prstGeom>
        </p:spPr>
        <p:txBody>
          <a:bodyPr vert="horz" lIns="89785" tIns="44892" rIns="89785" bIns="44892" rtlCol="0" anchor="b"/>
          <a:lstStyle>
            <a:lvl1pPr algn="l">
              <a:defRPr sz="1200"/>
            </a:lvl1pPr>
          </a:lstStyle>
          <a:p>
            <a:endParaRPr>
              <a:solidFill>
                <a:schemeClr val="tx2"/>
              </a:solidFill>
            </a:endParaRPr>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89785" tIns="44892" rIns="89785" bIns="44892" rtlCol="0" anchor="b"/>
          <a:lstStyle>
            <a:lvl1pPr algn="r">
              <a:defRPr sz="1200"/>
            </a:lvl1pPr>
          </a:lstStyle>
          <a:p>
            <a:fld id="{CFD77566-CD65-4859-9FA1-43956DC85B8C}" type="slidenum">
              <a:rPr>
                <a:solidFill>
                  <a:schemeClr val="tx2"/>
                </a:solidFill>
              </a:rPr>
              <a:t>‹#›</a:t>
            </a:fld>
            <a:endParaRPr>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89785" tIns="44892" rIns="89785" bIns="44892" rtlCol="0"/>
          <a:lstStyle>
            <a:lvl1pPr algn="l">
              <a:defRPr sz="1200">
                <a:solidFill>
                  <a:schemeClr val="tx2"/>
                </a:solidFill>
              </a:defRPr>
            </a:lvl1pPr>
          </a:lstStyle>
          <a:p>
            <a:endParaRPr/>
          </a:p>
        </p:txBody>
      </p:sp>
      <p:sp>
        <p:nvSpPr>
          <p:cNvPr id="3" name="Date Placeholder 2"/>
          <p:cNvSpPr>
            <a:spLocks noGrp="1"/>
          </p:cNvSpPr>
          <p:nvPr>
            <p:ph type="dt" idx="1"/>
          </p:nvPr>
        </p:nvSpPr>
        <p:spPr>
          <a:xfrm>
            <a:off x="3777607" y="0"/>
            <a:ext cx="2889938" cy="487680"/>
          </a:xfrm>
          <a:prstGeom prst="rect">
            <a:avLst/>
          </a:prstGeom>
        </p:spPr>
        <p:txBody>
          <a:bodyPr vert="horz" lIns="89785" tIns="44892" rIns="89785" bIns="44892" rtlCol="0"/>
          <a:lstStyle>
            <a:lvl1pPr algn="r">
              <a:defRPr sz="1200">
                <a:solidFill>
                  <a:schemeClr val="tx2"/>
                </a:solidFill>
              </a:defRPr>
            </a:lvl1pPr>
          </a:lstStyle>
          <a:p>
            <a:fld id="{F95CF31C-F757-429C-A789-86504F04C3BE}" type="datetimeFigureOut">
              <a:rPr lang="en-US"/>
              <a:pPr/>
              <a:t>6/9/2019</a:t>
            </a:fld>
            <a:endParaRPr/>
          </a:p>
        </p:txBody>
      </p:sp>
      <p:sp>
        <p:nvSpPr>
          <p:cNvPr id="4" name="Slide Image Placeholder 3"/>
          <p:cNvSpPr>
            <a:spLocks noGrp="1" noRot="1" noChangeAspect="1"/>
          </p:cNvSpPr>
          <p:nvPr>
            <p:ph type="sldImg" idx="2"/>
          </p:nvPr>
        </p:nvSpPr>
        <p:spPr>
          <a:xfrm>
            <a:off x="85725" y="731838"/>
            <a:ext cx="6497638" cy="3657600"/>
          </a:xfrm>
          <a:prstGeom prst="rect">
            <a:avLst/>
          </a:prstGeom>
          <a:noFill/>
          <a:ln w="12700">
            <a:solidFill>
              <a:prstClr val="black"/>
            </a:solidFill>
          </a:ln>
        </p:spPr>
        <p:txBody>
          <a:bodyPr vert="horz" lIns="89785" tIns="44892" rIns="89785" bIns="44892" rtlCol="0" anchor="ctr"/>
          <a:lstStyle/>
          <a:p>
            <a:endParaRPr/>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89785" tIns="44892" rIns="89785" bIns="44892"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9264227"/>
            <a:ext cx="2889938" cy="487680"/>
          </a:xfrm>
          <a:prstGeom prst="rect">
            <a:avLst/>
          </a:prstGeom>
        </p:spPr>
        <p:txBody>
          <a:bodyPr vert="horz" lIns="89785" tIns="44892" rIns="89785" bIns="44892" rtlCol="0" anchor="b"/>
          <a:lstStyle>
            <a:lvl1pPr algn="l">
              <a:defRPr sz="1200">
                <a:solidFill>
                  <a:schemeClr val="tx2"/>
                </a:solidFill>
              </a:defRPr>
            </a:lvl1pPr>
          </a:lstStyle>
          <a:p>
            <a:endParaRPr/>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89785" tIns="44892" rIns="89785" bIns="44892" rtlCol="0" anchor="b"/>
          <a:lstStyle>
            <a:lvl1pPr algn="r">
              <a:defRPr sz="1200">
                <a:solidFill>
                  <a:schemeClr val="tx2"/>
                </a:solidFill>
              </a:defRPr>
            </a:lvl1pPr>
          </a:lstStyle>
          <a:p>
            <a:fld id="{B8796F01-7154-41E0-B48B-A6921757531A}" type="slidenum">
              <a:rPr/>
              <a:pPr/>
              <a:t>‹#›</a:t>
            </a:fld>
            <a:endParaRPr/>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72383" y="1498601"/>
            <a:ext cx="7008574" cy="3298825"/>
          </a:xfrm>
        </p:spPr>
        <p:txBody>
          <a:bodyPr>
            <a:normAutofit/>
          </a:bodyPr>
          <a:lstStyle>
            <a:lvl1pPr>
              <a:lnSpc>
                <a:spcPct val="90000"/>
              </a:lnSpc>
              <a:defRPr sz="5400" cap="none" baseline="0"/>
            </a:lvl1pPr>
          </a:lstStyle>
          <a:p>
            <a:r>
              <a:rPr lang="en-US"/>
              <a:t>Click to edit Master title style</a:t>
            </a:r>
            <a:endParaRPr/>
          </a:p>
        </p:txBody>
      </p:sp>
      <p:sp>
        <p:nvSpPr>
          <p:cNvPr id="3" name="Subtitle 2"/>
          <p:cNvSpPr>
            <a:spLocks noGrp="1"/>
          </p:cNvSpPr>
          <p:nvPr>
            <p:ph type="subTitle" idx="1"/>
          </p:nvPr>
        </p:nvSpPr>
        <p:spPr>
          <a:xfrm>
            <a:off x="4672383" y="4927600"/>
            <a:ext cx="7008574" cy="1244600"/>
          </a:xfrm>
        </p:spPr>
        <p:txBody>
          <a:bodyPr>
            <a:normAutofit/>
          </a:bodyPr>
          <a:lstStyle>
            <a:lvl1pPr marL="0" indent="0" algn="l">
              <a:spcBef>
                <a:spcPts val="0"/>
              </a:spcBef>
              <a:buNone/>
              <a:defRPr sz="2800" b="0">
                <a:solidFill>
                  <a:schemeClr val="tx1"/>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322277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8B5A30F4-0B4E-4E4B-BC36-C30CD13F4E17}" type="datetimeFigureOut">
              <a:rPr lang="en-US"/>
              <a:t>6/9/2019</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DA60BA0E-20D0-4E7C-B286-26C960A6788F}" type="slidenum">
              <a:rPr/>
              <a:t>‹#›</a:t>
            </a:fld>
            <a:endParaRPr/>
          </a:p>
        </p:txBody>
      </p:sp>
    </p:spTree>
    <p:extLst>
      <p:ext uri="{BB962C8B-B14F-4D97-AF65-F5344CB8AC3E}">
        <p14:creationId xmlns:p14="http://schemas.microsoft.com/office/powerpoint/2010/main" val="156352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2589" y="4445000"/>
            <a:ext cx="7008574" cy="1930400"/>
          </a:xfrm>
        </p:spPr>
        <p:txBody>
          <a:bodyPr anchor="t">
            <a:normAutofit/>
          </a:bodyPr>
          <a:lstStyle>
            <a:lvl1pPr algn="l">
              <a:defRPr sz="5400" b="0" cap="none" baseline="0"/>
            </a:lvl1pPr>
          </a:lstStyle>
          <a:p>
            <a:r>
              <a:rPr lang="en-US"/>
              <a:t>Click to edit Master title style</a:t>
            </a:r>
            <a:endParaRPr/>
          </a:p>
        </p:txBody>
      </p:sp>
      <p:sp>
        <p:nvSpPr>
          <p:cNvPr id="3" name="Text Placeholder 2"/>
          <p:cNvSpPr>
            <a:spLocks noGrp="1"/>
          </p:cNvSpPr>
          <p:nvPr>
            <p:ph type="body" idx="1"/>
          </p:nvPr>
        </p:nvSpPr>
        <p:spPr>
          <a:xfrm>
            <a:off x="812589" y="3124200"/>
            <a:ext cx="7008574" cy="1296987"/>
          </a:xfrm>
        </p:spPr>
        <p:txBody>
          <a:bodyPr anchor="b">
            <a:normAutofit/>
          </a:bodyPr>
          <a:lstStyle>
            <a:lvl1pPr marL="0" indent="0">
              <a:spcBef>
                <a:spcPts val="0"/>
              </a:spcBef>
              <a:buNone/>
              <a:defRPr sz="2800">
                <a:solidFill>
                  <a:schemeClr val="tx1"/>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41963402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11730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9755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2DD204D1-F9BD-4643-8480-6EA41EB484F1}" type="datetimeFigureOut">
              <a:rPr lang="en-US"/>
              <a:t>6/9/2019</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4893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12137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4" name="Content Placeholder 3"/>
          <p:cNvSpPr>
            <a:spLocks noGrp="1"/>
          </p:cNvSpPr>
          <p:nvPr>
            <p:ph sz="half" idx="2"/>
          </p:nvPr>
        </p:nvSpPr>
        <p:spPr>
          <a:xfrm>
            <a:off x="111730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30162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6" name="Content Placeholder 5"/>
          <p:cNvSpPr>
            <a:spLocks noGrp="1"/>
          </p:cNvSpPr>
          <p:nvPr>
            <p:ph sz="quarter" idx="4"/>
          </p:nvPr>
        </p:nvSpPr>
        <p:spPr>
          <a:xfrm>
            <a:off x="629755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2DD204D1-F9BD-4643-8480-6EA41EB484F1}" type="datetimeFigureOut">
              <a:rPr lang="en-US"/>
              <a:t>6/9/2019</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528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2DD204D1-F9BD-4643-8480-6EA41EB484F1}" type="datetimeFigureOut">
              <a:rPr lang="en-US"/>
              <a:t>6/9/2019</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167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D204D1-F9BD-4643-8480-6EA41EB484F1}" type="datetimeFigureOut">
              <a:rPr lang="en-US"/>
              <a:t>6/9/2019</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206873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304721" y="1701800"/>
            <a:ext cx="3351927" cy="2844800"/>
          </a:xfrm>
        </p:spPr>
        <p:txBody>
          <a:bodyPr anchor="b">
            <a:normAutofit/>
          </a:bodyPr>
          <a:lstStyle>
            <a:lvl1pPr algn="l">
              <a:defRPr sz="2000" b="1"/>
            </a:lvl1pPr>
          </a:lstStyle>
          <a:p>
            <a:r>
              <a:rPr lang="en-US"/>
              <a:t>Click to edit Master title style</a:t>
            </a:r>
            <a:endParaRPr/>
          </a:p>
        </p:txBody>
      </p:sp>
      <p:sp>
        <p:nvSpPr>
          <p:cNvPr id="3" name="Content Placeholder 2"/>
          <p:cNvSpPr>
            <a:spLocks noGrp="1"/>
          </p:cNvSpPr>
          <p:nvPr>
            <p:ph idx="1"/>
          </p:nvPr>
        </p:nvSpPr>
        <p:spPr>
          <a:xfrm>
            <a:off x="4469236" y="482600"/>
            <a:ext cx="6805427" cy="5892800"/>
          </a:xfrm>
        </p:spPr>
        <p:txBody>
          <a:bodyPr>
            <a:normAutofit/>
          </a:bodyPr>
          <a:lstStyle>
            <a:lvl1pPr>
              <a:defRPr sz="24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304721" y="4648200"/>
            <a:ext cx="3351927" cy="1727200"/>
          </a:xfrm>
        </p:spPr>
        <p:txBody>
          <a:bodyPr>
            <a:normAutofit/>
          </a:bodyPr>
          <a:lstStyle>
            <a:lvl1pPr marL="0" indent="0">
              <a:spcBef>
                <a:spcPts val="120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126BF754-515F-40B9-8D24-D54D5825B3D0}" type="datetimeFigureOut">
              <a:rPr lang="en-US"/>
              <a:t>6/9/2019</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96807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2437765" y="4800600"/>
            <a:ext cx="7313295" cy="762000"/>
          </a:xfrm>
        </p:spPr>
        <p:txBody>
          <a:bodyPr anchor="b">
            <a:normAutofit/>
          </a:bodyPr>
          <a:lstStyle>
            <a:lvl1pPr algn="l">
              <a:defRPr sz="2000" b="1"/>
            </a:lvl1pPr>
          </a:lstStyle>
          <a:p>
            <a:r>
              <a:rPr lang="en-US"/>
              <a:t>Click to edit Master title style</a:t>
            </a:r>
            <a:endParaRPr/>
          </a:p>
        </p:txBody>
      </p:sp>
      <p:sp>
        <p:nvSpPr>
          <p:cNvPr id="3" name="Picture Placeholder 2"/>
          <p:cNvSpPr>
            <a:spLocks noGrp="1"/>
          </p:cNvSpPr>
          <p:nvPr>
            <p:ph type="pic" idx="1"/>
          </p:nvPr>
        </p:nvSpPr>
        <p:spPr>
          <a:xfrm>
            <a:off x="2437765" y="279401"/>
            <a:ext cx="7313295" cy="4448175"/>
          </a:xfrm>
        </p:spPr>
        <p:txBody>
          <a:bodyPr>
            <a:normAutofit/>
          </a:bodyPr>
          <a:lstStyle>
            <a:lvl1pPr marL="0" indent="0">
              <a:buNone/>
              <a:defRPr sz="28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a:t>Click icon to add picture</a:t>
            </a:r>
            <a:endParaRPr/>
          </a:p>
        </p:txBody>
      </p:sp>
      <p:sp>
        <p:nvSpPr>
          <p:cNvPr id="4" name="Text Placeholder 3"/>
          <p:cNvSpPr>
            <a:spLocks noGrp="1"/>
          </p:cNvSpPr>
          <p:nvPr>
            <p:ph type="body" sz="half" idx="2"/>
          </p:nvPr>
        </p:nvSpPr>
        <p:spPr>
          <a:xfrm>
            <a:off x="2437765" y="5562600"/>
            <a:ext cx="7313295" cy="812800"/>
          </a:xfrm>
        </p:spPr>
        <p:txBody>
          <a:bodyPr>
            <a:normAutofit/>
          </a:bodyPr>
          <a:lstStyle>
            <a:lvl1pPr marL="0" indent="0">
              <a:spcBef>
                <a:spcPts val="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126BF754-515F-40B9-8D24-D54D5825B3D0}" type="datetimeFigureOut">
              <a:rPr lang="en-US"/>
              <a:t>6/9/2019</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22133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6/9/2019</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101043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52633" y="274638"/>
            <a:ext cx="1422030" cy="5897561"/>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117309" y="274638"/>
            <a:ext cx="8532178" cy="589756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6/9/2019</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365071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304721" y="0"/>
            <a:ext cx="11579384"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Placeholder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r>
              <a:rPr lang="en-US"/>
              <a:t>Click to edit Master title style</a:t>
            </a:r>
            <a:endParaRPr dirty="0"/>
          </a:p>
        </p:txBody>
      </p:sp>
      <p:sp>
        <p:nvSpPr>
          <p:cNvPr id="3" name="Text Placeholder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a:defRPr sz="1200">
                <a:solidFill>
                  <a:schemeClr val="tx2">
                    <a:lumMod val="50000"/>
                    <a:lumOff val="50000"/>
                  </a:schemeClr>
                </a:solidFill>
              </a:defRPr>
            </a:lvl1pPr>
          </a:lstStyle>
          <a:p>
            <a:fld id="{2DD204D1-F9BD-4643-8480-6EA41EB484F1}" type="datetimeFigureOut">
              <a:rPr lang="en-US"/>
              <a:pPr/>
              <a:t>6/9/2019</a:t>
            </a:fld>
            <a:endParaRPr/>
          </a:p>
        </p:txBody>
      </p:sp>
      <p:sp>
        <p:nvSpPr>
          <p:cNvPr id="5" name="Footer Placeholder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a:defRPr sz="1200">
                <a:solidFill>
                  <a:schemeClr val="tx2">
                    <a:lumMod val="50000"/>
                    <a:lumOff val="50000"/>
                  </a:schemeClr>
                </a:solidFill>
              </a:defRPr>
            </a:lvl1pPr>
          </a:lstStyle>
          <a:p>
            <a:endParaRPr/>
          </a:p>
        </p:txBody>
      </p:sp>
      <p:sp>
        <p:nvSpPr>
          <p:cNvPr id="6" name="Slide Number Placeholder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a:defRPr sz="1200">
                <a:solidFill>
                  <a:schemeClr val="tx2">
                    <a:lumMod val="50000"/>
                    <a:lumOff val="50000"/>
                  </a:schemeClr>
                </a:solidFill>
              </a:defRPr>
            </a:lvl1pPr>
          </a:lstStyle>
          <a:p>
            <a:fld id="{EB37DED6-D4C7-42EE-AB49-D2E39E64FDE4}" type="slidenum">
              <a:rPr/>
              <a:pPr/>
              <a:t>‹#›</a:t>
            </a:fld>
            <a:endParaRPr/>
          </a:p>
        </p:txBody>
      </p:sp>
    </p:spTree>
    <p:extLst>
      <p:ext uri="{BB962C8B-B14F-4D97-AF65-F5344CB8AC3E}">
        <p14:creationId xmlns:p14="http://schemas.microsoft.com/office/powerpoint/2010/main" val="1544047913"/>
      </p:ext>
    </p:extLst>
  </p:cSld>
  <p:clrMap bg1="lt1" tx1="dk1" bg2="lt2" tx2="dk2" accent1="accent1" accent2="accent2" accent3="accent3" accent4="accent4" accent5="accent5" accent6="accent6" hlink="hlink" folHlink="folHlink"/>
  <p:sldLayoutIdLst>
    <p:sldLayoutId id="2147483661" r:id="rId1"/>
    <p:sldLayoutId id="2147483679" r:id="rId2"/>
    <p:sldLayoutId id="2147483663" r:id="rId3"/>
    <p:sldLayoutId id="2147483664" r:id="rId4"/>
    <p:sldLayoutId id="2147483665" r:id="rId5"/>
    <p:sldLayoutId id="2147483666" r:id="rId6"/>
    <p:sldLayoutId id="2147483667" r:id="rId7"/>
    <p:sldLayoutId id="2147483675" r:id="rId8"/>
    <p:sldLayoutId id="2147483676" r:id="rId9"/>
    <p:sldLayoutId id="2147483677" r:id="rId10"/>
    <p:sldLayoutId id="214748367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p:titleStyle>
    <p:body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edglossary.org/classroom-management/"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suttontrust.com/wp-content/uploads/2014/10/What-Makes-Great-Teaching-REPORT.pdf" TargetMode="Externa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gov.wales/docs/dcells/publications/150121-guidance-cy-v2.pdf"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hyperlink" Target="http://www.ascd.org/publications/educational-leadership/nov09/vol67/num03/Feed-Up,-Back,-Forward.aspx" TargetMode="External"/><Relationship Id="rId2" Type="http://schemas.openxmlformats.org/officeDocument/2006/relationships/hyperlink" Target="https://bouncyballs.org/" TargetMode="External"/><Relationship Id="rId1" Type="http://schemas.openxmlformats.org/officeDocument/2006/relationships/slideLayout" Target="../slideLayouts/slideLayout4.xml"/><Relationship Id="rId4" Type="http://schemas.openxmlformats.org/officeDocument/2006/relationships/image" Target="../media/image15.gif"/></Relationships>
</file>

<file path=ppt/slides/_rels/slide21.xml.rels><?xml version="1.0" encoding="UTF-8" standalone="yes"?>
<Relationships xmlns="http://schemas.openxmlformats.org/package/2006/relationships"><Relationship Id="rId2" Type="http://schemas.openxmlformats.org/officeDocument/2006/relationships/hyperlink" Target="http://edglossary.org/classroom-managemen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en-US" dirty="0"/>
              <a:t>SJIE6005</a:t>
            </a:r>
            <a:br>
              <a:rPr lang="en-US" dirty="0"/>
            </a:br>
            <a:br>
              <a:rPr lang="en-US" dirty="0"/>
            </a:br>
            <a:r>
              <a:rPr lang="en-US" dirty="0"/>
              <a:t>Classroom Management 2</a:t>
            </a:r>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650340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dirty="0"/>
              <a:t>        </a:t>
            </a:r>
            <a:br>
              <a:rPr lang="en-GB" dirty="0"/>
            </a:br>
            <a:r>
              <a:rPr lang="en-GB" dirty="0"/>
              <a:t>     </a:t>
            </a:r>
            <a:r>
              <a:rPr lang="en-GB" dirty="0" err="1"/>
              <a:t>Heddiw</a:t>
            </a:r>
            <a:r>
              <a:rPr lang="en-GB" dirty="0"/>
              <a:t>                       Today</a:t>
            </a:r>
            <a:endParaRPr lang="en-US" i="1" dirty="0"/>
          </a:p>
        </p:txBody>
      </p:sp>
      <p:sp>
        <p:nvSpPr>
          <p:cNvPr id="14" name="Content Placeholder 13"/>
          <p:cNvSpPr>
            <a:spLocks noGrp="1"/>
          </p:cNvSpPr>
          <p:nvPr>
            <p:ph sz="half" idx="1"/>
          </p:nvPr>
        </p:nvSpPr>
        <p:spPr/>
        <p:txBody>
          <a:bodyPr>
            <a:normAutofit/>
          </a:bodyPr>
          <a:lstStyle/>
          <a:p>
            <a:pPr lvl="0"/>
            <a:r>
              <a:rPr lang="en-GB" sz="4800" dirty="0"/>
              <a:t>Beth </a:t>
            </a:r>
            <a:r>
              <a:rPr lang="en-GB" sz="4800" dirty="0" err="1"/>
              <a:t>yw</a:t>
            </a:r>
            <a:r>
              <a:rPr lang="en-GB" sz="4800" dirty="0"/>
              <a:t> </a:t>
            </a:r>
            <a:r>
              <a:rPr lang="en-GB" sz="4800" dirty="0" err="1"/>
              <a:t>rheolaeth</a:t>
            </a:r>
            <a:r>
              <a:rPr lang="en-GB" sz="4800" dirty="0"/>
              <a:t> </a:t>
            </a:r>
            <a:r>
              <a:rPr lang="en-GB" sz="4800" dirty="0" err="1"/>
              <a:t>dosbarth</a:t>
            </a:r>
            <a:r>
              <a:rPr lang="en-GB" sz="4800" dirty="0"/>
              <a:t>?</a:t>
            </a:r>
          </a:p>
        </p:txBody>
      </p:sp>
      <p:sp>
        <p:nvSpPr>
          <p:cNvPr id="2" name="Content Placeholder 1"/>
          <p:cNvSpPr>
            <a:spLocks noGrp="1"/>
          </p:cNvSpPr>
          <p:nvPr>
            <p:ph sz="half" idx="2"/>
          </p:nvPr>
        </p:nvSpPr>
        <p:spPr/>
        <p:txBody>
          <a:bodyPr>
            <a:normAutofit/>
          </a:bodyPr>
          <a:lstStyle/>
          <a:p>
            <a:r>
              <a:rPr lang="en-GB" sz="4400" i="1" dirty="0"/>
              <a:t>What is classroom management? </a:t>
            </a:r>
          </a:p>
          <a:p>
            <a:endParaRPr lang="en-GB" sz="4400" i="1" dirty="0"/>
          </a:p>
        </p:txBody>
      </p:sp>
      <p:pic>
        <p:nvPicPr>
          <p:cNvPr id="1032" name="Picture 8" descr="C:\Users\s.ainsworth\AppData\Local\Microsoft\Windows\Temporary Internet Files\Content.IE5\237NACTQ\image_preview[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6180" y="4005064"/>
            <a:ext cx="4176464" cy="25077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156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dirty="0"/>
              <a:t>        </a:t>
            </a:r>
            <a:br>
              <a:rPr lang="en-GB" dirty="0"/>
            </a:br>
            <a:r>
              <a:rPr lang="en-GB" dirty="0" err="1"/>
              <a:t>Deilliant</a:t>
            </a:r>
            <a:r>
              <a:rPr lang="en-GB" dirty="0"/>
              <a:t> </a:t>
            </a:r>
            <a:r>
              <a:rPr lang="en-GB" dirty="0" err="1"/>
              <a:t>Dysgu</a:t>
            </a:r>
            <a:r>
              <a:rPr lang="en-GB" dirty="0"/>
              <a:t>    </a:t>
            </a:r>
            <a:r>
              <a:rPr lang="en-GB" i="1" dirty="0"/>
              <a:t>Learning Outcome</a:t>
            </a:r>
            <a:endParaRPr lang="en-US" i="1" dirty="0"/>
          </a:p>
        </p:txBody>
      </p:sp>
      <p:sp>
        <p:nvSpPr>
          <p:cNvPr id="14" name="Content Placeholder 13"/>
          <p:cNvSpPr>
            <a:spLocks noGrp="1"/>
          </p:cNvSpPr>
          <p:nvPr>
            <p:ph sz="half" idx="1"/>
          </p:nvPr>
        </p:nvSpPr>
        <p:spPr/>
        <p:txBody>
          <a:bodyPr>
            <a:normAutofit/>
          </a:bodyPr>
          <a:lstStyle/>
          <a:p>
            <a:pPr lvl="0" fontAlgn="base" hangingPunct="0"/>
            <a:r>
              <a:rPr lang="cy-GB" sz="2000" dirty="0"/>
              <a:t>Dangos dadansoddiad beirniadol o sgiliau rheoli dosbarth fel elfen allweddol o amgylchedd dysgu cadarnhaol a chynhwysol yn cynnwys y defnydd o DGCh.</a:t>
            </a:r>
            <a:endParaRPr lang="en-GB" sz="2000" dirty="0"/>
          </a:p>
          <a:p>
            <a:pPr marL="0" indent="0" fontAlgn="base" hangingPunct="0">
              <a:buNone/>
            </a:pPr>
            <a:endParaRPr lang="en-GB" sz="3200" dirty="0"/>
          </a:p>
          <a:p>
            <a:pPr lvl="0"/>
            <a:endParaRPr lang="en-GB" dirty="0"/>
          </a:p>
        </p:txBody>
      </p:sp>
      <p:sp>
        <p:nvSpPr>
          <p:cNvPr id="2" name="Content Placeholder 1"/>
          <p:cNvSpPr>
            <a:spLocks noGrp="1"/>
          </p:cNvSpPr>
          <p:nvPr>
            <p:ph sz="half" idx="2"/>
          </p:nvPr>
        </p:nvSpPr>
        <p:spPr/>
        <p:txBody>
          <a:bodyPr>
            <a:normAutofit/>
          </a:bodyPr>
          <a:lstStyle/>
          <a:p>
            <a:r>
              <a:rPr lang="en-GB" sz="2000" i="1" dirty="0"/>
              <a:t>Demonstrate a critical analysis of classroom management skills as a key element of a positive and inclusive learning environment including the use of ICT.</a:t>
            </a:r>
          </a:p>
          <a:p>
            <a:pPr lvl="0" hangingPunct="0"/>
            <a:r>
              <a:rPr lang="en-GB" sz="2000" dirty="0"/>
              <a:t>Critically evaluate key psychological theories concerning effective classroom management.</a:t>
            </a:r>
          </a:p>
          <a:p>
            <a:r>
              <a:rPr lang="en-GB" sz="2000" dirty="0"/>
              <a:t>Critically reflect on pupil behaviours and appreciate some of the challenges facing school staff in the contemporary context, suggesting appropriate responses.</a:t>
            </a:r>
          </a:p>
          <a:p>
            <a:endParaRPr lang="en-GB" sz="2000" dirty="0"/>
          </a:p>
          <a:p>
            <a:pPr marL="0" lvl="0" indent="0">
              <a:buNone/>
            </a:pPr>
            <a:endParaRPr lang="en-GB" i="1" dirty="0"/>
          </a:p>
          <a:p>
            <a:endParaRPr lang="en-GB" i="1" dirty="0"/>
          </a:p>
        </p:txBody>
      </p:sp>
      <p:pic>
        <p:nvPicPr>
          <p:cNvPr id="6" name="Picture 6" descr="C:\Users\s.ainsworth\AppData\Local\Microsoft\Windows\Temporary Internet Files\Content.IE5\237NACTQ\rules_thumb[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5940" y="3356992"/>
            <a:ext cx="3078480" cy="3688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99241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  Beth </a:t>
            </a:r>
            <a:r>
              <a:rPr lang="en-GB" sz="3200" dirty="0" err="1"/>
              <a:t>yw</a:t>
            </a:r>
            <a:r>
              <a:rPr lang="en-GB" sz="3200" dirty="0"/>
              <a:t> </a:t>
            </a:r>
            <a:r>
              <a:rPr lang="en-GB" sz="3200" dirty="0" err="1"/>
              <a:t>rheolaeth</a:t>
            </a:r>
            <a:r>
              <a:rPr lang="en-GB" sz="3200" dirty="0"/>
              <a:t>                  What is classroom </a:t>
            </a:r>
            <a:br>
              <a:rPr lang="en-GB" sz="3200" dirty="0"/>
            </a:br>
            <a:r>
              <a:rPr lang="en-GB" sz="3200" dirty="0"/>
              <a:t>      </a:t>
            </a:r>
            <a:r>
              <a:rPr lang="en-GB" sz="3200" dirty="0" err="1"/>
              <a:t>dosbarth</a:t>
            </a:r>
            <a:r>
              <a:rPr lang="en-GB" sz="3200" dirty="0"/>
              <a:t>?                               management?</a:t>
            </a:r>
            <a:endParaRPr lang="en-US" sz="3200" dirty="0"/>
          </a:p>
        </p:txBody>
      </p:sp>
      <p:sp>
        <p:nvSpPr>
          <p:cNvPr id="3" name="Content Placeholder 2"/>
          <p:cNvSpPr>
            <a:spLocks noGrp="1"/>
          </p:cNvSpPr>
          <p:nvPr>
            <p:ph sz="half" idx="1"/>
          </p:nvPr>
        </p:nvSpPr>
        <p:spPr>
          <a:xfrm>
            <a:off x="261764" y="1988840"/>
            <a:ext cx="5544616" cy="4740170"/>
          </a:xfrm>
        </p:spPr>
        <p:txBody>
          <a:bodyPr>
            <a:normAutofit/>
          </a:bodyPr>
          <a:lstStyle/>
          <a:p>
            <a:r>
              <a:rPr lang="en-US" sz="2800" dirty="0"/>
              <a:t>Y </a:t>
            </a:r>
            <a:r>
              <a:rPr lang="en-US" sz="2800" dirty="0" err="1"/>
              <a:t>darlun</a:t>
            </a:r>
            <a:r>
              <a:rPr lang="en-US" sz="2800" dirty="0"/>
              <a:t> </a:t>
            </a:r>
            <a:r>
              <a:rPr lang="en-US" sz="2800" dirty="0" err="1"/>
              <a:t>traddodiadol</a:t>
            </a:r>
            <a:r>
              <a:rPr lang="en-US" sz="2800" dirty="0"/>
              <a:t> – </a:t>
            </a:r>
            <a:r>
              <a:rPr lang="en-US" sz="2800" dirty="0" err="1"/>
              <a:t>ufudd</a:t>
            </a:r>
            <a:r>
              <a:rPr lang="en-US" sz="2800" dirty="0"/>
              <a:t> – </a:t>
            </a:r>
            <a:r>
              <a:rPr lang="en-US" sz="2800" dirty="0" err="1"/>
              <a:t>dod</a:t>
            </a:r>
            <a:r>
              <a:rPr lang="en-US" sz="2800" dirty="0"/>
              <a:t> (plant </a:t>
            </a:r>
            <a:r>
              <a:rPr lang="en-US" sz="2800" dirty="0" err="1"/>
              <a:t>yn</a:t>
            </a:r>
            <a:r>
              <a:rPr lang="en-US" sz="2800" dirty="0"/>
              <a:t> </a:t>
            </a:r>
            <a:r>
              <a:rPr lang="en-US" sz="2800" dirty="0" err="1"/>
              <a:t>dilyn</a:t>
            </a:r>
            <a:r>
              <a:rPr lang="en-US" sz="2800" dirty="0"/>
              <a:t> </a:t>
            </a:r>
            <a:r>
              <a:rPr lang="en-US" sz="2800" dirty="0" err="1"/>
              <a:t>rheolau’r</a:t>
            </a:r>
            <a:r>
              <a:rPr lang="en-US" sz="2800" dirty="0"/>
              <a:t> </a:t>
            </a:r>
            <a:r>
              <a:rPr lang="en-US" sz="2800" dirty="0" err="1"/>
              <a:t>dosbarth</a:t>
            </a:r>
            <a:r>
              <a:rPr lang="en-US" sz="2800" dirty="0"/>
              <a:t>/</a:t>
            </a:r>
            <a:r>
              <a:rPr lang="en-US" sz="2800" dirty="0" err="1"/>
              <a:t>ysgol</a:t>
            </a:r>
            <a:r>
              <a:rPr lang="en-US" sz="2800" dirty="0"/>
              <a:t>)</a:t>
            </a:r>
          </a:p>
          <a:p>
            <a:r>
              <a:rPr lang="en-US" sz="2800" dirty="0" err="1"/>
              <a:t>Dehongliadau’r</a:t>
            </a:r>
            <a:r>
              <a:rPr lang="en-US" sz="2800" dirty="0"/>
              <a:t> 21Ganrif –</a:t>
            </a:r>
            <a:r>
              <a:rPr lang="en-US" sz="2800" dirty="0" err="1"/>
              <a:t>unrhywbeth</a:t>
            </a:r>
            <a:r>
              <a:rPr lang="en-US" sz="2800" dirty="0"/>
              <a:t> </a:t>
            </a:r>
            <a:r>
              <a:rPr lang="en-US" sz="2800" dirty="0" err="1"/>
              <a:t>mae</a:t>
            </a:r>
            <a:r>
              <a:rPr lang="en-US" sz="2800" dirty="0"/>
              <a:t> </a:t>
            </a:r>
            <a:r>
              <a:rPr lang="en-US" sz="2800" dirty="0" err="1"/>
              <a:t>addysgwyr</a:t>
            </a:r>
            <a:r>
              <a:rPr lang="en-US" sz="2800" dirty="0"/>
              <a:t> </a:t>
            </a:r>
            <a:r>
              <a:rPr lang="en-US" sz="2800" dirty="0" err="1"/>
              <a:t>yn</a:t>
            </a:r>
            <a:r>
              <a:rPr lang="en-US" sz="2800" dirty="0"/>
              <a:t> </a:t>
            </a:r>
            <a:r>
              <a:rPr lang="en-US" sz="2800" dirty="0" err="1"/>
              <a:t>gwneud</a:t>
            </a:r>
            <a:r>
              <a:rPr lang="en-US" sz="2800" dirty="0"/>
              <a:t> </a:t>
            </a:r>
            <a:r>
              <a:rPr lang="en-US" sz="2800" dirty="0" err="1"/>
              <a:t>i</a:t>
            </a:r>
            <a:r>
              <a:rPr lang="en-US" sz="2800" dirty="0"/>
              <a:t> </a:t>
            </a:r>
            <a:r>
              <a:rPr lang="en-US" sz="2800" dirty="0" err="1"/>
              <a:t>gefnogi</a:t>
            </a:r>
            <a:r>
              <a:rPr lang="en-US" sz="2800" dirty="0"/>
              <a:t> plant </a:t>
            </a:r>
            <a:r>
              <a:rPr lang="en-US" sz="2800" dirty="0" err="1"/>
              <a:t>i</a:t>
            </a:r>
            <a:r>
              <a:rPr lang="en-US" sz="2800" dirty="0"/>
              <a:t> </a:t>
            </a:r>
            <a:r>
              <a:rPr lang="en-US" sz="2800" dirty="0" err="1"/>
              <a:t>ddysgu</a:t>
            </a:r>
            <a:r>
              <a:rPr lang="en-US" sz="2800" dirty="0"/>
              <a:t>.</a:t>
            </a:r>
          </a:p>
          <a:p>
            <a:r>
              <a:rPr lang="en-US" sz="2800" dirty="0"/>
              <a:t>Beth </a:t>
            </a:r>
            <a:r>
              <a:rPr lang="en-US" sz="2800" dirty="0" err="1"/>
              <a:t>allai</a:t>
            </a:r>
            <a:r>
              <a:rPr lang="en-US" sz="2800" dirty="0"/>
              <a:t> </a:t>
            </a:r>
            <a:r>
              <a:rPr lang="en-US" sz="2800" dirty="0" err="1"/>
              <a:t>hyn</a:t>
            </a:r>
            <a:r>
              <a:rPr lang="en-US" sz="2800" dirty="0"/>
              <a:t> </a:t>
            </a:r>
            <a:r>
              <a:rPr lang="en-US" sz="2800" dirty="0" err="1"/>
              <a:t>cynnwys</a:t>
            </a:r>
            <a:r>
              <a:rPr lang="en-US" sz="2800" dirty="0"/>
              <a:t>?</a:t>
            </a:r>
          </a:p>
        </p:txBody>
      </p:sp>
      <p:sp>
        <p:nvSpPr>
          <p:cNvPr id="4" name="Content Placeholder 3"/>
          <p:cNvSpPr>
            <a:spLocks noGrp="1"/>
          </p:cNvSpPr>
          <p:nvPr>
            <p:ph sz="half" idx="2"/>
          </p:nvPr>
        </p:nvSpPr>
        <p:spPr>
          <a:xfrm>
            <a:off x="6297558" y="1484784"/>
            <a:ext cx="5341469" cy="4687416"/>
          </a:xfrm>
        </p:spPr>
        <p:txBody>
          <a:bodyPr>
            <a:normAutofit/>
          </a:bodyPr>
          <a:lstStyle/>
          <a:p>
            <a:endParaRPr lang="en-US" dirty="0"/>
          </a:p>
          <a:p>
            <a:r>
              <a:rPr lang="en-US" sz="2800" i="1" dirty="0"/>
              <a:t>Traditional view – compliance( children following classroom/ school rules)</a:t>
            </a:r>
          </a:p>
          <a:p>
            <a:r>
              <a:rPr lang="en-GB" sz="2800" i="1" dirty="0"/>
              <a:t>21</a:t>
            </a:r>
            <a:r>
              <a:rPr lang="en-GB" sz="2800" i="1" baseline="30000" dirty="0"/>
              <a:t>st</a:t>
            </a:r>
            <a:r>
              <a:rPr lang="en-GB" sz="2800" i="1" dirty="0"/>
              <a:t> century interpretation – anything that educators do to support children learning</a:t>
            </a:r>
          </a:p>
          <a:p>
            <a:r>
              <a:rPr lang="en-GB" sz="2800" i="1" dirty="0"/>
              <a:t>What could this include?</a:t>
            </a:r>
          </a:p>
        </p:txBody>
      </p:sp>
      <p:pic>
        <p:nvPicPr>
          <p:cNvPr id="3075" name="Picture 3" descr="C:\Users\s.ainsworth\AppData\Local\Microsoft\Windows\Temporary Internet Files\Content.IE5\S4DWR18J\question-mark[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58308" y="12358"/>
            <a:ext cx="1800200" cy="1772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91516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  Beth </a:t>
            </a:r>
            <a:r>
              <a:rPr lang="en-GB" sz="3200" dirty="0" err="1"/>
              <a:t>yw</a:t>
            </a:r>
            <a:r>
              <a:rPr lang="en-GB" sz="3200" dirty="0"/>
              <a:t> </a:t>
            </a:r>
            <a:r>
              <a:rPr lang="en-GB" sz="3200" dirty="0" err="1"/>
              <a:t>rheolaeth</a:t>
            </a:r>
            <a:r>
              <a:rPr lang="en-GB" sz="3200" dirty="0"/>
              <a:t>                  What is classroom </a:t>
            </a:r>
            <a:br>
              <a:rPr lang="en-GB" sz="3200" dirty="0"/>
            </a:br>
            <a:r>
              <a:rPr lang="en-GB" sz="3200" dirty="0"/>
              <a:t>      </a:t>
            </a:r>
            <a:r>
              <a:rPr lang="en-GB" sz="3200" dirty="0" err="1"/>
              <a:t>dosbarth</a:t>
            </a:r>
            <a:r>
              <a:rPr lang="en-GB" sz="3200" dirty="0"/>
              <a:t>?                               management?</a:t>
            </a:r>
            <a:endParaRPr lang="en-US" sz="3200" dirty="0"/>
          </a:p>
        </p:txBody>
      </p:sp>
      <p:sp>
        <p:nvSpPr>
          <p:cNvPr id="3" name="Content Placeholder 2"/>
          <p:cNvSpPr>
            <a:spLocks noGrp="1"/>
          </p:cNvSpPr>
          <p:nvPr>
            <p:ph sz="half" idx="1"/>
          </p:nvPr>
        </p:nvSpPr>
        <p:spPr>
          <a:xfrm>
            <a:off x="621804" y="1772816"/>
            <a:ext cx="5409152" cy="4542408"/>
          </a:xfrm>
        </p:spPr>
        <p:txBody>
          <a:bodyPr>
            <a:normAutofit/>
          </a:bodyPr>
          <a:lstStyle/>
          <a:p>
            <a:r>
              <a:rPr lang="en-US" sz="2800" dirty="0" err="1"/>
              <a:t>Amgylchedd</a:t>
            </a:r>
            <a:endParaRPr lang="en-US" sz="2800" dirty="0"/>
          </a:p>
          <a:p>
            <a:r>
              <a:rPr lang="en-US" sz="2800" dirty="0" err="1"/>
              <a:t>Disgwyliadau</a:t>
            </a:r>
            <a:r>
              <a:rPr lang="en-US" sz="2800" dirty="0"/>
              <a:t> </a:t>
            </a:r>
            <a:r>
              <a:rPr lang="en-US" sz="2800" dirty="0" err="1"/>
              <a:t>uchel</a:t>
            </a:r>
            <a:endParaRPr lang="en-US" sz="2800" dirty="0"/>
          </a:p>
          <a:p>
            <a:r>
              <a:rPr lang="en-US" sz="2800" dirty="0" err="1"/>
              <a:t>Profiadau</a:t>
            </a:r>
            <a:r>
              <a:rPr lang="en-US" sz="2800" dirty="0"/>
              <a:t> </a:t>
            </a:r>
            <a:r>
              <a:rPr lang="en-US" sz="2800" dirty="0" err="1"/>
              <a:t>dysgu</a:t>
            </a:r>
            <a:r>
              <a:rPr lang="en-US" sz="2800" dirty="0"/>
              <a:t> </a:t>
            </a:r>
            <a:r>
              <a:rPr lang="en-US" sz="2800" dirty="0" err="1"/>
              <a:t>sy’n</a:t>
            </a:r>
            <a:r>
              <a:rPr lang="en-US" sz="2800" dirty="0"/>
              <a:t> </a:t>
            </a:r>
            <a:r>
              <a:rPr lang="en-US" sz="2800" dirty="0" err="1"/>
              <a:t>symbylu</a:t>
            </a:r>
            <a:endParaRPr lang="en-US" sz="2800" dirty="0"/>
          </a:p>
          <a:p>
            <a:r>
              <a:rPr lang="en-US" sz="2800" dirty="0" err="1"/>
              <a:t>Adnoddau</a:t>
            </a:r>
            <a:r>
              <a:rPr lang="en-US" sz="2800" dirty="0"/>
              <a:t> </a:t>
            </a:r>
            <a:r>
              <a:rPr lang="en-US" sz="2800" dirty="0" err="1"/>
              <a:t>sy’n</a:t>
            </a:r>
            <a:r>
              <a:rPr lang="en-US" sz="2800" dirty="0"/>
              <a:t> </a:t>
            </a:r>
            <a:r>
              <a:rPr lang="en-US" sz="2800" dirty="0" err="1"/>
              <a:t>ysgogi</a:t>
            </a:r>
            <a:endParaRPr lang="en-US" sz="2800" dirty="0"/>
          </a:p>
          <a:p>
            <a:r>
              <a:rPr lang="en-US" sz="2800" dirty="0" err="1"/>
              <a:t>Ymddygiad</a:t>
            </a:r>
            <a:r>
              <a:rPr lang="en-US" sz="2800" dirty="0"/>
              <a:t> </a:t>
            </a:r>
            <a:r>
              <a:rPr lang="en-US" sz="2800" dirty="0" err="1"/>
              <a:t>cadarnhaol</a:t>
            </a:r>
            <a:endParaRPr lang="en-US" sz="2800" dirty="0"/>
          </a:p>
          <a:p>
            <a:endParaRPr lang="en-US" dirty="0"/>
          </a:p>
        </p:txBody>
      </p:sp>
      <p:sp>
        <p:nvSpPr>
          <p:cNvPr id="4" name="Content Placeholder 3"/>
          <p:cNvSpPr>
            <a:spLocks noGrp="1"/>
          </p:cNvSpPr>
          <p:nvPr>
            <p:ph sz="half" idx="2"/>
          </p:nvPr>
        </p:nvSpPr>
        <p:spPr/>
        <p:txBody>
          <a:bodyPr>
            <a:normAutofit/>
          </a:bodyPr>
          <a:lstStyle/>
          <a:p>
            <a:r>
              <a:rPr lang="en-US" sz="2800" i="1" dirty="0"/>
              <a:t>Environment</a:t>
            </a:r>
          </a:p>
          <a:p>
            <a:r>
              <a:rPr lang="en-GB" sz="2800" i="1" dirty="0"/>
              <a:t>High expectations</a:t>
            </a:r>
          </a:p>
          <a:p>
            <a:r>
              <a:rPr lang="en-GB" sz="2800" i="1" dirty="0"/>
              <a:t>Stimulating learning experiences</a:t>
            </a:r>
          </a:p>
          <a:p>
            <a:r>
              <a:rPr lang="en-GB" sz="2800" i="1" dirty="0"/>
              <a:t>Motivating resources</a:t>
            </a:r>
          </a:p>
          <a:p>
            <a:r>
              <a:rPr lang="en-US" sz="2800" i="1" dirty="0"/>
              <a:t>Positive </a:t>
            </a:r>
            <a:r>
              <a:rPr lang="en-US" sz="2800" i="1" dirty="0" err="1"/>
              <a:t>behaviour</a:t>
            </a:r>
            <a:endParaRPr lang="en-US" sz="2800" i="1" dirty="0"/>
          </a:p>
          <a:p>
            <a:pPr marL="0" indent="0">
              <a:buNone/>
            </a:pPr>
            <a:endParaRPr lang="en-GB" dirty="0"/>
          </a:p>
          <a:p>
            <a:pPr marL="0" indent="0">
              <a:buNone/>
            </a:pPr>
            <a:endParaRPr lang="en-US" dirty="0"/>
          </a:p>
        </p:txBody>
      </p:sp>
      <p:pic>
        <p:nvPicPr>
          <p:cNvPr id="6" name="Picture 5" descr="C:\Users\s.ainsworth\AppData\Local\Microsoft\Windows\Temporary Internet Files\Content.IE5\237NACTQ\image_preview[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8268" y="5229200"/>
            <a:ext cx="2808312" cy="16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2032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br>
              <a:rPr lang="en-GB" dirty="0"/>
            </a:br>
            <a:r>
              <a:rPr lang="en-GB" sz="3600" dirty="0"/>
              <a:t>Beth </a:t>
            </a:r>
            <a:r>
              <a:rPr lang="en-GB" sz="3600" dirty="0" err="1"/>
              <a:t>yw</a:t>
            </a:r>
            <a:r>
              <a:rPr lang="en-GB" sz="3600" dirty="0"/>
              <a:t> </a:t>
            </a:r>
            <a:r>
              <a:rPr lang="en-GB" sz="3600" dirty="0" err="1"/>
              <a:t>rheolaeth</a:t>
            </a:r>
            <a:r>
              <a:rPr lang="en-GB" sz="3600" dirty="0"/>
              <a:t>                What is classroom </a:t>
            </a:r>
            <a:br>
              <a:rPr lang="en-GB" sz="3600" dirty="0"/>
            </a:br>
            <a:r>
              <a:rPr lang="en-GB" sz="3600" dirty="0" err="1"/>
              <a:t>dosbarth</a:t>
            </a:r>
            <a:r>
              <a:rPr lang="en-GB" sz="3600" dirty="0"/>
              <a:t>?                               Management?</a:t>
            </a:r>
            <a:br>
              <a:rPr lang="en-GB" sz="3600" dirty="0"/>
            </a:br>
            <a:endParaRPr lang="en-US" sz="3600" dirty="0"/>
          </a:p>
        </p:txBody>
      </p:sp>
      <p:sp>
        <p:nvSpPr>
          <p:cNvPr id="4" name="Content Placeholder 3"/>
          <p:cNvSpPr>
            <a:spLocks noGrp="1"/>
          </p:cNvSpPr>
          <p:nvPr>
            <p:ph idx="1"/>
          </p:nvPr>
        </p:nvSpPr>
        <p:spPr>
          <a:xfrm>
            <a:off x="1125860" y="1628800"/>
            <a:ext cx="10157354" cy="4470400"/>
          </a:xfrm>
        </p:spPr>
        <p:txBody>
          <a:bodyPr>
            <a:normAutofit/>
          </a:bodyPr>
          <a:lstStyle/>
          <a:p>
            <a:pPr algn="ctr"/>
            <a:r>
              <a:rPr lang="en-GB" dirty="0" err="1"/>
              <a:t>Diffiniad</a:t>
            </a:r>
            <a:r>
              <a:rPr lang="en-GB" dirty="0"/>
              <a:t>/</a:t>
            </a:r>
            <a:r>
              <a:rPr lang="en-GB" i="1" dirty="0"/>
              <a:t>Definition</a:t>
            </a:r>
            <a:r>
              <a:rPr lang="en-GB" dirty="0"/>
              <a:t>:</a:t>
            </a:r>
          </a:p>
          <a:p>
            <a:pPr marL="0" indent="0">
              <a:buNone/>
            </a:pPr>
            <a:r>
              <a:rPr lang="en-US" b="1" i="1" dirty="0"/>
              <a:t>‘Classroom management refers to the wide variety of skills and techniques that teachers use to keep students </a:t>
            </a:r>
            <a:r>
              <a:rPr lang="en-US" b="1" i="1" dirty="0" err="1"/>
              <a:t>organised</a:t>
            </a:r>
            <a:r>
              <a:rPr lang="en-US" b="1" i="1" dirty="0"/>
              <a:t>, orderly, focused, attentive, on task, and academically productive during a class. When classroom-management strategies are executed effectively, teachers minimize the </a:t>
            </a:r>
            <a:r>
              <a:rPr lang="en-US" b="1" i="1" dirty="0" err="1"/>
              <a:t>behaviours</a:t>
            </a:r>
            <a:r>
              <a:rPr lang="en-US" b="1" i="1" dirty="0"/>
              <a:t> that impede learning for both individual students and groups of students, while maximizing the </a:t>
            </a:r>
            <a:r>
              <a:rPr lang="en-US" b="1" i="1" dirty="0" err="1"/>
              <a:t>behaviours</a:t>
            </a:r>
            <a:r>
              <a:rPr lang="en-US" b="1" i="1" dirty="0"/>
              <a:t> that facilitate or enhance learning.’ </a:t>
            </a:r>
            <a:endParaRPr lang="en-GB" b="1" i="1" dirty="0"/>
          </a:p>
          <a:p>
            <a:pPr marL="0" indent="0">
              <a:buNone/>
            </a:pPr>
            <a:r>
              <a:rPr lang="en-US" sz="1000" dirty="0">
                <a:hlinkClick r:id="rId2"/>
              </a:rPr>
              <a:t>http://edglossary.org/classroom-management/</a:t>
            </a:r>
            <a:r>
              <a:rPr lang="en-US" sz="1000" dirty="0"/>
              <a:t>   </a:t>
            </a:r>
          </a:p>
          <a:p>
            <a:pPr marL="0" indent="0">
              <a:buNone/>
            </a:pPr>
            <a:endParaRPr lang="en-US" sz="1000" dirty="0"/>
          </a:p>
        </p:txBody>
      </p:sp>
      <p:pic>
        <p:nvPicPr>
          <p:cNvPr id="2055" name="Picture 7" descr="C:\Users\s.ainsworth\AppData\Local\Microsoft\Windows\Temporary Internet Files\Content.IE5\237NACTQ\tick-button-image[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02324" y="4797152"/>
            <a:ext cx="1894520" cy="1916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0918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526459" y="76200"/>
            <a:ext cx="4748203" cy="1397000"/>
          </a:xfrm>
        </p:spPr>
        <p:txBody>
          <a:bodyPr>
            <a:normAutofit/>
          </a:bodyPr>
          <a:lstStyle/>
          <a:p>
            <a:pPr algn="r"/>
            <a:r>
              <a:rPr lang="en-GB" sz="3200" dirty="0"/>
              <a:t>Impact of </a:t>
            </a:r>
            <a:br>
              <a:rPr lang="en-GB" sz="3200" dirty="0"/>
            </a:br>
            <a:r>
              <a:rPr lang="en-GB" sz="3200" dirty="0"/>
              <a:t>classroom</a:t>
            </a:r>
            <a:br>
              <a:rPr lang="en-GB" sz="3200" dirty="0"/>
            </a:br>
            <a:r>
              <a:rPr lang="en-GB" sz="3200" dirty="0"/>
              <a:t> management</a:t>
            </a:r>
            <a:endParaRPr lang="en-US" sz="3200" dirty="0"/>
          </a:p>
        </p:txBody>
      </p:sp>
      <p:sp>
        <p:nvSpPr>
          <p:cNvPr id="5" name="Content Placeholder 4"/>
          <p:cNvSpPr>
            <a:spLocks noGrp="1"/>
          </p:cNvSpPr>
          <p:nvPr>
            <p:ph sz="half" idx="1"/>
          </p:nvPr>
        </p:nvSpPr>
        <p:spPr>
          <a:xfrm>
            <a:off x="405780" y="1701800"/>
            <a:ext cx="5688633" cy="4967560"/>
          </a:xfrm>
        </p:spPr>
        <p:txBody>
          <a:bodyPr>
            <a:normAutofit fontScale="92500" lnSpcReduction="10000"/>
          </a:bodyPr>
          <a:lstStyle/>
          <a:p>
            <a:r>
              <a:rPr lang="en-US" i="1" dirty="0"/>
              <a:t>‘Deteriorating </a:t>
            </a:r>
            <a:r>
              <a:rPr lang="en-US" i="1" dirty="0" err="1"/>
              <a:t>behaviour</a:t>
            </a:r>
            <a:r>
              <a:rPr lang="en-US" i="1" dirty="0"/>
              <a:t> goes hand in hand with the decline in teaching ‘ (</a:t>
            </a:r>
            <a:r>
              <a:rPr lang="en-US" i="1" dirty="0" err="1"/>
              <a:t>Ofsted</a:t>
            </a:r>
            <a:r>
              <a:rPr lang="en-US" i="1" dirty="0"/>
              <a:t>, 2003) </a:t>
            </a:r>
          </a:p>
          <a:p>
            <a:r>
              <a:rPr lang="en-US" dirty="0" err="1"/>
              <a:t>Effaith</a:t>
            </a:r>
            <a:r>
              <a:rPr lang="en-US" dirty="0"/>
              <a:t> </a:t>
            </a:r>
            <a:r>
              <a:rPr lang="en-US" dirty="0" err="1"/>
              <a:t>ar</a:t>
            </a:r>
            <a:r>
              <a:rPr lang="en-US" dirty="0"/>
              <a:t> </a:t>
            </a:r>
            <a:r>
              <a:rPr lang="en-US" dirty="0" err="1"/>
              <a:t>gyflawniad</a:t>
            </a:r>
            <a:r>
              <a:rPr lang="en-US" dirty="0"/>
              <a:t> </a:t>
            </a:r>
            <a:r>
              <a:rPr lang="en-US" dirty="0" err="1"/>
              <a:t>disgyblion</a:t>
            </a:r>
            <a:endParaRPr lang="en-US" dirty="0"/>
          </a:p>
          <a:p>
            <a:r>
              <a:rPr lang="en-US" dirty="0" err="1"/>
              <a:t>Rheolaeth</a:t>
            </a:r>
            <a:r>
              <a:rPr lang="en-US" dirty="0"/>
              <a:t> </a:t>
            </a:r>
            <a:r>
              <a:rPr lang="en-US" dirty="0" err="1"/>
              <a:t>effeithiol</a:t>
            </a:r>
            <a:r>
              <a:rPr lang="en-US" dirty="0"/>
              <a:t> </a:t>
            </a:r>
            <a:r>
              <a:rPr lang="en-US" dirty="0" err="1"/>
              <a:t>yn</a:t>
            </a:r>
            <a:r>
              <a:rPr lang="en-US" dirty="0"/>
              <a:t> </a:t>
            </a:r>
            <a:r>
              <a:rPr lang="en-US" dirty="0" err="1"/>
              <a:t>arbed</a:t>
            </a:r>
            <a:r>
              <a:rPr lang="en-US" dirty="0"/>
              <a:t> </a:t>
            </a:r>
            <a:r>
              <a:rPr lang="en-US" dirty="0" err="1"/>
              <a:t>amser</a:t>
            </a:r>
            <a:r>
              <a:rPr lang="en-US" dirty="0"/>
              <a:t> ac </a:t>
            </a:r>
            <a:r>
              <a:rPr lang="en-US" dirty="0" err="1"/>
              <a:t>ymdrechion</a:t>
            </a:r>
            <a:r>
              <a:rPr lang="en-US" dirty="0"/>
              <a:t> </a:t>
            </a:r>
            <a:r>
              <a:rPr lang="en-US" dirty="0" err="1"/>
              <a:t>athrawon</a:t>
            </a:r>
            <a:r>
              <a:rPr lang="en-US" dirty="0"/>
              <a:t> – </a:t>
            </a:r>
            <a:r>
              <a:rPr lang="en-US" dirty="0" err="1"/>
              <a:t>angen</a:t>
            </a:r>
            <a:r>
              <a:rPr lang="en-US" dirty="0"/>
              <a:t> </a:t>
            </a:r>
            <a:r>
              <a:rPr lang="en-US" dirty="0" err="1"/>
              <a:t>i</a:t>
            </a:r>
            <a:r>
              <a:rPr lang="en-US" dirty="0"/>
              <a:t> </a:t>
            </a:r>
            <a:r>
              <a:rPr lang="en-US" dirty="0" err="1"/>
              <a:t>ddisgyblion</a:t>
            </a:r>
            <a:r>
              <a:rPr lang="en-US" dirty="0"/>
              <a:t> </a:t>
            </a:r>
            <a:r>
              <a:rPr lang="en-US" dirty="0" err="1"/>
              <a:t>weithio</a:t>
            </a:r>
            <a:r>
              <a:rPr lang="en-US" dirty="0"/>
              <a:t> </a:t>
            </a:r>
            <a:r>
              <a:rPr lang="en-US" dirty="0" err="1"/>
              <a:t>yr</a:t>
            </a:r>
            <a:r>
              <a:rPr lang="en-US" dirty="0"/>
              <a:t> un </a:t>
            </a:r>
            <a:r>
              <a:rPr lang="en-US" dirty="0" err="1"/>
              <a:t>mor</a:t>
            </a:r>
            <a:r>
              <a:rPr lang="en-US" dirty="0"/>
              <a:t> </a:t>
            </a:r>
            <a:r>
              <a:rPr lang="en-US" dirty="0" err="1"/>
              <a:t>galed</a:t>
            </a:r>
            <a:r>
              <a:rPr lang="en-US" dirty="0"/>
              <a:t>.</a:t>
            </a:r>
          </a:p>
          <a:p>
            <a:r>
              <a:rPr lang="en-US" dirty="0" err="1"/>
              <a:t>Mewn</a:t>
            </a:r>
            <a:r>
              <a:rPr lang="en-US" dirty="0"/>
              <a:t> </a:t>
            </a:r>
            <a:r>
              <a:rPr lang="en-US" dirty="0" err="1"/>
              <a:t>rhai</a:t>
            </a:r>
            <a:r>
              <a:rPr lang="en-US" dirty="0"/>
              <a:t> </a:t>
            </a:r>
            <a:r>
              <a:rPr lang="en-US" dirty="0" err="1"/>
              <a:t>dosbarthiadau</a:t>
            </a:r>
            <a:r>
              <a:rPr lang="en-US" dirty="0"/>
              <a:t>, </a:t>
            </a:r>
            <a:r>
              <a:rPr lang="en-US" dirty="0" err="1"/>
              <a:t>mae’r</a:t>
            </a:r>
            <a:r>
              <a:rPr lang="en-US" dirty="0"/>
              <a:t> </a:t>
            </a:r>
            <a:r>
              <a:rPr lang="en-US" dirty="0" err="1"/>
              <a:t>athro</a:t>
            </a:r>
            <a:r>
              <a:rPr lang="en-US" dirty="0"/>
              <a:t> </a:t>
            </a:r>
            <a:r>
              <a:rPr lang="en-US" dirty="0" err="1"/>
              <a:t>a’r</a:t>
            </a:r>
            <a:r>
              <a:rPr lang="en-US" dirty="0"/>
              <a:t> </a:t>
            </a:r>
            <a:r>
              <a:rPr lang="en-US" dirty="0" err="1"/>
              <a:t>myfyriwr</a:t>
            </a:r>
            <a:r>
              <a:rPr lang="en-US" dirty="0"/>
              <a:t> </a:t>
            </a:r>
            <a:r>
              <a:rPr lang="en-US" dirty="0" err="1"/>
              <a:t>yn</a:t>
            </a:r>
            <a:r>
              <a:rPr lang="en-US" dirty="0"/>
              <a:t> </a:t>
            </a:r>
            <a:r>
              <a:rPr lang="en-US" dirty="0" err="1"/>
              <a:t>edrych</a:t>
            </a:r>
            <a:r>
              <a:rPr lang="en-US" dirty="0"/>
              <a:t> </a:t>
            </a:r>
            <a:r>
              <a:rPr lang="en-US" dirty="0" err="1"/>
              <a:t>ymlaen</a:t>
            </a:r>
            <a:r>
              <a:rPr lang="en-US" dirty="0"/>
              <a:t> </a:t>
            </a:r>
            <a:r>
              <a:rPr lang="en-US" dirty="0" err="1"/>
              <a:t>i</a:t>
            </a:r>
            <a:r>
              <a:rPr lang="en-US" dirty="0"/>
              <a:t> </a:t>
            </a:r>
            <a:r>
              <a:rPr lang="en-US" dirty="0" err="1"/>
              <a:t>gyrraedd</a:t>
            </a:r>
            <a:r>
              <a:rPr lang="en-US" dirty="0"/>
              <a:t> </a:t>
            </a:r>
            <a:r>
              <a:rPr lang="en-US" dirty="0" err="1"/>
              <a:t>yr</a:t>
            </a:r>
            <a:r>
              <a:rPr lang="en-US" dirty="0"/>
              <a:t> </a:t>
            </a:r>
            <a:r>
              <a:rPr lang="en-US" dirty="0" err="1"/>
              <a:t>ysgol</a:t>
            </a:r>
            <a:r>
              <a:rPr lang="en-US" dirty="0"/>
              <a:t> </a:t>
            </a:r>
            <a:r>
              <a:rPr lang="en-US" dirty="0" err="1"/>
              <a:t>yn</a:t>
            </a:r>
            <a:r>
              <a:rPr lang="en-US" dirty="0"/>
              <a:t> y bore.</a:t>
            </a:r>
          </a:p>
          <a:p>
            <a:r>
              <a:rPr lang="en-US" dirty="0" err="1"/>
              <a:t>Bwriad</a:t>
            </a:r>
            <a:r>
              <a:rPr lang="en-US" dirty="0"/>
              <a:t> y </a:t>
            </a:r>
            <a:r>
              <a:rPr lang="en-US" dirty="0" err="1"/>
              <a:t>modiwl</a:t>
            </a:r>
            <a:r>
              <a:rPr lang="en-US" dirty="0"/>
              <a:t> </a:t>
            </a:r>
            <a:r>
              <a:rPr lang="en-US" dirty="0" err="1"/>
              <a:t>hyn</a:t>
            </a:r>
            <a:r>
              <a:rPr lang="en-US" dirty="0"/>
              <a:t> </a:t>
            </a:r>
            <a:r>
              <a:rPr lang="en-US" dirty="0" err="1"/>
              <a:t>yw</a:t>
            </a:r>
            <a:r>
              <a:rPr lang="en-US" dirty="0"/>
              <a:t> </a:t>
            </a:r>
            <a:r>
              <a:rPr lang="en-US" dirty="0" err="1"/>
              <a:t>dadansoddi</a:t>
            </a:r>
            <a:r>
              <a:rPr lang="en-US" dirty="0"/>
              <a:t> </a:t>
            </a:r>
            <a:r>
              <a:rPr lang="en-US" dirty="0" err="1"/>
              <a:t>sut</a:t>
            </a:r>
            <a:r>
              <a:rPr lang="en-US" dirty="0"/>
              <a:t> </a:t>
            </a:r>
            <a:r>
              <a:rPr lang="en-US" dirty="0" err="1"/>
              <a:t>i</a:t>
            </a:r>
            <a:r>
              <a:rPr lang="en-US" dirty="0"/>
              <a:t> </a:t>
            </a:r>
            <a:r>
              <a:rPr lang="en-US" dirty="0" err="1"/>
              <a:t>gynhyrchu’r</a:t>
            </a:r>
            <a:r>
              <a:rPr lang="en-US" dirty="0"/>
              <a:t> math </a:t>
            </a:r>
            <a:r>
              <a:rPr lang="en-US" dirty="0" err="1"/>
              <a:t>amodau</a:t>
            </a:r>
            <a:r>
              <a:rPr lang="en-US" dirty="0"/>
              <a:t> </a:t>
            </a:r>
            <a:r>
              <a:rPr lang="en-US" dirty="0" err="1"/>
              <a:t>yn</a:t>
            </a:r>
            <a:r>
              <a:rPr lang="en-US" dirty="0"/>
              <a:t> y </a:t>
            </a:r>
            <a:r>
              <a:rPr lang="en-US" dirty="0" err="1"/>
              <a:t>dosbarth</a:t>
            </a:r>
            <a:endParaRPr lang="en-US" dirty="0"/>
          </a:p>
        </p:txBody>
      </p:sp>
      <p:sp>
        <p:nvSpPr>
          <p:cNvPr id="6" name="Content Placeholder 5"/>
          <p:cNvSpPr>
            <a:spLocks noGrp="1"/>
          </p:cNvSpPr>
          <p:nvPr>
            <p:ph sz="half" idx="2"/>
          </p:nvPr>
        </p:nvSpPr>
        <p:spPr>
          <a:xfrm>
            <a:off x="6297558" y="1701800"/>
            <a:ext cx="5701509" cy="4967560"/>
          </a:xfrm>
        </p:spPr>
        <p:txBody>
          <a:bodyPr>
            <a:normAutofit fontScale="92500" lnSpcReduction="10000"/>
          </a:bodyPr>
          <a:lstStyle/>
          <a:p>
            <a:r>
              <a:rPr lang="en-US" i="1" dirty="0"/>
              <a:t>‘Deteriorating </a:t>
            </a:r>
            <a:r>
              <a:rPr lang="en-US" i="1" dirty="0" err="1"/>
              <a:t>behaviour</a:t>
            </a:r>
            <a:r>
              <a:rPr lang="en-US" i="1" dirty="0"/>
              <a:t> goes hand in hand with the decline in teaching ‘ (</a:t>
            </a:r>
            <a:r>
              <a:rPr lang="en-US" i="1" dirty="0" err="1"/>
              <a:t>Ofsted</a:t>
            </a:r>
            <a:r>
              <a:rPr lang="en-US" i="1" dirty="0"/>
              <a:t>, 2003) </a:t>
            </a:r>
          </a:p>
          <a:p>
            <a:r>
              <a:rPr lang="en-US" i="1" dirty="0"/>
              <a:t>Effect on pupils’ achievement</a:t>
            </a:r>
          </a:p>
          <a:p>
            <a:r>
              <a:rPr lang="en-US" i="1" dirty="0"/>
              <a:t>Effective management saves teachers time and effort – pupils need to be working just as hard </a:t>
            </a:r>
          </a:p>
          <a:p>
            <a:r>
              <a:rPr lang="en-US" i="1" dirty="0"/>
              <a:t>In some classrooms, both the teacher and the students look forward to getting to school in the morning. </a:t>
            </a:r>
          </a:p>
          <a:p>
            <a:r>
              <a:rPr lang="en-US" i="1" dirty="0"/>
              <a:t>This module will </a:t>
            </a:r>
            <a:r>
              <a:rPr lang="en-US" i="1" dirty="0" err="1"/>
              <a:t>analyse</a:t>
            </a:r>
            <a:r>
              <a:rPr lang="en-US" i="1" dirty="0"/>
              <a:t> how to produce such classrooms.</a:t>
            </a:r>
          </a:p>
          <a:p>
            <a:endParaRPr lang="en-US" dirty="0"/>
          </a:p>
        </p:txBody>
      </p:sp>
      <p:pic>
        <p:nvPicPr>
          <p:cNvPr id="3080" name="Picture 8" descr="C:\Users\s.ainsworth\AppData\Local\Microsoft\Windows\Temporary Internet Files\Content.IE5\S4DWR18J\logo_classroom_management[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2164" y="188640"/>
            <a:ext cx="4450080" cy="1493803"/>
          </a:xfrm>
          <a:prstGeom prst="rect">
            <a:avLst/>
          </a:prstGeom>
          <a:noFill/>
          <a:extLst>
            <a:ext uri="{909E8E84-426E-40DD-AFC4-6F175D3DCCD1}">
              <a14:hiddenFill xmlns:a14="http://schemas.microsoft.com/office/drawing/2010/main">
                <a:solidFill>
                  <a:srgbClr val="FFFFFF"/>
                </a:solidFill>
              </a14:hiddenFill>
            </a:ext>
          </a:extLst>
        </p:spPr>
      </p:pic>
      <p:sp>
        <p:nvSpPr>
          <p:cNvPr id="7" name="Title 3"/>
          <p:cNvSpPr txBox="1">
            <a:spLocks/>
          </p:cNvSpPr>
          <p:nvPr/>
        </p:nvSpPr>
        <p:spPr>
          <a:xfrm>
            <a:off x="117748" y="17416"/>
            <a:ext cx="4748203" cy="1397000"/>
          </a:xfrm>
          <a:prstGeom prst="rect">
            <a:avLst/>
          </a:prstGeom>
        </p:spPr>
        <p:txBody>
          <a:bodyPr vert="horz" lIns="121899" tIns="60949" rIns="121899" bIns="60949" rtlCol="0" anchor="b">
            <a:normAutofit/>
          </a:bodyPr>
          <a:lst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a:lstStyle>
          <a:p>
            <a:r>
              <a:rPr lang="en-GB" sz="3200" dirty="0"/>
              <a:t>Impact </a:t>
            </a:r>
            <a:r>
              <a:rPr lang="en-GB" sz="3200" dirty="0" err="1"/>
              <a:t>ar</a:t>
            </a:r>
            <a:r>
              <a:rPr lang="en-GB" sz="3200" dirty="0"/>
              <a:t> </a:t>
            </a:r>
          </a:p>
          <a:p>
            <a:r>
              <a:rPr lang="en-GB" sz="3200" dirty="0" err="1"/>
              <a:t>reolaeth</a:t>
            </a:r>
            <a:r>
              <a:rPr lang="en-GB" sz="3200" dirty="0"/>
              <a:t> </a:t>
            </a:r>
            <a:r>
              <a:rPr lang="en-GB" sz="3200" dirty="0" err="1"/>
              <a:t>dosbarth</a:t>
            </a:r>
            <a:endParaRPr lang="en-US" sz="3200" dirty="0"/>
          </a:p>
        </p:txBody>
      </p:sp>
    </p:spTree>
    <p:extLst>
      <p:ext uri="{BB962C8B-B14F-4D97-AF65-F5344CB8AC3E}">
        <p14:creationId xmlns:p14="http://schemas.microsoft.com/office/powerpoint/2010/main" val="873368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90455" y="76200"/>
            <a:ext cx="4784207" cy="1397000"/>
          </a:xfrm>
        </p:spPr>
        <p:txBody>
          <a:bodyPr>
            <a:normAutofit/>
          </a:bodyPr>
          <a:lstStyle/>
          <a:p>
            <a:pPr algn="r"/>
            <a:r>
              <a:rPr lang="en-GB" sz="3200" dirty="0"/>
              <a:t>Impact of </a:t>
            </a:r>
            <a:br>
              <a:rPr lang="en-GB" sz="3200" dirty="0"/>
            </a:br>
            <a:r>
              <a:rPr lang="en-GB" sz="3200" dirty="0"/>
              <a:t>classroom</a:t>
            </a:r>
            <a:br>
              <a:rPr lang="en-GB" sz="3200" dirty="0"/>
            </a:br>
            <a:r>
              <a:rPr lang="en-GB" sz="3200" dirty="0"/>
              <a:t> management</a:t>
            </a:r>
            <a:endParaRPr lang="en-US" sz="3200" dirty="0"/>
          </a:p>
        </p:txBody>
      </p:sp>
      <p:sp>
        <p:nvSpPr>
          <p:cNvPr id="3" name="Content Placeholder 2"/>
          <p:cNvSpPr>
            <a:spLocks noGrp="1"/>
          </p:cNvSpPr>
          <p:nvPr>
            <p:ph sz="half" idx="1"/>
          </p:nvPr>
        </p:nvSpPr>
        <p:spPr>
          <a:xfrm>
            <a:off x="117748" y="1701800"/>
            <a:ext cx="5976665" cy="5039568"/>
          </a:xfrm>
        </p:spPr>
        <p:txBody>
          <a:bodyPr>
            <a:normAutofit lnSpcReduction="10000"/>
          </a:bodyPr>
          <a:lstStyle/>
          <a:p>
            <a:r>
              <a:rPr lang="en-US" dirty="0"/>
              <a:t>Mae </a:t>
            </a:r>
            <a:r>
              <a:rPr lang="en-US" dirty="0" err="1"/>
              <a:t>holl</a:t>
            </a:r>
            <a:r>
              <a:rPr lang="en-US" dirty="0"/>
              <a:t> </a:t>
            </a:r>
            <a:r>
              <a:rPr lang="en-US" dirty="0" err="1"/>
              <a:t>ymdrechion</a:t>
            </a:r>
            <a:r>
              <a:rPr lang="en-US" dirty="0"/>
              <a:t> y </a:t>
            </a:r>
            <a:r>
              <a:rPr lang="en-US" dirty="0" err="1"/>
              <a:t>llywodraeth</a:t>
            </a:r>
            <a:r>
              <a:rPr lang="en-US" dirty="0"/>
              <a:t> </a:t>
            </a:r>
            <a:r>
              <a:rPr lang="en-US" dirty="0" err="1"/>
              <a:t>i</a:t>
            </a:r>
            <a:r>
              <a:rPr lang="en-US" dirty="0"/>
              <a:t> </a:t>
            </a:r>
            <a:r>
              <a:rPr lang="en-US" dirty="0" err="1"/>
              <a:t>wella</a:t>
            </a:r>
            <a:r>
              <a:rPr lang="en-US" dirty="0"/>
              <a:t> </a:t>
            </a:r>
            <a:r>
              <a:rPr lang="en-US" dirty="0" err="1"/>
              <a:t>addysg</a:t>
            </a:r>
            <a:r>
              <a:rPr lang="en-US" dirty="0"/>
              <a:t> </a:t>
            </a:r>
            <a:r>
              <a:rPr lang="en-US" dirty="0" err="1"/>
              <a:t>yn</a:t>
            </a:r>
            <a:r>
              <a:rPr lang="en-US" dirty="0"/>
              <a:t> </a:t>
            </a:r>
            <a:r>
              <a:rPr lang="en-US" dirty="0" err="1"/>
              <a:t>cael</a:t>
            </a:r>
            <a:r>
              <a:rPr lang="en-US" dirty="0"/>
              <a:t> </a:t>
            </a:r>
            <a:r>
              <a:rPr lang="en-US" dirty="0" err="1"/>
              <a:t>ei</a:t>
            </a:r>
            <a:r>
              <a:rPr lang="en-US" dirty="0"/>
              <a:t> </a:t>
            </a:r>
            <a:r>
              <a:rPr lang="en-US" dirty="0" err="1"/>
              <a:t>weithredu</a:t>
            </a:r>
            <a:r>
              <a:rPr lang="en-US" dirty="0"/>
              <a:t> </a:t>
            </a:r>
            <a:r>
              <a:rPr lang="en-US" dirty="0" err="1"/>
              <a:t>yn</a:t>
            </a:r>
            <a:r>
              <a:rPr lang="en-US" dirty="0"/>
              <a:t> </a:t>
            </a:r>
            <a:r>
              <a:rPr lang="en-US" dirty="0" err="1"/>
              <a:t>yr</a:t>
            </a:r>
            <a:r>
              <a:rPr lang="en-US" dirty="0"/>
              <a:t> </a:t>
            </a:r>
            <a:r>
              <a:rPr lang="en-US" dirty="0" err="1"/>
              <a:t>ystafell</a:t>
            </a:r>
            <a:r>
              <a:rPr lang="en-US" dirty="0"/>
              <a:t> </a:t>
            </a:r>
            <a:r>
              <a:rPr lang="en-US" dirty="0" err="1"/>
              <a:t>ddosbarth</a:t>
            </a:r>
            <a:r>
              <a:rPr lang="en-US" dirty="0"/>
              <a:t>.</a:t>
            </a:r>
          </a:p>
          <a:p>
            <a:r>
              <a:rPr lang="en-US" dirty="0"/>
              <a:t>Mae </a:t>
            </a:r>
            <a:r>
              <a:rPr lang="en-US" dirty="0" err="1"/>
              <a:t>polisiau</a:t>
            </a:r>
            <a:r>
              <a:rPr lang="en-US" dirty="0"/>
              <a:t> </a:t>
            </a:r>
            <a:r>
              <a:rPr lang="en-US" dirty="0" err="1"/>
              <a:t>addysg</a:t>
            </a:r>
            <a:r>
              <a:rPr lang="en-US" dirty="0"/>
              <a:t> </a:t>
            </a:r>
            <a:r>
              <a:rPr lang="en-US" dirty="0" err="1"/>
              <a:t>cenedlaethol</a:t>
            </a:r>
            <a:r>
              <a:rPr lang="en-US" dirty="0"/>
              <a:t> </a:t>
            </a:r>
            <a:r>
              <a:rPr lang="en-US" dirty="0" err="1"/>
              <a:t>yn</a:t>
            </a:r>
            <a:r>
              <a:rPr lang="en-US" dirty="0"/>
              <a:t> </a:t>
            </a:r>
            <a:r>
              <a:rPr lang="en-US" dirty="0" err="1"/>
              <a:t>cael</a:t>
            </a:r>
            <a:r>
              <a:rPr lang="en-US" dirty="0"/>
              <a:t> </a:t>
            </a:r>
            <a:r>
              <a:rPr lang="en-US" dirty="0" err="1"/>
              <a:t>eu</a:t>
            </a:r>
            <a:r>
              <a:rPr lang="en-US" dirty="0"/>
              <a:t> </a:t>
            </a:r>
            <a:r>
              <a:rPr lang="en-US" dirty="0" err="1"/>
              <a:t>gweithredu</a:t>
            </a:r>
            <a:r>
              <a:rPr lang="en-US" dirty="0"/>
              <a:t> </a:t>
            </a:r>
            <a:r>
              <a:rPr lang="en-US" dirty="0" err="1"/>
              <a:t>fel</a:t>
            </a:r>
            <a:r>
              <a:rPr lang="en-US" dirty="0"/>
              <a:t> </a:t>
            </a:r>
            <a:r>
              <a:rPr lang="en-US" dirty="0" err="1"/>
              <a:t>arfer</a:t>
            </a:r>
            <a:r>
              <a:rPr lang="en-US" dirty="0"/>
              <a:t> da </a:t>
            </a:r>
            <a:r>
              <a:rPr lang="en-US" dirty="0" err="1"/>
              <a:t>yn</a:t>
            </a:r>
            <a:r>
              <a:rPr lang="en-US" dirty="0"/>
              <a:t> y </a:t>
            </a:r>
            <a:r>
              <a:rPr lang="en-US" dirty="0" err="1"/>
              <a:t>dosbarth</a:t>
            </a:r>
            <a:r>
              <a:rPr lang="en-US" dirty="0"/>
              <a:t> </a:t>
            </a:r>
            <a:r>
              <a:rPr lang="en-US" dirty="0" err="1"/>
              <a:t>neu</a:t>
            </a:r>
            <a:r>
              <a:rPr lang="en-US" dirty="0"/>
              <a:t> </a:t>
            </a:r>
            <a:r>
              <a:rPr lang="en-US" dirty="0" err="1"/>
              <a:t>maent</a:t>
            </a:r>
            <a:r>
              <a:rPr lang="en-US" dirty="0"/>
              <a:t> </a:t>
            </a:r>
            <a:r>
              <a:rPr lang="en-US" dirty="0" err="1"/>
              <a:t>yn</a:t>
            </a:r>
            <a:r>
              <a:rPr lang="en-US" dirty="0"/>
              <a:t> </a:t>
            </a:r>
            <a:r>
              <a:rPr lang="en-US" dirty="0" err="1"/>
              <a:t>ddi</a:t>
            </a:r>
            <a:r>
              <a:rPr lang="en-US" dirty="0"/>
              <a:t> – </a:t>
            </a:r>
            <a:r>
              <a:rPr lang="en-US" dirty="0" err="1"/>
              <a:t>werth</a:t>
            </a:r>
            <a:r>
              <a:rPr lang="en-US" dirty="0"/>
              <a:t>.</a:t>
            </a:r>
          </a:p>
          <a:p>
            <a:r>
              <a:rPr lang="en-US" dirty="0"/>
              <a:t>Mae </a:t>
            </a:r>
            <a:r>
              <a:rPr lang="en-US" dirty="0" err="1"/>
              <a:t>lefel</a:t>
            </a:r>
            <a:r>
              <a:rPr lang="en-US" dirty="0"/>
              <a:t> </a:t>
            </a:r>
            <a:r>
              <a:rPr lang="en-US" dirty="0" err="1"/>
              <a:t>dysgu’r</a:t>
            </a:r>
            <a:r>
              <a:rPr lang="en-US" dirty="0"/>
              <a:t> </a:t>
            </a:r>
            <a:r>
              <a:rPr lang="en-US" dirty="0" err="1"/>
              <a:t>disgyblion</a:t>
            </a:r>
            <a:r>
              <a:rPr lang="en-US" dirty="0"/>
              <a:t> </a:t>
            </a:r>
            <a:r>
              <a:rPr lang="en-US" dirty="0" err="1"/>
              <a:t>yn</a:t>
            </a:r>
            <a:r>
              <a:rPr lang="en-US" dirty="0"/>
              <a:t> </a:t>
            </a:r>
            <a:r>
              <a:rPr lang="en-US" dirty="0" err="1"/>
              <a:t>dibynnu</a:t>
            </a:r>
            <a:r>
              <a:rPr lang="en-US" dirty="0"/>
              <a:t> </a:t>
            </a:r>
            <a:r>
              <a:rPr lang="en-US" dirty="0" err="1"/>
              <a:t>ar</a:t>
            </a:r>
            <a:r>
              <a:rPr lang="en-US" dirty="0"/>
              <a:t> </a:t>
            </a:r>
            <a:r>
              <a:rPr lang="en-US" dirty="0" err="1"/>
              <a:t>sgiliau’r</a:t>
            </a:r>
            <a:r>
              <a:rPr lang="en-US" dirty="0"/>
              <a:t> </a:t>
            </a:r>
            <a:r>
              <a:rPr lang="en-US" dirty="0" err="1"/>
              <a:t>athro</a:t>
            </a:r>
            <a:r>
              <a:rPr lang="en-US" dirty="0"/>
              <a:t>.</a:t>
            </a:r>
          </a:p>
          <a:p>
            <a:r>
              <a:rPr lang="en-US" dirty="0" err="1"/>
              <a:t>Mae’r</a:t>
            </a:r>
            <a:r>
              <a:rPr lang="en-US" dirty="0"/>
              <a:t> </a:t>
            </a:r>
            <a:r>
              <a:rPr lang="en-US" dirty="0" err="1"/>
              <a:t>ffaith</a:t>
            </a:r>
            <a:r>
              <a:rPr lang="en-US" dirty="0"/>
              <a:t> bod </a:t>
            </a:r>
            <a:r>
              <a:rPr lang="en-US" dirty="0" err="1"/>
              <a:t>disgyblion</a:t>
            </a:r>
            <a:r>
              <a:rPr lang="en-US" dirty="0"/>
              <a:t> </a:t>
            </a:r>
            <a:r>
              <a:rPr lang="en-US" dirty="0" err="1"/>
              <a:t>ar</a:t>
            </a:r>
            <a:r>
              <a:rPr lang="en-US" dirty="0"/>
              <a:t> </a:t>
            </a:r>
            <a:r>
              <a:rPr lang="en-US" dirty="0" err="1"/>
              <a:t>dasg</a:t>
            </a:r>
            <a:r>
              <a:rPr lang="en-US" dirty="0"/>
              <a:t> </a:t>
            </a:r>
            <a:r>
              <a:rPr lang="en-US" dirty="0" err="1"/>
              <a:t>neu</a:t>
            </a:r>
            <a:r>
              <a:rPr lang="en-US" dirty="0"/>
              <a:t> </a:t>
            </a:r>
            <a:r>
              <a:rPr lang="en-US" dirty="0" err="1"/>
              <a:t>beidio</a:t>
            </a:r>
            <a:r>
              <a:rPr lang="en-US" dirty="0"/>
              <a:t> </a:t>
            </a:r>
            <a:r>
              <a:rPr lang="en-US" dirty="0" err="1"/>
              <a:t>yn</a:t>
            </a:r>
            <a:r>
              <a:rPr lang="en-US" dirty="0"/>
              <a:t> </a:t>
            </a:r>
            <a:r>
              <a:rPr lang="en-US" dirty="0" err="1"/>
              <a:t>dibynnu</a:t>
            </a:r>
            <a:r>
              <a:rPr lang="en-US" dirty="0"/>
              <a:t> </a:t>
            </a:r>
            <a:r>
              <a:rPr lang="en-US" dirty="0" err="1"/>
              <a:t>ar</a:t>
            </a:r>
            <a:r>
              <a:rPr lang="en-US" dirty="0"/>
              <a:t> </a:t>
            </a:r>
            <a:r>
              <a:rPr lang="en-US" dirty="0" err="1"/>
              <a:t>allu’r</a:t>
            </a:r>
            <a:r>
              <a:rPr lang="en-US" dirty="0"/>
              <a:t> </a:t>
            </a:r>
            <a:r>
              <a:rPr lang="en-US" dirty="0" err="1"/>
              <a:t>athro</a:t>
            </a:r>
            <a:r>
              <a:rPr lang="en-US" dirty="0"/>
              <a:t> </a:t>
            </a:r>
            <a:r>
              <a:rPr lang="en-US" dirty="0" err="1"/>
              <a:t>i</a:t>
            </a:r>
            <a:r>
              <a:rPr lang="en-US" dirty="0"/>
              <a:t> </a:t>
            </a:r>
            <a:r>
              <a:rPr lang="en-US" dirty="0" err="1"/>
              <a:t>reoli’r</a:t>
            </a:r>
            <a:r>
              <a:rPr lang="en-US" dirty="0"/>
              <a:t> </a:t>
            </a:r>
            <a:r>
              <a:rPr lang="en-US" dirty="0" err="1"/>
              <a:t>grwp</a:t>
            </a:r>
            <a:r>
              <a:rPr lang="en-US" dirty="0"/>
              <a:t>.</a:t>
            </a:r>
          </a:p>
        </p:txBody>
      </p:sp>
      <p:sp>
        <p:nvSpPr>
          <p:cNvPr id="4" name="Content Placeholder 3"/>
          <p:cNvSpPr>
            <a:spLocks noGrp="1"/>
          </p:cNvSpPr>
          <p:nvPr>
            <p:ph sz="half" idx="2"/>
          </p:nvPr>
        </p:nvSpPr>
        <p:spPr>
          <a:xfrm>
            <a:off x="6297558" y="1701800"/>
            <a:ext cx="5701509" cy="5039568"/>
          </a:xfrm>
        </p:spPr>
        <p:txBody>
          <a:bodyPr>
            <a:normAutofit lnSpcReduction="10000"/>
          </a:bodyPr>
          <a:lstStyle/>
          <a:p>
            <a:r>
              <a:rPr lang="en-US" i="1" dirty="0"/>
              <a:t>All of the government’s efforts to improve education come down to the classroom. </a:t>
            </a:r>
          </a:p>
          <a:p>
            <a:r>
              <a:rPr lang="en-US" i="1" dirty="0"/>
              <a:t>National education policies must be translated into better teaching practices, or they are of no use.</a:t>
            </a:r>
          </a:p>
          <a:p>
            <a:r>
              <a:rPr lang="en-US" i="1" dirty="0"/>
              <a:t>Whether or not lessons come alive and students learn depends upon the teacher’s skill. </a:t>
            </a:r>
          </a:p>
          <a:p>
            <a:r>
              <a:rPr lang="en-US" i="1" dirty="0"/>
              <a:t>Whether or not the students are even on task depends on the teacher’s ability to manage the group</a:t>
            </a:r>
          </a:p>
        </p:txBody>
      </p:sp>
      <p:pic>
        <p:nvPicPr>
          <p:cNvPr id="2057" name="Picture 9" descr="C:\Users\s.ainsworth\AppData\Local\Microsoft\Windows\Temporary Internet Files\Content.IE5\0NKTQZAZ\7769266568_ce9454c85d_z[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58308" y="0"/>
            <a:ext cx="2664296" cy="162880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477788" y="115900"/>
            <a:ext cx="4784207" cy="1397000"/>
          </a:xfrm>
          <a:prstGeom prst="rect">
            <a:avLst/>
          </a:prstGeom>
        </p:spPr>
        <p:txBody>
          <a:bodyPr vert="horz" lIns="121899" tIns="60949" rIns="121899" bIns="60949" rtlCol="0" anchor="b">
            <a:normAutofit/>
          </a:bodyPr>
          <a:lst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a:lstStyle>
          <a:p>
            <a:r>
              <a:rPr lang="en-GB" sz="3200" dirty="0"/>
              <a:t>Impact </a:t>
            </a:r>
            <a:r>
              <a:rPr lang="en-GB" sz="3200" dirty="0" err="1"/>
              <a:t>rheolaeth</a:t>
            </a:r>
            <a:r>
              <a:rPr lang="en-GB" sz="3200" dirty="0"/>
              <a:t> </a:t>
            </a:r>
            <a:r>
              <a:rPr lang="en-GB" sz="3200" dirty="0" err="1"/>
              <a:t>dosbarth</a:t>
            </a:r>
            <a:endParaRPr lang="en-US" sz="3200" dirty="0"/>
          </a:p>
        </p:txBody>
      </p:sp>
    </p:spTree>
    <p:extLst>
      <p:ext uri="{BB962C8B-B14F-4D97-AF65-F5344CB8AC3E}">
        <p14:creationId xmlns:p14="http://schemas.microsoft.com/office/powerpoint/2010/main" val="2066579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82443" y="76200"/>
            <a:ext cx="4892219" cy="1397000"/>
          </a:xfrm>
        </p:spPr>
        <p:txBody>
          <a:bodyPr>
            <a:normAutofit/>
          </a:bodyPr>
          <a:lstStyle/>
          <a:p>
            <a:pPr algn="r"/>
            <a:r>
              <a:rPr lang="en-GB" sz="3200" dirty="0"/>
              <a:t>Effective</a:t>
            </a:r>
            <a:br>
              <a:rPr lang="en-GB" sz="3200" dirty="0"/>
            </a:br>
            <a:r>
              <a:rPr lang="en-GB" sz="3200" dirty="0"/>
              <a:t>classroom</a:t>
            </a:r>
            <a:br>
              <a:rPr lang="en-GB" sz="3200" dirty="0"/>
            </a:br>
            <a:r>
              <a:rPr lang="en-GB" sz="3200" dirty="0"/>
              <a:t> management</a:t>
            </a:r>
            <a:endParaRPr lang="en-US" sz="3200" dirty="0"/>
          </a:p>
        </p:txBody>
      </p:sp>
      <p:sp>
        <p:nvSpPr>
          <p:cNvPr id="3" name="Content Placeholder 2"/>
          <p:cNvSpPr>
            <a:spLocks noGrp="1"/>
          </p:cNvSpPr>
          <p:nvPr>
            <p:ph sz="half" idx="1"/>
          </p:nvPr>
        </p:nvSpPr>
        <p:spPr>
          <a:xfrm>
            <a:off x="117748" y="1772816"/>
            <a:ext cx="5625176" cy="4896544"/>
          </a:xfrm>
        </p:spPr>
        <p:txBody>
          <a:bodyPr>
            <a:normAutofit/>
          </a:bodyPr>
          <a:lstStyle/>
          <a:p>
            <a:r>
              <a:rPr lang="en-US" dirty="0"/>
              <a:t>Mae </a:t>
            </a:r>
            <a:r>
              <a:rPr lang="en-US" dirty="0" err="1"/>
              <a:t>rheolaeth</a:t>
            </a:r>
            <a:r>
              <a:rPr lang="en-US" dirty="0"/>
              <a:t> </a:t>
            </a:r>
            <a:r>
              <a:rPr lang="en-US" dirty="0" err="1"/>
              <a:t>effeithiol</a:t>
            </a:r>
            <a:r>
              <a:rPr lang="en-US" dirty="0"/>
              <a:t> </a:t>
            </a:r>
            <a:r>
              <a:rPr lang="en-US" dirty="0" err="1"/>
              <a:t>yn</a:t>
            </a:r>
            <a:r>
              <a:rPr lang="en-US" dirty="0"/>
              <a:t> </a:t>
            </a:r>
            <a:r>
              <a:rPr lang="en-US" dirty="0" err="1"/>
              <a:t>weledol</a:t>
            </a:r>
            <a:r>
              <a:rPr lang="en-US" dirty="0"/>
              <a:t>.</a:t>
            </a:r>
          </a:p>
          <a:p>
            <a:r>
              <a:rPr lang="en-US" dirty="0"/>
              <a:t>Ni </a:t>
            </a:r>
            <a:r>
              <a:rPr lang="en-US" dirty="0" err="1"/>
              <a:t>fyddwch</a:t>
            </a:r>
            <a:r>
              <a:rPr lang="en-US" dirty="0"/>
              <a:t> </a:t>
            </a:r>
            <a:r>
              <a:rPr lang="en-US" dirty="0" err="1"/>
              <a:t>yn</a:t>
            </a:r>
            <a:r>
              <a:rPr lang="en-US" dirty="0"/>
              <a:t> </a:t>
            </a:r>
            <a:r>
              <a:rPr lang="en-US" dirty="0" err="1"/>
              <a:t>gweld</a:t>
            </a:r>
            <a:r>
              <a:rPr lang="en-US" dirty="0"/>
              <a:t> y </a:t>
            </a:r>
            <a:r>
              <a:rPr lang="en-US" dirty="0" err="1"/>
              <a:t>mwyafrif</a:t>
            </a:r>
            <a:r>
              <a:rPr lang="en-US" dirty="0"/>
              <a:t> </a:t>
            </a:r>
            <a:r>
              <a:rPr lang="en-US" dirty="0" err="1"/>
              <a:t>o’r</a:t>
            </a:r>
            <a:r>
              <a:rPr lang="en-US" dirty="0"/>
              <a:t> </a:t>
            </a:r>
            <a:r>
              <a:rPr lang="en-US" dirty="0" err="1"/>
              <a:t>pethau</a:t>
            </a:r>
            <a:r>
              <a:rPr lang="en-US" dirty="0"/>
              <a:t> </a:t>
            </a:r>
            <a:r>
              <a:rPr lang="en-US" dirty="0" err="1"/>
              <a:t>rydym</a:t>
            </a:r>
            <a:r>
              <a:rPr lang="en-US" dirty="0"/>
              <a:t> </a:t>
            </a:r>
            <a:r>
              <a:rPr lang="en-US" dirty="0" err="1"/>
              <a:t>yn</a:t>
            </a:r>
            <a:r>
              <a:rPr lang="en-US" dirty="0"/>
              <a:t> </a:t>
            </a:r>
            <a:r>
              <a:rPr lang="en-US" dirty="0" err="1"/>
              <a:t>cysylltu</a:t>
            </a:r>
            <a:r>
              <a:rPr lang="en-US" dirty="0"/>
              <a:t> </a:t>
            </a:r>
            <a:r>
              <a:rPr lang="en-US" dirty="0" err="1"/>
              <a:t>gyda</a:t>
            </a:r>
            <a:r>
              <a:rPr lang="en-US" dirty="0"/>
              <a:t> </a:t>
            </a:r>
            <a:r>
              <a:rPr lang="en-US" dirty="0" err="1"/>
              <a:t>rheolaeth</a:t>
            </a:r>
            <a:r>
              <a:rPr lang="en-US" dirty="0"/>
              <a:t> </a:t>
            </a:r>
            <a:r>
              <a:rPr lang="en-US" dirty="0" err="1"/>
              <a:t>dosbarth</a:t>
            </a:r>
            <a:r>
              <a:rPr lang="en-US" dirty="0"/>
              <a:t> </a:t>
            </a:r>
            <a:r>
              <a:rPr lang="en-US" dirty="0" err="1"/>
              <a:t>yn</a:t>
            </a:r>
            <a:r>
              <a:rPr lang="en-US" dirty="0"/>
              <a:t> </a:t>
            </a:r>
            <a:r>
              <a:rPr lang="en-US" dirty="0" err="1"/>
              <a:t>yr</a:t>
            </a:r>
            <a:r>
              <a:rPr lang="en-US" dirty="0"/>
              <a:t> </a:t>
            </a:r>
            <a:r>
              <a:rPr lang="en-US" dirty="0" err="1"/>
              <a:t>ysgol</a:t>
            </a:r>
            <a:r>
              <a:rPr lang="en-US" dirty="0"/>
              <a:t>:</a:t>
            </a:r>
          </a:p>
          <a:p>
            <a:r>
              <a:rPr lang="en-US" dirty="0" err="1"/>
              <a:t>Atgyfnerthu</a:t>
            </a:r>
            <a:r>
              <a:rPr lang="en-US" dirty="0"/>
              <a:t> </a:t>
            </a:r>
            <a:r>
              <a:rPr lang="en-US" dirty="0" err="1"/>
              <a:t>rheolau</a:t>
            </a:r>
            <a:endParaRPr lang="en-US" dirty="0"/>
          </a:p>
          <a:p>
            <a:r>
              <a:rPr lang="en-US" dirty="0" err="1"/>
              <a:t>Poeni</a:t>
            </a:r>
            <a:endParaRPr lang="en-US" dirty="0"/>
          </a:p>
          <a:p>
            <a:r>
              <a:rPr lang="en-US" dirty="0" err="1"/>
              <a:t>Disgyblion</a:t>
            </a:r>
            <a:r>
              <a:rPr lang="en-US" dirty="0"/>
              <a:t> </a:t>
            </a:r>
            <a:r>
              <a:rPr lang="en-US" dirty="0" err="1"/>
              <a:t>yn</a:t>
            </a:r>
            <a:r>
              <a:rPr lang="en-US" dirty="0"/>
              <a:t> </a:t>
            </a:r>
            <a:r>
              <a:rPr lang="en-US" dirty="0" err="1"/>
              <a:t>cael</a:t>
            </a:r>
            <a:r>
              <a:rPr lang="en-US" dirty="0"/>
              <a:t> </a:t>
            </a:r>
            <a:r>
              <a:rPr lang="en-US" dirty="0" err="1"/>
              <a:t>eu</a:t>
            </a:r>
            <a:r>
              <a:rPr lang="en-US" dirty="0"/>
              <a:t> </a:t>
            </a:r>
            <a:r>
              <a:rPr lang="en-US" dirty="0" err="1"/>
              <a:t>targedi</a:t>
            </a:r>
            <a:endParaRPr lang="en-US" dirty="0"/>
          </a:p>
          <a:p>
            <a:r>
              <a:rPr lang="en-US" dirty="0" err="1"/>
              <a:t>Yr</a:t>
            </a:r>
            <a:r>
              <a:rPr lang="en-US" dirty="0"/>
              <a:t> </a:t>
            </a:r>
            <a:r>
              <a:rPr lang="en-US" dirty="0" err="1"/>
              <a:t>ymchwil</a:t>
            </a:r>
            <a:r>
              <a:rPr lang="en-US" dirty="0"/>
              <a:t> …</a:t>
            </a:r>
          </a:p>
        </p:txBody>
      </p:sp>
      <p:sp>
        <p:nvSpPr>
          <p:cNvPr id="4" name="Content Placeholder 3"/>
          <p:cNvSpPr>
            <a:spLocks noGrp="1"/>
          </p:cNvSpPr>
          <p:nvPr>
            <p:ph sz="half" idx="2"/>
          </p:nvPr>
        </p:nvSpPr>
        <p:spPr>
          <a:xfrm>
            <a:off x="6297558" y="1701800"/>
            <a:ext cx="5773517" cy="5156200"/>
          </a:xfrm>
        </p:spPr>
        <p:txBody>
          <a:bodyPr>
            <a:normAutofit/>
          </a:bodyPr>
          <a:lstStyle/>
          <a:p>
            <a:r>
              <a:rPr lang="en-US" i="1" dirty="0"/>
              <a:t>Effective management is invisible.</a:t>
            </a:r>
          </a:p>
          <a:p>
            <a:r>
              <a:rPr lang="en-US" i="1" dirty="0"/>
              <a:t>You will  not see most of the things we associate with classroom management in school: </a:t>
            </a:r>
          </a:p>
          <a:p>
            <a:r>
              <a:rPr lang="en-US" i="1" dirty="0"/>
              <a:t>rule enforcement</a:t>
            </a:r>
          </a:p>
          <a:p>
            <a:r>
              <a:rPr lang="en-US" i="1" dirty="0"/>
              <a:t>nagging</a:t>
            </a:r>
          </a:p>
          <a:p>
            <a:r>
              <a:rPr lang="en-US" i="1" dirty="0"/>
              <a:t>students singled out</a:t>
            </a:r>
          </a:p>
          <a:p>
            <a:r>
              <a:rPr lang="en-US" i="1" dirty="0"/>
              <a:t>The research …..</a:t>
            </a:r>
          </a:p>
        </p:txBody>
      </p:sp>
      <p:pic>
        <p:nvPicPr>
          <p:cNvPr id="1026" name="Picture 2" descr="C:\Users\s.ainsworth\AppData\Local\Microsoft\Windows\Temporary Internet Files\Content.IE5\S4DWR18J\jigsaw[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10236" y="-10725"/>
            <a:ext cx="3048000" cy="1783541"/>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117748" y="182545"/>
            <a:ext cx="4892219" cy="1397000"/>
          </a:xfrm>
          <a:prstGeom prst="rect">
            <a:avLst/>
          </a:prstGeom>
        </p:spPr>
        <p:txBody>
          <a:bodyPr vert="horz" lIns="121899" tIns="60949" rIns="121899" bIns="60949" rtlCol="0" anchor="b">
            <a:normAutofit/>
          </a:bodyPr>
          <a:lst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a:lstStyle>
          <a:p>
            <a:r>
              <a:rPr lang="en-GB" sz="3200" dirty="0" err="1"/>
              <a:t>Rheolaeth</a:t>
            </a:r>
            <a:r>
              <a:rPr lang="en-GB" sz="3200" dirty="0"/>
              <a:t> </a:t>
            </a:r>
          </a:p>
          <a:p>
            <a:r>
              <a:rPr lang="en-GB" sz="3200" dirty="0" err="1"/>
              <a:t>dosbarth</a:t>
            </a:r>
            <a:r>
              <a:rPr lang="en-GB" sz="3200" dirty="0"/>
              <a:t> </a:t>
            </a:r>
          </a:p>
          <a:p>
            <a:r>
              <a:rPr lang="en-GB" sz="3200" dirty="0" err="1"/>
              <a:t>effeithiol</a:t>
            </a:r>
            <a:endParaRPr lang="en-US" sz="3200" dirty="0"/>
          </a:p>
        </p:txBody>
      </p:sp>
    </p:spTree>
    <p:extLst>
      <p:ext uri="{BB962C8B-B14F-4D97-AF65-F5344CB8AC3E}">
        <p14:creationId xmlns:p14="http://schemas.microsoft.com/office/powerpoint/2010/main" val="3850922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Sutton Trust Report (2014):</a:t>
            </a:r>
            <a:br>
              <a:rPr lang="en-GB" sz="2000" dirty="0"/>
            </a:br>
            <a:r>
              <a:rPr lang="en-GB" sz="3600" dirty="0"/>
              <a:t>’What makes great teaching – </a:t>
            </a:r>
            <a:br>
              <a:rPr lang="en-GB" sz="3600" dirty="0"/>
            </a:br>
            <a:r>
              <a:rPr lang="en-GB" sz="3600" dirty="0"/>
              <a:t>A review of underpinning research’</a:t>
            </a:r>
            <a:endParaRPr lang="en-US" sz="3600" dirty="0"/>
          </a:p>
        </p:txBody>
      </p:sp>
      <p:sp>
        <p:nvSpPr>
          <p:cNvPr id="4" name="Content Placeholder 3"/>
          <p:cNvSpPr>
            <a:spLocks noGrp="1"/>
          </p:cNvSpPr>
          <p:nvPr>
            <p:ph sz="half" idx="2"/>
          </p:nvPr>
        </p:nvSpPr>
        <p:spPr>
          <a:xfrm>
            <a:off x="6297558" y="1701800"/>
            <a:ext cx="5773517" cy="4967560"/>
          </a:xfrm>
        </p:spPr>
        <p:txBody>
          <a:bodyPr>
            <a:normAutofit/>
          </a:bodyPr>
          <a:lstStyle/>
          <a:p>
            <a:pPr marL="0" indent="0">
              <a:buNone/>
            </a:pPr>
            <a:r>
              <a:rPr lang="en-US" i="1" dirty="0"/>
              <a:t>Report identifies 6 elements that make ‘great teaching’:</a:t>
            </a:r>
          </a:p>
          <a:p>
            <a:pPr marL="457200" indent="-457200">
              <a:buFont typeface="+mj-lt"/>
              <a:buAutoNum type="arabicPeriod"/>
            </a:pPr>
            <a:r>
              <a:rPr lang="en-US" i="1" dirty="0"/>
              <a:t>Content knowledge </a:t>
            </a:r>
            <a:r>
              <a:rPr lang="en-US" sz="1100" i="1" dirty="0">
                <a:solidFill>
                  <a:srgbClr val="FF0000"/>
                </a:solidFill>
              </a:rPr>
              <a:t>High impact</a:t>
            </a:r>
            <a:endParaRPr lang="en-US" sz="1100" i="1" dirty="0"/>
          </a:p>
          <a:p>
            <a:pPr marL="457200" indent="-457200">
              <a:buFont typeface="+mj-lt"/>
              <a:buAutoNum type="arabicPeriod"/>
            </a:pPr>
            <a:r>
              <a:rPr lang="en-US" i="1" dirty="0"/>
              <a:t>Quality of instruction </a:t>
            </a:r>
            <a:r>
              <a:rPr lang="en-US" sz="1200" i="1" dirty="0">
                <a:solidFill>
                  <a:srgbClr val="FF0000"/>
                </a:solidFill>
              </a:rPr>
              <a:t>High impact</a:t>
            </a:r>
            <a:endParaRPr lang="en-US" i="1" dirty="0"/>
          </a:p>
          <a:p>
            <a:pPr marL="457200" indent="-457200">
              <a:buFont typeface="+mj-lt"/>
              <a:buAutoNum type="arabicPeriod"/>
            </a:pPr>
            <a:r>
              <a:rPr lang="en-US" i="1" dirty="0"/>
              <a:t>Classroom management </a:t>
            </a:r>
            <a:r>
              <a:rPr lang="en-US" sz="1000" i="1" dirty="0">
                <a:solidFill>
                  <a:srgbClr val="FF0000"/>
                </a:solidFill>
              </a:rPr>
              <a:t>Moderate</a:t>
            </a:r>
            <a:endParaRPr lang="en-US" i="1" dirty="0"/>
          </a:p>
          <a:p>
            <a:pPr marL="457200" indent="-457200">
              <a:buFont typeface="+mj-lt"/>
              <a:buAutoNum type="arabicPeriod"/>
            </a:pPr>
            <a:r>
              <a:rPr lang="en-US" i="1" dirty="0"/>
              <a:t>Classroom climate </a:t>
            </a:r>
            <a:r>
              <a:rPr lang="en-US" sz="1000" i="1" dirty="0">
                <a:solidFill>
                  <a:srgbClr val="FF0000"/>
                </a:solidFill>
              </a:rPr>
              <a:t>Moderate</a:t>
            </a:r>
            <a:endParaRPr lang="en-US" i="1" dirty="0"/>
          </a:p>
          <a:p>
            <a:pPr marL="457200" indent="-457200">
              <a:buFont typeface="+mj-lt"/>
              <a:buAutoNum type="arabicPeriod"/>
            </a:pPr>
            <a:r>
              <a:rPr lang="en-US" i="1" dirty="0"/>
              <a:t>Teachers’ beliefs </a:t>
            </a:r>
            <a:r>
              <a:rPr lang="en-US" sz="1000" i="1" dirty="0">
                <a:solidFill>
                  <a:srgbClr val="FF0000"/>
                </a:solidFill>
              </a:rPr>
              <a:t>Some evidence of impact</a:t>
            </a:r>
            <a:endParaRPr lang="en-US" i="1" dirty="0">
              <a:solidFill>
                <a:srgbClr val="FF0000"/>
              </a:solidFill>
            </a:endParaRPr>
          </a:p>
          <a:p>
            <a:pPr marL="457200" indent="-457200">
              <a:buFont typeface="+mj-lt"/>
              <a:buAutoNum type="arabicPeriod"/>
            </a:pPr>
            <a:r>
              <a:rPr lang="en-US" i="1" dirty="0"/>
              <a:t>Professional </a:t>
            </a:r>
            <a:r>
              <a:rPr lang="en-US" i="1" dirty="0" err="1"/>
              <a:t>behaviours</a:t>
            </a:r>
            <a:r>
              <a:rPr lang="en-US" i="1" dirty="0"/>
              <a:t> </a:t>
            </a:r>
            <a:r>
              <a:rPr lang="en-US" sz="1100" i="1" dirty="0">
                <a:solidFill>
                  <a:srgbClr val="FF0000"/>
                </a:solidFill>
              </a:rPr>
              <a:t>Some evidence </a:t>
            </a:r>
            <a:r>
              <a:rPr lang="en-US" sz="1100" i="1" dirty="0">
                <a:solidFill>
                  <a:srgbClr val="FF0000"/>
                </a:solidFill>
                <a:hlinkClick r:id="rId2"/>
              </a:rPr>
              <a:t>http://www.suttontrust.com/wp-content/uploads/2014/10/What-Makes-Great-Teaching-REPORT.pdf</a:t>
            </a:r>
            <a:endParaRPr lang="en-US" sz="1100" i="1" dirty="0"/>
          </a:p>
        </p:txBody>
      </p:sp>
      <p:pic>
        <p:nvPicPr>
          <p:cNvPr id="1026" name="Picture 2" descr="C:\Users\Dave\AppData\Local\Microsoft\Windows\Temporary Internet Files\Content.IE5\GIY6F9M0\schoolbest-teacher-slatesc1002166x217662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74332" y="5778348"/>
            <a:ext cx="936104" cy="1048871"/>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3"/>
          <p:cNvSpPr>
            <a:spLocks noGrp="1"/>
          </p:cNvSpPr>
          <p:nvPr>
            <p:ph sz="half" idx="1"/>
          </p:nvPr>
        </p:nvSpPr>
        <p:spPr>
          <a:xfrm>
            <a:off x="261764" y="1556792"/>
            <a:ext cx="5760641" cy="5184576"/>
          </a:xfrm>
        </p:spPr>
        <p:txBody>
          <a:bodyPr>
            <a:normAutofit/>
          </a:bodyPr>
          <a:lstStyle/>
          <a:p>
            <a:pPr marL="0" indent="0">
              <a:buNone/>
            </a:pPr>
            <a:r>
              <a:rPr lang="en-US" i="1" dirty="0" err="1"/>
              <a:t>Adroddiad</a:t>
            </a:r>
            <a:r>
              <a:rPr lang="en-US" i="1" dirty="0"/>
              <a:t> </a:t>
            </a:r>
            <a:r>
              <a:rPr lang="en-US" i="1" dirty="0" err="1"/>
              <a:t>yn</a:t>
            </a:r>
            <a:r>
              <a:rPr lang="en-US" i="1" dirty="0"/>
              <a:t> </a:t>
            </a:r>
            <a:r>
              <a:rPr lang="en-US" i="1" dirty="0" err="1"/>
              <a:t>adnabod</a:t>
            </a:r>
            <a:r>
              <a:rPr lang="en-US" i="1" dirty="0"/>
              <a:t> 6 </a:t>
            </a:r>
            <a:r>
              <a:rPr lang="en-US" i="1" dirty="0" err="1"/>
              <a:t>elfen</a:t>
            </a:r>
            <a:r>
              <a:rPr lang="en-US" i="1" dirty="0"/>
              <a:t> </a:t>
            </a:r>
            <a:r>
              <a:rPr lang="en-US" i="1" dirty="0" err="1"/>
              <a:t>sy’n</a:t>
            </a:r>
            <a:r>
              <a:rPr lang="en-US" i="1" dirty="0"/>
              <a:t> </a:t>
            </a:r>
            <a:r>
              <a:rPr lang="en-US" i="1" dirty="0" err="1"/>
              <a:t>gwneud</a:t>
            </a:r>
            <a:r>
              <a:rPr lang="en-US" i="1" dirty="0"/>
              <a:t> ‘great teaching’:</a:t>
            </a:r>
          </a:p>
          <a:p>
            <a:pPr marL="457200" indent="-457200">
              <a:buFont typeface="+mj-lt"/>
              <a:buAutoNum type="arabicPeriod"/>
            </a:pPr>
            <a:r>
              <a:rPr lang="en-US" i="1" dirty="0" err="1"/>
              <a:t>Gwybodaeth</a:t>
            </a:r>
            <a:r>
              <a:rPr lang="en-US" i="1" dirty="0"/>
              <a:t> am </a:t>
            </a:r>
            <a:r>
              <a:rPr lang="en-US" i="1" dirty="0" err="1"/>
              <a:t>gynnwys</a:t>
            </a:r>
            <a:r>
              <a:rPr lang="en-US" i="1" dirty="0"/>
              <a:t> </a:t>
            </a:r>
            <a:r>
              <a:rPr lang="en-US" sz="1100" i="1" dirty="0" err="1">
                <a:solidFill>
                  <a:srgbClr val="FF0000"/>
                </a:solidFill>
              </a:rPr>
              <a:t>iImpact</a:t>
            </a:r>
            <a:r>
              <a:rPr lang="en-US" sz="1100" i="1" dirty="0">
                <a:solidFill>
                  <a:srgbClr val="FF0000"/>
                </a:solidFill>
              </a:rPr>
              <a:t> </a:t>
            </a:r>
            <a:r>
              <a:rPr lang="en-US" sz="1100" i="1" dirty="0" err="1">
                <a:solidFill>
                  <a:srgbClr val="FF0000"/>
                </a:solidFill>
              </a:rPr>
              <a:t>uchel</a:t>
            </a:r>
            <a:endParaRPr lang="en-US" sz="1100" i="1" dirty="0"/>
          </a:p>
          <a:p>
            <a:pPr marL="457200" indent="-457200">
              <a:buFont typeface="+mj-lt"/>
              <a:buAutoNum type="arabicPeriod"/>
            </a:pPr>
            <a:r>
              <a:rPr lang="en-US" i="1" dirty="0" err="1"/>
              <a:t>Ansawdd</a:t>
            </a:r>
            <a:r>
              <a:rPr lang="en-US" i="1" dirty="0"/>
              <a:t> </a:t>
            </a:r>
            <a:r>
              <a:rPr lang="en-US" i="1" dirty="0" err="1"/>
              <a:t>cyfarwyddiadau</a:t>
            </a:r>
            <a:r>
              <a:rPr lang="en-US" i="1" dirty="0"/>
              <a:t> </a:t>
            </a:r>
            <a:r>
              <a:rPr lang="en-US" sz="1200" i="1" dirty="0" err="1">
                <a:solidFill>
                  <a:srgbClr val="FF0000"/>
                </a:solidFill>
              </a:rPr>
              <a:t>Impactuchel</a:t>
            </a:r>
            <a:endParaRPr lang="en-US" i="1" dirty="0"/>
          </a:p>
          <a:p>
            <a:pPr marL="457200" indent="-457200">
              <a:buFont typeface="+mj-lt"/>
              <a:buAutoNum type="arabicPeriod"/>
            </a:pPr>
            <a:r>
              <a:rPr lang="en-US" i="1" dirty="0" err="1"/>
              <a:t>Rheolaeth</a:t>
            </a:r>
            <a:r>
              <a:rPr lang="en-US" i="1" dirty="0"/>
              <a:t> </a:t>
            </a:r>
            <a:r>
              <a:rPr lang="en-US" i="1" dirty="0" err="1"/>
              <a:t>dosbarth</a:t>
            </a:r>
            <a:r>
              <a:rPr lang="en-US" i="1" dirty="0"/>
              <a:t> </a:t>
            </a:r>
            <a:r>
              <a:rPr lang="en-US" sz="1000" i="1" dirty="0" err="1">
                <a:solidFill>
                  <a:srgbClr val="FF0000"/>
                </a:solidFill>
              </a:rPr>
              <a:t>Cymhedrol</a:t>
            </a:r>
            <a:endParaRPr lang="en-US" i="1" dirty="0"/>
          </a:p>
          <a:p>
            <a:pPr marL="457200" indent="-457200">
              <a:buFont typeface="+mj-lt"/>
              <a:buAutoNum type="arabicPeriod"/>
            </a:pPr>
            <a:r>
              <a:rPr lang="en-US" i="1" dirty="0" err="1"/>
              <a:t>Hinsawdd</a:t>
            </a:r>
            <a:r>
              <a:rPr lang="en-US" i="1" dirty="0"/>
              <a:t> </a:t>
            </a:r>
            <a:r>
              <a:rPr lang="en-US" i="1" dirty="0" err="1"/>
              <a:t>yr</a:t>
            </a:r>
            <a:r>
              <a:rPr lang="en-US" i="1" dirty="0"/>
              <a:t> </a:t>
            </a:r>
            <a:r>
              <a:rPr lang="en-US" i="1" dirty="0" err="1"/>
              <a:t>ystafell</a:t>
            </a:r>
            <a:r>
              <a:rPr lang="en-US" i="1" dirty="0"/>
              <a:t> </a:t>
            </a:r>
            <a:r>
              <a:rPr lang="en-US" i="1" dirty="0" err="1"/>
              <a:t>ddosbarth</a:t>
            </a:r>
            <a:r>
              <a:rPr lang="en-US" i="1" dirty="0"/>
              <a:t> </a:t>
            </a:r>
            <a:r>
              <a:rPr lang="en-US" sz="1000" i="1" dirty="0" err="1">
                <a:solidFill>
                  <a:srgbClr val="FF0000"/>
                </a:solidFill>
              </a:rPr>
              <a:t>Cymhedrol</a:t>
            </a:r>
            <a:endParaRPr lang="en-US" i="1" dirty="0"/>
          </a:p>
          <a:p>
            <a:pPr marL="457200" indent="-457200">
              <a:buFont typeface="+mj-lt"/>
              <a:buAutoNum type="arabicPeriod"/>
            </a:pPr>
            <a:r>
              <a:rPr lang="en-US" i="1" dirty="0"/>
              <a:t>Cred </a:t>
            </a:r>
            <a:r>
              <a:rPr lang="en-US" i="1" dirty="0" err="1"/>
              <a:t>yr</a:t>
            </a:r>
            <a:r>
              <a:rPr lang="en-US" i="1" dirty="0"/>
              <a:t> </a:t>
            </a:r>
            <a:r>
              <a:rPr lang="en-US" i="1" dirty="0" err="1"/>
              <a:t>athro</a:t>
            </a:r>
            <a:r>
              <a:rPr lang="en-US" i="1" dirty="0"/>
              <a:t> </a:t>
            </a:r>
            <a:r>
              <a:rPr lang="en-US" sz="1000" i="1" dirty="0" err="1">
                <a:solidFill>
                  <a:srgbClr val="FF0000"/>
                </a:solidFill>
              </a:rPr>
              <a:t>Peth</a:t>
            </a:r>
            <a:r>
              <a:rPr lang="en-US" sz="1000" i="1" dirty="0">
                <a:solidFill>
                  <a:srgbClr val="FF0000"/>
                </a:solidFill>
              </a:rPr>
              <a:t> </a:t>
            </a:r>
            <a:r>
              <a:rPr lang="en-US" sz="1000" i="1" dirty="0" err="1">
                <a:solidFill>
                  <a:srgbClr val="FF0000"/>
                </a:solidFill>
              </a:rPr>
              <a:t>tystiolaeth</a:t>
            </a:r>
            <a:r>
              <a:rPr lang="en-US" sz="1000" i="1" dirty="0">
                <a:solidFill>
                  <a:srgbClr val="FF0000"/>
                </a:solidFill>
              </a:rPr>
              <a:t> o impact</a:t>
            </a:r>
            <a:endParaRPr lang="en-US" i="1" dirty="0">
              <a:solidFill>
                <a:srgbClr val="FF0000"/>
              </a:solidFill>
            </a:endParaRPr>
          </a:p>
          <a:p>
            <a:pPr marL="457200" indent="-457200">
              <a:buFont typeface="+mj-lt"/>
              <a:buAutoNum type="arabicPeriod"/>
            </a:pPr>
            <a:r>
              <a:rPr lang="en-US" i="1" dirty="0" err="1"/>
              <a:t>Ymddygiad</a:t>
            </a:r>
            <a:r>
              <a:rPr lang="en-US" i="1" dirty="0"/>
              <a:t> </a:t>
            </a:r>
            <a:r>
              <a:rPr lang="en-US" i="1" dirty="0" err="1"/>
              <a:t>profesiynol</a:t>
            </a:r>
            <a:r>
              <a:rPr lang="en-US" i="1" dirty="0"/>
              <a:t> </a:t>
            </a:r>
            <a:r>
              <a:rPr lang="en-US" sz="1100" i="1" dirty="0" err="1">
                <a:solidFill>
                  <a:srgbClr val="FF0000"/>
                </a:solidFill>
              </a:rPr>
              <a:t>Peth</a:t>
            </a:r>
            <a:r>
              <a:rPr lang="en-US" sz="1100" i="1" dirty="0">
                <a:solidFill>
                  <a:srgbClr val="FF0000"/>
                </a:solidFill>
              </a:rPr>
              <a:t> </a:t>
            </a:r>
            <a:r>
              <a:rPr lang="en-US" sz="1100" i="1" dirty="0" err="1">
                <a:solidFill>
                  <a:srgbClr val="FF0000"/>
                </a:solidFill>
              </a:rPr>
              <a:t>tystiolaeth</a:t>
            </a:r>
            <a:endParaRPr lang="en-US" sz="1100" i="1" dirty="0"/>
          </a:p>
          <a:p>
            <a:pPr marL="0" indent="0">
              <a:buNone/>
            </a:pPr>
            <a:r>
              <a:rPr lang="en-US" sz="1600" b="1" i="1" dirty="0" err="1"/>
              <a:t>Copi</a:t>
            </a:r>
            <a:r>
              <a:rPr lang="en-US" sz="1600" b="1" i="1" dirty="0"/>
              <a:t> </a:t>
            </a:r>
            <a:r>
              <a:rPr lang="en-US" sz="1600" b="1" i="1" dirty="0" err="1"/>
              <a:t>o’r</a:t>
            </a:r>
            <a:r>
              <a:rPr lang="en-US" sz="1600" b="1" i="1" dirty="0"/>
              <a:t> </a:t>
            </a:r>
            <a:r>
              <a:rPr lang="en-US" sz="1600" b="1" i="1" dirty="0" err="1"/>
              <a:t>adroddiad</a:t>
            </a:r>
            <a:r>
              <a:rPr lang="en-US" sz="1600" b="1" i="1" dirty="0"/>
              <a:t> </a:t>
            </a:r>
            <a:r>
              <a:rPr lang="en-US" sz="1600" b="1" i="1" dirty="0" err="1"/>
              <a:t>ar</a:t>
            </a:r>
            <a:r>
              <a:rPr lang="en-US" sz="1600" b="1" i="1" dirty="0"/>
              <a:t> </a:t>
            </a:r>
            <a:r>
              <a:rPr lang="en-US" sz="1600" b="1" i="1" dirty="0" err="1"/>
              <a:t>daflen</a:t>
            </a:r>
            <a:r>
              <a:rPr lang="en-US" sz="1600" b="1" i="1" dirty="0"/>
              <a:t> Moodle</a:t>
            </a:r>
          </a:p>
        </p:txBody>
      </p:sp>
    </p:spTree>
    <p:extLst>
      <p:ext uri="{BB962C8B-B14F-4D97-AF65-F5344CB8AC3E}">
        <p14:creationId xmlns:p14="http://schemas.microsoft.com/office/powerpoint/2010/main" val="3040005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1600" dirty="0"/>
              <a:t>                                                                     </a:t>
            </a:r>
            <a:r>
              <a:rPr lang="en-GB" sz="3200" dirty="0"/>
              <a:t>Sutton Trust</a:t>
            </a:r>
            <a:br>
              <a:rPr lang="en-GB" sz="1600" dirty="0"/>
            </a:br>
            <a:r>
              <a:rPr lang="en-GB" sz="3200" dirty="0" err="1"/>
              <a:t>Rheolaeth</a:t>
            </a:r>
            <a:r>
              <a:rPr lang="en-GB" sz="3200" dirty="0"/>
              <a:t> </a:t>
            </a:r>
            <a:r>
              <a:rPr lang="en-GB" sz="3200" dirty="0" err="1"/>
              <a:t>dosbarth</a:t>
            </a:r>
            <a:r>
              <a:rPr lang="en-GB" sz="3200" dirty="0"/>
              <a:t>   </a:t>
            </a:r>
            <a:r>
              <a:rPr lang="en-GB" sz="1600" dirty="0"/>
              <a:t>             </a:t>
            </a:r>
            <a:r>
              <a:rPr lang="en-GB" sz="3200" dirty="0"/>
              <a:t>Classroom management</a:t>
            </a:r>
            <a:br>
              <a:rPr lang="en-GB" sz="1600" dirty="0"/>
            </a:br>
            <a:r>
              <a:rPr lang="en-GB" sz="1600" dirty="0"/>
              <a:t>                                                                                                  </a:t>
            </a:r>
          </a:p>
        </p:txBody>
      </p:sp>
      <p:sp>
        <p:nvSpPr>
          <p:cNvPr id="3" name="Content Placeholder 2"/>
          <p:cNvSpPr>
            <a:spLocks noGrp="1"/>
          </p:cNvSpPr>
          <p:nvPr>
            <p:ph sz="half" idx="1"/>
          </p:nvPr>
        </p:nvSpPr>
        <p:spPr/>
        <p:txBody>
          <a:bodyPr>
            <a:normAutofit/>
          </a:bodyPr>
          <a:lstStyle/>
          <a:p>
            <a:r>
              <a:rPr lang="en-GB" dirty="0" err="1"/>
              <a:t>Gallu</a:t>
            </a:r>
            <a:r>
              <a:rPr lang="en-GB" dirty="0"/>
              <a:t> </a:t>
            </a:r>
            <a:r>
              <a:rPr lang="en-GB" dirty="0" err="1"/>
              <a:t>athro</a:t>
            </a:r>
            <a:r>
              <a:rPr lang="en-GB" dirty="0"/>
              <a:t> </a:t>
            </a:r>
            <a:r>
              <a:rPr lang="en-GB" dirty="0" err="1"/>
              <a:t>i</a:t>
            </a:r>
            <a:r>
              <a:rPr lang="en-GB" dirty="0"/>
              <a:t> </a:t>
            </a:r>
            <a:r>
              <a:rPr lang="en-GB" dirty="0" err="1"/>
              <a:t>wneud</a:t>
            </a:r>
            <a:r>
              <a:rPr lang="en-GB" dirty="0"/>
              <a:t> </a:t>
            </a:r>
            <a:r>
              <a:rPr lang="en-GB" dirty="0" err="1"/>
              <a:t>defnydd</a:t>
            </a:r>
            <a:r>
              <a:rPr lang="en-GB" dirty="0"/>
              <a:t> </a:t>
            </a:r>
            <a:r>
              <a:rPr lang="en-GB" dirty="0" err="1"/>
              <a:t>effeithiol</a:t>
            </a:r>
            <a:r>
              <a:rPr lang="en-GB" dirty="0"/>
              <a:t> o </a:t>
            </a:r>
            <a:r>
              <a:rPr lang="en-GB" dirty="0" err="1"/>
              <a:t>amser</a:t>
            </a:r>
            <a:r>
              <a:rPr lang="en-GB" dirty="0"/>
              <a:t> </a:t>
            </a:r>
            <a:r>
              <a:rPr lang="en-GB" dirty="0" err="1"/>
              <a:t>gwersi</a:t>
            </a:r>
            <a:endParaRPr lang="en-GB" dirty="0"/>
          </a:p>
          <a:p>
            <a:r>
              <a:rPr lang="en-GB" dirty="0"/>
              <a:t>I </a:t>
            </a:r>
            <a:r>
              <a:rPr lang="en-GB" dirty="0" err="1"/>
              <a:t>gyd</a:t>
            </a:r>
            <a:r>
              <a:rPr lang="en-GB" dirty="0"/>
              <a:t> – </a:t>
            </a:r>
            <a:r>
              <a:rPr lang="en-GB" dirty="0" err="1"/>
              <a:t>gysylltu</a:t>
            </a:r>
            <a:r>
              <a:rPr lang="en-GB" dirty="0"/>
              <a:t> </a:t>
            </a:r>
            <a:r>
              <a:rPr lang="en-GB" dirty="0" err="1"/>
              <a:t>adnoddau</a:t>
            </a:r>
            <a:r>
              <a:rPr lang="en-GB" dirty="0"/>
              <a:t> </a:t>
            </a:r>
            <a:r>
              <a:rPr lang="en-GB" dirty="0" err="1"/>
              <a:t>dosbarth</a:t>
            </a:r>
            <a:r>
              <a:rPr lang="en-GB" dirty="0"/>
              <a:t> a </a:t>
            </a:r>
            <a:r>
              <a:rPr lang="en-GB" dirty="0" err="1"/>
              <a:t>gofod</a:t>
            </a:r>
            <a:endParaRPr lang="en-GB" dirty="0"/>
          </a:p>
          <a:p>
            <a:endParaRPr lang="en-GB" dirty="0"/>
          </a:p>
        </p:txBody>
      </p:sp>
      <p:sp>
        <p:nvSpPr>
          <p:cNvPr id="4" name="Content Placeholder 3"/>
          <p:cNvSpPr>
            <a:spLocks noGrp="1"/>
          </p:cNvSpPr>
          <p:nvPr>
            <p:ph sz="half" idx="2"/>
          </p:nvPr>
        </p:nvSpPr>
        <p:spPr/>
        <p:txBody>
          <a:bodyPr>
            <a:normAutofit/>
          </a:bodyPr>
          <a:lstStyle/>
          <a:p>
            <a:r>
              <a:rPr lang="en-GB" dirty="0"/>
              <a:t>‘</a:t>
            </a:r>
            <a:r>
              <a:rPr lang="en-GB" i="1" dirty="0"/>
              <a:t>A teacher’s abilities to make efficient use of lesson time</a:t>
            </a:r>
          </a:p>
          <a:p>
            <a:r>
              <a:rPr lang="en-GB" i="1" dirty="0"/>
              <a:t>To coordinate classroom resources and space</a:t>
            </a:r>
          </a:p>
        </p:txBody>
      </p:sp>
      <p:pic>
        <p:nvPicPr>
          <p:cNvPr id="2050" name="Picture 2" descr="C:\Users\Dave\AppData\Local\Microsoft\Windows\Temporary Internet Files\Content.IE5\8XYCQN9U\teacher_humor[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3892" y="3691326"/>
            <a:ext cx="9255370"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3796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1600" dirty="0"/>
              <a:t>                                                                     </a:t>
            </a:r>
            <a:r>
              <a:rPr lang="en-GB" sz="3200" dirty="0"/>
              <a:t>Sutton Trust</a:t>
            </a:r>
            <a:br>
              <a:rPr lang="en-GB" sz="1600" dirty="0"/>
            </a:br>
            <a:r>
              <a:rPr lang="en-GB" sz="3200" dirty="0" err="1"/>
              <a:t>Rheolaeth</a:t>
            </a:r>
            <a:r>
              <a:rPr lang="en-GB" sz="3200" dirty="0"/>
              <a:t> </a:t>
            </a:r>
            <a:r>
              <a:rPr lang="en-GB" sz="3200" dirty="0" err="1"/>
              <a:t>dosbarth</a:t>
            </a:r>
            <a:r>
              <a:rPr lang="en-GB" sz="3200" dirty="0"/>
              <a:t>   </a:t>
            </a:r>
            <a:r>
              <a:rPr lang="en-GB" sz="1600" dirty="0"/>
              <a:t>             </a:t>
            </a:r>
            <a:r>
              <a:rPr lang="en-GB" sz="3200" dirty="0"/>
              <a:t>Classroom management</a:t>
            </a:r>
            <a:br>
              <a:rPr lang="en-GB" sz="1600" dirty="0"/>
            </a:br>
            <a:r>
              <a:rPr lang="en-GB" sz="1600" dirty="0"/>
              <a:t>                                                                                                  </a:t>
            </a:r>
          </a:p>
        </p:txBody>
      </p:sp>
      <p:sp>
        <p:nvSpPr>
          <p:cNvPr id="3" name="Content Placeholder 2"/>
          <p:cNvSpPr>
            <a:spLocks noGrp="1"/>
          </p:cNvSpPr>
          <p:nvPr>
            <p:ph sz="half" idx="1"/>
          </p:nvPr>
        </p:nvSpPr>
        <p:spPr>
          <a:xfrm>
            <a:off x="333772" y="1556792"/>
            <a:ext cx="5760641" cy="4615408"/>
          </a:xfrm>
        </p:spPr>
        <p:txBody>
          <a:bodyPr>
            <a:normAutofit/>
          </a:bodyPr>
          <a:lstStyle/>
          <a:p>
            <a:r>
              <a:rPr lang="en-GB" dirty="0"/>
              <a:t>I </a:t>
            </a:r>
            <a:r>
              <a:rPr lang="en-GB" dirty="0" err="1"/>
              <a:t>reoli</a:t>
            </a:r>
            <a:r>
              <a:rPr lang="en-GB" dirty="0"/>
              <a:t> </a:t>
            </a:r>
            <a:r>
              <a:rPr lang="en-GB" dirty="0" err="1"/>
              <a:t>ymddygiad</a:t>
            </a:r>
            <a:r>
              <a:rPr lang="en-GB" dirty="0"/>
              <a:t> y </a:t>
            </a:r>
            <a:r>
              <a:rPr lang="en-GB" dirty="0" err="1"/>
              <a:t>disgyblion</a:t>
            </a:r>
            <a:r>
              <a:rPr lang="en-GB" dirty="0"/>
              <a:t> </a:t>
            </a:r>
            <a:r>
              <a:rPr lang="en-GB" dirty="0" err="1"/>
              <a:t>gyda</a:t>
            </a:r>
            <a:r>
              <a:rPr lang="en-GB" dirty="0"/>
              <a:t> </a:t>
            </a:r>
            <a:r>
              <a:rPr lang="en-GB" dirty="0" err="1"/>
              <a:t>rheolau</a:t>
            </a:r>
            <a:r>
              <a:rPr lang="en-GB" dirty="0"/>
              <a:t> </a:t>
            </a:r>
            <a:r>
              <a:rPr lang="en-GB" dirty="0" err="1"/>
              <a:t>clir</a:t>
            </a:r>
            <a:r>
              <a:rPr lang="en-GB" dirty="0"/>
              <a:t> </a:t>
            </a:r>
            <a:r>
              <a:rPr lang="en-GB" dirty="0" err="1"/>
              <a:t>sy’n</a:t>
            </a:r>
            <a:r>
              <a:rPr lang="en-GB" dirty="0"/>
              <a:t> </a:t>
            </a:r>
            <a:r>
              <a:rPr lang="en-GB" dirty="0" err="1"/>
              <a:t>cael</a:t>
            </a:r>
            <a:r>
              <a:rPr lang="en-GB" dirty="0"/>
              <a:t> </a:t>
            </a:r>
            <a:r>
              <a:rPr lang="en-GB" dirty="0" err="1"/>
              <a:t>eu</a:t>
            </a:r>
            <a:r>
              <a:rPr lang="en-GB" dirty="0"/>
              <a:t> </a:t>
            </a:r>
            <a:r>
              <a:rPr lang="en-GB" dirty="0" err="1"/>
              <a:t>gweithredu’n</a:t>
            </a:r>
            <a:r>
              <a:rPr lang="en-GB" dirty="0"/>
              <a:t> </a:t>
            </a:r>
            <a:r>
              <a:rPr lang="en-GB" dirty="0" err="1"/>
              <a:t>gyson</a:t>
            </a:r>
            <a:r>
              <a:rPr lang="en-GB" dirty="0"/>
              <a:t>, </a:t>
            </a:r>
            <a:r>
              <a:rPr lang="en-GB" dirty="0" err="1"/>
              <a:t>oll</a:t>
            </a:r>
            <a:r>
              <a:rPr lang="en-GB" dirty="0"/>
              <a:t> </a:t>
            </a:r>
            <a:r>
              <a:rPr lang="en-GB" dirty="0" err="1"/>
              <a:t>yn</a:t>
            </a:r>
            <a:r>
              <a:rPr lang="en-GB" dirty="0"/>
              <a:t> </a:t>
            </a:r>
            <a:r>
              <a:rPr lang="en-GB" dirty="0" err="1"/>
              <a:t>berthnasol</a:t>
            </a:r>
            <a:r>
              <a:rPr lang="en-GB" dirty="0"/>
              <a:t> I </a:t>
            </a:r>
            <a:r>
              <a:rPr lang="en-GB" dirty="0" err="1"/>
              <a:t>macsimeiddio’r</a:t>
            </a:r>
            <a:r>
              <a:rPr lang="en-GB" dirty="0"/>
              <a:t> </a:t>
            </a:r>
            <a:r>
              <a:rPr lang="en-GB" dirty="0" err="1"/>
              <a:t>dysgu</a:t>
            </a:r>
            <a:r>
              <a:rPr lang="en-GB" dirty="0"/>
              <a:t> </a:t>
            </a:r>
            <a:r>
              <a:rPr lang="en-GB" dirty="0" err="1"/>
              <a:t>sy’n</a:t>
            </a:r>
            <a:r>
              <a:rPr lang="en-GB" dirty="0"/>
              <a:t> </a:t>
            </a:r>
            <a:r>
              <a:rPr lang="en-GB" dirty="0" err="1"/>
              <a:t>gallu</a:t>
            </a:r>
            <a:r>
              <a:rPr lang="en-GB" dirty="0"/>
              <a:t> </a:t>
            </a:r>
            <a:r>
              <a:rPr lang="en-GB" dirty="0" err="1"/>
              <a:t>cymryd</a:t>
            </a:r>
            <a:r>
              <a:rPr lang="en-GB" dirty="0"/>
              <a:t> </a:t>
            </a:r>
            <a:r>
              <a:rPr lang="en-GB" dirty="0" err="1"/>
              <a:t>lle</a:t>
            </a:r>
            <a:r>
              <a:rPr lang="en-GB" dirty="0"/>
              <a:t>.</a:t>
            </a:r>
          </a:p>
          <a:p>
            <a:r>
              <a:rPr lang="en-GB" i="1" dirty="0"/>
              <a:t>These environmental factors are necessary for good learning rather than its direct components’. </a:t>
            </a:r>
            <a:r>
              <a:rPr lang="en-GB" sz="1200" i="1" dirty="0"/>
              <a:t>(Sutton Trust, 2014)</a:t>
            </a:r>
          </a:p>
          <a:p>
            <a:endParaRPr lang="en-GB" dirty="0"/>
          </a:p>
        </p:txBody>
      </p:sp>
      <p:sp>
        <p:nvSpPr>
          <p:cNvPr id="4" name="Content Placeholder 3"/>
          <p:cNvSpPr>
            <a:spLocks noGrp="1"/>
          </p:cNvSpPr>
          <p:nvPr>
            <p:ph sz="half" idx="2"/>
          </p:nvPr>
        </p:nvSpPr>
        <p:spPr>
          <a:xfrm>
            <a:off x="6297558" y="1412776"/>
            <a:ext cx="5557493" cy="4759424"/>
          </a:xfrm>
        </p:spPr>
        <p:txBody>
          <a:bodyPr>
            <a:normAutofit/>
          </a:bodyPr>
          <a:lstStyle/>
          <a:p>
            <a:r>
              <a:rPr lang="en-GB" i="1" dirty="0"/>
              <a:t>To manage students’ behaviour with clear rules that are consistently enforced, are all relevant to maximising the learning that can take place. </a:t>
            </a:r>
          </a:p>
          <a:p>
            <a:r>
              <a:rPr lang="en-GB" i="1" dirty="0"/>
              <a:t>These environmental factors are necessary for good learning rather than its direct components’. </a:t>
            </a:r>
            <a:r>
              <a:rPr lang="en-GB" sz="1200" i="1" dirty="0"/>
              <a:t>(Sutton Trust, 2014)</a:t>
            </a:r>
          </a:p>
        </p:txBody>
      </p:sp>
      <p:pic>
        <p:nvPicPr>
          <p:cNvPr id="2050" name="Picture 2" descr="C:\Users\Dave\AppData\Local\Microsoft\Windows\Temporary Internet Files\Content.IE5\8XYCQN9U\teacher_humor[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9954" y="5085184"/>
            <a:ext cx="5050475" cy="1556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5598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400" dirty="0"/>
              <a:t>                                   Sutton Trust overview of research</a:t>
            </a:r>
            <a:br>
              <a:rPr lang="en-GB" sz="2400" dirty="0"/>
            </a:br>
            <a:r>
              <a:rPr lang="en-GB" sz="2400" dirty="0"/>
              <a:t>           </a:t>
            </a:r>
            <a:r>
              <a:rPr lang="en-GB" sz="2400" dirty="0" err="1"/>
              <a:t>Rheolaeth</a:t>
            </a:r>
            <a:r>
              <a:rPr lang="en-GB" sz="2400" dirty="0"/>
              <a:t> </a:t>
            </a:r>
            <a:r>
              <a:rPr lang="en-GB" sz="2400" dirty="0" err="1"/>
              <a:t>dosbarth</a:t>
            </a:r>
            <a:r>
              <a:rPr lang="en-GB" sz="2400" dirty="0"/>
              <a:t>                Classroom management</a:t>
            </a:r>
          </a:p>
        </p:txBody>
      </p:sp>
      <p:sp>
        <p:nvSpPr>
          <p:cNvPr id="3" name="Content Placeholder 2"/>
          <p:cNvSpPr>
            <a:spLocks noGrp="1"/>
          </p:cNvSpPr>
          <p:nvPr>
            <p:ph sz="half" idx="1"/>
          </p:nvPr>
        </p:nvSpPr>
        <p:spPr>
          <a:xfrm>
            <a:off x="261764" y="1701800"/>
            <a:ext cx="5832649" cy="4470400"/>
          </a:xfrm>
        </p:spPr>
        <p:txBody>
          <a:bodyPr>
            <a:noAutofit/>
          </a:bodyPr>
          <a:lstStyle/>
          <a:p>
            <a:pPr marL="0" indent="0">
              <a:buNone/>
            </a:pPr>
            <a:r>
              <a:rPr lang="en-GB" dirty="0" err="1"/>
              <a:t>Ymddygiad</a:t>
            </a:r>
            <a:r>
              <a:rPr lang="en-GB" dirty="0"/>
              <a:t>/</a:t>
            </a:r>
            <a:r>
              <a:rPr lang="en-GB" dirty="0" err="1"/>
              <a:t>Rheolaeth</a:t>
            </a:r>
            <a:r>
              <a:rPr lang="en-GB" dirty="0"/>
              <a:t>/ </a:t>
            </a:r>
            <a:r>
              <a:rPr lang="en-GB" dirty="0" err="1"/>
              <a:t>rheolaeth</a:t>
            </a:r>
            <a:r>
              <a:rPr lang="en-GB" dirty="0"/>
              <a:t> </a:t>
            </a:r>
            <a:r>
              <a:rPr lang="en-GB" dirty="0" err="1"/>
              <a:t>dosbarth</a:t>
            </a:r>
            <a:endParaRPr lang="en-GB" dirty="0"/>
          </a:p>
          <a:p>
            <a:pPr marL="0" indent="0">
              <a:buNone/>
            </a:pPr>
            <a:r>
              <a:rPr lang="en-GB" dirty="0" err="1"/>
              <a:t>Fframweithiau</a:t>
            </a:r>
            <a:r>
              <a:rPr lang="en-GB" dirty="0"/>
              <a:t> – </a:t>
            </a:r>
            <a:r>
              <a:rPr lang="en-GB" dirty="0" err="1"/>
              <a:t>cynnwys</a:t>
            </a:r>
            <a:r>
              <a:rPr lang="en-GB" dirty="0"/>
              <a:t> </a:t>
            </a:r>
            <a:r>
              <a:rPr lang="en-GB" dirty="0" err="1"/>
              <a:t>rhai</a:t>
            </a:r>
            <a:r>
              <a:rPr lang="en-GB" dirty="0"/>
              <a:t> </a:t>
            </a:r>
            <a:r>
              <a:rPr lang="en-GB" dirty="0" err="1"/>
              <a:t>elfennau</a:t>
            </a:r>
            <a:r>
              <a:rPr lang="en-GB" dirty="0"/>
              <a:t> o </a:t>
            </a:r>
            <a:r>
              <a:rPr lang="en-GB" dirty="0" err="1"/>
              <a:t>rheolaeth</a:t>
            </a:r>
            <a:r>
              <a:rPr lang="en-GB" dirty="0"/>
              <a:t> </a:t>
            </a:r>
            <a:r>
              <a:rPr lang="en-GB" dirty="0" err="1"/>
              <a:t>dosbarth</a:t>
            </a:r>
            <a:endParaRPr lang="en-GB" dirty="0"/>
          </a:p>
          <a:p>
            <a:pPr marL="0" indent="0">
              <a:buNone/>
            </a:pPr>
            <a:r>
              <a:rPr lang="en-GB" dirty="0" err="1"/>
              <a:t>Gallu</a:t>
            </a:r>
            <a:r>
              <a:rPr lang="en-GB" dirty="0"/>
              <a:t> </a:t>
            </a:r>
            <a:r>
              <a:rPr lang="en-GB" dirty="0" err="1"/>
              <a:t>athrawon</a:t>
            </a:r>
            <a:r>
              <a:rPr lang="en-GB" dirty="0"/>
              <a:t> </a:t>
            </a:r>
            <a:r>
              <a:rPr lang="en-GB" dirty="0" err="1"/>
              <a:t>i</a:t>
            </a:r>
            <a:r>
              <a:rPr lang="en-GB" dirty="0"/>
              <a:t> </a:t>
            </a:r>
            <a:r>
              <a:rPr lang="en-GB" dirty="0" err="1"/>
              <a:t>wneud</a:t>
            </a:r>
            <a:r>
              <a:rPr lang="en-GB" dirty="0"/>
              <a:t> </a:t>
            </a:r>
            <a:r>
              <a:rPr lang="en-GB" dirty="0" err="1"/>
              <a:t>defnydd</a:t>
            </a:r>
            <a:r>
              <a:rPr lang="en-GB" dirty="0"/>
              <a:t> </a:t>
            </a:r>
            <a:r>
              <a:rPr lang="en-GB" dirty="0" err="1"/>
              <a:t>effeithiol</a:t>
            </a:r>
            <a:r>
              <a:rPr lang="en-GB" dirty="0"/>
              <a:t> o </a:t>
            </a:r>
            <a:r>
              <a:rPr lang="en-GB" dirty="0" err="1"/>
              <a:t>amser</a:t>
            </a:r>
            <a:r>
              <a:rPr lang="en-GB" dirty="0"/>
              <a:t> </a:t>
            </a:r>
            <a:r>
              <a:rPr lang="en-GB" dirty="0" err="1"/>
              <a:t>gwersi</a:t>
            </a:r>
            <a:r>
              <a:rPr lang="en-GB" dirty="0"/>
              <a:t>, </a:t>
            </a:r>
            <a:r>
              <a:rPr lang="en-GB" dirty="0" err="1"/>
              <a:t>i</a:t>
            </a:r>
            <a:r>
              <a:rPr lang="en-GB" dirty="0"/>
              <a:t> </a:t>
            </a:r>
            <a:r>
              <a:rPr lang="en-GB" dirty="0" err="1"/>
              <a:t>gyd</a:t>
            </a:r>
            <a:r>
              <a:rPr lang="en-GB" dirty="0"/>
              <a:t> – </a:t>
            </a:r>
            <a:r>
              <a:rPr lang="en-GB" dirty="0" err="1"/>
              <a:t>gysylltu</a:t>
            </a:r>
            <a:r>
              <a:rPr lang="en-GB" dirty="0"/>
              <a:t> </a:t>
            </a:r>
            <a:r>
              <a:rPr lang="en-GB" dirty="0" err="1"/>
              <a:t>adnoddau’r</a:t>
            </a:r>
            <a:r>
              <a:rPr lang="en-GB" dirty="0"/>
              <a:t> </a:t>
            </a:r>
            <a:r>
              <a:rPr lang="en-GB" dirty="0" err="1"/>
              <a:t>dosbarth</a:t>
            </a:r>
            <a:r>
              <a:rPr lang="en-GB" dirty="0"/>
              <a:t> a </a:t>
            </a:r>
            <a:r>
              <a:rPr lang="en-GB" dirty="0" err="1"/>
              <a:t>gofod</a:t>
            </a:r>
            <a:r>
              <a:rPr lang="en-GB" dirty="0"/>
              <a:t>, ac </a:t>
            </a:r>
            <a:r>
              <a:rPr lang="en-GB" dirty="0" err="1"/>
              <a:t>i</a:t>
            </a:r>
            <a:r>
              <a:rPr lang="en-GB" dirty="0"/>
              <a:t> </a:t>
            </a:r>
            <a:r>
              <a:rPr lang="en-GB" dirty="0" err="1"/>
              <a:t>reoli</a:t>
            </a:r>
            <a:r>
              <a:rPr lang="en-GB" dirty="0"/>
              <a:t> </a:t>
            </a:r>
            <a:r>
              <a:rPr lang="en-GB" dirty="0" err="1"/>
              <a:t>ymddygiad</a:t>
            </a:r>
            <a:r>
              <a:rPr lang="en-GB" dirty="0"/>
              <a:t> </a:t>
            </a:r>
            <a:r>
              <a:rPr lang="en-GB" dirty="0" err="1"/>
              <a:t>disgyblion</a:t>
            </a:r>
            <a:r>
              <a:rPr lang="en-GB" dirty="0"/>
              <a:t> </a:t>
            </a:r>
            <a:r>
              <a:rPr lang="en-GB" dirty="0" err="1"/>
              <a:t>gyda</a:t>
            </a:r>
            <a:r>
              <a:rPr lang="en-GB" dirty="0"/>
              <a:t> </a:t>
            </a:r>
            <a:r>
              <a:rPr lang="en-GB" dirty="0" err="1"/>
              <a:t>rheolau</a:t>
            </a:r>
            <a:r>
              <a:rPr lang="en-GB" dirty="0"/>
              <a:t> </a:t>
            </a:r>
            <a:r>
              <a:rPr lang="en-GB" dirty="0" err="1"/>
              <a:t>clir</a:t>
            </a:r>
            <a:r>
              <a:rPr lang="en-GB" dirty="0"/>
              <a:t> </a:t>
            </a:r>
            <a:r>
              <a:rPr lang="en-GB" dirty="0" err="1"/>
              <a:t>sy’n</a:t>
            </a:r>
            <a:r>
              <a:rPr lang="en-GB" dirty="0"/>
              <a:t> </a:t>
            </a:r>
            <a:r>
              <a:rPr lang="en-GB" dirty="0" err="1"/>
              <a:t>cael</a:t>
            </a:r>
            <a:r>
              <a:rPr lang="en-GB" dirty="0"/>
              <a:t> </a:t>
            </a:r>
            <a:r>
              <a:rPr lang="en-GB" dirty="0" err="1"/>
              <a:t>eu</a:t>
            </a:r>
            <a:r>
              <a:rPr lang="en-GB" dirty="0"/>
              <a:t> </a:t>
            </a:r>
            <a:r>
              <a:rPr lang="en-GB" dirty="0" err="1"/>
              <a:t>gweithredu’n</a:t>
            </a:r>
            <a:r>
              <a:rPr lang="en-GB" dirty="0"/>
              <a:t> </a:t>
            </a:r>
            <a:r>
              <a:rPr lang="en-GB" dirty="0" err="1"/>
              <a:t>gyson</a:t>
            </a:r>
            <a:r>
              <a:rPr lang="en-GB" dirty="0"/>
              <a:t>, </a:t>
            </a:r>
            <a:r>
              <a:rPr lang="en-GB" dirty="0" err="1"/>
              <a:t>sydd</a:t>
            </a:r>
            <a:r>
              <a:rPr lang="en-GB" dirty="0"/>
              <a:t> </a:t>
            </a:r>
            <a:r>
              <a:rPr lang="en-GB" dirty="0" err="1"/>
              <a:t>yn</a:t>
            </a:r>
            <a:r>
              <a:rPr lang="en-GB" dirty="0"/>
              <a:t> </a:t>
            </a:r>
            <a:r>
              <a:rPr lang="en-GB" dirty="0" err="1"/>
              <a:t>berthnasol</a:t>
            </a:r>
            <a:r>
              <a:rPr lang="en-GB" dirty="0"/>
              <a:t> </a:t>
            </a:r>
            <a:r>
              <a:rPr lang="en-GB" dirty="0" err="1"/>
              <a:t>i</a:t>
            </a:r>
            <a:r>
              <a:rPr lang="en-GB" dirty="0"/>
              <a:t> </a:t>
            </a:r>
            <a:r>
              <a:rPr lang="en-GB" dirty="0" err="1"/>
              <a:t>greu</a:t>
            </a:r>
            <a:r>
              <a:rPr lang="en-GB" dirty="0"/>
              <a:t> </a:t>
            </a:r>
            <a:r>
              <a:rPr lang="en-GB" dirty="0" err="1"/>
              <a:t>awyrgylch</a:t>
            </a:r>
            <a:r>
              <a:rPr lang="en-GB" dirty="0"/>
              <a:t> </a:t>
            </a:r>
            <a:r>
              <a:rPr lang="en-GB" dirty="0" err="1"/>
              <a:t>dysgu</a:t>
            </a:r>
            <a:r>
              <a:rPr lang="en-GB" dirty="0"/>
              <a:t> </a:t>
            </a:r>
            <a:r>
              <a:rPr lang="en-GB" dirty="0" err="1"/>
              <a:t>cadarnhaol</a:t>
            </a:r>
            <a:r>
              <a:rPr lang="en-GB" dirty="0"/>
              <a:t>.</a:t>
            </a:r>
          </a:p>
        </p:txBody>
      </p:sp>
      <p:sp>
        <p:nvSpPr>
          <p:cNvPr id="4" name="Content Placeholder 3"/>
          <p:cNvSpPr>
            <a:spLocks noGrp="1"/>
          </p:cNvSpPr>
          <p:nvPr>
            <p:ph sz="half" idx="2"/>
          </p:nvPr>
        </p:nvSpPr>
        <p:spPr>
          <a:xfrm>
            <a:off x="6297558" y="1701800"/>
            <a:ext cx="5773517" cy="4967560"/>
          </a:xfrm>
        </p:spPr>
        <p:txBody>
          <a:bodyPr>
            <a:normAutofit fontScale="77500" lnSpcReduction="20000"/>
          </a:bodyPr>
          <a:lstStyle/>
          <a:p>
            <a:pPr marL="0" indent="0">
              <a:buNone/>
            </a:pPr>
            <a:r>
              <a:rPr lang="en-GB" sz="3200" i="1" dirty="0"/>
              <a:t>Behaviour / control / classroom management </a:t>
            </a:r>
          </a:p>
          <a:p>
            <a:r>
              <a:rPr lang="en-GB" sz="3200" i="1" dirty="0"/>
              <a:t>Empirically based frameworks  (e.g. CLASS) include some element of classroom management. </a:t>
            </a:r>
          </a:p>
          <a:p>
            <a:r>
              <a:rPr lang="en-GB" sz="3200" i="1" dirty="0"/>
              <a:t>A teacher’s abilities to make efficient use of lesson time, to coordinate classroom resources and space, and to manage students’ behaviour with clear rules that are consistently enforced, are all relevant to maximising the learning that can take place. </a:t>
            </a:r>
          </a:p>
        </p:txBody>
      </p:sp>
      <p:pic>
        <p:nvPicPr>
          <p:cNvPr id="5122" name="Picture 2" descr="C:\Users\Dave\AppData\Local\Microsoft\Windows\Temporary Internet Files\Content.IE5\8XYCQN9U\teacher[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0284" y="-99392"/>
            <a:ext cx="3714750" cy="16124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7232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400" dirty="0"/>
              <a:t>                                   Sutton Trust overview of research</a:t>
            </a:r>
            <a:br>
              <a:rPr lang="en-GB" sz="2400" dirty="0"/>
            </a:br>
            <a:r>
              <a:rPr lang="en-GB" sz="2400" dirty="0"/>
              <a:t>           </a:t>
            </a:r>
            <a:r>
              <a:rPr lang="en-GB" sz="2400" dirty="0" err="1"/>
              <a:t>Rheolaeth</a:t>
            </a:r>
            <a:r>
              <a:rPr lang="en-GB" sz="2400" dirty="0"/>
              <a:t> </a:t>
            </a:r>
            <a:r>
              <a:rPr lang="en-GB" sz="2400" dirty="0" err="1"/>
              <a:t>dosbarth</a:t>
            </a:r>
            <a:r>
              <a:rPr lang="en-GB" sz="2400" dirty="0"/>
              <a:t>                Classroom management</a:t>
            </a:r>
          </a:p>
        </p:txBody>
      </p:sp>
      <p:sp>
        <p:nvSpPr>
          <p:cNvPr id="3" name="Content Placeholder 2"/>
          <p:cNvSpPr>
            <a:spLocks noGrp="1"/>
          </p:cNvSpPr>
          <p:nvPr>
            <p:ph sz="half" idx="1"/>
          </p:nvPr>
        </p:nvSpPr>
        <p:spPr/>
        <p:txBody>
          <a:bodyPr>
            <a:noAutofit/>
          </a:bodyPr>
          <a:lstStyle/>
          <a:p>
            <a:pPr marL="0" indent="0">
              <a:buNone/>
            </a:pPr>
            <a:r>
              <a:rPr lang="en-GB" sz="2800" dirty="0" err="1"/>
              <a:t>Serch</a:t>
            </a:r>
            <a:r>
              <a:rPr lang="en-GB" sz="2800" dirty="0"/>
              <a:t> </a:t>
            </a:r>
            <a:r>
              <a:rPr lang="en-GB" sz="2800" dirty="0" err="1"/>
              <a:t>hynny</a:t>
            </a:r>
            <a:r>
              <a:rPr lang="en-GB" sz="2800" dirty="0"/>
              <a:t>, </a:t>
            </a:r>
            <a:r>
              <a:rPr lang="en-GB" sz="2800" dirty="0" err="1"/>
              <a:t>nid</a:t>
            </a:r>
            <a:r>
              <a:rPr lang="en-GB" sz="2800" dirty="0"/>
              <a:t> </a:t>
            </a:r>
            <a:r>
              <a:rPr lang="en-GB" sz="2800" dirty="0" err="1"/>
              <a:t>yw’r</a:t>
            </a:r>
            <a:r>
              <a:rPr lang="en-GB" sz="2800" dirty="0"/>
              <a:t> </a:t>
            </a:r>
            <a:r>
              <a:rPr lang="en-GB" sz="2800" dirty="0" err="1"/>
              <a:t>ffactorau</a:t>
            </a:r>
            <a:r>
              <a:rPr lang="en-GB" sz="2800" dirty="0"/>
              <a:t> </a:t>
            </a:r>
            <a:r>
              <a:rPr lang="en-GB" sz="2800" dirty="0" err="1"/>
              <a:t>hyn</a:t>
            </a:r>
            <a:r>
              <a:rPr lang="en-GB" sz="2800" dirty="0"/>
              <a:t> </a:t>
            </a:r>
            <a:r>
              <a:rPr lang="en-GB" sz="2800" dirty="0" err="1"/>
              <a:t>yn</a:t>
            </a:r>
            <a:r>
              <a:rPr lang="en-GB" sz="2800" dirty="0"/>
              <a:t> </a:t>
            </a:r>
            <a:r>
              <a:rPr lang="en-GB" sz="2800" dirty="0" err="1"/>
              <a:t>hollol</a:t>
            </a:r>
            <a:r>
              <a:rPr lang="en-GB" sz="2800" dirty="0"/>
              <a:t> </a:t>
            </a:r>
            <a:r>
              <a:rPr lang="en-GB" sz="2800" dirty="0" err="1"/>
              <a:t>berthnasol</a:t>
            </a:r>
            <a:r>
              <a:rPr lang="en-GB" sz="2800" dirty="0"/>
              <a:t>  </a:t>
            </a:r>
            <a:r>
              <a:rPr lang="en-GB" sz="2800" dirty="0" err="1"/>
              <a:t>i</a:t>
            </a:r>
            <a:r>
              <a:rPr lang="en-GB" sz="2800" dirty="0"/>
              <a:t> </a:t>
            </a:r>
            <a:r>
              <a:rPr lang="en-GB" sz="2800" dirty="0" err="1"/>
              <a:t>ddysgu</a:t>
            </a:r>
            <a:r>
              <a:rPr lang="en-GB" sz="2800" dirty="0"/>
              <a:t>; </a:t>
            </a:r>
            <a:r>
              <a:rPr lang="en-GB" sz="2800" dirty="0" err="1"/>
              <a:t>maent</a:t>
            </a:r>
            <a:r>
              <a:rPr lang="en-GB" sz="2800" dirty="0"/>
              <a:t> </a:t>
            </a:r>
            <a:r>
              <a:rPr lang="en-GB" sz="2800" dirty="0" err="1"/>
              <a:t>yn</a:t>
            </a:r>
            <a:r>
              <a:rPr lang="en-GB" sz="2800" dirty="0"/>
              <a:t> </a:t>
            </a:r>
            <a:r>
              <a:rPr lang="en-GB" sz="2800" dirty="0" err="1"/>
              <a:t>ffactorau</a:t>
            </a:r>
            <a:r>
              <a:rPr lang="en-GB" sz="2800" dirty="0"/>
              <a:t> </a:t>
            </a:r>
            <a:r>
              <a:rPr lang="en-GB" sz="2800" dirty="0" err="1"/>
              <a:t>sy’n</a:t>
            </a:r>
            <a:r>
              <a:rPr lang="en-GB" sz="2800" dirty="0"/>
              <a:t> </a:t>
            </a:r>
            <a:r>
              <a:rPr lang="en-GB" sz="2800" dirty="0" err="1"/>
              <a:t>arwain</a:t>
            </a:r>
            <a:r>
              <a:rPr lang="en-GB" sz="2800" dirty="0"/>
              <a:t> at </a:t>
            </a:r>
            <a:r>
              <a:rPr lang="en-GB" sz="2800" dirty="0" err="1"/>
              <a:t>ddysgu</a:t>
            </a:r>
            <a:r>
              <a:rPr lang="en-GB" sz="2800" dirty="0"/>
              <a:t> </a:t>
            </a:r>
            <a:r>
              <a:rPr lang="en-GB" sz="2800" dirty="0" err="1"/>
              <a:t>yn</a:t>
            </a:r>
            <a:r>
              <a:rPr lang="en-GB" sz="2800" dirty="0"/>
              <a:t> </a:t>
            </a:r>
            <a:r>
              <a:rPr lang="en-GB" sz="2800" dirty="0" err="1"/>
              <a:t>hytrach</a:t>
            </a:r>
            <a:r>
              <a:rPr lang="en-GB" sz="2800" dirty="0"/>
              <a:t> </a:t>
            </a:r>
            <a:r>
              <a:rPr lang="en-GB" sz="2800" dirty="0" err="1"/>
              <a:t>na</a:t>
            </a:r>
            <a:r>
              <a:rPr lang="en-GB" sz="2800" dirty="0"/>
              <a:t> bod </a:t>
            </a:r>
            <a:r>
              <a:rPr lang="en-GB" sz="2800" dirty="0" err="1"/>
              <a:t>yn</a:t>
            </a:r>
            <a:r>
              <a:rPr lang="en-GB" sz="2800" dirty="0"/>
              <a:t> </a:t>
            </a:r>
            <a:r>
              <a:rPr lang="en-GB" sz="2800" dirty="0" err="1"/>
              <a:t>rhan</a:t>
            </a:r>
            <a:r>
              <a:rPr lang="en-GB" sz="2800" dirty="0"/>
              <a:t> </a:t>
            </a:r>
            <a:r>
              <a:rPr lang="en-GB" sz="2800" dirty="0" err="1"/>
              <a:t>ohono</a:t>
            </a:r>
            <a:r>
              <a:rPr lang="en-GB" sz="2800" dirty="0"/>
              <a:t>.</a:t>
            </a:r>
          </a:p>
        </p:txBody>
      </p:sp>
      <p:sp>
        <p:nvSpPr>
          <p:cNvPr id="4" name="Content Placeholder 3"/>
          <p:cNvSpPr>
            <a:spLocks noGrp="1"/>
          </p:cNvSpPr>
          <p:nvPr>
            <p:ph sz="half" idx="2"/>
          </p:nvPr>
        </p:nvSpPr>
        <p:spPr>
          <a:xfrm>
            <a:off x="6297558" y="1701800"/>
            <a:ext cx="5773517" cy="4967560"/>
          </a:xfrm>
        </p:spPr>
        <p:txBody>
          <a:bodyPr>
            <a:normAutofit/>
          </a:bodyPr>
          <a:lstStyle/>
          <a:p>
            <a:r>
              <a:rPr lang="en-GB" sz="3200" i="1" dirty="0"/>
              <a:t>However, these factors are mostly not directly related to learning; they are necessary  factors to allow learning, rather than direct components of it.</a:t>
            </a:r>
          </a:p>
          <a:p>
            <a:endParaRPr lang="en-GB" sz="3200" i="1" dirty="0"/>
          </a:p>
          <a:p>
            <a:endParaRPr lang="en-GB" sz="2900" i="1" dirty="0"/>
          </a:p>
        </p:txBody>
      </p:sp>
      <p:pic>
        <p:nvPicPr>
          <p:cNvPr id="5122" name="Picture 2" descr="C:\Users\Dave\AppData\Local\Microsoft\Windows\Temporary Internet Files\Content.IE5\8XYCQN9U\teacher[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0284" y="-99392"/>
            <a:ext cx="3714750" cy="16124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5974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                    Sutton Trust overview of research</a:t>
            </a:r>
            <a:br>
              <a:rPr lang="en-GB" sz="2800" dirty="0"/>
            </a:br>
            <a:r>
              <a:rPr lang="en-GB" sz="2800" dirty="0"/>
              <a:t>           </a:t>
            </a:r>
            <a:r>
              <a:rPr lang="en-GB" sz="2800" dirty="0" err="1"/>
              <a:t>Rheolaeth</a:t>
            </a:r>
            <a:r>
              <a:rPr lang="en-GB" sz="2800" dirty="0"/>
              <a:t> </a:t>
            </a:r>
            <a:r>
              <a:rPr lang="en-GB" sz="2800" dirty="0" err="1"/>
              <a:t>dosbarth</a:t>
            </a:r>
            <a:r>
              <a:rPr lang="en-GB" sz="2800" dirty="0"/>
              <a:t>           Classroom management</a:t>
            </a:r>
          </a:p>
        </p:txBody>
      </p:sp>
      <p:sp>
        <p:nvSpPr>
          <p:cNvPr id="3" name="Content Placeholder 2"/>
          <p:cNvSpPr>
            <a:spLocks noGrp="1"/>
          </p:cNvSpPr>
          <p:nvPr>
            <p:ph sz="half" idx="1"/>
          </p:nvPr>
        </p:nvSpPr>
        <p:spPr>
          <a:xfrm>
            <a:off x="117748" y="1701800"/>
            <a:ext cx="5976665" cy="4895552"/>
          </a:xfrm>
        </p:spPr>
        <p:txBody>
          <a:bodyPr>
            <a:noAutofit/>
          </a:bodyPr>
          <a:lstStyle/>
          <a:p>
            <a:r>
              <a:rPr lang="en-GB" dirty="0" err="1"/>
              <a:t>Awgrymiadau</a:t>
            </a:r>
            <a:r>
              <a:rPr lang="en-GB" dirty="0"/>
              <a:t> am </a:t>
            </a:r>
            <a:r>
              <a:rPr lang="en-GB" dirty="0" err="1"/>
              <a:t>offeryn</a:t>
            </a:r>
            <a:r>
              <a:rPr lang="en-GB" dirty="0"/>
              <a:t> </a:t>
            </a:r>
            <a:r>
              <a:rPr lang="en-GB" dirty="0" err="1"/>
              <a:t>mesur</a:t>
            </a:r>
            <a:endParaRPr lang="en-GB" dirty="0"/>
          </a:p>
          <a:p>
            <a:r>
              <a:rPr lang="en-GB" dirty="0" err="1"/>
              <a:t>Offeryn</a:t>
            </a:r>
            <a:r>
              <a:rPr lang="en-GB" dirty="0"/>
              <a:t> </a:t>
            </a:r>
            <a:r>
              <a:rPr lang="en-GB" dirty="0" err="1"/>
              <a:t>i</a:t>
            </a:r>
            <a:r>
              <a:rPr lang="en-GB" dirty="0"/>
              <a:t> </a:t>
            </a:r>
            <a:r>
              <a:rPr lang="en-GB" dirty="0" err="1"/>
              <a:t>fesur</a:t>
            </a:r>
            <a:r>
              <a:rPr lang="en-GB" dirty="0"/>
              <a:t> </a:t>
            </a:r>
            <a:r>
              <a:rPr lang="en-GB" dirty="0" err="1"/>
              <a:t>amser</a:t>
            </a:r>
            <a:r>
              <a:rPr lang="en-GB" dirty="0"/>
              <a:t> </a:t>
            </a:r>
            <a:r>
              <a:rPr lang="en-GB" dirty="0" err="1"/>
              <a:t>disgyblion</a:t>
            </a:r>
            <a:r>
              <a:rPr lang="en-GB" dirty="0"/>
              <a:t> </a:t>
            </a:r>
            <a:r>
              <a:rPr lang="en-GB" dirty="0" err="1"/>
              <a:t>ar</a:t>
            </a:r>
            <a:r>
              <a:rPr lang="en-GB" dirty="0"/>
              <a:t> </a:t>
            </a:r>
            <a:r>
              <a:rPr lang="en-GB" dirty="0" err="1"/>
              <a:t>dasg</a:t>
            </a:r>
            <a:r>
              <a:rPr lang="en-GB" dirty="0"/>
              <a:t> </a:t>
            </a:r>
            <a:r>
              <a:rPr lang="en-GB" dirty="0" err="1"/>
              <a:t>yn</a:t>
            </a:r>
            <a:r>
              <a:rPr lang="en-GB" dirty="0"/>
              <a:t> y </a:t>
            </a:r>
            <a:r>
              <a:rPr lang="en-GB" dirty="0" err="1"/>
              <a:t>gwersi</a:t>
            </a:r>
            <a:r>
              <a:rPr lang="en-GB" dirty="0"/>
              <a:t>.</a:t>
            </a:r>
          </a:p>
          <a:p>
            <a:r>
              <a:rPr lang="en-GB" dirty="0" err="1"/>
              <a:t>Gwnaeth</a:t>
            </a:r>
            <a:r>
              <a:rPr lang="en-GB" dirty="0"/>
              <a:t> Brophy a Good (</a:t>
            </a:r>
            <a:r>
              <a:rPr lang="en-GB" dirty="0" err="1"/>
              <a:t>dyfynnwyd</a:t>
            </a:r>
            <a:r>
              <a:rPr lang="en-GB" dirty="0"/>
              <a:t> </a:t>
            </a:r>
            <a:r>
              <a:rPr lang="en-GB" dirty="0" err="1"/>
              <a:t>yn</a:t>
            </a:r>
            <a:r>
              <a:rPr lang="en-GB" dirty="0"/>
              <a:t> Sutton Trust 2014) </a:t>
            </a:r>
            <a:r>
              <a:rPr lang="en-GB" dirty="0" err="1"/>
              <a:t>adnabod</a:t>
            </a:r>
            <a:r>
              <a:rPr lang="en-GB" dirty="0"/>
              <a:t> y </a:t>
            </a:r>
            <a:r>
              <a:rPr lang="en-GB" dirty="0" err="1"/>
              <a:t>berthynas</a:t>
            </a:r>
            <a:r>
              <a:rPr lang="en-GB" dirty="0"/>
              <a:t> </a:t>
            </a:r>
            <a:r>
              <a:rPr lang="en-GB" dirty="0" err="1"/>
              <a:t>rhwng</a:t>
            </a:r>
            <a:r>
              <a:rPr lang="en-GB" dirty="0"/>
              <a:t> </a:t>
            </a:r>
            <a:r>
              <a:rPr lang="en-GB" dirty="0" err="1"/>
              <a:t>amser</a:t>
            </a:r>
            <a:r>
              <a:rPr lang="en-GB" dirty="0"/>
              <a:t> </a:t>
            </a:r>
            <a:r>
              <a:rPr lang="en-GB" dirty="0" err="1"/>
              <a:t>ar</a:t>
            </a:r>
            <a:r>
              <a:rPr lang="en-GB" dirty="0"/>
              <a:t> </a:t>
            </a:r>
            <a:r>
              <a:rPr lang="en-GB" dirty="0" err="1"/>
              <a:t>dasg</a:t>
            </a:r>
            <a:r>
              <a:rPr lang="en-GB" dirty="0"/>
              <a:t> a </a:t>
            </a:r>
            <a:r>
              <a:rPr lang="en-GB" dirty="0" err="1"/>
              <a:t>llwyddiant</a:t>
            </a:r>
            <a:r>
              <a:rPr lang="en-GB" dirty="0"/>
              <a:t> </a:t>
            </a:r>
            <a:r>
              <a:rPr lang="en-GB" dirty="0" err="1"/>
              <a:t>disgybl</a:t>
            </a:r>
            <a:r>
              <a:rPr lang="en-GB" dirty="0"/>
              <a:t> </a:t>
            </a:r>
            <a:r>
              <a:rPr lang="en-GB" dirty="0" err="1"/>
              <a:t>fel</a:t>
            </a:r>
            <a:r>
              <a:rPr lang="en-GB" dirty="0"/>
              <a:t> un </a:t>
            </a:r>
            <a:r>
              <a:rPr lang="en-GB" dirty="0" err="1"/>
              <a:t>o’r</a:t>
            </a:r>
            <a:r>
              <a:rPr lang="en-GB" dirty="0"/>
              <a:t> </a:t>
            </a:r>
            <a:r>
              <a:rPr lang="en-GB" dirty="0" err="1"/>
              <a:t>elfennau</a:t>
            </a:r>
            <a:r>
              <a:rPr lang="en-GB" dirty="0"/>
              <a:t> </a:t>
            </a:r>
            <a:r>
              <a:rPr lang="en-GB" dirty="0" err="1"/>
              <a:t>allweddol</a:t>
            </a:r>
            <a:r>
              <a:rPr lang="en-GB" dirty="0"/>
              <a:t> </a:t>
            </a:r>
            <a:r>
              <a:rPr lang="en-GB" dirty="0" err="1"/>
              <a:t>mewn</a:t>
            </a:r>
            <a:r>
              <a:rPr lang="en-GB" dirty="0"/>
              <a:t> </a:t>
            </a:r>
            <a:r>
              <a:rPr lang="en-GB" dirty="0" err="1"/>
              <a:t>ystafell</a:t>
            </a:r>
            <a:r>
              <a:rPr lang="en-GB" dirty="0"/>
              <a:t> </a:t>
            </a:r>
            <a:r>
              <a:rPr lang="en-GB" dirty="0" err="1"/>
              <a:t>ddosbarth</a:t>
            </a:r>
            <a:r>
              <a:rPr lang="en-GB" dirty="0"/>
              <a:t> </a:t>
            </a:r>
            <a:r>
              <a:rPr lang="en-GB" dirty="0" err="1"/>
              <a:t>llwyddiannus</a:t>
            </a:r>
            <a:endParaRPr lang="en-GB" dirty="0"/>
          </a:p>
        </p:txBody>
      </p:sp>
      <p:sp>
        <p:nvSpPr>
          <p:cNvPr id="4" name="Content Placeholder 3"/>
          <p:cNvSpPr>
            <a:spLocks noGrp="1"/>
          </p:cNvSpPr>
          <p:nvPr>
            <p:ph sz="half" idx="2"/>
          </p:nvPr>
        </p:nvSpPr>
        <p:spPr>
          <a:xfrm>
            <a:off x="6297558" y="1701800"/>
            <a:ext cx="5629501" cy="4470400"/>
          </a:xfrm>
        </p:spPr>
        <p:txBody>
          <a:bodyPr>
            <a:noAutofit/>
          </a:bodyPr>
          <a:lstStyle/>
          <a:p>
            <a:pPr marL="0" indent="0" algn="ctr">
              <a:buNone/>
            </a:pPr>
            <a:r>
              <a:rPr lang="en-GB" i="1" dirty="0"/>
              <a:t>Suggestion of  a measuring tool</a:t>
            </a:r>
          </a:p>
          <a:p>
            <a:r>
              <a:rPr lang="en-GB" i="1" dirty="0"/>
              <a:t>A tool for measuring students’ time on task in lessons. </a:t>
            </a:r>
          </a:p>
          <a:p>
            <a:r>
              <a:rPr lang="en-GB" i="1" dirty="0"/>
              <a:t>Brophy and Good (cited Sutton Trust 2014) identify the relationship between ‘academic engaged time’ and student achievement as one of the key elements of a successful classroom</a:t>
            </a:r>
          </a:p>
        </p:txBody>
      </p:sp>
      <p:pic>
        <p:nvPicPr>
          <p:cNvPr id="5" name="Picture 2" descr="C:\Users\Dave\AppData\Local\Microsoft\Windows\Temporary Internet Files\Content.IE5\8XYCQN9U\teacher[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758707" y="33834"/>
            <a:ext cx="3430117" cy="16124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50678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a:t>                    Sutton Trust overview of research</a:t>
            </a:r>
            <a:br>
              <a:rPr lang="en-GB" sz="2800" dirty="0"/>
            </a:br>
            <a:r>
              <a:rPr lang="en-GB" sz="2800" dirty="0"/>
              <a:t>           </a:t>
            </a:r>
            <a:r>
              <a:rPr lang="en-GB" sz="2800" dirty="0" err="1"/>
              <a:t>Rheolaeth</a:t>
            </a:r>
            <a:r>
              <a:rPr lang="en-GB" sz="2800" dirty="0"/>
              <a:t> </a:t>
            </a:r>
            <a:r>
              <a:rPr lang="en-GB" sz="2800" dirty="0" err="1"/>
              <a:t>dosbarth</a:t>
            </a:r>
            <a:r>
              <a:rPr lang="en-GB" sz="2800" dirty="0"/>
              <a:t>           Classroom management</a:t>
            </a:r>
          </a:p>
        </p:txBody>
      </p:sp>
      <p:sp>
        <p:nvSpPr>
          <p:cNvPr id="3" name="Content Placeholder 2"/>
          <p:cNvSpPr>
            <a:spLocks noGrp="1"/>
          </p:cNvSpPr>
          <p:nvPr>
            <p:ph sz="half" idx="1"/>
          </p:nvPr>
        </p:nvSpPr>
        <p:spPr>
          <a:xfrm>
            <a:off x="117748" y="1701800"/>
            <a:ext cx="5976665" cy="4895552"/>
          </a:xfrm>
        </p:spPr>
        <p:txBody>
          <a:bodyPr>
            <a:noAutofit/>
          </a:bodyPr>
          <a:lstStyle/>
          <a:p>
            <a:r>
              <a:rPr lang="en-GB" sz="2800" dirty="0"/>
              <a:t>I </a:t>
            </a:r>
            <a:r>
              <a:rPr lang="en-GB" sz="2800" dirty="0" err="1"/>
              <a:t>athro</a:t>
            </a:r>
            <a:r>
              <a:rPr lang="en-GB" sz="2800" dirty="0"/>
              <a:t> </a:t>
            </a:r>
            <a:r>
              <a:rPr lang="en-GB" sz="2800" dirty="0" err="1"/>
              <a:t>allu</a:t>
            </a:r>
            <a:r>
              <a:rPr lang="en-GB" sz="2800" dirty="0"/>
              <a:t> </a:t>
            </a:r>
            <a:r>
              <a:rPr lang="en-GB" sz="2800" dirty="0" err="1"/>
              <a:t>dracio’r</a:t>
            </a:r>
            <a:r>
              <a:rPr lang="en-GB" sz="2800" dirty="0"/>
              <a:t> </a:t>
            </a:r>
            <a:r>
              <a:rPr lang="en-GB" sz="2800" dirty="0" err="1"/>
              <a:t>mesur</a:t>
            </a:r>
            <a:r>
              <a:rPr lang="en-GB" sz="2800" dirty="0"/>
              <a:t> </a:t>
            </a:r>
            <a:r>
              <a:rPr lang="en-GB" sz="2800" dirty="0" err="1"/>
              <a:t>hyn</a:t>
            </a:r>
            <a:r>
              <a:rPr lang="en-GB" sz="2800" dirty="0"/>
              <a:t> </a:t>
            </a:r>
            <a:r>
              <a:rPr lang="en-GB" sz="2800" dirty="0" err="1"/>
              <a:t>dros</a:t>
            </a:r>
            <a:r>
              <a:rPr lang="en-GB" sz="2800" dirty="0"/>
              <a:t> </a:t>
            </a:r>
            <a:r>
              <a:rPr lang="en-GB" sz="2800" dirty="0" err="1"/>
              <a:t>amser</a:t>
            </a:r>
            <a:r>
              <a:rPr lang="en-GB" sz="2800" dirty="0"/>
              <a:t> a </a:t>
            </a:r>
            <a:r>
              <a:rPr lang="en-GB" sz="2800" dirty="0" err="1"/>
              <a:t>gyda</a:t>
            </a:r>
            <a:r>
              <a:rPr lang="en-GB" sz="2800" dirty="0"/>
              <a:t> </a:t>
            </a:r>
            <a:r>
              <a:rPr lang="en-GB" sz="2800" dirty="0" err="1"/>
              <a:t>dosbarthiadau</a:t>
            </a:r>
            <a:r>
              <a:rPr lang="en-GB" sz="2800" dirty="0"/>
              <a:t> </a:t>
            </a:r>
            <a:r>
              <a:rPr lang="en-GB" sz="2800" dirty="0" err="1"/>
              <a:t>gwahanol</a:t>
            </a:r>
            <a:r>
              <a:rPr lang="en-GB" sz="2800" dirty="0"/>
              <a:t> (o </a:t>
            </a:r>
            <a:r>
              <a:rPr lang="en-GB" sz="2800" dirty="0" err="1"/>
              <a:t>bosib</a:t>
            </a:r>
            <a:r>
              <a:rPr lang="en-GB" sz="2800" dirty="0"/>
              <a:t> </a:t>
            </a:r>
            <a:r>
              <a:rPr lang="en-GB" sz="2800" dirty="0" err="1"/>
              <a:t>yn</a:t>
            </a:r>
            <a:r>
              <a:rPr lang="en-GB" sz="2800" dirty="0"/>
              <a:t> </a:t>
            </a:r>
            <a:r>
              <a:rPr lang="en-GB" sz="2800" dirty="0" err="1"/>
              <a:t>gwneud</a:t>
            </a:r>
            <a:r>
              <a:rPr lang="en-GB" sz="2800" dirty="0"/>
              <a:t> </a:t>
            </a:r>
            <a:r>
              <a:rPr lang="en-GB" sz="2800" dirty="0" err="1"/>
              <a:t>cymhariaethau</a:t>
            </a:r>
            <a:r>
              <a:rPr lang="en-GB" sz="2800" dirty="0"/>
              <a:t> </a:t>
            </a:r>
            <a:r>
              <a:rPr lang="en-GB" sz="2800" dirty="0" err="1"/>
              <a:t>gyda</a:t>
            </a:r>
            <a:r>
              <a:rPr lang="en-GB" sz="2800" dirty="0"/>
              <a:t> </a:t>
            </a:r>
            <a:r>
              <a:rPr lang="en-GB" sz="2800" dirty="0" err="1"/>
              <a:t>athrawon</a:t>
            </a:r>
            <a:r>
              <a:rPr lang="en-GB" sz="2800" dirty="0"/>
              <a:t> </a:t>
            </a:r>
            <a:r>
              <a:rPr lang="en-GB" sz="2800" dirty="0" err="1"/>
              <a:t>eraill</a:t>
            </a:r>
            <a:r>
              <a:rPr lang="en-GB" sz="2800" dirty="0"/>
              <a:t> </a:t>
            </a:r>
            <a:r>
              <a:rPr lang="en-GB" sz="2800" dirty="0" err="1"/>
              <a:t>gyda’r</a:t>
            </a:r>
            <a:r>
              <a:rPr lang="en-GB" sz="2800" dirty="0"/>
              <a:t> run </a:t>
            </a:r>
            <a:r>
              <a:rPr lang="en-GB" sz="2800" dirty="0" err="1"/>
              <a:t>disgyblion</a:t>
            </a:r>
            <a:r>
              <a:rPr lang="en-GB" sz="2800" dirty="0"/>
              <a:t>), </a:t>
            </a:r>
            <a:r>
              <a:rPr lang="en-GB" sz="2800" dirty="0" err="1"/>
              <a:t>gallai</a:t>
            </a:r>
            <a:r>
              <a:rPr lang="en-GB" sz="2800" dirty="0"/>
              <a:t> bod </a:t>
            </a:r>
            <a:r>
              <a:rPr lang="en-GB" sz="2800" dirty="0" err="1"/>
              <a:t>yn</a:t>
            </a:r>
            <a:r>
              <a:rPr lang="en-GB" sz="2800" dirty="0"/>
              <a:t> </a:t>
            </a:r>
            <a:r>
              <a:rPr lang="en-GB" sz="2800" dirty="0" err="1"/>
              <a:t>ffordd</a:t>
            </a:r>
            <a:r>
              <a:rPr lang="en-GB" sz="2800" dirty="0"/>
              <a:t> </a:t>
            </a:r>
            <a:r>
              <a:rPr lang="en-GB" sz="2800" dirty="0" err="1"/>
              <a:t>effeithiol</a:t>
            </a:r>
            <a:r>
              <a:rPr lang="en-GB" sz="2800" dirty="0"/>
              <a:t> </a:t>
            </a:r>
            <a:r>
              <a:rPr lang="en-GB" sz="2800" dirty="0" err="1"/>
              <a:t>i</a:t>
            </a:r>
            <a:r>
              <a:rPr lang="en-GB" sz="2800" dirty="0"/>
              <a:t> </a:t>
            </a:r>
            <a:r>
              <a:rPr lang="en-GB" sz="2800" dirty="0" err="1"/>
              <a:t>gynyddu</a:t>
            </a:r>
            <a:r>
              <a:rPr lang="en-GB" sz="2800" dirty="0"/>
              <a:t> y </a:t>
            </a:r>
            <a:r>
              <a:rPr lang="en-GB" sz="2800" dirty="0" err="1"/>
              <a:t>cyfran</a:t>
            </a:r>
            <a:r>
              <a:rPr lang="en-GB" sz="2800" dirty="0"/>
              <a:t> o </a:t>
            </a:r>
            <a:r>
              <a:rPr lang="en-GB" sz="2800" dirty="0" err="1"/>
              <a:t>amser</a:t>
            </a:r>
            <a:r>
              <a:rPr lang="en-GB" sz="2800" dirty="0"/>
              <a:t> </a:t>
            </a:r>
            <a:r>
              <a:rPr lang="en-GB" sz="2800" dirty="0" err="1"/>
              <a:t>ar</a:t>
            </a:r>
            <a:r>
              <a:rPr lang="en-GB" sz="2800" dirty="0"/>
              <a:t> </a:t>
            </a:r>
            <a:r>
              <a:rPr lang="en-GB" sz="2800" dirty="0" err="1"/>
              <a:t>dasg</a:t>
            </a:r>
            <a:r>
              <a:rPr lang="en-GB" sz="2800" dirty="0"/>
              <a:t> </a:t>
            </a:r>
            <a:r>
              <a:rPr lang="en-GB" sz="2800" dirty="0" err="1"/>
              <a:t>yn</a:t>
            </a:r>
            <a:r>
              <a:rPr lang="en-GB" sz="2800" dirty="0"/>
              <a:t> y </a:t>
            </a:r>
            <a:r>
              <a:rPr lang="en-GB" sz="2800" dirty="0" err="1"/>
              <a:t>gwersi</a:t>
            </a:r>
            <a:r>
              <a:rPr lang="en-GB" sz="2800" dirty="0"/>
              <a:t> ac felly </a:t>
            </a:r>
            <a:r>
              <a:rPr lang="en-GB" sz="2800" dirty="0" err="1"/>
              <a:t>gwella</a:t>
            </a:r>
            <a:r>
              <a:rPr lang="en-GB" sz="2800" dirty="0"/>
              <a:t> </a:t>
            </a:r>
            <a:r>
              <a:rPr lang="en-GB" sz="2800" dirty="0" err="1"/>
              <a:t>dysgu</a:t>
            </a:r>
            <a:r>
              <a:rPr lang="en-GB" sz="2800" dirty="0"/>
              <a:t>.</a:t>
            </a:r>
          </a:p>
        </p:txBody>
      </p:sp>
      <p:sp>
        <p:nvSpPr>
          <p:cNvPr id="4" name="Content Placeholder 3"/>
          <p:cNvSpPr>
            <a:spLocks noGrp="1"/>
          </p:cNvSpPr>
          <p:nvPr>
            <p:ph sz="half" idx="2"/>
          </p:nvPr>
        </p:nvSpPr>
        <p:spPr>
          <a:xfrm>
            <a:off x="6297558" y="1701800"/>
            <a:ext cx="5629501" cy="4470400"/>
          </a:xfrm>
        </p:spPr>
        <p:txBody>
          <a:bodyPr>
            <a:noAutofit/>
          </a:bodyPr>
          <a:lstStyle/>
          <a:p>
            <a:r>
              <a:rPr lang="en-GB" sz="2800" i="1" dirty="0"/>
              <a:t>For a teacher to track this measure over time and with different classes (possibly drawing comparisons with other teachers with the same pupils)  could be an effective way to increase the percentage of time spent engaged in lessons and therefore improve learning.</a:t>
            </a:r>
          </a:p>
        </p:txBody>
      </p:sp>
      <p:pic>
        <p:nvPicPr>
          <p:cNvPr id="5" name="Picture 2" descr="C:\Users\Dave\AppData\Local\Microsoft\Windows\Temporary Internet Files\Content.IE5\8XYCQN9U\teacher[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758707" y="33834"/>
            <a:ext cx="3430117" cy="16124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09546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2800" b="1" dirty="0"/>
              <a:t>System </a:t>
            </a:r>
            <a:r>
              <a:rPr lang="en-US" sz="2800" b="1" dirty="0" err="1"/>
              <a:t>Genedlaethol</a:t>
            </a:r>
            <a:r>
              <a:rPr lang="en-US" sz="2800" b="1" dirty="0"/>
              <a:t> </a:t>
            </a:r>
            <a:r>
              <a:rPr lang="en-US" sz="2800" b="1" dirty="0" err="1"/>
              <a:t>ar</a:t>
            </a:r>
            <a:r>
              <a:rPr lang="en-US" sz="2800" b="1" dirty="0"/>
              <a:t> </a:t>
            </a:r>
            <a:r>
              <a:rPr lang="en-US" sz="2800" b="1" dirty="0" err="1"/>
              <a:t>gyfer</a:t>
            </a:r>
            <a:r>
              <a:rPr lang="en-US" sz="2800" b="1" dirty="0"/>
              <a:t> </a:t>
            </a:r>
            <a:r>
              <a:rPr lang="en-US" sz="2800" b="1" dirty="0" err="1"/>
              <a:t>Categoreiddio</a:t>
            </a:r>
            <a:r>
              <a:rPr lang="en-US" sz="2800" b="1" dirty="0"/>
              <a:t> </a:t>
            </a:r>
            <a:r>
              <a:rPr lang="en-US" sz="2800" b="1" dirty="0" err="1"/>
              <a:t>Ysgolion</a:t>
            </a:r>
            <a:r>
              <a:rPr lang="en-US" sz="2800" b="1" dirty="0"/>
              <a:t>/</a:t>
            </a:r>
            <a:br>
              <a:rPr lang="en-US" sz="2800" b="1" dirty="0"/>
            </a:br>
            <a:r>
              <a:rPr lang="en-US" sz="2800" b="1" i="1" dirty="0"/>
              <a:t>National School </a:t>
            </a:r>
            <a:r>
              <a:rPr lang="en-US" sz="2800" b="1" i="1" dirty="0" err="1"/>
              <a:t>Categorisation</a:t>
            </a:r>
            <a:r>
              <a:rPr lang="en-US" sz="2800" b="1" i="1" dirty="0"/>
              <a:t> System</a:t>
            </a:r>
            <a:endParaRPr lang="en-US" sz="2800" i="1" dirty="0"/>
          </a:p>
        </p:txBody>
      </p:sp>
      <p:sp>
        <p:nvSpPr>
          <p:cNvPr id="6" name="Content Placeholder 5"/>
          <p:cNvSpPr>
            <a:spLocks noGrp="1"/>
          </p:cNvSpPr>
          <p:nvPr>
            <p:ph idx="1"/>
          </p:nvPr>
        </p:nvSpPr>
        <p:spPr/>
        <p:txBody>
          <a:bodyPr/>
          <a:lstStyle/>
          <a:p>
            <a:r>
              <a:rPr lang="en-US" dirty="0">
                <a:hlinkClick r:id="rId2"/>
              </a:rPr>
              <a:t>http://gov.wales/docs/dcells/publications/150121-guidance-cy-v2.pdf</a:t>
            </a:r>
          </a:p>
          <a:p>
            <a:pPr marL="0" indent="0">
              <a:buNone/>
            </a:pPr>
            <a:endParaRPr lang="en-US" dirty="0">
              <a:hlinkClick r:id="rId2"/>
            </a:endParaRPr>
          </a:p>
          <a:p>
            <a:r>
              <a:rPr lang="en-US" dirty="0">
                <a:hlinkClick r:id="rId2"/>
              </a:rPr>
              <a:t>http://gov.wales/docs/dcells/publications/150121-guidance-en-v2.pdf</a:t>
            </a:r>
            <a:endParaRPr lang="en-US" dirty="0"/>
          </a:p>
        </p:txBody>
      </p:sp>
      <p:pic>
        <p:nvPicPr>
          <p:cNvPr id="1028" name="Picture 4" descr="C:\Users\Alison\AppData\Local\Microsoft\Windows\Temporary Internet Files\Content.IE5\PQVHOIX5\school_supplies[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10236" y="4005064"/>
            <a:ext cx="3619500" cy="2597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9595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1600" dirty="0"/>
              <a:t>                            </a:t>
            </a:r>
            <a:r>
              <a:rPr lang="en-GB" sz="3200" dirty="0"/>
              <a:t>Sutton Trust overview of research</a:t>
            </a:r>
            <a:br>
              <a:rPr lang="en-GB" sz="1600" dirty="0"/>
            </a:br>
            <a:r>
              <a:rPr lang="en-GB" sz="3200" dirty="0" err="1"/>
              <a:t>Rheolaeth</a:t>
            </a:r>
            <a:r>
              <a:rPr lang="en-GB" sz="3200" dirty="0"/>
              <a:t> </a:t>
            </a:r>
            <a:r>
              <a:rPr lang="en-GB" sz="3200" dirty="0" err="1"/>
              <a:t>dosbarth</a:t>
            </a:r>
            <a:r>
              <a:rPr lang="en-GB" sz="3200" dirty="0"/>
              <a:t>   </a:t>
            </a:r>
            <a:r>
              <a:rPr lang="en-GB" sz="1600" dirty="0"/>
              <a:t>             </a:t>
            </a:r>
            <a:r>
              <a:rPr lang="en-GB" sz="3200" dirty="0"/>
              <a:t>Classroom management</a:t>
            </a:r>
            <a:br>
              <a:rPr lang="en-GB" sz="1600" dirty="0"/>
            </a:br>
            <a:r>
              <a:rPr lang="en-GB" sz="1600" dirty="0"/>
              <a:t>                                                                                                  </a:t>
            </a:r>
          </a:p>
        </p:txBody>
      </p:sp>
      <p:sp>
        <p:nvSpPr>
          <p:cNvPr id="4" name="Content Placeholder 3"/>
          <p:cNvSpPr>
            <a:spLocks noGrp="1"/>
          </p:cNvSpPr>
          <p:nvPr>
            <p:ph sz="half" idx="2"/>
          </p:nvPr>
        </p:nvSpPr>
        <p:spPr/>
        <p:txBody>
          <a:bodyPr>
            <a:noAutofit/>
          </a:bodyPr>
          <a:lstStyle/>
          <a:p>
            <a:r>
              <a:rPr lang="en-GB" i="1" dirty="0"/>
              <a:t>Empirically based frameworks (e.g. CLASS - Classroom Assessment Scoring System) emphasise quality of relationships and interactions between teachers and students.</a:t>
            </a:r>
          </a:p>
          <a:p>
            <a:r>
              <a:rPr lang="en-GB" i="1" dirty="0"/>
              <a:t>Teacher expectations: the need to create a classroom environment that is constantly demanding more and never satisfied, but still affirming to students’ self-worth. </a:t>
            </a:r>
          </a:p>
        </p:txBody>
      </p:sp>
      <p:sp>
        <p:nvSpPr>
          <p:cNvPr id="5" name="Content Placeholder 3"/>
          <p:cNvSpPr txBox="1">
            <a:spLocks/>
          </p:cNvSpPr>
          <p:nvPr/>
        </p:nvSpPr>
        <p:spPr>
          <a:xfrm>
            <a:off x="189756" y="1804974"/>
            <a:ext cx="4977104" cy="4470400"/>
          </a:xfrm>
          <a:prstGeom prst="rect">
            <a:avLst/>
          </a:prstGeom>
        </p:spPr>
        <p:txBody>
          <a:bodyPr vert="horz" lIns="121899" tIns="60949" rIns="121899" bIns="60949" rtlCol="0">
            <a:noAutofit/>
          </a:bodyPr>
          <a:lst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011328"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011328"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2011328"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2011328"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a:lstStyle>
          <a:p>
            <a:r>
              <a:rPr lang="en-GB" i="1" dirty="0" err="1"/>
              <a:t>Fframwaith</a:t>
            </a:r>
            <a:r>
              <a:rPr lang="en-GB" i="1" dirty="0"/>
              <a:t> </a:t>
            </a:r>
            <a:r>
              <a:rPr lang="en-GB" i="1" dirty="0" err="1"/>
              <a:t>wedi</a:t>
            </a:r>
            <a:r>
              <a:rPr lang="en-GB" i="1" dirty="0"/>
              <a:t> </a:t>
            </a:r>
            <a:r>
              <a:rPr lang="en-GB" i="1" dirty="0" err="1"/>
              <a:t>selio</a:t>
            </a:r>
            <a:r>
              <a:rPr lang="en-GB" i="1" dirty="0"/>
              <a:t> </a:t>
            </a:r>
            <a:r>
              <a:rPr lang="en-GB" i="1" dirty="0" err="1"/>
              <a:t>ar</a:t>
            </a:r>
            <a:r>
              <a:rPr lang="en-GB" i="1" dirty="0"/>
              <a:t> </a:t>
            </a:r>
            <a:r>
              <a:rPr lang="en-GB" i="1" dirty="0" err="1"/>
              <a:t>dystiolaeth</a:t>
            </a:r>
            <a:r>
              <a:rPr lang="en-GB" i="1" dirty="0"/>
              <a:t> (</a:t>
            </a:r>
            <a:r>
              <a:rPr lang="en-GB" i="1" dirty="0" err="1"/>
              <a:t>e.e</a:t>
            </a:r>
            <a:r>
              <a:rPr lang="en-GB" i="1" dirty="0"/>
              <a:t>. CLASS - Classroom Assessment Scoring System) </a:t>
            </a:r>
            <a:r>
              <a:rPr lang="en-GB" i="1" dirty="0" err="1"/>
              <a:t>yn</a:t>
            </a:r>
            <a:r>
              <a:rPr lang="en-GB" i="1" dirty="0"/>
              <a:t> </a:t>
            </a:r>
            <a:r>
              <a:rPr lang="en-GB" i="1" dirty="0" err="1"/>
              <a:t>pwysleisio</a:t>
            </a:r>
            <a:r>
              <a:rPr lang="en-GB" i="1" dirty="0"/>
              <a:t> </a:t>
            </a:r>
            <a:r>
              <a:rPr lang="en-GB" i="1" dirty="0" err="1"/>
              <a:t>ansawdd</a:t>
            </a:r>
            <a:r>
              <a:rPr lang="en-GB" i="1" dirty="0"/>
              <a:t> y </a:t>
            </a:r>
            <a:r>
              <a:rPr lang="en-GB" i="1" dirty="0" err="1"/>
              <a:t>berthynas</a:t>
            </a:r>
            <a:r>
              <a:rPr lang="en-GB" i="1" dirty="0"/>
              <a:t> a </a:t>
            </a:r>
            <a:r>
              <a:rPr lang="en-GB" i="1" dirty="0" err="1"/>
              <a:t>rhyngweithio</a:t>
            </a:r>
            <a:r>
              <a:rPr lang="en-GB" i="1" dirty="0"/>
              <a:t> </a:t>
            </a:r>
            <a:r>
              <a:rPr lang="en-GB" i="1" dirty="0" err="1"/>
              <a:t>rhwng</a:t>
            </a:r>
            <a:r>
              <a:rPr lang="en-GB" i="1" dirty="0"/>
              <a:t> </a:t>
            </a:r>
            <a:r>
              <a:rPr lang="en-GB" i="1" dirty="0" err="1"/>
              <a:t>athrawon</a:t>
            </a:r>
            <a:r>
              <a:rPr lang="en-GB" i="1" dirty="0"/>
              <a:t> a </a:t>
            </a:r>
            <a:r>
              <a:rPr lang="en-GB" i="1" dirty="0" err="1"/>
              <a:t>myfyrwyr</a:t>
            </a:r>
            <a:r>
              <a:rPr lang="en-GB" i="1" dirty="0"/>
              <a:t>. </a:t>
            </a:r>
          </a:p>
          <a:p>
            <a:r>
              <a:rPr lang="en-GB" i="1" dirty="0" err="1"/>
              <a:t>Disgwyliadau</a:t>
            </a:r>
            <a:r>
              <a:rPr lang="en-GB" i="1" dirty="0"/>
              <a:t> </a:t>
            </a:r>
            <a:r>
              <a:rPr lang="en-GB" i="1" dirty="0" err="1"/>
              <a:t>athrawon</a:t>
            </a:r>
            <a:r>
              <a:rPr lang="en-GB" i="1" dirty="0"/>
              <a:t>: </a:t>
            </a:r>
            <a:r>
              <a:rPr lang="en-GB" i="1" dirty="0" err="1"/>
              <a:t>yr</a:t>
            </a:r>
            <a:r>
              <a:rPr lang="en-GB" i="1" dirty="0"/>
              <a:t> </a:t>
            </a:r>
            <a:r>
              <a:rPr lang="en-GB" i="1" dirty="0" err="1"/>
              <a:t>angen</a:t>
            </a:r>
            <a:r>
              <a:rPr lang="en-GB" i="1" dirty="0"/>
              <a:t> </a:t>
            </a:r>
            <a:r>
              <a:rPr lang="en-GB" i="1" dirty="0" err="1"/>
              <a:t>i</a:t>
            </a:r>
            <a:r>
              <a:rPr lang="en-GB" i="1" dirty="0"/>
              <a:t> </a:t>
            </a:r>
            <a:r>
              <a:rPr lang="en-GB" i="1" dirty="0" err="1"/>
              <a:t>greu</a:t>
            </a:r>
            <a:r>
              <a:rPr lang="en-GB" i="1" dirty="0"/>
              <a:t> </a:t>
            </a:r>
            <a:r>
              <a:rPr lang="en-GB" i="1" dirty="0" err="1"/>
              <a:t>awyrgylch</a:t>
            </a:r>
            <a:r>
              <a:rPr lang="en-GB" i="1" dirty="0"/>
              <a:t> </a:t>
            </a:r>
            <a:r>
              <a:rPr lang="en-GB" i="1" dirty="0" err="1"/>
              <a:t>dosbarth</a:t>
            </a:r>
            <a:r>
              <a:rPr lang="en-GB" i="1" dirty="0"/>
              <a:t> </a:t>
            </a:r>
            <a:r>
              <a:rPr lang="en-GB" i="1" dirty="0" err="1"/>
              <a:t>cefnogol</a:t>
            </a:r>
            <a:r>
              <a:rPr lang="en-GB" i="1" dirty="0"/>
              <a:t> </a:t>
            </a:r>
            <a:r>
              <a:rPr lang="en-GB" i="1" dirty="0" err="1"/>
              <a:t>yng</a:t>
            </a:r>
            <a:r>
              <a:rPr lang="en-GB" i="1" dirty="0"/>
              <a:t> </a:t>
            </a:r>
            <a:r>
              <a:rPr lang="en-GB" i="1" dirty="0" err="1"/>
              <a:t>nghwyneb</a:t>
            </a:r>
            <a:r>
              <a:rPr lang="en-GB" i="1" dirty="0"/>
              <a:t> </a:t>
            </a:r>
            <a:r>
              <a:rPr lang="en-GB" i="1" dirty="0" err="1"/>
              <a:t>pwysau</a:t>
            </a:r>
            <a:r>
              <a:rPr lang="en-GB" i="1" dirty="0"/>
              <a:t> </a:t>
            </a:r>
            <a:r>
              <a:rPr lang="en-GB" i="1" dirty="0" err="1"/>
              <a:t>cynyddol</a:t>
            </a:r>
            <a:r>
              <a:rPr lang="en-GB" i="1" dirty="0"/>
              <a:t>. </a:t>
            </a:r>
          </a:p>
        </p:txBody>
      </p:sp>
    </p:spTree>
    <p:extLst>
      <p:ext uri="{BB962C8B-B14F-4D97-AF65-F5344CB8AC3E}">
        <p14:creationId xmlns:p14="http://schemas.microsoft.com/office/powerpoint/2010/main" val="3991513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1600" dirty="0"/>
              <a:t>                            </a:t>
            </a:r>
            <a:r>
              <a:rPr lang="en-GB" sz="3200" dirty="0"/>
              <a:t>Sutton Trust overview of research</a:t>
            </a:r>
            <a:br>
              <a:rPr lang="en-GB" sz="1600" dirty="0"/>
            </a:br>
            <a:r>
              <a:rPr lang="en-GB" sz="3200" dirty="0" err="1"/>
              <a:t>Rheolaeth</a:t>
            </a:r>
            <a:r>
              <a:rPr lang="en-GB" sz="3200" dirty="0"/>
              <a:t> </a:t>
            </a:r>
            <a:r>
              <a:rPr lang="en-GB" sz="3200" dirty="0" err="1"/>
              <a:t>dosbarth</a:t>
            </a:r>
            <a:r>
              <a:rPr lang="en-GB" sz="3200" dirty="0"/>
              <a:t>   </a:t>
            </a:r>
            <a:r>
              <a:rPr lang="en-GB" sz="1600" dirty="0"/>
              <a:t>             </a:t>
            </a:r>
            <a:r>
              <a:rPr lang="en-GB" sz="3200" dirty="0"/>
              <a:t>Classroom management</a:t>
            </a:r>
            <a:br>
              <a:rPr lang="en-GB" sz="1600" dirty="0"/>
            </a:br>
            <a:r>
              <a:rPr lang="en-GB" sz="1600" dirty="0"/>
              <a:t>                                                                                                  </a:t>
            </a:r>
          </a:p>
        </p:txBody>
      </p:sp>
      <p:sp>
        <p:nvSpPr>
          <p:cNvPr id="4" name="Content Placeholder 3"/>
          <p:cNvSpPr>
            <a:spLocks noGrp="1"/>
          </p:cNvSpPr>
          <p:nvPr>
            <p:ph sz="half" idx="2"/>
          </p:nvPr>
        </p:nvSpPr>
        <p:spPr>
          <a:xfrm>
            <a:off x="6297558" y="1701800"/>
            <a:ext cx="5485485" cy="4470400"/>
          </a:xfrm>
        </p:spPr>
        <p:txBody>
          <a:bodyPr>
            <a:noAutofit/>
          </a:bodyPr>
          <a:lstStyle/>
          <a:p>
            <a:r>
              <a:rPr lang="en-GB" i="1" dirty="0"/>
              <a:t>Promotion of different kinds of motivational goals</a:t>
            </a:r>
          </a:p>
          <a:p>
            <a:r>
              <a:rPr lang="en-GB" i="1" dirty="0"/>
              <a:t>Different beliefs teachers have and encourage for success and failure (e.g. fixed versus growth </a:t>
            </a:r>
            <a:r>
              <a:rPr lang="en-GB" i="1" dirty="0" err="1"/>
              <a:t>mindset</a:t>
            </a:r>
            <a:r>
              <a:rPr lang="en-GB" i="1" dirty="0"/>
              <a:t>, value given to effort and strategy rather than ability or luck;  valuing and promoting resilience to failure). </a:t>
            </a:r>
          </a:p>
          <a:p>
            <a:r>
              <a:rPr lang="en-GB" i="1" dirty="0">
                <a:solidFill>
                  <a:srgbClr val="FF0000"/>
                </a:solidFill>
              </a:rPr>
              <a:t>Based on your classroom experiences, think of examples to support this  research</a:t>
            </a:r>
          </a:p>
        </p:txBody>
      </p:sp>
      <p:sp>
        <p:nvSpPr>
          <p:cNvPr id="5" name="Content Placeholder 3"/>
          <p:cNvSpPr txBox="1">
            <a:spLocks/>
          </p:cNvSpPr>
          <p:nvPr/>
        </p:nvSpPr>
        <p:spPr>
          <a:xfrm>
            <a:off x="189756" y="1484784"/>
            <a:ext cx="5760640" cy="4790590"/>
          </a:xfrm>
          <a:prstGeom prst="rect">
            <a:avLst/>
          </a:prstGeom>
        </p:spPr>
        <p:txBody>
          <a:bodyPr vert="horz" lIns="121899" tIns="60949" rIns="121899" bIns="60949" rtlCol="0">
            <a:noAutofit/>
          </a:bodyPr>
          <a:lst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011328"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011328"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2011328"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2011328"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a:lstStyle>
          <a:p>
            <a:r>
              <a:rPr lang="en-GB" i="1" dirty="0" err="1"/>
              <a:t>Annog</a:t>
            </a:r>
            <a:r>
              <a:rPr lang="en-GB" i="1" dirty="0"/>
              <a:t> </a:t>
            </a:r>
            <a:r>
              <a:rPr lang="en-GB" i="1" dirty="0" err="1"/>
              <a:t>gwahanol</a:t>
            </a:r>
            <a:r>
              <a:rPr lang="en-GB" i="1" dirty="0"/>
              <a:t> </a:t>
            </a:r>
            <a:r>
              <a:rPr lang="en-GB" i="1" dirty="0" err="1"/>
              <a:t>mathau</a:t>
            </a:r>
            <a:r>
              <a:rPr lang="en-GB" i="1" dirty="0"/>
              <a:t> o </a:t>
            </a:r>
            <a:r>
              <a:rPr lang="en-GB" i="1" dirty="0" err="1"/>
              <a:t>golau</a:t>
            </a:r>
            <a:r>
              <a:rPr lang="en-GB" i="1" dirty="0"/>
              <a:t> </a:t>
            </a:r>
            <a:r>
              <a:rPr lang="en-GB" i="1" dirty="0" err="1"/>
              <a:t>ysgogol</a:t>
            </a:r>
            <a:r>
              <a:rPr lang="en-GB" i="1" dirty="0"/>
              <a:t>. </a:t>
            </a:r>
          </a:p>
          <a:p>
            <a:r>
              <a:rPr lang="en-GB" i="1" dirty="0" err="1"/>
              <a:t>Gwahanol</a:t>
            </a:r>
            <a:r>
              <a:rPr lang="en-GB" i="1" dirty="0"/>
              <a:t> </a:t>
            </a:r>
            <a:r>
              <a:rPr lang="en-GB" i="1" dirty="0" err="1"/>
              <a:t>gred</a:t>
            </a:r>
            <a:r>
              <a:rPr lang="en-GB" i="1" dirty="0"/>
              <a:t> </a:t>
            </a:r>
            <a:r>
              <a:rPr lang="en-GB" i="1" dirty="0" err="1"/>
              <a:t>gan</a:t>
            </a:r>
            <a:r>
              <a:rPr lang="en-GB" i="1" dirty="0"/>
              <a:t> </a:t>
            </a:r>
            <a:r>
              <a:rPr lang="en-GB" i="1" dirty="0" err="1"/>
              <a:t>athrawon</a:t>
            </a:r>
            <a:r>
              <a:rPr lang="en-GB" i="1" dirty="0"/>
              <a:t> </a:t>
            </a:r>
            <a:r>
              <a:rPr lang="en-GB" i="1" dirty="0" err="1"/>
              <a:t>ynglyn</a:t>
            </a:r>
            <a:r>
              <a:rPr lang="en-GB" i="1" dirty="0"/>
              <a:t> </a:t>
            </a:r>
            <a:r>
              <a:rPr lang="en-GB" i="1" dirty="0" err="1"/>
              <a:t>a’r</a:t>
            </a:r>
            <a:r>
              <a:rPr lang="en-GB" i="1" dirty="0"/>
              <a:t> </a:t>
            </a:r>
            <a:r>
              <a:rPr lang="en-GB" i="1" dirty="0" err="1"/>
              <a:t>hyn</a:t>
            </a:r>
            <a:r>
              <a:rPr lang="en-GB" i="1" dirty="0"/>
              <a:t> </a:t>
            </a:r>
            <a:r>
              <a:rPr lang="en-GB" i="1" dirty="0" err="1"/>
              <a:t>sy’n</a:t>
            </a:r>
            <a:r>
              <a:rPr lang="en-GB" i="1" dirty="0"/>
              <a:t> </a:t>
            </a:r>
            <a:r>
              <a:rPr lang="en-GB" i="1" dirty="0" err="1"/>
              <a:t>creu</a:t>
            </a:r>
            <a:r>
              <a:rPr lang="en-GB" i="1" dirty="0"/>
              <a:t> </a:t>
            </a:r>
            <a:r>
              <a:rPr lang="en-GB" i="1" dirty="0" err="1"/>
              <a:t>llwyddiant</a:t>
            </a:r>
            <a:r>
              <a:rPr lang="en-GB" i="1" dirty="0"/>
              <a:t> a </a:t>
            </a:r>
            <a:r>
              <a:rPr lang="en-GB" i="1" dirty="0" err="1"/>
              <a:t>methiant</a:t>
            </a:r>
            <a:r>
              <a:rPr lang="en-GB" i="1" dirty="0"/>
              <a:t> (</a:t>
            </a:r>
            <a:r>
              <a:rPr lang="en-GB" i="1" dirty="0" err="1"/>
              <a:t>e.e.meddylfryd</a:t>
            </a:r>
            <a:r>
              <a:rPr lang="en-GB" i="1" dirty="0"/>
              <a:t> </a:t>
            </a:r>
            <a:r>
              <a:rPr lang="en-GB" i="1" dirty="0" err="1"/>
              <a:t>pennu</a:t>
            </a:r>
            <a:r>
              <a:rPr lang="en-GB" i="1" dirty="0"/>
              <a:t> </a:t>
            </a:r>
            <a:r>
              <a:rPr lang="en-GB" i="1" dirty="0" err="1"/>
              <a:t>yn</a:t>
            </a:r>
            <a:r>
              <a:rPr lang="en-GB" i="1" dirty="0"/>
              <a:t> </a:t>
            </a:r>
            <a:r>
              <a:rPr lang="en-GB" i="1" dirty="0" err="1"/>
              <a:t>erbyn</a:t>
            </a:r>
            <a:r>
              <a:rPr lang="en-GB" i="1" dirty="0"/>
              <a:t> </a:t>
            </a:r>
            <a:r>
              <a:rPr lang="en-GB" i="1" dirty="0" err="1"/>
              <a:t>twf</a:t>
            </a:r>
            <a:r>
              <a:rPr lang="en-GB" i="1" dirty="0"/>
              <a:t>, </a:t>
            </a:r>
            <a:r>
              <a:rPr lang="en-GB" i="1" dirty="0" err="1"/>
              <a:t>gwerth</a:t>
            </a:r>
            <a:r>
              <a:rPr lang="en-GB" i="1" dirty="0"/>
              <a:t> </a:t>
            </a:r>
            <a:r>
              <a:rPr lang="en-GB" i="1" dirty="0" err="1"/>
              <a:t>yn</a:t>
            </a:r>
            <a:r>
              <a:rPr lang="en-GB" i="1" dirty="0"/>
              <a:t> </a:t>
            </a:r>
            <a:r>
              <a:rPr lang="en-GB" i="1" dirty="0" err="1"/>
              <a:t>cael</a:t>
            </a:r>
            <a:r>
              <a:rPr lang="en-GB" i="1" dirty="0"/>
              <a:t> </a:t>
            </a:r>
            <a:r>
              <a:rPr lang="en-GB" i="1" dirty="0" err="1"/>
              <a:t>ei</a:t>
            </a:r>
            <a:r>
              <a:rPr lang="en-GB" i="1" dirty="0"/>
              <a:t> </a:t>
            </a:r>
            <a:r>
              <a:rPr lang="en-GB" i="1" dirty="0" err="1"/>
              <a:t>roi</a:t>
            </a:r>
            <a:r>
              <a:rPr lang="en-GB" i="1" dirty="0"/>
              <a:t> </a:t>
            </a:r>
            <a:r>
              <a:rPr lang="en-GB" i="1" dirty="0" err="1"/>
              <a:t>i</a:t>
            </a:r>
            <a:r>
              <a:rPr lang="en-GB" i="1" dirty="0"/>
              <a:t> </a:t>
            </a:r>
            <a:r>
              <a:rPr lang="en-GB" i="1" dirty="0" err="1"/>
              <a:t>ymdrech</a:t>
            </a:r>
            <a:r>
              <a:rPr lang="en-GB" i="1" dirty="0"/>
              <a:t> a </a:t>
            </a:r>
            <a:r>
              <a:rPr lang="en-GB" i="1" dirty="0" err="1"/>
              <a:t>strategaeth</a:t>
            </a:r>
            <a:r>
              <a:rPr lang="en-GB" i="1" dirty="0"/>
              <a:t> </a:t>
            </a:r>
            <a:r>
              <a:rPr lang="en-GB" i="1" dirty="0" err="1"/>
              <a:t>yn</a:t>
            </a:r>
            <a:r>
              <a:rPr lang="en-GB" i="1" dirty="0"/>
              <a:t>  </a:t>
            </a:r>
            <a:r>
              <a:rPr lang="en-GB" i="1" dirty="0" err="1"/>
              <a:t>hytrach</a:t>
            </a:r>
            <a:r>
              <a:rPr lang="en-GB" i="1" dirty="0"/>
              <a:t> </a:t>
            </a:r>
            <a:r>
              <a:rPr lang="en-GB" i="1" dirty="0" err="1"/>
              <a:t>na</a:t>
            </a:r>
            <a:r>
              <a:rPr lang="en-GB" i="1" dirty="0"/>
              <a:t> </a:t>
            </a:r>
            <a:r>
              <a:rPr lang="en-GB" i="1" dirty="0" err="1"/>
              <a:t>gallu</a:t>
            </a:r>
            <a:r>
              <a:rPr lang="en-GB" i="1" dirty="0"/>
              <a:t> </a:t>
            </a:r>
            <a:r>
              <a:rPr lang="en-GB" i="1" dirty="0" err="1"/>
              <a:t>neu</a:t>
            </a:r>
            <a:r>
              <a:rPr lang="en-GB" i="1" dirty="0"/>
              <a:t> </a:t>
            </a:r>
            <a:r>
              <a:rPr lang="en-GB" i="1" dirty="0" err="1"/>
              <a:t>lwc</a:t>
            </a:r>
            <a:r>
              <a:rPr lang="en-GB" i="1" dirty="0"/>
              <a:t>; </a:t>
            </a:r>
            <a:r>
              <a:rPr lang="en-GB" i="1" dirty="0" err="1"/>
              <a:t>hyrwyddo</a:t>
            </a:r>
            <a:r>
              <a:rPr lang="en-GB" i="1" dirty="0"/>
              <a:t> </a:t>
            </a:r>
            <a:r>
              <a:rPr lang="en-GB" i="1" dirty="0" err="1"/>
              <a:t>awyrgylch</a:t>
            </a:r>
            <a:r>
              <a:rPr lang="en-GB" i="1" dirty="0"/>
              <a:t> </a:t>
            </a:r>
            <a:r>
              <a:rPr lang="en-GB" i="1" dirty="0" err="1"/>
              <a:t>sy’n</a:t>
            </a:r>
            <a:r>
              <a:rPr lang="en-GB" i="1" dirty="0"/>
              <a:t> </a:t>
            </a:r>
            <a:r>
              <a:rPr lang="en-GB" i="1" dirty="0" err="1"/>
              <a:t>gwrthwynebu</a:t>
            </a:r>
            <a:r>
              <a:rPr lang="en-GB" i="1" dirty="0"/>
              <a:t> </a:t>
            </a:r>
            <a:r>
              <a:rPr lang="en-GB" i="1" dirty="0" err="1"/>
              <a:t>methiant</a:t>
            </a:r>
            <a:r>
              <a:rPr lang="en-GB" i="1" dirty="0"/>
              <a:t>.)</a:t>
            </a:r>
          </a:p>
          <a:p>
            <a:r>
              <a:rPr lang="en-GB" i="1" dirty="0" err="1">
                <a:solidFill>
                  <a:srgbClr val="FF0000"/>
                </a:solidFill>
              </a:rPr>
              <a:t>Meddyliwch</a:t>
            </a:r>
            <a:r>
              <a:rPr lang="en-GB" i="1" dirty="0">
                <a:solidFill>
                  <a:srgbClr val="FF0000"/>
                </a:solidFill>
              </a:rPr>
              <a:t> am </a:t>
            </a:r>
            <a:r>
              <a:rPr lang="en-GB" i="1" dirty="0" err="1">
                <a:solidFill>
                  <a:srgbClr val="FF0000"/>
                </a:solidFill>
              </a:rPr>
              <a:t>eich</a:t>
            </a:r>
            <a:r>
              <a:rPr lang="en-GB" i="1" dirty="0">
                <a:solidFill>
                  <a:srgbClr val="FF0000"/>
                </a:solidFill>
              </a:rPr>
              <a:t> </a:t>
            </a:r>
            <a:r>
              <a:rPr lang="en-GB" i="1" dirty="0" err="1">
                <a:solidFill>
                  <a:srgbClr val="FF0000"/>
                </a:solidFill>
              </a:rPr>
              <a:t>profiad</a:t>
            </a:r>
            <a:r>
              <a:rPr lang="en-GB" i="1" dirty="0">
                <a:solidFill>
                  <a:srgbClr val="FF0000"/>
                </a:solidFill>
              </a:rPr>
              <a:t> </a:t>
            </a:r>
            <a:r>
              <a:rPr lang="en-GB" i="1" dirty="0" err="1">
                <a:solidFill>
                  <a:srgbClr val="FF0000"/>
                </a:solidFill>
              </a:rPr>
              <a:t>yn</a:t>
            </a:r>
            <a:r>
              <a:rPr lang="en-GB" i="1" dirty="0">
                <a:solidFill>
                  <a:srgbClr val="FF0000"/>
                </a:solidFill>
              </a:rPr>
              <a:t> y </a:t>
            </a:r>
            <a:r>
              <a:rPr lang="en-GB" i="1" dirty="0" err="1">
                <a:solidFill>
                  <a:srgbClr val="FF0000"/>
                </a:solidFill>
              </a:rPr>
              <a:t>dosbarth</a:t>
            </a:r>
            <a:r>
              <a:rPr lang="en-GB" i="1" dirty="0">
                <a:solidFill>
                  <a:srgbClr val="FF0000"/>
                </a:solidFill>
              </a:rPr>
              <a:t>, </a:t>
            </a:r>
            <a:r>
              <a:rPr lang="en-GB" i="1" dirty="0" err="1">
                <a:solidFill>
                  <a:srgbClr val="FF0000"/>
                </a:solidFill>
              </a:rPr>
              <a:t>meddyliwch</a:t>
            </a:r>
            <a:r>
              <a:rPr lang="en-GB" i="1" dirty="0">
                <a:solidFill>
                  <a:srgbClr val="FF0000"/>
                </a:solidFill>
              </a:rPr>
              <a:t> am </a:t>
            </a:r>
            <a:r>
              <a:rPr lang="en-GB" i="1" dirty="0" err="1">
                <a:solidFill>
                  <a:srgbClr val="FF0000"/>
                </a:solidFill>
              </a:rPr>
              <a:t>enghreifftiau</a:t>
            </a:r>
            <a:r>
              <a:rPr lang="en-GB" i="1" dirty="0">
                <a:solidFill>
                  <a:srgbClr val="FF0000"/>
                </a:solidFill>
              </a:rPr>
              <a:t> I </a:t>
            </a:r>
            <a:r>
              <a:rPr lang="en-GB" i="1" dirty="0" err="1">
                <a:solidFill>
                  <a:srgbClr val="FF0000"/>
                </a:solidFill>
              </a:rPr>
              <a:t>gefnogi’r</a:t>
            </a:r>
            <a:r>
              <a:rPr lang="en-GB" i="1" dirty="0">
                <a:solidFill>
                  <a:srgbClr val="FF0000"/>
                </a:solidFill>
              </a:rPr>
              <a:t> </a:t>
            </a:r>
            <a:r>
              <a:rPr lang="en-GB" i="1" dirty="0" err="1">
                <a:solidFill>
                  <a:srgbClr val="FF0000"/>
                </a:solidFill>
              </a:rPr>
              <a:t>ymchwil</a:t>
            </a:r>
            <a:r>
              <a:rPr lang="en-GB" i="1" dirty="0">
                <a:solidFill>
                  <a:srgbClr val="FF0000"/>
                </a:solidFill>
              </a:rPr>
              <a:t> </a:t>
            </a:r>
            <a:r>
              <a:rPr lang="en-GB" i="1" dirty="0" err="1">
                <a:solidFill>
                  <a:srgbClr val="FF0000"/>
                </a:solidFill>
              </a:rPr>
              <a:t>yma</a:t>
            </a:r>
            <a:r>
              <a:rPr lang="en-GB" i="1" dirty="0">
                <a:solidFill>
                  <a:srgbClr val="FF0000"/>
                </a:solidFill>
              </a:rPr>
              <a:t>.</a:t>
            </a:r>
          </a:p>
        </p:txBody>
      </p:sp>
    </p:spTree>
    <p:extLst>
      <p:ext uri="{BB962C8B-B14F-4D97-AF65-F5344CB8AC3E}">
        <p14:creationId xmlns:p14="http://schemas.microsoft.com/office/powerpoint/2010/main" val="16396415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50395" y="76200"/>
            <a:ext cx="5324267" cy="1397000"/>
          </a:xfrm>
        </p:spPr>
        <p:txBody>
          <a:bodyPr>
            <a:normAutofit/>
          </a:bodyPr>
          <a:lstStyle/>
          <a:p>
            <a:pPr algn="r"/>
            <a:r>
              <a:rPr lang="en-GB" sz="3200" dirty="0"/>
              <a:t>3 quick positive classroom</a:t>
            </a:r>
            <a:br>
              <a:rPr lang="en-GB" sz="3200" dirty="0"/>
            </a:br>
            <a:r>
              <a:rPr lang="en-GB" sz="3200" dirty="0"/>
              <a:t> management strategies </a:t>
            </a:r>
            <a:endParaRPr lang="en-US" sz="3200" dirty="0"/>
          </a:p>
        </p:txBody>
      </p:sp>
      <p:sp>
        <p:nvSpPr>
          <p:cNvPr id="3" name="Content Placeholder 2"/>
          <p:cNvSpPr>
            <a:spLocks noGrp="1"/>
          </p:cNvSpPr>
          <p:nvPr>
            <p:ph sz="half" idx="1"/>
          </p:nvPr>
        </p:nvSpPr>
        <p:spPr/>
        <p:txBody>
          <a:bodyPr>
            <a:normAutofit/>
          </a:bodyPr>
          <a:lstStyle/>
          <a:p>
            <a:r>
              <a:rPr lang="en-US" sz="2800" i="1" dirty="0">
                <a:hlinkClick r:id="rId2"/>
              </a:rPr>
              <a:t>https://bouncyballs.org/</a:t>
            </a:r>
            <a:endParaRPr lang="en-US" sz="2800" i="1" dirty="0"/>
          </a:p>
          <a:p>
            <a:r>
              <a:rPr lang="en-GB" sz="3200" i="1" dirty="0" err="1"/>
              <a:t>Adborth</a:t>
            </a:r>
            <a:endParaRPr lang="en-GB" sz="3200" i="1" dirty="0"/>
          </a:p>
          <a:p>
            <a:r>
              <a:rPr lang="en-GB" sz="3200" i="1" dirty="0"/>
              <a:t>‘Ask three before me’ </a:t>
            </a:r>
          </a:p>
          <a:p>
            <a:endParaRPr lang="en-US" dirty="0"/>
          </a:p>
        </p:txBody>
      </p:sp>
      <p:sp>
        <p:nvSpPr>
          <p:cNvPr id="6" name="Content Placeholder 5"/>
          <p:cNvSpPr>
            <a:spLocks noGrp="1"/>
          </p:cNvSpPr>
          <p:nvPr>
            <p:ph sz="half" idx="2"/>
          </p:nvPr>
        </p:nvSpPr>
        <p:spPr>
          <a:xfrm>
            <a:off x="6297559" y="1701800"/>
            <a:ext cx="5891266" cy="4470400"/>
          </a:xfrm>
        </p:spPr>
        <p:txBody>
          <a:bodyPr>
            <a:normAutofit/>
          </a:bodyPr>
          <a:lstStyle/>
          <a:p>
            <a:r>
              <a:rPr lang="en-US" sz="2000" i="1" dirty="0">
                <a:hlinkClick r:id="rId2"/>
              </a:rPr>
              <a:t>https://bouncyballs.org/</a:t>
            </a:r>
            <a:endParaRPr lang="en-US" sz="2000" i="1" dirty="0"/>
          </a:p>
          <a:p>
            <a:r>
              <a:rPr lang="en-GB" sz="2000" i="1" dirty="0">
                <a:hlinkClick r:id="rId3"/>
              </a:rPr>
              <a:t>http://www.ascd.org/publications/educational-leadership/nov09/vol67/num03/Feed-Up,-Back,-Forward.aspx</a:t>
            </a:r>
            <a:endParaRPr lang="en-GB" sz="2000" i="1" dirty="0"/>
          </a:p>
          <a:p>
            <a:r>
              <a:rPr lang="en-GB" sz="3200" i="1" dirty="0"/>
              <a:t>Feedforward</a:t>
            </a:r>
          </a:p>
          <a:p>
            <a:r>
              <a:rPr lang="en-GB" sz="3200" i="1" dirty="0"/>
              <a:t>‘Ask three before me’ </a:t>
            </a:r>
          </a:p>
        </p:txBody>
      </p:sp>
      <p:pic>
        <p:nvPicPr>
          <p:cNvPr id="1026" name="Picture 2" descr="C:\Users\s.ainsworth\AppData\Local\Microsoft\Windows\Temporary Internet Files\Content.IE5\YXWUDKOI\tick[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58308" y="332656"/>
            <a:ext cx="1224136" cy="1152128"/>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p:cNvSpPr txBox="1">
            <a:spLocks/>
          </p:cNvSpPr>
          <p:nvPr/>
        </p:nvSpPr>
        <p:spPr>
          <a:xfrm>
            <a:off x="117748" y="87784"/>
            <a:ext cx="5324267" cy="1397000"/>
          </a:xfrm>
          <a:prstGeom prst="rect">
            <a:avLst/>
          </a:prstGeom>
        </p:spPr>
        <p:txBody>
          <a:bodyPr vert="horz" lIns="121899" tIns="60949" rIns="121899" bIns="60949" rtlCol="0" anchor="b">
            <a:normAutofit/>
          </a:bodyPr>
          <a:lst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a:lstStyle>
          <a:p>
            <a:r>
              <a:rPr lang="en-GB" sz="3200" dirty="0"/>
              <a:t>3 </a:t>
            </a:r>
            <a:r>
              <a:rPr lang="en-GB" sz="3200" dirty="0" err="1"/>
              <a:t>strategaeth</a:t>
            </a:r>
            <a:r>
              <a:rPr lang="en-GB" sz="3200" dirty="0"/>
              <a:t> </a:t>
            </a:r>
            <a:r>
              <a:rPr lang="en-GB" sz="3200" dirty="0" err="1"/>
              <a:t>rheolaeth</a:t>
            </a:r>
            <a:r>
              <a:rPr lang="en-GB" sz="3200" dirty="0"/>
              <a:t> </a:t>
            </a:r>
            <a:r>
              <a:rPr lang="en-GB" sz="3200" dirty="0" err="1"/>
              <a:t>dosbarth</a:t>
            </a:r>
            <a:r>
              <a:rPr lang="en-GB" sz="3200" dirty="0"/>
              <a:t> </a:t>
            </a:r>
            <a:r>
              <a:rPr lang="en-GB" sz="3200" dirty="0" err="1"/>
              <a:t>cadarnhaol</a:t>
            </a:r>
            <a:endParaRPr lang="en-US" sz="3200" dirty="0"/>
          </a:p>
        </p:txBody>
      </p:sp>
    </p:spTree>
    <p:extLst>
      <p:ext uri="{BB962C8B-B14F-4D97-AF65-F5344CB8AC3E}">
        <p14:creationId xmlns:p14="http://schemas.microsoft.com/office/powerpoint/2010/main" val="263829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err="1"/>
              <a:t>Rhestr</a:t>
            </a:r>
            <a:r>
              <a:rPr lang="en-GB" dirty="0"/>
              <a:t> </a:t>
            </a:r>
            <a:r>
              <a:rPr lang="en-GB" dirty="0" err="1"/>
              <a:t>gyfeirnodi</a:t>
            </a:r>
            <a:r>
              <a:rPr lang="en-GB" dirty="0"/>
              <a:t>      Reference list</a:t>
            </a:r>
          </a:p>
        </p:txBody>
      </p:sp>
      <p:sp>
        <p:nvSpPr>
          <p:cNvPr id="6" name="Content Placeholder 5"/>
          <p:cNvSpPr>
            <a:spLocks noGrp="1"/>
          </p:cNvSpPr>
          <p:nvPr>
            <p:ph idx="1"/>
          </p:nvPr>
        </p:nvSpPr>
        <p:spPr/>
        <p:txBody>
          <a:bodyPr>
            <a:normAutofit/>
          </a:bodyPr>
          <a:lstStyle/>
          <a:p>
            <a:r>
              <a:rPr lang="en-GB" dirty="0"/>
              <a:t>Glossary of Educational Reform. Available at </a:t>
            </a:r>
            <a:r>
              <a:rPr lang="en-GB" dirty="0">
                <a:hlinkClick r:id="rId2"/>
              </a:rPr>
              <a:t>http://edglossary.org/classroom-management/</a:t>
            </a:r>
            <a:r>
              <a:rPr lang="en-GB" dirty="0"/>
              <a:t> [Accessed 07.06.18]</a:t>
            </a:r>
          </a:p>
          <a:p>
            <a:r>
              <a:rPr lang="en-GB" dirty="0"/>
              <a:t>Ofsted (2003) </a:t>
            </a:r>
            <a:r>
              <a:rPr lang="en-GB" i="1" dirty="0"/>
              <a:t>Access and achievement in urban education: ten years on, </a:t>
            </a:r>
            <a:r>
              <a:rPr lang="en-US" dirty="0"/>
              <a:t>London: The Stationery Office</a:t>
            </a:r>
            <a:endParaRPr lang="en-GB" dirty="0"/>
          </a:p>
          <a:p>
            <a:r>
              <a:rPr lang="en-GB" dirty="0"/>
              <a:t>Rogers, B. (2011) </a:t>
            </a:r>
            <a:r>
              <a:rPr lang="en-GB" i="1" dirty="0"/>
              <a:t>Classroom Behaviour (3</a:t>
            </a:r>
            <a:r>
              <a:rPr lang="en-GB" i="1" baseline="30000" dirty="0"/>
              <a:t>rd</a:t>
            </a:r>
            <a:r>
              <a:rPr lang="en-GB" i="1" dirty="0"/>
              <a:t> edition), </a:t>
            </a:r>
            <a:r>
              <a:rPr lang="en-GB" dirty="0"/>
              <a:t>London: Sage</a:t>
            </a:r>
          </a:p>
          <a:p>
            <a:r>
              <a:rPr lang="en-GB" dirty="0"/>
              <a:t>What makes great teaching – Professor Rob Coe. Available at http://www.suttontrust.com/wp-content/uploads/2014/10/What-Makes-Great-Teaching-REPORT.pdf [Accessed 07.06.18]</a:t>
            </a:r>
          </a:p>
        </p:txBody>
      </p:sp>
    </p:spTree>
    <p:extLst>
      <p:ext uri="{BB962C8B-B14F-4D97-AF65-F5344CB8AC3E}">
        <p14:creationId xmlns:p14="http://schemas.microsoft.com/office/powerpoint/2010/main" val="2423058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ooks 16x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2.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3.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E1B558C7-619B-49BE-9097-7FCBDADD4EC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Blue bookstack presentation (widescreen)</Template>
  <TotalTime>0</TotalTime>
  <Words>1662</Words>
  <Application>Microsoft Office PowerPoint</Application>
  <PresentationFormat>Custom</PresentationFormat>
  <Paragraphs>148</Paragraphs>
  <Slides>21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21</vt:i4>
      </vt:variant>
    </vt:vector>
  </HeadingPairs>
  <TitlesOfParts>
    <vt:vector size="24" baseType="lpstr">
      <vt:lpstr>Arial</vt:lpstr>
      <vt:lpstr>Century Gothic</vt:lpstr>
      <vt:lpstr>Books 16x9</vt:lpstr>
      <vt:lpstr>SJIE6005  Classroom Management 2</vt:lpstr>
      <vt:lpstr>              Heddiw                       Today</vt:lpstr>
      <vt:lpstr>         Deilliant Dysgu    Learning Outcome</vt:lpstr>
      <vt:lpstr>  Beth yw rheolaeth                  What is classroom        dosbarth?                               management?</vt:lpstr>
      <vt:lpstr>  Beth yw rheolaeth                  What is classroom        dosbarth?                               management?</vt:lpstr>
      <vt:lpstr>                Beth yw rheolaeth                What is classroom  dosbarth?                               Management? </vt:lpstr>
      <vt:lpstr>Impact of  classroom  management</vt:lpstr>
      <vt:lpstr>Impact of  classroom  management</vt:lpstr>
      <vt:lpstr>Effective classroom  management</vt:lpstr>
      <vt:lpstr>Sutton Trust Report (2014): ’What makes great teaching –  A review of underpinning research’</vt:lpstr>
      <vt:lpstr>                                                                     Sutton Trust Rheolaeth dosbarth                Classroom management                                                                                                   </vt:lpstr>
      <vt:lpstr>                                                                     Sutton Trust Rheolaeth dosbarth                Classroom management                                                                                                   </vt:lpstr>
      <vt:lpstr>                                   Sutton Trust overview of research            Rheolaeth dosbarth                Classroom management</vt:lpstr>
      <vt:lpstr>                                   Sutton Trust overview of research            Rheolaeth dosbarth                Classroom management</vt:lpstr>
      <vt:lpstr>                    Sutton Trust overview of research            Rheolaeth dosbarth           Classroom management</vt:lpstr>
      <vt:lpstr>                    Sutton Trust overview of research            Rheolaeth dosbarth           Classroom management</vt:lpstr>
      <vt:lpstr>System Genedlaethol ar gyfer Categoreiddio Ysgolion/ National School Categorisation System</vt:lpstr>
      <vt:lpstr>                            Sutton Trust overview of research Rheolaeth dosbarth                Classroom management                                                                                                   </vt:lpstr>
      <vt:lpstr>                            Sutton Trust overview of research Rheolaeth dosbarth                Classroom management                                                                                                   </vt:lpstr>
      <vt:lpstr>3 quick positive classroom  management strategies </vt:lpstr>
      <vt:lpstr>Rhestr gyfeirnodi      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2015-01-04T10:10:18Z</dcterms:created>
  <dcterms:modified xsi:type="dcterms:W3CDTF">2019-06-09T21:42:05Z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TC027879409991</vt:lpwstr>
  </property>
</Properties>
</file>