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app0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package/2006/relationships/metadata/extended-properties" Target="docProps/app0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3" autoAdjust="0"/>
    <p:restoredTop sz="94694" autoAdjust="0"/>
  </p:normalViewPr>
  <p:slideViewPr>
    <p:cSldViewPr snapToGrid="0" snapToObjects="1">
      <p:cViewPr varScale="1">
        <p:scale>
          <a:sx n="99" d="100"/>
          <a:sy n="99" d="100"/>
        </p:scale>
        <p:origin x="922" y="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C1CCF-B725-44A7-AA57-5E433BD85C9F}" type="datetimeFigureOut">
              <a:rPr lang="en-US" smtClean="0"/>
              <a:t>12/4/2025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BDFEC3-8487-43E8-A154-7C12CBC1FF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09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Welcome students and introduce the lecture’s purpose: to help them manage information effectively for university research. - Emphasize the three main areas: reading, note-making, and information management. - Stress that these skills are essential for academic success and will be useful throughout their studies and careers.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Outline the session’s structure and timing. - Reiterate that the focus is on practical skills for handling academic information efficiently.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that university reading is more demanding than previous study. - Stress the need for efficient reading strategies to handle large volumes of material. - Highlight that reading and note-making approaches should be adapted to the specific task.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Emphasize the importance of being selective in your reading. - Show students how to quickly assess a text’s relevance before investing time. - Encourage using essay plans and assignment briefs to focus reading.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Teach students to match their reading depth to the needs of their assignment. - Explain that not all material requires detailed reading—sometimes a summary is sufficient. - Encourage ongoing evaluation of what is truly necessary to read.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Stress the importance of using reliable, high-quality sources for academic work. - Teach students to critically evaluate sources for reputation, bias, and evidence. - Remind them that not all information is equally trustworthy.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Clarify that speed is less important than effectiveness. - Encourage students to adjust their reading approach based on the task. - Promote active, focused reading rather than passive absorption.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Facilitate a brief reflection or discussion on students’ current reading habits. - Encourage them to identify areas for improvement and commit to trying a new strategy.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why note-making is a critical academic skill. - Highlight its role in understanding, memory, assignment preparation, and avoiding plagiarism.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Stress the importance of active engagement with material when making notes. - Encourage summarizing and paraphrasing to deepen understanding. - Warn against copying text, which can lead to plagiarism.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Emphasize the importance of accurate sourcing for referencing and avoiding plagiarism. - Suggest practical tips like color-coding or marking direct quotes. - Reinforce the need for selectivity in note-making, mirroring selective reading.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that organization is key to making notes useful. - Offer practical organization tips (folders, headings, contents pages). - Encourage students to practice and reflect on their note-making.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Announce a 15-minute break before moving to the next section.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that research skills will develop and become more advanced during university. - Stress the importance of not just finding, but also organizing and evaluating information. - Highlight the need to cite sources properly.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Introduce the 10 key processes for effective information management. - Emphasize that these processes are interconnected and cyclical. - Encourage students to develop flexibility in moving between stages.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Stress that clearly defining the research task is essential for efficient searching. - Show how assignment details can help focus research efforts.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Teach students to quickly assess the quality and relevance of sources. - List common places to search for academic information. - Encourage efficient searching by starting in the right places.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Introduce students to digital tools for managing information. - Explain the value of advanced search methods and subject-specific shortcuts. - Encourage experimentation with different tools and techniques.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Stress the importance of organizing and backing up information. - Explain how to use and combine information from different sources. - Reinforce the need for proper citation and referencing to maintain academic integrity.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Reassure students that information overload is normal. - Emphasize the need for constant selectivity in searching, reading, and note-making. - Encourage starting with good strategies to avoid accumulating unnecessary material.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Offer practical strategies for managing and narrowing down information. - Stress the importance of focusing on quality sources and refining search questions. - Advise students to keep a list of interesting but non-essential topics for later.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Announce the conclusion and open the floor for questions. - Encourage students to reflect on what they’ve learned and ask about any uncertainties.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Summarize the main points: selective reading, strategic note-making, and systematic information management. - Emphasize that these skills are foundational for academic and professional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Invite students to share their thoughts and questions. - Encourage honest reflection on strengths and areas for improvement. - Thank everyone for their participation.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2400300"/>
            <a:ext cx="6400800" cy="1200150"/>
          </a:xfrm>
        </p:spPr>
        <p:txBody>
          <a:bodyPr/>
          <a:lstStyle>
            <a:lvl1pPr marL="0" indent="0" algn="ctr">
              <a:buNone/>
              <a:defRPr sz="1950">
                <a:solidFill>
                  <a:schemeClr val="tx2"/>
                </a:solidFill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1A8DA-5413-43AE-9FE5-04BE7DC9E2CF}" type="datetime1">
              <a:rPr lang="en-US" smtClean="0"/>
              <a:t>12/4/2025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050">
                <a:solidFill>
                  <a:srgbClr val="FFFFFF"/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2" y="1086978"/>
            <a:ext cx="9021537" cy="114551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0" name="Rectangle 9"/>
          <p:cNvSpPr/>
          <p:nvPr/>
        </p:nvSpPr>
        <p:spPr>
          <a:xfrm>
            <a:off x="62932" y="1047540"/>
            <a:ext cx="9021537" cy="90435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1" name="Rectangle 10"/>
          <p:cNvSpPr/>
          <p:nvPr/>
        </p:nvSpPr>
        <p:spPr>
          <a:xfrm>
            <a:off x="62932" y="2232487"/>
            <a:ext cx="9021537" cy="82899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129448"/>
            <a:ext cx="8229600" cy="1102519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4646659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3400"/>
            <a:ext cx="8290800" cy="1028700"/>
          </a:xfrm>
        </p:spPr>
        <p:txBody>
          <a:bodyPr anchor="ctr" anchorCtr="0"/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E0294-126D-4C8C-B704-929E96BF9FD6}" type="datetime1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142100"/>
            <a:ext cx="7772400" cy="3858525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2400"/>
            </a:lvl1pPr>
            <a:lvl2pPr marL="411480" indent="-17145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100"/>
            </a:lvl2pPr>
            <a:lvl3pPr marL="617220" indent="-17145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1800"/>
            </a:lvl3pPr>
            <a:lvl4pPr marL="822960" indent="-17145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1800"/>
            </a:lvl4pPr>
            <a:lvl5pPr>
              <a:lnSpc>
                <a:spcPct val="100000"/>
              </a:lnSpc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88454" y="1059582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4714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714376"/>
            <a:ext cx="7772400" cy="1021556"/>
          </a:xfrm>
        </p:spPr>
        <p:txBody>
          <a:bodyPr anchor="b" anchorCtr="0"/>
          <a:lstStyle>
            <a:lvl1pPr algn="l">
              <a:buNone/>
              <a:defRPr sz="3000" b="0" cap="none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910953"/>
            <a:ext cx="7772400" cy="1003697"/>
          </a:xfrm>
        </p:spPr>
        <p:txBody>
          <a:bodyPr anchor="t" anchorCtr="0"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478-9BFF-4316-9439-8EF27EE5C1E0}" type="datetime1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4629150"/>
            <a:ext cx="4000500" cy="3429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3" y="1782623"/>
            <a:ext cx="9013515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Rectangle 7"/>
          <p:cNvSpPr/>
          <p:nvPr/>
        </p:nvSpPr>
        <p:spPr>
          <a:xfrm>
            <a:off x="69147" y="1756107"/>
            <a:ext cx="9013781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Rectangle 8"/>
          <p:cNvSpPr/>
          <p:nvPr/>
        </p:nvSpPr>
        <p:spPr>
          <a:xfrm>
            <a:off x="68307" y="1851660"/>
            <a:ext cx="9014621" cy="3429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855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2CD6E-9B28-4DDB-819F-D9B05A204801}" type="datetime1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79424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2E796-1FC1-43EB-9212-E0F105A18CEC}" type="datetime1">
              <a:rPr lang="en-US" smtClean="0"/>
              <a:t>12/4/2025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94428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2D74E-273A-4E03-AE75-7210845BAB99}" type="datetime1">
              <a:rPr lang="en-US" smtClean="0"/>
              <a:t>12/4/2025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600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5E1BF-6D59-4509-8243-ACB6E155A55B}" type="datetime1">
              <a:rPr lang="en-US" smtClean="0"/>
              <a:t>12/4/2025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68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 algn="l">
              <a:buNone/>
              <a:defRPr sz="3000" b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200150"/>
            <a:ext cx="1905000" cy="3371850"/>
          </a:xfrm>
        </p:spPr>
        <p:txBody>
          <a:bodyPr/>
          <a:lstStyle>
            <a:lvl1pPr marL="0" indent="0">
              <a:buNone/>
              <a:defRPr sz="1350"/>
            </a:lvl1pPr>
            <a:lvl2pPr>
              <a:buNone/>
              <a:defRPr sz="900"/>
            </a:lvl2pPr>
            <a:lvl3pPr>
              <a:buNone/>
              <a:defRPr sz="750"/>
            </a:lvl3pPr>
            <a:lvl4pPr>
              <a:buNone/>
              <a:defRPr sz="675"/>
            </a:lvl4pPr>
            <a:lvl5pPr>
              <a:buNone/>
              <a:defRPr sz="675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059C-774F-417B-A759-4BA95EC0BD82}" type="datetime1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200150"/>
            <a:ext cx="5715000" cy="33718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20049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675413"/>
            <a:ext cx="7315200" cy="391716"/>
          </a:xfrm>
        </p:spPr>
        <p:txBody>
          <a:bodyPr anchor="ctr">
            <a:noAutofit/>
          </a:bodyPr>
          <a:lstStyle>
            <a:lvl1pPr algn="l">
              <a:buNone/>
              <a:defRPr sz="2100" b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84369"/>
            <a:ext cx="7315200" cy="514350"/>
          </a:xfrm>
        </p:spPr>
        <p:txBody>
          <a:bodyPr/>
          <a:lstStyle>
            <a:lvl1pPr marL="0" indent="0">
              <a:buFontTx/>
              <a:buNone/>
              <a:defRPr sz="1200"/>
            </a:lvl1pPr>
            <a:lvl2pPr>
              <a:defRPr sz="900"/>
            </a:lvl2pPr>
            <a:lvl3pPr>
              <a:defRPr sz="750"/>
            </a:lvl3pPr>
            <a:lvl4pPr>
              <a:defRPr sz="675"/>
            </a:lvl4pPr>
            <a:lvl5pPr>
              <a:defRPr sz="675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2D54-45D6-49AB-826B-ED387B7EB6D7}" type="datetime1">
              <a:rPr lang="en-US" smtClean="0"/>
              <a:t>12/4/2025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4629150"/>
            <a:ext cx="3886200" cy="3429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3512666"/>
            <a:ext cx="9006840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2" name="Rectangle 11"/>
          <p:cNvSpPr/>
          <p:nvPr/>
        </p:nvSpPr>
        <p:spPr>
          <a:xfrm>
            <a:off x="68509" y="3487856"/>
            <a:ext cx="9006639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3" name="Rectangle 12"/>
          <p:cNvSpPr/>
          <p:nvPr/>
        </p:nvSpPr>
        <p:spPr>
          <a:xfrm>
            <a:off x="68511" y="3579919"/>
            <a:ext cx="9006637" cy="3660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9" y="50007"/>
            <a:ext cx="9001873" cy="3436144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053604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EFDC0-0F63-4F45-9E08-0091370594E9}" type="datetime1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36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1"/>
            <a:ext cx="2011680" cy="4388644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05980"/>
            <a:ext cx="5562600" cy="4388644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D9390-D654-4E36-8103-73273F152FC4}" type="datetime1">
              <a:rPr lang="en-US" smtClean="0"/>
              <a:t>12/4/2025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596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05979"/>
            <a:ext cx="7772400" cy="85725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7772400" cy="3914775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4643437"/>
            <a:ext cx="2476500" cy="357188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050">
                <a:solidFill>
                  <a:schemeClr val="tx2"/>
                </a:solidFill>
              </a:defRPr>
            </a:lvl1pPr>
          </a:lstStyle>
          <a:p>
            <a:fld id="{9A7470A2-7567-43D7-A233-F002993B6CCB}" type="datetime1">
              <a:rPr lang="en-US" smtClean="0"/>
              <a:t>12/4/2025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4629150"/>
            <a:ext cx="3962400" cy="3429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4657725"/>
            <a:ext cx="457200" cy="3429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05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615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2625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05740" indent="-205740" algn="l" rtl="0" eaLnBrk="1" latinLnBrk="0" hangingPunct="1">
        <a:spcBef>
          <a:spcPts val="435"/>
        </a:spcBef>
        <a:spcAft>
          <a:spcPts val="225"/>
        </a:spcAft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71450" algn="l" rtl="0" eaLnBrk="1" latinLnBrk="0" hangingPunct="1">
        <a:spcBef>
          <a:spcPts val="278"/>
        </a:spcBef>
        <a:buClr>
          <a:schemeClr val="accent2"/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617220" indent="-171450" algn="l" rtl="0" eaLnBrk="1" latinLnBrk="0" hangingPunct="1">
        <a:spcBef>
          <a:spcPts val="278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171450" algn="l" rtl="0" eaLnBrk="1" latinLnBrk="0" hangingPunct="1">
        <a:spcBef>
          <a:spcPts val="278"/>
        </a:spcBef>
        <a:buClr>
          <a:schemeClr val="accent3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indent="-171450" algn="l" rtl="0" eaLnBrk="1" latinLnBrk="0" hangingPunct="1">
        <a:spcBef>
          <a:spcPts val="278"/>
        </a:spcBef>
        <a:buClr>
          <a:schemeClr val="accent3"/>
        </a:buClr>
        <a:buFontTx/>
        <a:buChar char="o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34440" indent="-171450" algn="l" rtl="0" eaLnBrk="1" latinLnBrk="0" hangingPunct="1">
        <a:spcBef>
          <a:spcPts val="278"/>
        </a:spcBef>
        <a:buClr>
          <a:schemeClr val="accent3"/>
        </a:buClr>
        <a:buChar char="•"/>
        <a:defRPr kumimoji="0" sz="135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440180" indent="-171450" algn="l" rtl="0" eaLnBrk="1" latinLnBrk="0" hangingPunct="1">
        <a:spcBef>
          <a:spcPts val="278"/>
        </a:spcBef>
        <a:buClr>
          <a:schemeClr val="accent2"/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1645920" indent="-171450" algn="l" rtl="0" eaLnBrk="1" latinLnBrk="0" hangingPunct="1">
        <a:spcBef>
          <a:spcPts val="278"/>
        </a:spcBef>
        <a:buClr>
          <a:schemeClr val="accent1">
            <a:tint val="60000"/>
          </a:schemeClr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1851660" indent="-171450" algn="l" rtl="0" eaLnBrk="1" latinLnBrk="0" hangingPunct="1">
        <a:spcBef>
          <a:spcPts val="278"/>
        </a:spcBef>
        <a:buClr>
          <a:schemeClr val="accent2">
            <a:tint val="60000"/>
          </a:schemeClr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endParaRPr lang="en-GB"/>
          </a:p>
          <a:p>
            <a:pPr lvl="0"/>
            <a:r>
              <a:rPr lang="en-GB"/>
              <a:t>Xicheng Liu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Preparing for University Research: Effective Information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47DB2-D9B0-894C-684B-5BCCC852E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Preparing for University Research: Effective Information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t>This lecture will equip you with crucial skills for navigating the academic demands of university-level research. You’ll learn how to efficiently find, process, and manage the vast amount of information you’ll encounter. We’ll cover: 1. Effective Reading for Higher Level Study 2. Strategic Note-Making 3. Researching and Managing Information for Study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D6B8C-38D3-1724-0DA7-DA70D199B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Lecture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Introduction to effective reading, note-making, and information management for university research.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4EC1E1-E5F1-DE4E-4A2D-6D6FB915D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Part 1: Effective Reading for Higher Level Stud</a:t>
            </a:r>
            <a:r>
              <a:rPr lang="en-GB" dirty="0"/>
              <a:t>y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spcBef>
                <a:spcPts val="3000"/>
              </a:spcBef>
              <a:buNone/>
            </a:pPr>
            <a:r>
              <a:rPr b="1" dirty="0"/>
              <a:t>Taking Your Reading to a Higher Level</a:t>
            </a:r>
          </a:p>
          <a:p>
            <a:pPr lvl="0"/>
            <a:r>
              <a:rPr dirty="0"/>
              <a:t>University study requires you to fine-tune your reading skills for higher academic levels.</a:t>
            </a:r>
          </a:p>
          <a:p>
            <a:pPr lvl="0"/>
            <a:r>
              <a:rPr dirty="0"/>
              <a:t>Heavy reading loads are typical; you need strategies to manage them.</a:t>
            </a:r>
          </a:p>
          <a:p>
            <a:pPr lvl="0"/>
            <a:r>
              <a:rPr dirty="0"/>
              <a:t>The way you read and make notes impacts your ability to find, recall, and apply information.</a:t>
            </a:r>
          </a:p>
          <a:p>
            <a:pPr lvl="0"/>
            <a:r>
              <a:rPr dirty="0"/>
              <a:t>Adapt your reading and note-making for different study tasks.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B29C62-F490-1760-6DE8-C8110E35E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What Do I Actually Need to Read? (Selective Reading)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t>You cannot read every word of every assigned text.</a:t>
            </a:r>
          </a:p>
          <a:p>
            <a:pPr lvl="0"/>
            <a:r>
              <a:t>Don’t read books from cover to cover—find what you need efficiently.</a:t>
            </a:r>
          </a:p>
          <a:p>
            <a:pPr lvl="0"/>
            <a:r>
              <a:rPr b="1"/>
              <a:t>1. Select the Most Relevant Information:</a:t>
            </a:r>
          </a:p>
          <a:p>
            <a:pPr lvl="1"/>
            <a:r>
              <a:t>Focus on information directly related to your assignment or research question.</a:t>
            </a:r>
          </a:p>
          <a:p>
            <a:pPr lvl="1"/>
            <a:r>
              <a:t>Use essay plans and lecture themes to guide your reading.</a:t>
            </a:r>
          </a:p>
          <a:p>
            <a:pPr lvl="1"/>
            <a:r>
              <a:t>Check back cover, contents, index, and online summaries for relevance.</a:t>
            </a:r>
          </a:p>
          <a:p>
            <a:pPr lvl="1"/>
            <a:r>
              <a:t>Scan introductions, conclusions, and headings for key information.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D1B26E-0009-B272-F997-F548AC193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What Do I Actually Need to Read? (Selective Reading 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b="1"/>
              <a:t>2. Select by Amount:</a:t>
            </a:r>
          </a:p>
          <a:p>
            <a:pPr lvl="1"/>
            <a:r>
              <a:t>Use your essay plan to estimate how much to read for each theme or topic.</a:t>
            </a:r>
          </a:p>
          <a:p>
            <a:pPr lvl="1"/>
            <a:r>
              <a:t>Let word limits guide your reading and note-making.</a:t>
            </a:r>
          </a:p>
          <a:p>
            <a:pPr lvl="1"/>
            <a:r>
              <a:t>Only read in depth when necessary; sometimes an abstract or section is enough.</a:t>
            </a:r>
          </a:p>
          <a:p>
            <a:pPr lvl="1"/>
            <a:r>
              <a:t>Constantly question the relevance of material to your assignment.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4DA83-CA74-86C4-8B9F-6391EE89A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What Do I Actually Need to Read? (Selecting by Reliability)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b="1"/>
              <a:t>3. Select by Reliability:</a:t>
            </a:r>
          </a:p>
          <a:p>
            <a:pPr lvl="1"/>
            <a:r>
              <a:t>Is the source reputable (e.g., academic journal, recommended text)?</a:t>
            </a:r>
          </a:p>
          <a:p>
            <a:pPr lvl="1"/>
            <a:r>
              <a:t>Is there potential bias, and how does it affect the information?</a:t>
            </a:r>
          </a:p>
          <a:p>
            <a:pPr lvl="1"/>
            <a:r>
              <a:t>Does the text provide evidence and a good bibliography?</a:t>
            </a:r>
          </a:p>
          <a:p>
            <a:pPr lvl="1"/>
            <a:r>
              <a:t>Is the publisher respected in your field?</a:t>
            </a:r>
          </a:p>
          <a:p>
            <a:pPr lvl="1"/>
            <a:r>
              <a:t>Avoid unreliable sources like newspapers or friends for academic work.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7DDA03-54B1-06B9-E025-73C7F9805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Increasing Your Reading Speed (and Efficiency)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t>The goal is effective, not just fast, reading.</a:t>
            </a:r>
          </a:p>
          <a:p>
            <a:pPr lvl="0"/>
            <a:r>
              <a:t>Adapt your reading strategy to the task.</a:t>
            </a:r>
          </a:p>
          <a:p>
            <a:pPr lvl="0"/>
            <a:r>
              <a:t>Read with awareness and focus—actively seek what you need.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C8431-3A36-8C63-7D78-A93172C0A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Activity/Reflection: Your Reading Habits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Reflect on your current reading approach:</a:t>
            </a:r>
          </a:p>
          <a:p>
            <a:pPr lvl="1"/>
            <a:r>
              <a:rPr dirty="0"/>
              <a:t>How do you approach reading for assignments or personal interest?</a:t>
            </a:r>
          </a:p>
          <a:p>
            <a:pPr lvl="1"/>
            <a:r>
              <a:rPr dirty="0"/>
              <a:t>Which selective reading strategies do you already use?</a:t>
            </a:r>
          </a:p>
          <a:p>
            <a:pPr lvl="1"/>
            <a:r>
              <a:rPr dirty="0"/>
              <a:t>What new strategy will you try to improve your efficiency for university-level study?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6A9321-AD43-522B-BFD2-9CA0C6A6B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Part 2: Strategic Note-Making (40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spcBef>
                <a:spcPts val="3000"/>
              </a:spcBef>
              <a:buNone/>
            </a:pPr>
            <a:r>
              <a:rPr b="1" dirty="0"/>
              <a:t>Why Make Notes?</a:t>
            </a:r>
          </a:p>
          <a:p>
            <a:pPr lvl="0"/>
            <a:r>
              <a:rPr dirty="0"/>
              <a:t>Note-making is essential and complements effective reading.</a:t>
            </a:r>
          </a:p>
          <a:p>
            <a:pPr lvl="0"/>
            <a:r>
              <a:rPr b="1" dirty="0"/>
              <a:t>Impact on Learning:</a:t>
            </a:r>
            <a:r>
              <a:rPr dirty="0"/>
              <a:t> Affects your ability to find, recall, and apply information.</a:t>
            </a:r>
          </a:p>
          <a:p>
            <a:pPr lvl="0"/>
            <a:r>
              <a:rPr b="1" dirty="0"/>
              <a:t>Aids Understanding and Memory:</a:t>
            </a:r>
            <a:r>
              <a:rPr dirty="0"/>
              <a:t> Helps process and remember complex ideas.</a:t>
            </a:r>
          </a:p>
          <a:p>
            <a:pPr lvl="0"/>
            <a:r>
              <a:rPr b="1" dirty="0"/>
              <a:t>Foundation for Assignments:</a:t>
            </a:r>
            <a:r>
              <a:rPr dirty="0"/>
              <a:t> Well-made notes are building blocks for essays and projects.</a:t>
            </a:r>
          </a:p>
          <a:p>
            <a:pPr lvl="0"/>
            <a:r>
              <a:rPr b="1" dirty="0"/>
              <a:t>Prevents Plagiarism:</a:t>
            </a:r>
            <a:r>
              <a:rPr dirty="0"/>
              <a:t> Helps distinguish your ideas from others and record sources accurately.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A3A081-D74D-23D0-AA0A-0735BEC0C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How to Make Notes for Higher Level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t>No single “best method,” but key principles:</a:t>
            </a:r>
          </a:p>
          <a:p>
            <a:pPr lvl="1"/>
            <a:r>
              <a:rPr b="1"/>
              <a:t>Avoid Direct Copying:</a:t>
            </a:r>
            <a:r>
              <a:t> Don’t copy text directly; use your own words.</a:t>
            </a:r>
          </a:p>
          <a:p>
            <a:pPr lvl="1"/>
            <a:r>
              <a:rPr b="1"/>
              <a:t>Engage Actively:</a:t>
            </a:r>
            <a:r>
              <a:t> Write questions before reading, then note answers.</a:t>
            </a:r>
          </a:p>
          <a:p>
            <a:pPr lvl="1"/>
            <a:r>
              <a:rPr b="1"/>
              <a:t>Summarize Main Ideas:</a:t>
            </a:r>
            <a:r>
              <a:t> Use your own words to ensure understanding.</a:t>
            </a:r>
          </a:p>
          <a:p>
            <a:pPr lvl="1"/>
            <a:r>
              <a:rPr b="1"/>
              <a:t>Be Concise:</a:t>
            </a:r>
            <a:r>
              <a:t> Summarize information in brief, avoiding large copied chunks.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BCE36C-5247-9AD4-53D2-E656125AF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How to Make Notes for Higher Level Study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b="1"/>
              <a:t>Accurate Sourcing:</a:t>
            </a:r>
            <a:r>
              <a:t> Always note the source (author, title, page number).</a:t>
            </a:r>
          </a:p>
          <a:p>
            <a:pPr lvl="0"/>
            <a:r>
              <a:t>Use different colors or notation for direct quotes.</a:t>
            </a:r>
          </a:p>
          <a:p>
            <a:pPr lvl="0"/>
            <a:r>
              <a:rPr b="1"/>
              <a:t>Flexibility:</a:t>
            </a:r>
            <a:r>
              <a:t> Leave space to add details or connections later.</a:t>
            </a:r>
          </a:p>
          <a:p>
            <a:pPr lvl="0"/>
            <a:r>
              <a:rPr b="1"/>
              <a:t>Be Selective:</a:t>
            </a:r>
            <a:r>
              <a:t> Only note what you need.</a:t>
            </a:r>
          </a:p>
          <a:p>
            <a:pPr lvl="1"/>
            <a:r>
              <a:t>Ask: Do I need this? Will I use it? Have I already noted similar info? What questions am I answering?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D6C1E1-3BE6-CCF1-50D9-75268D387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Organize Your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t>Well-organized notes are easier to use and review.</a:t>
            </a:r>
          </a:p>
          <a:p>
            <a:pPr lvl="0"/>
            <a:r>
              <a:rPr b="1"/>
              <a:t>Structure for Retrieval:</a:t>
            </a:r>
          </a:p>
          <a:p>
            <a:pPr lvl="1"/>
            <a:r>
              <a:t>Use separate folders for each subject.</a:t>
            </a:r>
          </a:p>
          <a:p>
            <a:pPr lvl="1"/>
            <a:r>
              <a:t>Arrange points under clear headings or questions.</a:t>
            </a:r>
          </a:p>
          <a:p>
            <a:pPr lvl="1"/>
            <a:r>
              <a:t>Number and label pages; keep a contents page.</a:t>
            </a:r>
          </a:p>
          <a:p>
            <a:pPr lvl="1"/>
            <a:r>
              <a:t>Organize notes for quick topic retrieval.</a:t>
            </a:r>
          </a:p>
          <a:p>
            <a:pPr lvl="0"/>
            <a:r>
              <a:rPr b="1"/>
              <a:t>Activity/Reflection:</a:t>
            </a:r>
            <a:r>
              <a:t> Practice making notes from a recent reading, or review and improve your existing notes.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374511-3325-D4AD-6C83-284BA4E7F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Break (15 minutes)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F646A7-4E63-C878-6F44-ECE1F9AA1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Part 3: Researching and Managing Information for Study (40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spcBef>
                <a:spcPts val="3000"/>
              </a:spcBef>
              <a:buNone/>
            </a:pPr>
            <a:r>
              <a:rPr b="1" dirty="0"/>
              <a:t>Developing Research Skills at University</a:t>
            </a:r>
          </a:p>
          <a:p>
            <a:pPr lvl="0"/>
            <a:r>
              <a:rPr dirty="0"/>
              <a:t>Build on existing research skills to handle more advanced searches and specialist material.</a:t>
            </a:r>
          </a:p>
          <a:p>
            <a:pPr lvl="0"/>
            <a:r>
              <a:rPr dirty="0"/>
              <a:t>Go beyond finding information: create your own data sets, collect raw data, and make information meaningful for your course.</a:t>
            </a:r>
          </a:p>
          <a:p>
            <a:pPr lvl="0"/>
            <a:r>
              <a:rPr dirty="0"/>
              <a:t>Core skills: finding, organizing, evaluating, and citing information.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D54C70-6006-1AE1-5930-C47F44558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Managing Information for Academic Study: 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t>Managing information involves several inter-related processes:</a:t>
            </a:r>
          </a:p>
          <a:p>
            <a:pPr marL="685800" lvl="1" indent="-342900">
              <a:buAutoNum type="arabicPeriod"/>
            </a:pPr>
            <a:r>
              <a:t>Defining the task</a:t>
            </a:r>
          </a:p>
          <a:p>
            <a:pPr marL="685800" lvl="1" indent="-342900">
              <a:buAutoNum type="arabicPeriod"/>
            </a:pPr>
            <a:r>
              <a:t>Using suitable quality and content material</a:t>
            </a:r>
          </a:p>
          <a:p>
            <a:pPr marL="685800" lvl="1" indent="-342900">
              <a:buAutoNum type="arabicPeriod"/>
            </a:pPr>
            <a:r>
              <a:t>Knowing where to look</a:t>
            </a:r>
          </a:p>
          <a:p>
            <a:pPr marL="685800" lvl="1" indent="-342900">
              <a:buAutoNum type="arabicPeriod"/>
            </a:pPr>
            <a:r>
              <a:t>Using the right tools</a:t>
            </a:r>
          </a:p>
          <a:p>
            <a:pPr marL="685800" lvl="1" indent="-342900">
              <a:buAutoNum type="arabicPeriod"/>
            </a:pPr>
            <a:r>
              <a:t>Using appropriate search methods</a:t>
            </a:r>
          </a:p>
          <a:p>
            <a:pPr marL="685800" lvl="1" indent="-342900">
              <a:buAutoNum type="arabicPeriod"/>
            </a:pPr>
            <a:r>
              <a:t>Applying effective reading and note-making strategies</a:t>
            </a:r>
          </a:p>
          <a:p>
            <a:pPr marL="685800" lvl="1" indent="-342900">
              <a:buAutoNum type="arabicPeriod"/>
            </a:pPr>
            <a:r>
              <a:t>Organizing and storing information</a:t>
            </a:r>
          </a:p>
          <a:p>
            <a:pPr marL="685800" lvl="1" indent="-342900">
              <a:buAutoNum type="arabicPeriod"/>
            </a:pPr>
            <a:r>
              <a:t>Sharing information appropriately</a:t>
            </a:r>
          </a:p>
          <a:p>
            <a:pPr marL="685800" lvl="1" indent="-342900">
              <a:buAutoNum type="arabicPeriod"/>
            </a:pPr>
            <a:r>
              <a:t>Applying information and attributing sources</a:t>
            </a:r>
          </a:p>
          <a:p>
            <a:pPr marL="685800" lvl="1" indent="-342900">
              <a:buAutoNum type="arabicPeriod"/>
            </a:pPr>
            <a:r>
              <a:t>Moving flexibly between these stages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A3BBA-398B-6515-6F6B-BBFD74516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Key Process 1: Defining the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b="1"/>
              <a:t>Work Out What You Really Need:</a:t>
            </a:r>
            <a:r>
              <a:t> This is the crucial first step.</a:t>
            </a:r>
          </a:p>
          <a:p>
            <a:pPr lvl="0"/>
            <a:r>
              <a:t>Use assignment titles and background info to identify key words, dates, and places.</a:t>
            </a:r>
          </a:p>
          <a:p>
            <a:pPr lvl="0"/>
            <a:r>
              <a:t>Be clear and precise about the information you’re seeking to save time and effort.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0DE56B-0875-5CE0-05E5-1E094616C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Key Processes 2 &amp; 3: Quality &amp; Where to Look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b="1"/>
              <a:t>2. Using Material of Suitable Quality and Content:</a:t>
            </a:r>
          </a:p>
          <a:p>
            <a:pPr lvl="1"/>
            <a:r>
              <a:t>Identify good quality and relevant sources.</a:t>
            </a:r>
          </a:p>
          <a:p>
            <a:pPr lvl="1"/>
            <a:r>
              <a:t>Reject irrelevant material quickly.</a:t>
            </a:r>
          </a:p>
          <a:p>
            <a:pPr lvl="0"/>
            <a:r>
              <a:rPr b="1"/>
              <a:t>3. Knowing Where to Look:</a:t>
            </a:r>
          </a:p>
          <a:p>
            <a:pPr lvl="1"/>
            <a:r>
              <a:t>Library catalogues, Google Scholar, Shibboleth, bibliographic databases, gateway services, digital repositories.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AC9F7-AC1C-AC72-2ED7-FDFFC9ADD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Key Processes 4 &amp; 5: Tools &amp; 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b="1"/>
              <a:t>4. Using the Right Tools:</a:t>
            </a:r>
          </a:p>
          <a:p>
            <a:pPr lvl="1"/>
            <a:r>
              <a:t>Tools for searching, storage, referencing, and sharing.</a:t>
            </a:r>
          </a:p>
          <a:p>
            <a:pPr lvl="0"/>
            <a:r>
              <a:rPr b="1"/>
              <a:t>5. Using the Most Appropriate Search Methods:</a:t>
            </a:r>
          </a:p>
          <a:p>
            <a:pPr lvl="1"/>
            <a:r>
              <a:t>Limit or extend searches as needed.</a:t>
            </a:r>
          </a:p>
          <a:p>
            <a:pPr lvl="1"/>
            <a:r>
              <a:t>Use advanced search techniques (e.g., Boolean operators).</a:t>
            </a:r>
          </a:p>
          <a:p>
            <a:pPr lvl="1"/>
            <a:r>
              <a:t>Develop subject-specific search strategies.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D435CE-8C27-763D-4214-55E57EEE4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Key Processes 7 &amp; 9: Organizing, Storing &amp; Attributing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b="1"/>
              <a:t>7. Organizing and Storing for Quick and Easy Use:</a:t>
            </a:r>
          </a:p>
          <a:p>
            <a:pPr lvl="1"/>
            <a:r>
              <a:t>Whittle down information to avoid overload.</a:t>
            </a:r>
          </a:p>
          <a:p>
            <a:pPr lvl="1"/>
            <a:r>
              <a:t>Store and tag information for easy retrieval.</a:t>
            </a:r>
          </a:p>
          <a:p>
            <a:pPr lvl="1"/>
            <a:r>
              <a:t>Organize and back up files.</a:t>
            </a:r>
          </a:p>
          <a:p>
            <a:pPr lvl="0"/>
            <a:r>
              <a:rPr b="1"/>
              <a:t>9. Applying Information and Attributing Sources:</a:t>
            </a:r>
          </a:p>
          <a:p>
            <a:pPr lvl="1"/>
            <a:r>
              <a:t>Select the best material for your purpose.</a:t>
            </a:r>
          </a:p>
          <a:p>
            <a:pPr lvl="1"/>
            <a:r>
              <a:t>Combine and synthesize information from multiple sources.</a:t>
            </a:r>
          </a:p>
          <a:p>
            <a:pPr lvl="1"/>
            <a:r>
              <a:t>Cite and reference appropriately to avoid plagiarism.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BCA68A-5003-FF98-FEEA-63C27665A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20</a:t>
            </a:fld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Managing Information Overload: Whittling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t>Managing vast amounts of information is a common challenge.</a:t>
            </a:r>
          </a:p>
          <a:p>
            <a:pPr lvl="0"/>
            <a:r>
              <a:t>You cannot include everything—be selective.</a:t>
            </a:r>
          </a:p>
          <a:p>
            <a:pPr lvl="0"/>
            <a:r>
              <a:t>It’s normal not to read everything; focus on what’s essential.</a:t>
            </a:r>
          </a:p>
          <a:p>
            <a:pPr lvl="0"/>
            <a:r>
              <a:t>Start with effective reading and note-making strategies.</a:t>
            </a:r>
          </a:p>
          <a:p>
            <a:pPr lvl="0"/>
            <a:r>
              <a:t>Keep whittling down to avoid being overwhelmed.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F6B20A-0665-FE82-03A8-A82F2B0E5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21</a:t>
            </a:fld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Strategies for Whittling Down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t>Decide on a number of sources to use for focus.</a:t>
            </a:r>
          </a:p>
          <a:p>
            <a:pPr lvl="0"/>
            <a:r>
              <a:t>Focus on quality, not quantity.</a:t>
            </a:r>
          </a:p>
          <a:p>
            <a:pPr lvl="0"/>
            <a:r>
              <a:t>Develop good search techniques and use specialist repositories.</a:t>
            </a:r>
          </a:p>
          <a:p>
            <a:pPr lvl="0"/>
            <a:r>
              <a:t>Don’t settle for the first results—look deeper.</a:t>
            </a:r>
          </a:p>
          <a:p>
            <a:pPr lvl="0"/>
            <a:r>
              <a:t>Continuously refine your search questions.</a:t>
            </a:r>
          </a:p>
          <a:p>
            <a:pPr lvl="0"/>
            <a:r>
              <a:t>Manage peripheral information—decide what’s essential now and what to follow up later.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9EE9C8-D2B6-90DF-3EFD-C5F8BEBFD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22</a:t>
            </a:fld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Conclusion &amp; Q&amp;A (10 minutes)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773D38-A6A5-E4D9-DAE8-7EF0B1CB9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b="1"/>
              <a:t>Effective Reading:</a:t>
            </a:r>
            <a:r>
              <a:t> Use selective reading strategies (relevance, amount, reliability) to manage workloads and find crucial information.</a:t>
            </a:r>
          </a:p>
          <a:p>
            <a:pPr lvl="0"/>
            <a:r>
              <a:rPr b="1"/>
              <a:t>Strategic Note-Making:</a:t>
            </a:r>
            <a:r>
              <a:t> Make notes actively, in your own words, and organize them for easy retrieval. Record sources to avoid plagiarism.</a:t>
            </a:r>
          </a:p>
          <a:p>
            <a:pPr lvl="0"/>
            <a:r>
              <a:rPr b="1"/>
              <a:t>Researching &amp; Information Management:</a:t>
            </a:r>
            <a:r>
              <a:t> Master the 10 processes for managing information, from defining tasks to attributing sources. Be selective and continually refine your approach.</a:t>
            </a:r>
          </a:p>
          <a:p>
            <a:pPr lvl="0"/>
            <a:r>
              <a:t>These skills are fundamental for university research and lifelong learning.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0E17AE-7FAE-D54D-A0E1-680E48082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24</a:t>
            </a:fld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Questions &amp;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t>What aspects of effective reading, note-making, or information management do you feel most confident about?</a:t>
            </a:r>
          </a:p>
          <a:p>
            <a:pPr lvl="0"/>
            <a:r>
              <a:t>What areas do you need to focus on developing further as you prepare for university?</a:t>
            </a:r>
          </a:p>
          <a:p>
            <a:pPr lvl="0"/>
            <a:r>
              <a:t>Any questions about today’s lecture or preparing for university research?</a:t>
            </a:r>
          </a:p>
          <a:p>
            <a:pPr lvl="0"/>
            <a:r>
              <a:rPr b="1"/>
              <a:t>Thank you!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90D1C9-933E-262C-066E-01B3319DB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25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 orange colour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y orange colour" id="{4F737C73-4931-4EEA-84B0-0A69217213C1}" vid="{643F6DB8-0C5B-45E3-B681-2D184FAFAF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My orange colour</Template>
  <TotalTime>1665</TotalTime>
  <Words>2350</Words>
  <Application>Microsoft Office PowerPoint</Application>
  <PresentationFormat>On-screen Show (16:9)</PresentationFormat>
  <Paragraphs>212</Paragraphs>
  <Slides>25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Calibri</vt:lpstr>
      <vt:lpstr>Courier New</vt:lpstr>
      <vt:lpstr>Franklin Gothic Book</vt:lpstr>
      <vt:lpstr>Perpetua</vt:lpstr>
      <vt:lpstr>Wingdings</vt:lpstr>
      <vt:lpstr>Wingdings 2</vt:lpstr>
      <vt:lpstr>My orange colour</vt:lpstr>
      <vt:lpstr>Preparing for University Research: Effective Information Management</vt:lpstr>
      <vt:lpstr>Preparing for University Research: Effective Information Management</vt:lpstr>
      <vt:lpstr>Lecture Overview</vt:lpstr>
      <vt:lpstr>Part 1: Effective Reading for Higher Level Study</vt:lpstr>
      <vt:lpstr>What Do I Actually Need to Read? (Selective Reading)</vt:lpstr>
      <vt:lpstr>What Do I Actually Need to Read? (Selective Reading Continued)</vt:lpstr>
      <vt:lpstr>What Do I Actually Need to Read? (Selecting by Reliability)</vt:lpstr>
      <vt:lpstr>Increasing Your Reading Speed (and Efficiency)</vt:lpstr>
      <vt:lpstr>Activity/Reflection: Your Reading Habits</vt:lpstr>
      <vt:lpstr>Part 2: Strategic Note-Making (40 minutes)</vt:lpstr>
      <vt:lpstr>How to Make Notes for Higher Level Study</vt:lpstr>
      <vt:lpstr>How to Make Notes for Higher Level Study (Continued)</vt:lpstr>
      <vt:lpstr>Organize Your Notes</vt:lpstr>
      <vt:lpstr>Break (15 minutes)</vt:lpstr>
      <vt:lpstr>Part 3: Researching and Managing Information for Study (40 minutes)</vt:lpstr>
      <vt:lpstr>Managing Information for Academic Study: An Overview</vt:lpstr>
      <vt:lpstr>Key Process 1: Defining the Task</vt:lpstr>
      <vt:lpstr>Key Processes 2 &amp; 3: Quality &amp; Where to Look</vt:lpstr>
      <vt:lpstr>Key Processes 4 &amp; 5: Tools &amp; Search Methods</vt:lpstr>
      <vt:lpstr>Key Processes 7 &amp; 9: Organizing, Storing &amp; Attributing</vt:lpstr>
      <vt:lpstr>Managing Information Overload: Whittling Down</vt:lpstr>
      <vt:lpstr>Strategies for Whittling Down Information</vt:lpstr>
      <vt:lpstr>Conclusion &amp; Q&amp;A (10 minutes)</vt:lpstr>
      <vt:lpstr>Key Takeaways</vt:lpstr>
      <vt:lpstr>Questions &amp; Discussion</vt:lpstr>
    </vt:vector>
  </TitlesOfParts>
  <LinksUpToDate>false</LinksUpToDate>
  <SharedDoc>false</SharedDoc>
  <HyperlinksChanged>false</HyperlinksChanged>
  <AppVersion>16.0000</AppVersion>
</Properties>
</file>

<file path=docProps/app0.xml><?xml version="1.0" encoding="utf-8"?>
<Properties xmlns="http://schemas.openxmlformats.org/officeDocument/2006/extended-properties" xmlns:vt="http://schemas.openxmlformats.org/officeDocument/2006/docPropsVTypes">
  <TotalTime>2</TotalTime>
  <Words>49</Words>
  <Application>Microsoft Macintosh PowerPoint</Application>
  <PresentationFormat>On-screen Show (16:9)</PresentationFormat>
  <Paragraphs>15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Presentation Title</vt:lpstr>
      <vt:lpstr>Slide Title</vt:lpstr>
      <vt:lpstr>Section header</vt:lpstr>
      <vt:lpstr>Slide Title for Two-Content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for University Research: Effective Information Management</dc:title>
  <dc:creator>Lecture Overview</dc:creator>
  <cp:keywords/>
  <cp:lastModifiedBy>Xicheng Liu</cp:lastModifiedBy>
  <cp:revision>5</cp:revision>
  <dcterms:created xsi:type="dcterms:W3CDTF">2025-10-11T07:08:22Z</dcterms:created>
  <dcterms:modified xsi:type="dcterms:W3CDTF">2025-12-04T19:46:17Z</dcterms:modified>
</cp:coreProperties>
</file>