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BF64FE-6C8E-1C4D-8CE5-90E80EE644D9}" v="4" dt="2026-02-16T01:13:40.0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khiya Amar" userId="4af6b69bd8363dcd" providerId="LiveId" clId="{DFB96DB4-17DA-4AC5-BE95-233123D3FB12}"/>
    <pc:docChg chg="custSel modSld">
      <pc:chgData name="Sakhiya Amar" userId="4af6b69bd8363dcd" providerId="LiveId" clId="{DFB96DB4-17DA-4AC5-BE95-233123D3FB12}" dt="2026-02-16T01:13:40.051" v="3" actId="22"/>
      <pc:docMkLst>
        <pc:docMk/>
      </pc:docMkLst>
      <pc:sldChg chg="addSp delSp modSp mod">
        <pc:chgData name="Sakhiya Amar" userId="4af6b69bd8363dcd" providerId="LiveId" clId="{DFB96DB4-17DA-4AC5-BE95-233123D3FB12}" dt="2026-02-16T01:13:40.051" v="3" actId="22"/>
        <pc:sldMkLst>
          <pc:docMk/>
          <pc:sldMk cId="1261703068" sldId="257"/>
        </pc:sldMkLst>
        <pc:spChg chg="del">
          <ac:chgData name="Sakhiya Amar" userId="4af6b69bd8363dcd" providerId="LiveId" clId="{DFB96DB4-17DA-4AC5-BE95-233123D3FB12}" dt="2026-02-16T01:12:44.463" v="0" actId="478"/>
          <ac:spMkLst>
            <pc:docMk/>
            <pc:sldMk cId="1261703068" sldId="257"/>
            <ac:spMk id="3" creationId="{D044BD6B-EBCD-B905-A46A-C377B816BF6B}"/>
          </ac:spMkLst>
        </pc:spChg>
        <pc:spChg chg="add mod">
          <ac:chgData name="Sakhiya Amar" userId="4af6b69bd8363dcd" providerId="LiveId" clId="{DFB96DB4-17DA-4AC5-BE95-233123D3FB12}" dt="2026-02-16T01:13:40.051" v="3" actId="22"/>
          <ac:spMkLst>
            <pc:docMk/>
            <pc:sldMk cId="1261703068" sldId="257"/>
            <ac:spMk id="4" creationId="{2716DB2D-2371-2908-BB9A-181CA18AAF85}"/>
          </ac:spMkLst>
        </pc:spChg>
        <pc:spChg chg="add del mod">
          <ac:chgData name="Sakhiya Amar" userId="4af6b69bd8363dcd" providerId="LiveId" clId="{DFB96DB4-17DA-4AC5-BE95-233123D3FB12}" dt="2026-02-16T01:12:46.411" v="1" actId="22"/>
          <ac:spMkLst>
            <pc:docMk/>
            <pc:sldMk cId="1261703068" sldId="257"/>
            <ac:spMk id="5" creationId="{37469ACA-F020-C813-07CB-018088F01DB5}"/>
          </ac:spMkLst>
        </pc:spChg>
        <pc:spChg chg="add del mod">
          <ac:chgData name="Sakhiya Amar" userId="4af6b69bd8363dcd" providerId="LiveId" clId="{DFB96DB4-17DA-4AC5-BE95-233123D3FB12}" dt="2026-02-16T01:13:40.051" v="3" actId="22"/>
          <ac:spMkLst>
            <pc:docMk/>
            <pc:sldMk cId="1261703068" sldId="257"/>
            <ac:spMk id="7" creationId="{34846529-00A7-615C-54DF-346508A83203}"/>
          </ac:spMkLst>
        </pc:spChg>
      </pc:sldChg>
    </pc:docChg>
  </pc:docChgLst>
  <pc:docChgLst>
    <pc:chgData name="Fatma Abdul" userId="b800fc07619a01ce" providerId="LiveId" clId="{2DB064CC-9FC1-46BC-A991-A11BDA8673A9}"/>
    <pc:docChg chg="undo custSel modSld">
      <pc:chgData name="Fatma Abdul" userId="b800fc07619a01ce" providerId="LiveId" clId="{2DB064CC-9FC1-46BC-A991-A11BDA8673A9}" dt="2026-02-16T00:00:00.694" v="534" actId="27636"/>
      <pc:docMkLst>
        <pc:docMk/>
      </pc:docMkLst>
      <pc:sldChg chg="modSp mod">
        <pc:chgData name="Fatma Abdul" userId="b800fc07619a01ce" providerId="LiveId" clId="{2DB064CC-9FC1-46BC-A991-A11BDA8673A9}" dt="2026-02-14T22:29:04.466" v="424" actId="27636"/>
        <pc:sldMkLst>
          <pc:docMk/>
          <pc:sldMk cId="3093033715" sldId="256"/>
        </pc:sldMkLst>
        <pc:spChg chg="mod">
          <ac:chgData name="Fatma Abdul" userId="b800fc07619a01ce" providerId="LiveId" clId="{2DB064CC-9FC1-46BC-A991-A11BDA8673A9}" dt="2026-02-14T22:29:04.466" v="424" actId="27636"/>
          <ac:spMkLst>
            <pc:docMk/>
            <pc:sldMk cId="3093033715" sldId="256"/>
            <ac:spMk id="3" creationId="{A4FC9F56-9F66-BC6F-A534-EBB66CDD4CAC}"/>
          </ac:spMkLst>
        </pc:spChg>
      </pc:sldChg>
      <pc:sldChg chg="modSp mod">
        <pc:chgData name="Fatma Abdul" userId="b800fc07619a01ce" providerId="LiveId" clId="{2DB064CC-9FC1-46BC-A991-A11BDA8673A9}" dt="2026-02-15T23:53:41.349" v="508" actId="207"/>
        <pc:sldMkLst>
          <pc:docMk/>
          <pc:sldMk cId="1261703068" sldId="257"/>
        </pc:sldMkLst>
        <pc:spChg chg="mod">
          <ac:chgData name="Fatma Abdul" userId="b800fc07619a01ce" providerId="LiveId" clId="{2DB064CC-9FC1-46BC-A991-A11BDA8673A9}" dt="2026-02-15T23:53:41.349" v="508" actId="207"/>
          <ac:spMkLst>
            <pc:docMk/>
            <pc:sldMk cId="1261703068" sldId="257"/>
            <ac:spMk id="3" creationId="{D044BD6B-EBCD-B905-A46A-C377B816BF6B}"/>
          </ac:spMkLst>
        </pc:spChg>
      </pc:sldChg>
      <pc:sldChg chg="modSp mod">
        <pc:chgData name="Fatma Abdul" userId="b800fc07619a01ce" providerId="LiveId" clId="{2DB064CC-9FC1-46BC-A991-A11BDA8673A9}" dt="2026-02-15T23:58:54.844" v="511" actId="27636"/>
        <pc:sldMkLst>
          <pc:docMk/>
          <pc:sldMk cId="3255244349" sldId="258"/>
        </pc:sldMkLst>
        <pc:spChg chg="mod">
          <ac:chgData name="Fatma Abdul" userId="b800fc07619a01ce" providerId="LiveId" clId="{2DB064CC-9FC1-46BC-A991-A11BDA8673A9}" dt="2026-02-15T23:58:54.844" v="511" actId="27636"/>
          <ac:spMkLst>
            <pc:docMk/>
            <pc:sldMk cId="3255244349" sldId="258"/>
            <ac:spMk id="3" creationId="{24A6BAD8-4AE1-8A9B-031B-9BA0097357E9}"/>
          </ac:spMkLst>
        </pc:spChg>
      </pc:sldChg>
      <pc:sldChg chg="modSp mod">
        <pc:chgData name="Fatma Abdul" userId="b800fc07619a01ce" providerId="LiveId" clId="{2DB064CC-9FC1-46BC-A991-A11BDA8673A9}" dt="2026-02-15T23:53:20.930" v="506" actId="207"/>
        <pc:sldMkLst>
          <pc:docMk/>
          <pc:sldMk cId="3839318087" sldId="259"/>
        </pc:sldMkLst>
        <pc:spChg chg="mod">
          <ac:chgData name="Fatma Abdul" userId="b800fc07619a01ce" providerId="LiveId" clId="{2DB064CC-9FC1-46BC-A991-A11BDA8673A9}" dt="2026-02-15T23:53:20.930" v="506" actId="207"/>
          <ac:spMkLst>
            <pc:docMk/>
            <pc:sldMk cId="3839318087" sldId="259"/>
            <ac:spMk id="3" creationId="{3F49636F-DB01-B2D1-8828-B7BA272D0C4A}"/>
          </ac:spMkLst>
        </pc:spChg>
      </pc:sldChg>
      <pc:sldChg chg="modSp mod">
        <pc:chgData name="Fatma Abdul" userId="b800fc07619a01ce" providerId="LiveId" clId="{2DB064CC-9FC1-46BC-A991-A11BDA8673A9}" dt="2026-02-15T23:53:13.505" v="505" actId="207"/>
        <pc:sldMkLst>
          <pc:docMk/>
          <pc:sldMk cId="3387738290" sldId="260"/>
        </pc:sldMkLst>
        <pc:spChg chg="mod">
          <ac:chgData name="Fatma Abdul" userId="b800fc07619a01ce" providerId="LiveId" clId="{2DB064CC-9FC1-46BC-A991-A11BDA8673A9}" dt="2026-02-15T23:53:13.505" v="505" actId="207"/>
          <ac:spMkLst>
            <pc:docMk/>
            <pc:sldMk cId="3387738290" sldId="260"/>
            <ac:spMk id="3" creationId="{EFD6704F-3E41-3B9B-C079-A75EA11979E4}"/>
          </ac:spMkLst>
        </pc:spChg>
      </pc:sldChg>
      <pc:sldChg chg="modSp mod">
        <pc:chgData name="Fatma Abdul" userId="b800fc07619a01ce" providerId="LiveId" clId="{2DB064CC-9FC1-46BC-A991-A11BDA8673A9}" dt="2026-02-15T23:53:07.279" v="504" actId="207"/>
        <pc:sldMkLst>
          <pc:docMk/>
          <pc:sldMk cId="4125112710" sldId="261"/>
        </pc:sldMkLst>
        <pc:spChg chg="mod">
          <ac:chgData name="Fatma Abdul" userId="b800fc07619a01ce" providerId="LiveId" clId="{2DB064CC-9FC1-46BC-A991-A11BDA8673A9}" dt="2026-02-15T23:53:07.279" v="504" actId="207"/>
          <ac:spMkLst>
            <pc:docMk/>
            <pc:sldMk cId="4125112710" sldId="261"/>
            <ac:spMk id="3" creationId="{9CE9A3C4-5E81-EF2A-99EB-E676EA4D596B}"/>
          </ac:spMkLst>
        </pc:spChg>
      </pc:sldChg>
      <pc:sldChg chg="modSp mod">
        <pc:chgData name="Fatma Abdul" userId="b800fc07619a01ce" providerId="LiveId" clId="{2DB064CC-9FC1-46BC-A991-A11BDA8673A9}" dt="2026-02-16T00:00:00.694" v="534" actId="27636"/>
        <pc:sldMkLst>
          <pc:docMk/>
          <pc:sldMk cId="575597677" sldId="262"/>
        </pc:sldMkLst>
        <pc:spChg chg="mod">
          <ac:chgData name="Fatma Abdul" userId="b800fc07619a01ce" providerId="LiveId" clId="{2DB064CC-9FC1-46BC-A991-A11BDA8673A9}" dt="2026-02-16T00:00:00.694" v="534" actId="27636"/>
          <ac:spMkLst>
            <pc:docMk/>
            <pc:sldMk cId="575597677" sldId="262"/>
            <ac:spMk id="3" creationId="{466B50EC-0F99-9620-C53E-3FC90B5FF7AF}"/>
          </ac:spMkLst>
        </pc:spChg>
      </pc:sldChg>
      <pc:sldChg chg="modSp mod">
        <pc:chgData name="Fatma Abdul" userId="b800fc07619a01ce" providerId="LiveId" clId="{2DB064CC-9FC1-46BC-A991-A11BDA8673A9}" dt="2026-02-15T23:52:49.553" v="502" actId="207"/>
        <pc:sldMkLst>
          <pc:docMk/>
          <pc:sldMk cId="2663637035" sldId="263"/>
        </pc:sldMkLst>
        <pc:spChg chg="mod">
          <ac:chgData name="Fatma Abdul" userId="b800fc07619a01ce" providerId="LiveId" clId="{2DB064CC-9FC1-46BC-A991-A11BDA8673A9}" dt="2026-02-15T23:52:49.553" v="502" actId="207"/>
          <ac:spMkLst>
            <pc:docMk/>
            <pc:sldMk cId="2663637035" sldId="263"/>
            <ac:spMk id="3" creationId="{713E52DD-774D-FA2E-09E3-ADA8F447338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908889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98336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32901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702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2/15/2026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4676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2/15/2026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84489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2/15/2026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4961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80092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86232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236860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69856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560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pic>
        <p:nvPicPr>
          <p:cNvPr id="4" name="Picture 3" descr="Colorful liquid art">
            <a:extLst>
              <a:ext uri="{FF2B5EF4-FFF2-40B4-BE49-F238E27FC236}">
                <a16:creationId xmlns:a16="http://schemas.microsoft.com/office/drawing/2014/main" id="{B71E0085-33E2-4357-D767-04F5B73F83B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0143" r="-1" b="9479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0F6F996-9B3C-2140-6C1E-0D3F5E031E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9238" y="1145080"/>
            <a:ext cx="9090476" cy="2179601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4400" b="1">
                <a:solidFill>
                  <a:srgbClr val="FFFFFF"/>
                </a:solidFill>
              </a:rPr>
              <a:t>ATFA XASAN,2433460</a:t>
            </a:r>
            <a:br>
              <a:rPr lang="en-GB" sz="4400" b="1">
                <a:solidFill>
                  <a:srgbClr val="FFFFFF"/>
                </a:solidFill>
              </a:rPr>
            </a:br>
            <a:r>
              <a:rPr lang="en-GB" sz="4400" b="1">
                <a:solidFill>
                  <a:srgbClr val="FFFFFF"/>
                </a:solidFill>
              </a:rPr>
              <a:t>Psychology in Health and Social Care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C9F56-9F66-BC6F-A534-EBB66CDD4C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99029" y="3774105"/>
            <a:ext cx="6190895" cy="1633040"/>
          </a:xfrm>
        </p:spPr>
        <p:txBody>
          <a:bodyPr anchor="t">
            <a:normAutofit fontScale="92500" lnSpcReduction="20000"/>
          </a:bodyPr>
          <a:lstStyle/>
          <a:p>
            <a:pPr algn="ctr"/>
            <a:r>
              <a:rPr lang="en-GB" sz="2800" b="1">
                <a:solidFill>
                  <a:srgbClr val="FFFFFF"/>
                </a:solidFill>
              </a:rPr>
              <a:t>LCHS4010</a:t>
            </a:r>
            <a:br>
              <a:rPr lang="en-GB" sz="2800" b="1">
                <a:solidFill>
                  <a:srgbClr val="FFFFFF"/>
                </a:solidFill>
              </a:rPr>
            </a:br>
            <a:r>
              <a:rPr lang="en-GB" sz="2800" b="1">
                <a:solidFill>
                  <a:srgbClr val="FFFFFF"/>
                </a:solidFill>
              </a:rPr>
              <a:t>Assessment 1: Individual Presentation</a:t>
            </a:r>
            <a:br>
              <a:rPr lang="en-GB" sz="2800" b="1">
                <a:solidFill>
                  <a:srgbClr val="FFFFFF"/>
                </a:solidFill>
              </a:rPr>
            </a:br>
            <a:r>
              <a:rPr lang="en-GB" sz="2800" b="1">
                <a:solidFill>
                  <a:srgbClr val="FFFFFF"/>
                </a:solidFill>
              </a:rPr>
              <a:t>LECTURE: ALICE CLAYTON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5A2CBEC-4F23-437D-9D03-9968C9B79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94120" y="-1094120"/>
            <a:ext cx="1085312" cy="3273554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8356" y="353329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264A856-A4F6-4068-9AC3-7B38A00DA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2983E8C-44FB-463B-B6B0-B53E96ACC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6AD7FCC-3422-42C3-A2AD-69ADFEA6E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C4ECA670-C540-4DCE-8F03-EC843D518C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ECB6083-DDE0-460C-987E-E64587630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78004C4-6786-473C-BB2A-AAA6EF1151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455376B6-DAB5-4A34-A8BE-15DE02CAF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EC2A85A1-668E-48DF-A484-FADE64BE6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D16C5EE-54EB-4800-8860-E622EEDE84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930337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FB584-D4B9-2C4D-3990-D7B2396F6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716DB2D-2371-2908-BB9A-181CA18AAF8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572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914400" indent="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Hello , My name is Atfa </a:t>
            </a:r>
            <a:r>
              <a:rPr lang="en-GB" err="1"/>
              <a:t>Xasan</a:t>
            </a:r>
            <a:r>
              <a:rPr lang="en-GB"/>
              <a:t> . Today I will be discussing the case of </a:t>
            </a:r>
            <a:r>
              <a:rPr lang="en-US"/>
              <a:t>J</a:t>
            </a:r>
            <a:r>
              <a:rPr lang="en-GB" err="1"/>
              <a:t>enny</a:t>
            </a:r>
            <a:r>
              <a:rPr lang="en-GB"/>
              <a:t> and how it affected</a:t>
            </a:r>
            <a:r>
              <a:rPr lang="en-US"/>
              <a:t> her</a:t>
            </a:r>
            <a:r>
              <a:rPr lang="en-GB"/>
              <a:t> as young career by using </a:t>
            </a:r>
            <a:r>
              <a:rPr lang="en-GB" err="1"/>
              <a:t>Bowlby’s</a:t>
            </a:r>
            <a:r>
              <a:rPr lang="en-GB"/>
              <a:t> attachment theory .(</a:t>
            </a:r>
            <a:r>
              <a:rPr lang="en-GB" err="1"/>
              <a:t>Bowlby</a:t>
            </a:r>
            <a:r>
              <a:rPr lang="en-GB"/>
              <a:t>, 1969).</a:t>
            </a:r>
          </a:p>
          <a:p>
            <a:r>
              <a:rPr lang="en-GB"/>
              <a:t>This presentation will give </a:t>
            </a:r>
            <a:r>
              <a:rPr lang="en-US"/>
              <a:t>a </a:t>
            </a:r>
            <a:r>
              <a:rPr lang="en-GB"/>
              <a:t>good understanding of </a:t>
            </a:r>
            <a:r>
              <a:rPr lang="en-US"/>
              <a:t>Jenny’s</a:t>
            </a:r>
            <a:r>
              <a:rPr lang="en-GB"/>
              <a:t> case and how she has taken care of her mother for five years </a:t>
            </a:r>
            <a:r>
              <a:rPr lang="en-US"/>
              <a:t>after</a:t>
            </a:r>
            <a:r>
              <a:rPr lang="en-GB"/>
              <a:t> her father death and</a:t>
            </a:r>
            <a:r>
              <a:rPr lang="en-US"/>
              <a:t> how</a:t>
            </a:r>
            <a:r>
              <a:rPr lang="en-GB"/>
              <a:t> it has affected everything in her life  . ( </a:t>
            </a:r>
            <a:r>
              <a:rPr lang="en-GB" err="1"/>
              <a:t>Bowlby</a:t>
            </a:r>
            <a:r>
              <a:rPr lang="en-GB"/>
              <a:t> , 1969).</a:t>
            </a:r>
          </a:p>
        </p:txBody>
      </p:sp>
    </p:spTree>
    <p:extLst>
      <p:ext uri="{BB962C8B-B14F-4D97-AF65-F5344CB8AC3E}">
        <p14:creationId xmlns:p14="http://schemas.microsoft.com/office/powerpoint/2010/main" val="12617030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E906B-9F80-F483-AF80-37D5C4BCF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Overview of Bowlby’s Attachment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6BAD8-4AE1-8A9B-031B-9BA0097357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The child’s emotional attachment to the primary caregiver can be explained by the attachment theory of Bowlby. (Bowlby 1969).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Secure attachment, as explained by the attachment theory, occurs as a result of kind and dependable care. (Bowlby 1969).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Children’s early experiences of attachment shape their working models, which affect their future relationships and emotional development. Shaver &amp; Cassidy (2016).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Emotional difficulties and insecure attachment are two of the outcomes of interrupted care. Cassidy and Shaver, 2016; Bowlby, 1969.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244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EC464E-7443-FEE7-17A8-55741E58E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Applying key concepts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9636F-DB01-B2D1-8828-B7BA272D0C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An important attachment figure was lost when Jenny's father passed away. Bowlby (1969).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Jenny's act of providing care is an example of parentification, in which a child assumes adult duties. </a:t>
            </a:r>
            <a:r>
              <a:rPr lang="en-GB" err="1"/>
              <a:t>Bhagwanjee</a:t>
            </a:r>
            <a:r>
              <a:rPr lang="en-GB"/>
              <a:t>, Govender, and Joseph (2006).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This could make Jenny feel less supported emotionally and lead to more stress. Stein (2012).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According to attachment theory, this may influence internal working models and lead Jenny to put other people before herself. Bowlby, 1988; Shaver &amp; Cassidy, 2016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Jenny's adolescent emotional health may suffer as a result of these experiences (Stein, 2012).</a:t>
            </a:r>
          </a:p>
        </p:txBody>
      </p:sp>
    </p:spTree>
    <p:extLst>
      <p:ext uri="{BB962C8B-B14F-4D97-AF65-F5344CB8AC3E}">
        <p14:creationId xmlns:p14="http://schemas.microsoft.com/office/powerpoint/2010/main" val="38393180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EFAC8-BA93-2EAD-1FD2-6AEF31042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Practical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D6704F-3E41-3B9B-C079-A75EA11979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Jenny's mother can receive community care, which lessens Jenny's caregiving responsibilities and gives her emotional stability instead of accountability. Bowlby (1988).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In addition to assisting Jenny in processing her loss, counselling and bereavement support can help her form stable attachment patterns. Thompson, 2016.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According to Bowlby, locating a reliable adult (such as a teacher or youth worker) can serve as a safe base.(Bowlby 1991).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Jenny is better able to develop healthy attachments outside the home when stable peer and adult relationships are encouraged. Bowlby (1988) and Cassidy and Shaver (2016).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Jenny's emotional needs are supported during adolescence when there are clear boundaries around who is responsible for what. </a:t>
            </a:r>
            <a:r>
              <a:rPr lang="en-GB" err="1"/>
              <a:t>Bhagwanjee</a:t>
            </a:r>
            <a:r>
              <a:rPr lang="en-GB"/>
              <a:t>, Govender, and Joseph (2006).</a:t>
            </a:r>
          </a:p>
        </p:txBody>
      </p:sp>
    </p:spTree>
    <p:extLst>
      <p:ext uri="{BB962C8B-B14F-4D97-AF65-F5344CB8AC3E}">
        <p14:creationId xmlns:p14="http://schemas.microsoft.com/office/powerpoint/2010/main" val="33877382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CE029-64F1-3AE4-D3BA-DB6A1DA88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Nature versus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9A3C4-5E81-EF2A-99EB-E676EA4D59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Environmental influences (nurture): Jenny’s role as a young carer, the death of her father, and the absence of peer and social support are the major environmental influences on Jenny’s emotional well-being. (Joseph, Govender, &amp; </a:t>
            </a:r>
            <a:r>
              <a:rPr lang="en-GB" err="1"/>
              <a:t>Bhagwanjee</a:t>
            </a:r>
            <a:r>
              <a:rPr lang="en-GB"/>
              <a:t>, 2006; Stein, 2012).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Jenny’s role as a young carer may have caused her to develop higher levels of stress and anxiety, and these may have restricted her opportunities for ‘normal’ teenage development. (Stein, 2012)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Biological influences (nature): Adolescence is the period of development of the brain, especially in the areas of emotion and decision-making. (Thompson, 2016).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Jenny’s sensitivity to environmental stress may be one of the biological influences on her reaction to the demands of her role as a young carer. (Thompson, 2016).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Extent of influence: Although the interaction of environmental and biological factors contributes to the development of the child, the environment has the strongest influence on the child’s psychological development. (Joseph, Govender, &amp; </a:t>
            </a:r>
            <a:r>
              <a:rPr lang="en-GB" err="1"/>
              <a:t>Bhagwanjee</a:t>
            </a:r>
            <a:r>
              <a:rPr lang="en-GB"/>
              <a:t>, 2006; Stein, 2012)</a:t>
            </a:r>
          </a:p>
        </p:txBody>
      </p:sp>
    </p:spTree>
    <p:extLst>
      <p:ext uri="{BB962C8B-B14F-4D97-AF65-F5344CB8AC3E}">
        <p14:creationId xmlns:p14="http://schemas.microsoft.com/office/powerpoint/2010/main" val="4125112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45D54B-87AE-B7B2-D0AE-5CC9F00E6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B50EC-0F99-9620-C53E-3FC90B5FF7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1077" y="2112631"/>
            <a:ext cx="10193083" cy="3958301"/>
          </a:xfrm>
        </p:spPr>
        <p:txBody>
          <a:bodyPr>
            <a:normAutofit fontScale="70000" lnSpcReduction="20000"/>
          </a:bodyPr>
          <a:lstStyle/>
          <a:p>
            <a:endParaRPr lang="en-GB"/>
          </a:p>
          <a:p>
            <a:r>
              <a:rPr lang="en-GB"/>
              <a:t>Strength:</a:t>
            </a:r>
          </a:p>
          <a:p>
            <a:r>
              <a:rPr lang="en-GB"/>
              <a:t>Explains how the loss of her father and caregiving role could have impacted Jenny’s psychological and social development. (Bowlby, 1969; Cassidy &amp; Shaver, 2016).</a:t>
            </a:r>
          </a:p>
          <a:p>
            <a:r>
              <a:rPr lang="en-GB"/>
              <a:t>Explains why the need for a secure adult relationship (trusted adult/mentor) is relevant in relation to Jenny’s life. (Bowlby, 1988; Ainsworth &amp; Bowlby, 1991).</a:t>
            </a:r>
          </a:p>
          <a:p>
            <a:r>
              <a:rPr lang="en-GB"/>
              <a:t>Explains the importance of considering Jenny’s emotional well-being in order for her to build up strength and resilience. (Thompson, 2016).</a:t>
            </a:r>
          </a:p>
          <a:p>
            <a:r>
              <a:rPr lang="en-GB"/>
              <a:t>Weaknesses:</a:t>
            </a:r>
          </a:p>
          <a:p>
            <a:r>
              <a:rPr lang="en-GB"/>
              <a:t>Theory mainly focuses on early years, and therefore it may not fully explain how the theory impacted on Jenny’s life as a teenager. (Cassidy &amp; Shaver, 2016; Stein, 2012).</a:t>
            </a:r>
          </a:p>
          <a:p>
            <a:r>
              <a:rPr lang="en-GB"/>
              <a:t>Theory does not take into account the positive aspects and coping strategies that could have helped build up strength and resilience in Jenny’s life. (Stein, 2012).</a:t>
            </a:r>
          </a:p>
          <a:p>
            <a:r>
              <a:rPr lang="en-GB"/>
              <a:t>Theory does not fully take into account the role that the environment and society could have played in</a:t>
            </a:r>
          </a:p>
        </p:txBody>
      </p:sp>
    </p:spTree>
    <p:extLst>
      <p:ext uri="{BB962C8B-B14F-4D97-AF65-F5344CB8AC3E}">
        <p14:creationId xmlns:p14="http://schemas.microsoft.com/office/powerpoint/2010/main" val="575597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6BD3-F927-A195-FC2D-414F78E33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6" y="908988"/>
            <a:ext cx="10077557" cy="1325563"/>
          </a:xfrm>
        </p:spPr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3E52DD-774D-FA2E-09E3-ADA8F44733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Jenny’s role as a carer has had an impact on her emotional and social development. (Stein, 2012; Joseph, Govender &amp; </a:t>
            </a:r>
            <a:r>
              <a:rPr lang="en-GB" err="1"/>
              <a:t>Bhagwanjee</a:t>
            </a:r>
            <a:r>
              <a:rPr lang="en-GB"/>
              <a:t>, 2006).</a:t>
            </a:r>
          </a:p>
          <a:p>
            <a:r>
              <a:rPr lang="en-GB"/>
              <a:t>The Attachment Theory of Bowlby explains how the impact of Jenny’s loss, role as a carer, and the type of attachment she has on others contribute to her emotional and social development. (Bowlby, 1969; Bowlby, 1988)</a:t>
            </a:r>
          </a:p>
          <a:p>
            <a:r>
              <a:rPr lang="en-GB"/>
              <a:t>Using the Attachment Theory of Bowlby would be beneficial to Jenny’s emotional and social development through the provision of support like reducing Jenny’s role as a carer and providing Jenny with a trusted adult. (Bowlby, 1988; Thompson, 2016; Ainsworth &amp; Bowlby, 1991).</a:t>
            </a:r>
          </a:p>
          <a:p>
            <a:r>
              <a:rPr lang="en-GB"/>
              <a:t>A combination of support and guidance is essential for Jenny’s emotional and social development as a teenager. (Joseph, Govender &amp; </a:t>
            </a:r>
            <a:r>
              <a:rPr lang="en-GB" err="1"/>
              <a:t>Bhagwanjee</a:t>
            </a:r>
            <a:r>
              <a:rPr lang="en-GB"/>
              <a:t>, 2006; Stein, 2012).</a:t>
            </a:r>
          </a:p>
          <a:p>
            <a:r>
              <a:rPr lang="en-GB"/>
              <a:t>In conclusion: Jenny’s role as a carer has had an impact on Jenny’s emotional and social development. The Attachment Theory of Bowlby has helped to explain the impact of Jenny’s role as a carer on Jenny’s emotional and social development.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6370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47F15-208D-CC40-DCC8-FF0A71562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760AE7-C881-94DA-7408-4177A4A180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Bowlby, J. (1969) Attachment and Loss: Vol. 1. Attachment. London: Penguin.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Bowlby, J. (1988) A Secure Base. London: Routledge.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Cassidy, J. and Shaver, P.R. (2016) Handbook of Attachment. 3rd </a:t>
            </a:r>
            <a:r>
              <a:rPr lang="en-GB" err="1"/>
              <a:t>edn</a:t>
            </a:r>
            <a:r>
              <a:rPr lang="en-GB"/>
              <a:t>. New York: Guilford Press.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Department of Health and Social Care (2018) Care and Support Statutory Guidance. London: DHSC.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Joseph, S., Govender, K. and Bhagwanjee, A. (2006) ‘Caregiving and adolescent development’, Journal of Adolescence, 29(1), pp. 1–15.Stein, M. (2012) Young People Leaving Care. London: Jessica Kingsley Publishers.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Thompson, R.A. (2016) ‘Early attachment and later development’, Current Opinion in Psychology, 15, pp. 46–51.Ainsworth, M.D.S. and Bowlby, J. (1991) An Ethological Approach to Personality Development. New York: Wiley.</a:t>
            </a:r>
          </a:p>
        </p:txBody>
      </p:sp>
    </p:spTree>
    <p:extLst>
      <p:ext uri="{BB962C8B-B14F-4D97-AF65-F5344CB8AC3E}">
        <p14:creationId xmlns:p14="http://schemas.microsoft.com/office/powerpoint/2010/main" val="148044243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Custom 101">
      <a:dk1>
        <a:sysClr val="windowText" lastClr="000000"/>
      </a:dk1>
      <a:lt1>
        <a:sysClr val="window" lastClr="FFFFFF"/>
      </a:lt1>
      <a:dk2>
        <a:srgbClr val="463443"/>
      </a:dk2>
      <a:lt2>
        <a:srgbClr val="F3F0E9"/>
      </a:lt2>
      <a:accent1>
        <a:srgbClr val="D45E5E"/>
      </a:accent1>
      <a:accent2>
        <a:srgbClr val="D49D8C"/>
      </a:accent2>
      <a:accent3>
        <a:srgbClr val="BF873A"/>
      </a:accent3>
      <a:accent4>
        <a:srgbClr val="C05050"/>
      </a:accent4>
      <a:accent5>
        <a:srgbClr val="A89F68"/>
      </a:accent5>
      <a:accent6>
        <a:srgbClr val="8F6B8A"/>
      </a:accent6>
      <a:hlink>
        <a:srgbClr val="D75681"/>
      </a:hlink>
      <a:folHlink>
        <a:srgbClr val="6C9D92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RocaVTI</vt:lpstr>
      <vt:lpstr>ATFA XASAN,2433460 Psychology in Health and Social Care </vt:lpstr>
      <vt:lpstr>Introduction</vt:lpstr>
      <vt:lpstr>Overview of Bowlby’s Attachment Theory</vt:lpstr>
      <vt:lpstr>Applying key concepts </vt:lpstr>
      <vt:lpstr>Practical Strategies</vt:lpstr>
      <vt:lpstr>Nature versus Nurture</vt:lpstr>
      <vt:lpstr>Evaluation</vt:lpstr>
      <vt:lpstr>Conclusion</vt:lpstr>
      <vt:lpstr>Reference: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ATFA XASAN,2433460 Psychology in Health and Social Care </dc:title>
  <dc:creator>Atfa Cabdirasaq Xasan (2433460)</dc:creator>
  <cp:revision>1</cp:revision>
  <dcterms:created xsi:type="dcterms:W3CDTF">2026-02-08T17:06:54Z</dcterms:created>
  <dcterms:modified xsi:type="dcterms:W3CDTF">2026-02-16T01:13:46Z</dcterms:modified>
</cp:coreProperties>
</file>