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1"/>
  </p:notesMasterIdLst>
  <p:handoutMasterIdLst>
    <p:handoutMasterId r:id="rId42"/>
  </p:handoutMasterIdLst>
  <p:sldIdLst>
    <p:sldId id="256" r:id="rId4"/>
    <p:sldId id="300" r:id="rId5"/>
    <p:sldId id="301" r:id="rId6"/>
    <p:sldId id="302" r:id="rId7"/>
    <p:sldId id="303" r:id="rId8"/>
    <p:sldId id="304"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17" r:id="rId22"/>
    <p:sldId id="318" r:id="rId23"/>
    <p:sldId id="319" r:id="rId24"/>
    <p:sldId id="320" r:id="rId25"/>
    <p:sldId id="321" r:id="rId26"/>
    <p:sldId id="322" r:id="rId27"/>
    <p:sldId id="323" r:id="rId28"/>
    <p:sldId id="324" r:id="rId29"/>
    <p:sldId id="325" r:id="rId30"/>
    <p:sldId id="326" r:id="rId31"/>
    <p:sldId id="327" r:id="rId32"/>
    <p:sldId id="328" r:id="rId33"/>
    <p:sldId id="334" r:id="rId34"/>
    <p:sldId id="329" r:id="rId35"/>
    <p:sldId id="330" r:id="rId36"/>
    <p:sldId id="331" r:id="rId37"/>
    <p:sldId id="332" r:id="rId38"/>
    <p:sldId id="333" r:id="rId39"/>
    <p:sldId id="296"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3" autoAdjust="0"/>
    <p:restoredTop sz="79117" autoAdjust="0"/>
  </p:normalViewPr>
  <p:slideViewPr>
    <p:cSldViewPr>
      <p:cViewPr varScale="1">
        <p:scale>
          <a:sx n="96" d="100"/>
          <a:sy n="96" d="100"/>
        </p:scale>
        <p:origin x="190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handoutMaster" Target="handoutMasters/handoutMaster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859A93B2-AC31-4CC8-8888-43B06E0E59AB}" type="datetimeFigureOut">
              <a:rPr lang="en-GB" smtClean="0"/>
              <a:t>16/01/2018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709BF45-866D-408B-BE41-63D4CBED4D11}" type="datetimeFigureOut">
              <a:rPr lang="en-US" smtClean="0"/>
              <a:pPr/>
              <a:t>1/16/2018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3315796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interested reader is referred:</a:t>
            </a:r>
          </a:p>
          <a:p>
            <a:pPr marL="171450" indent="-171450">
              <a:buFont typeface="Arial" panose="020B0604020202020204" pitchFamily="34" charset="0"/>
              <a:buChar char="•"/>
            </a:pPr>
            <a:r>
              <a:rPr lang="en-GB" dirty="0"/>
              <a:t>https://technet.microsoft.com/en-us/library/ms189051(v=sql.105).aspx</a:t>
            </a:r>
          </a:p>
          <a:p>
            <a:pPr marL="171450" indent="-171450">
              <a:buFont typeface="Arial" panose="020B0604020202020204" pitchFamily="34" charset="0"/>
              <a:buChar char="•"/>
            </a:pPr>
            <a:r>
              <a:rPr lang="en-GB" dirty="0"/>
              <a:t>https://technet.microsoft.com/en-us/library/ms179316(v=sql.105).aspx</a:t>
            </a:r>
          </a:p>
          <a:p>
            <a:pPr marL="171450" indent="-171450">
              <a:buFont typeface="Arial" panose="020B0604020202020204" pitchFamily="34" charset="0"/>
              <a:buChar char="•"/>
            </a:pPr>
            <a:r>
              <a:rPr lang="en-GB" dirty="0"/>
              <a:t>https://technet.microsoft.com/en-us/library/ms190969(v=sql.105).aspx</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758121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are typically created on base tables.</a:t>
            </a:r>
            <a:r>
              <a:rPr lang="en-GB" baseline="0" dirty="0"/>
              <a:t> SQL </a:t>
            </a:r>
            <a:r>
              <a:rPr lang="en-GB" baseline="0" dirty="0" smtClean="0"/>
              <a:t>Server also </a:t>
            </a:r>
            <a:r>
              <a:rPr lang="en-GB" baseline="0" dirty="0"/>
              <a:t>allows you to define indexes on views.</a:t>
            </a: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4042130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Four different</a:t>
            </a:r>
            <a:r>
              <a:rPr lang="en-GB" baseline="0" dirty="0"/>
              <a:t> i</a:t>
            </a:r>
            <a:r>
              <a:rPr lang="en-GB" dirty="0"/>
              <a:t>ndexes</a:t>
            </a:r>
            <a:r>
              <a:rPr lang="en-GB" baseline="0" dirty="0"/>
              <a:t> shown on the Staff table (reduced version shown).</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186122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MS SQL Server,</a:t>
            </a:r>
            <a:r>
              <a:rPr lang="en-GB" baseline="0" dirty="0"/>
              <a:t> a table can have a maximum of 999 non-clustered (secondary) indexes.</a:t>
            </a:r>
          </a:p>
          <a:p>
            <a:r>
              <a:rPr lang="en-GB" baseline="0" dirty="0"/>
              <a:t>See more and the full syntax at: </a:t>
            </a:r>
            <a:r>
              <a:rPr lang="en-GB" baseline="0" dirty="0" smtClean="0"/>
              <a:t>https://docs.microsoft.com/en-us/sql/t-sql/statements/create-index-transact-sql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1788091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i1 is the index name</a:t>
            </a:r>
          </a:p>
          <a:p>
            <a:pPr marL="171450" indent="-171450">
              <a:buFont typeface="Arial" panose="020B0604020202020204" pitchFamily="34" charset="0"/>
              <a:buChar char="•"/>
            </a:pPr>
            <a:r>
              <a:rPr lang="en-GB" dirty="0"/>
              <a:t>t1 is the table name</a:t>
            </a:r>
          </a:p>
          <a:p>
            <a:pPr marL="171450" indent="-171450">
              <a:buFont typeface="Arial" panose="020B0604020202020204" pitchFamily="34" charset="0"/>
              <a:buChar char="•"/>
            </a:pPr>
            <a:r>
              <a:rPr lang="en-GB" dirty="0"/>
              <a:t>col1, col2</a:t>
            </a:r>
            <a:r>
              <a:rPr lang="en-GB" baseline="0" dirty="0"/>
              <a:t> and col3 are column names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357913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index can be sparse or dense:</a:t>
            </a:r>
          </a:p>
          <a:p>
            <a:pPr marL="171450" indent="-171450">
              <a:buFont typeface="Arial" panose="020B0604020202020204" pitchFamily="34" charset="0"/>
              <a:buChar char="•"/>
            </a:pPr>
            <a:r>
              <a:rPr lang="en-GB" dirty="0"/>
              <a:t>a sparse index has an index record for only some of the search key values in the</a:t>
            </a:r>
            <a:r>
              <a:rPr lang="en-GB" baseline="0" dirty="0"/>
              <a:t> </a:t>
            </a:r>
            <a:r>
              <a:rPr lang="en-GB" dirty="0"/>
              <a:t>file; </a:t>
            </a:r>
          </a:p>
          <a:p>
            <a:pPr marL="171450" indent="-171450">
              <a:buFont typeface="Arial" panose="020B0604020202020204" pitchFamily="34" charset="0"/>
              <a:buChar char="•"/>
            </a:pPr>
            <a:r>
              <a:rPr lang="en-GB" dirty="0"/>
              <a:t>a dense index has an index record for every search key value in the file.</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541686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1076901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See</a:t>
            </a:r>
            <a:r>
              <a:rPr lang="en-GB" baseline="0" dirty="0" smtClean="0"/>
              <a:t> last slide</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31</a:t>
            </a:fld>
            <a:endParaRPr lang="en-GB"/>
          </a:p>
        </p:txBody>
      </p:sp>
    </p:spTree>
    <p:extLst>
      <p:ext uri="{BB962C8B-B14F-4D97-AF65-F5344CB8AC3E}">
        <p14:creationId xmlns:p14="http://schemas.microsoft.com/office/powerpoint/2010/main" val="3406737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answer</a:t>
            </a:r>
            <a:r>
              <a:rPr lang="en-GB" baseline="0" dirty="0" smtClean="0"/>
              <a:t> is no because one of the attributes (columns) involved in the search criteria has not been indexed, which means the table rows will still need to be searched linearly (first to last) to find all the matching records.</a:t>
            </a:r>
          </a:p>
          <a:p>
            <a:r>
              <a:rPr lang="en-GB" dirty="0" smtClean="0"/>
              <a:t>An OR operator</a:t>
            </a:r>
            <a:r>
              <a:rPr lang="en-GB" baseline="0" dirty="0" smtClean="0"/>
              <a:t> is defined on the following attributes:</a:t>
            </a:r>
          </a:p>
          <a:p>
            <a:pPr marL="171450" indent="-171450">
              <a:buFont typeface="Arial" panose="020B0604020202020204" pitchFamily="34" charset="0"/>
              <a:buChar char="•"/>
            </a:pPr>
            <a:r>
              <a:rPr lang="en-GB" baseline="0" dirty="0" smtClean="0"/>
              <a:t>Type</a:t>
            </a:r>
          </a:p>
          <a:p>
            <a:pPr marL="171450" indent="-171450">
              <a:buFont typeface="Arial" panose="020B0604020202020204" pitchFamily="34" charset="0"/>
              <a:buChar char="•"/>
            </a:pPr>
            <a:r>
              <a:rPr lang="en-GB" baseline="0" dirty="0" smtClean="0"/>
              <a:t>Rent</a:t>
            </a:r>
          </a:p>
          <a:p>
            <a:pPr marL="171450" indent="-171450">
              <a:buFont typeface="Arial" panose="020B0604020202020204" pitchFamily="34" charset="0"/>
              <a:buChar char="•"/>
            </a:pPr>
            <a:r>
              <a:rPr lang="en-GB" baseline="0" dirty="0" smtClean="0"/>
              <a:t>Rooms</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However, only the Type and Rent columns have an index defined on them. Rooms has no index. Thus, this particular query does not gain from the indexes on the Type and Rent columns.</a:t>
            </a:r>
          </a:p>
          <a:p>
            <a:pPr marL="171450" indent="-171450">
              <a:buFont typeface="Arial" panose="020B0604020202020204" pitchFamily="34" charset="0"/>
              <a:buChar char="•"/>
            </a:pPr>
            <a:r>
              <a:rPr lang="en-GB" baseline="0" dirty="0" smtClean="0"/>
              <a:t>Thus, unless there are other queries that will benefit from indexing the rent and type columns, there is no point indexing them to satisfy this query.</a:t>
            </a:r>
          </a:p>
          <a:p>
            <a:pPr marL="171450" indent="-171450">
              <a:buFont typeface="Arial" panose="020B0604020202020204" pitchFamily="34" charset="0"/>
              <a:buChar char="•"/>
            </a:pPr>
            <a:r>
              <a:rPr lang="en-GB" baseline="0" dirty="0" smtClean="0"/>
              <a:t>The same is not true if “AND” were used instead of OR. Why do you think this is the case?</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36</a:t>
            </a:fld>
            <a:endParaRPr lang="en-GB"/>
          </a:p>
        </p:txBody>
      </p:sp>
    </p:spTree>
    <p:extLst>
      <p:ext uri="{BB962C8B-B14F-4D97-AF65-F5344CB8AC3E}">
        <p14:creationId xmlns:p14="http://schemas.microsoft.com/office/powerpoint/2010/main" val="6885714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1/16/2018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1/16/2018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1/16/2018</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1/16/2018</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1/16/2018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1/16/2018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1/16/2018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1/16/2018</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1/16/2018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Indexes</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a:t>
            </a:r>
            <a:r>
              <a:rPr lang="en-GB" dirty="0" smtClean="0"/>
              <a:t>10: </a:t>
            </a:r>
            <a:r>
              <a:rPr lang="en-GB" dirty="0"/>
              <a:t>Database Management Systems (DBMS)</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smtClean="0"/>
              <a:t>15-Jan-2018</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File Organisations</a:t>
            </a:r>
          </a:p>
          <a:p>
            <a:r>
              <a:rPr lang="en-GB" dirty="0"/>
              <a:t>Indexes</a:t>
            </a:r>
          </a:p>
        </p:txBody>
      </p:sp>
    </p:spTree>
    <p:extLst>
      <p:ext uri="{BB962C8B-B14F-4D97-AF65-F5344CB8AC3E}">
        <p14:creationId xmlns:p14="http://schemas.microsoft.com/office/powerpoint/2010/main" val="6967812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 Organisations and Indexes</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Recall, that the objective is to determine:</a:t>
            </a:r>
          </a:p>
          <a:p>
            <a:pPr lvl="1"/>
            <a:r>
              <a:rPr lang="en-GB" b="1" i="1" dirty="0"/>
              <a:t>optimal</a:t>
            </a:r>
            <a:r>
              <a:rPr lang="en-GB" dirty="0"/>
              <a:t> file organizations to store the base tables,</a:t>
            </a:r>
          </a:p>
          <a:p>
            <a:pPr lvl="1"/>
            <a:r>
              <a:rPr lang="en-GB" dirty="0"/>
              <a:t>and the indexes that are required to achieve acceptable performance.</a:t>
            </a:r>
          </a:p>
          <a:p>
            <a:r>
              <a:rPr lang="en-GB" dirty="0"/>
              <a:t>That is, how are the tables and rows held in secondary storage.</a:t>
            </a:r>
          </a:p>
          <a:p>
            <a:r>
              <a:rPr lang="en-GB" dirty="0"/>
              <a:t>Four steps:</a:t>
            </a:r>
          </a:p>
          <a:p>
            <a:pPr lvl="1"/>
            <a:r>
              <a:rPr lang="en-GB" dirty="0"/>
              <a:t>Analyse transactions – </a:t>
            </a:r>
            <a:r>
              <a:rPr lang="en-GB" i="1" dirty="0"/>
              <a:t>we did this in the last lecture</a:t>
            </a:r>
            <a:r>
              <a:rPr lang="en-GB" dirty="0"/>
              <a:t>.</a:t>
            </a:r>
          </a:p>
          <a:p>
            <a:pPr lvl="1"/>
            <a:r>
              <a:rPr lang="en-GB" dirty="0"/>
              <a:t>Choose file organisations</a:t>
            </a:r>
          </a:p>
          <a:p>
            <a:pPr lvl="1"/>
            <a:r>
              <a:rPr lang="en-GB" dirty="0"/>
              <a:t>Choose indexes</a:t>
            </a:r>
          </a:p>
          <a:p>
            <a:pPr lvl="1"/>
            <a:r>
              <a:rPr lang="en-GB" dirty="0"/>
              <a:t>Estimate disk space requirements</a:t>
            </a:r>
          </a:p>
        </p:txBody>
      </p:sp>
    </p:spTree>
    <p:extLst>
      <p:ext uri="{BB962C8B-B14F-4D97-AF65-F5344CB8AC3E}">
        <p14:creationId xmlns:p14="http://schemas.microsoft.com/office/powerpoint/2010/main" val="2810220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Choose File Organisations</a:t>
            </a:r>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r>
              <a:rPr lang="en-GB" dirty="0"/>
              <a:t>The aim of this phase of the database design is to determine an efficient file organisation for each base table.</a:t>
            </a:r>
          </a:p>
          <a:p>
            <a:r>
              <a:rPr lang="en-GB" dirty="0"/>
              <a:t>That is, how do you store and access data in an efficient way. For example:</a:t>
            </a:r>
          </a:p>
          <a:p>
            <a:pPr lvl="1"/>
            <a:r>
              <a:rPr lang="en-GB" dirty="0"/>
              <a:t>If you want to retrieve staff rows alphabetically, sorting the file by staff name is a good organisation.</a:t>
            </a:r>
          </a:p>
          <a:p>
            <a:pPr lvl="1"/>
            <a:r>
              <a:rPr lang="en-GB" dirty="0"/>
              <a:t>If, however, you want to retrieve staff whose salary is in a certain range, searching a file ordered by staff name will not be efficient.</a:t>
            </a:r>
          </a:p>
          <a:p>
            <a:pPr lvl="1"/>
            <a:r>
              <a:rPr lang="en-GB" dirty="0"/>
              <a:t>Additionally, some file organisations are efficient for bulk loading data into the database, but inefficient after that.</a:t>
            </a:r>
          </a:p>
          <a:p>
            <a:r>
              <a:rPr lang="en-GB" dirty="0"/>
              <a:t>Thus, you may want to use an efficient storage structure to set up the database and then change it for operational use.</a:t>
            </a:r>
          </a:p>
          <a:p>
            <a:endParaRPr lang="en-GB" dirty="0"/>
          </a:p>
          <a:p>
            <a:endParaRPr lang="en-GB" dirty="0"/>
          </a:p>
        </p:txBody>
      </p:sp>
    </p:spTree>
    <p:extLst>
      <p:ext uri="{BB962C8B-B14F-4D97-AF65-F5344CB8AC3E}">
        <p14:creationId xmlns:p14="http://schemas.microsoft.com/office/powerpoint/2010/main" val="339732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Choose File Organisations</a:t>
            </a:r>
          </a:p>
        </p:txBody>
      </p:sp>
      <p:sp>
        <p:nvSpPr>
          <p:cNvPr id="3" name="Content Placeholder 2"/>
          <p:cNvSpPr>
            <a:spLocks noGrp="1"/>
          </p:cNvSpPr>
          <p:nvPr>
            <p:ph sz="quarter" idx="1"/>
          </p:nvPr>
        </p:nvSpPr>
        <p:spPr/>
        <p:txBody>
          <a:bodyPr>
            <a:normAutofit fontScale="92500" lnSpcReduction="20000"/>
          </a:bodyPr>
          <a:lstStyle/>
          <a:p>
            <a:r>
              <a:rPr lang="en-GB" dirty="0"/>
              <a:t>In many cases RDBMSs may give little choice for choosing file organisations, with a number of DBMSs </a:t>
            </a:r>
            <a:r>
              <a:rPr lang="en-GB" b="1" i="1" dirty="0"/>
              <a:t>establishing file organisations as indexes are defined</a:t>
            </a:r>
            <a:r>
              <a:rPr lang="en-GB" dirty="0"/>
              <a:t>.</a:t>
            </a:r>
          </a:p>
          <a:p>
            <a:r>
              <a:rPr lang="en-GB" dirty="0"/>
              <a:t>Thus, we will not go into the detail of this beyond mentioning that file organisations include:</a:t>
            </a:r>
          </a:p>
          <a:p>
            <a:pPr lvl="2"/>
            <a:r>
              <a:rPr lang="en-GB" dirty="0"/>
              <a:t>Heap</a:t>
            </a:r>
          </a:p>
          <a:p>
            <a:pPr lvl="2"/>
            <a:r>
              <a:rPr lang="en-GB" dirty="0"/>
              <a:t>Hash</a:t>
            </a:r>
          </a:p>
          <a:p>
            <a:pPr lvl="2"/>
            <a:r>
              <a:rPr lang="en-GB" dirty="0"/>
              <a:t>Indexed Sequential Access Method (ISAM)</a:t>
            </a:r>
          </a:p>
          <a:p>
            <a:pPr lvl="2"/>
            <a:r>
              <a:rPr lang="en-GB" dirty="0"/>
              <a:t>B</a:t>
            </a:r>
            <a:r>
              <a:rPr lang="en-GB" baseline="30000" dirty="0"/>
              <a:t>+</a:t>
            </a:r>
            <a:r>
              <a:rPr lang="en-GB" dirty="0"/>
              <a:t>-tree</a:t>
            </a:r>
          </a:p>
          <a:p>
            <a:pPr lvl="2"/>
            <a:r>
              <a:rPr lang="en-GB" dirty="0"/>
              <a:t>Clusters</a:t>
            </a:r>
          </a:p>
          <a:p>
            <a:r>
              <a:rPr lang="en-GB" i="1" dirty="0"/>
              <a:t>We will, however, look at </a:t>
            </a:r>
            <a:r>
              <a:rPr lang="en-GB" b="1" i="1" dirty="0"/>
              <a:t>defining indexes</a:t>
            </a:r>
            <a:r>
              <a:rPr lang="en-GB" dirty="0"/>
              <a:t>.</a:t>
            </a:r>
          </a:p>
          <a:p>
            <a:pPr marL="0" indent="0">
              <a:buNone/>
            </a:pPr>
            <a:endParaRPr lang="en-GB" dirty="0"/>
          </a:p>
          <a:p>
            <a:endParaRPr lang="en-GB" dirty="0"/>
          </a:p>
        </p:txBody>
      </p:sp>
    </p:spTree>
    <p:extLst>
      <p:ext uri="{BB962C8B-B14F-4D97-AF65-F5344CB8AC3E}">
        <p14:creationId xmlns:p14="http://schemas.microsoft.com/office/powerpoint/2010/main" val="285477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Indexes</a:t>
            </a:r>
          </a:p>
        </p:txBody>
      </p:sp>
      <p:sp>
        <p:nvSpPr>
          <p:cNvPr id="3" name="Content Placeholder 2"/>
          <p:cNvSpPr>
            <a:spLocks noGrp="1"/>
          </p:cNvSpPr>
          <p:nvPr>
            <p:ph sz="quarter" idx="1"/>
          </p:nvPr>
        </p:nvSpPr>
        <p:spPr/>
        <p:txBody>
          <a:bodyPr>
            <a:normAutofit fontScale="85000" lnSpcReduction="10000"/>
          </a:bodyPr>
          <a:lstStyle/>
          <a:p>
            <a:r>
              <a:rPr lang="en-GB" dirty="0"/>
              <a:t>An index is a structure that provides </a:t>
            </a:r>
            <a:r>
              <a:rPr lang="en-GB" b="1" i="1" dirty="0"/>
              <a:t>accelerated access</a:t>
            </a:r>
            <a:r>
              <a:rPr lang="en-GB" dirty="0"/>
              <a:t> to the rows of a table based on the values of one or more columns in the table, i.e. </a:t>
            </a:r>
            <a:r>
              <a:rPr lang="en-GB" dirty="0" smtClean="0"/>
              <a:t>index key </a:t>
            </a:r>
            <a:r>
              <a:rPr lang="en-GB" dirty="0"/>
              <a:t>value(s).</a:t>
            </a:r>
          </a:p>
          <a:p>
            <a:r>
              <a:rPr lang="en-GB" dirty="0"/>
              <a:t>It is similar to the index in a book and eliminates the need to scan through records sequentially to find a record.</a:t>
            </a:r>
          </a:p>
          <a:p>
            <a:r>
              <a:rPr lang="en-GB" dirty="0"/>
              <a:t>It is a support structure associated with a particular search key.</a:t>
            </a:r>
          </a:p>
          <a:p>
            <a:pPr lvl="1"/>
            <a:r>
              <a:rPr lang="en-GB" dirty="0"/>
              <a:t>The </a:t>
            </a:r>
            <a:r>
              <a:rPr lang="en-GB" b="1" dirty="0"/>
              <a:t>index file</a:t>
            </a:r>
            <a:r>
              <a:rPr lang="en-GB" dirty="0"/>
              <a:t>: contains entries made up of the index </a:t>
            </a:r>
            <a:r>
              <a:rPr lang="en-GB" i="1" dirty="0"/>
              <a:t>key value</a:t>
            </a:r>
            <a:r>
              <a:rPr lang="en-GB" dirty="0"/>
              <a:t> and the </a:t>
            </a:r>
            <a:r>
              <a:rPr lang="en-GB" i="1" dirty="0"/>
              <a:t>address where the logical record</a:t>
            </a:r>
            <a:r>
              <a:rPr lang="en-GB" dirty="0"/>
              <a:t> can be found, ordered according to the indexing field.</a:t>
            </a:r>
          </a:p>
          <a:p>
            <a:pPr lvl="1"/>
            <a:r>
              <a:rPr lang="en-GB" dirty="0"/>
              <a:t>The </a:t>
            </a:r>
            <a:r>
              <a:rPr lang="en-GB" b="1" dirty="0"/>
              <a:t>data file</a:t>
            </a:r>
            <a:r>
              <a:rPr lang="en-GB" dirty="0"/>
              <a:t>: contains the </a:t>
            </a:r>
            <a:r>
              <a:rPr lang="en-GB" i="1" dirty="0"/>
              <a:t>logical records</a:t>
            </a:r>
            <a:r>
              <a:rPr lang="en-GB" dirty="0"/>
              <a:t>.</a:t>
            </a:r>
          </a:p>
          <a:p>
            <a:endParaRPr lang="en-GB" dirty="0"/>
          </a:p>
        </p:txBody>
      </p:sp>
    </p:spTree>
    <p:extLst>
      <p:ext uri="{BB962C8B-B14F-4D97-AF65-F5344CB8AC3E}">
        <p14:creationId xmlns:p14="http://schemas.microsoft.com/office/powerpoint/2010/main" val="74890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Indexes</a:t>
            </a:r>
          </a:p>
        </p:txBody>
      </p:sp>
      <p:sp>
        <p:nvSpPr>
          <p:cNvPr id="3" name="Content Placeholder 2"/>
          <p:cNvSpPr>
            <a:spLocks noGrp="1"/>
          </p:cNvSpPr>
          <p:nvPr>
            <p:ph sz="quarter" idx="1"/>
          </p:nvPr>
        </p:nvSpPr>
        <p:spPr>
          <a:xfrm>
            <a:off x="612648" y="1600200"/>
            <a:ext cx="8153400" cy="4997152"/>
          </a:xfrm>
        </p:spPr>
        <p:txBody>
          <a:bodyPr>
            <a:normAutofit fontScale="92500" lnSpcReduction="10000"/>
          </a:bodyPr>
          <a:lstStyle/>
          <a:p>
            <a:r>
              <a:rPr lang="en-GB" dirty="0"/>
              <a:t>The presence of an index can significantly improve the performance of a query.</a:t>
            </a:r>
          </a:p>
          <a:p>
            <a:r>
              <a:rPr lang="en-GB" b="1" i="1" dirty="0"/>
              <a:t>Note</a:t>
            </a:r>
            <a:r>
              <a:rPr lang="en-GB" dirty="0"/>
              <a:t>, however, that an index may be updated every time the underlying tables are updated, and additional overheads may be incurred.</a:t>
            </a:r>
          </a:p>
          <a:p>
            <a:pPr lvl="1"/>
            <a:r>
              <a:rPr lang="en-GB" dirty="0"/>
              <a:t>E.g. inserting and deleting records in a sorted file </a:t>
            </a:r>
            <a:r>
              <a:rPr lang="en-GB" dirty="0" smtClean="0"/>
              <a:t>create </a:t>
            </a:r>
            <a:r>
              <a:rPr lang="en-GB" dirty="0"/>
              <a:t>overheads because the order has to be maintained.</a:t>
            </a:r>
          </a:p>
          <a:p>
            <a:pPr lvl="1"/>
            <a:r>
              <a:rPr lang="en-GB" dirty="0"/>
              <a:t>It is why you identify columns updated when analysing transactions, and avoid creating indexes on these.</a:t>
            </a:r>
          </a:p>
          <a:p>
            <a:r>
              <a:rPr lang="en-GB" dirty="0"/>
              <a:t>Indexes are usually created to satisfy particular search criteria after the table has been in use for some time and has grown in size.</a:t>
            </a:r>
          </a:p>
          <a:p>
            <a:endParaRPr lang="en-GB" dirty="0"/>
          </a:p>
          <a:p>
            <a:endParaRPr lang="en-GB" dirty="0"/>
          </a:p>
        </p:txBody>
      </p:sp>
    </p:spTree>
    <p:extLst>
      <p:ext uri="{BB962C8B-B14F-4D97-AF65-F5344CB8AC3E}">
        <p14:creationId xmlns:p14="http://schemas.microsoft.com/office/powerpoint/2010/main" val="429113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Indexes</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a:t>There are different types indexes:</a:t>
            </a:r>
          </a:p>
          <a:p>
            <a:pPr lvl="1"/>
            <a:r>
              <a:rPr lang="en-GB" b="1" dirty="0"/>
              <a:t>Primary Index</a:t>
            </a:r>
            <a:r>
              <a:rPr lang="en-GB" dirty="0"/>
              <a:t>: the data file is sequentially </a:t>
            </a:r>
            <a:r>
              <a:rPr lang="en-GB" i="1" dirty="0"/>
              <a:t>ordered</a:t>
            </a:r>
            <a:r>
              <a:rPr lang="en-GB" dirty="0"/>
              <a:t> by the </a:t>
            </a:r>
            <a:r>
              <a:rPr lang="en-GB" i="1" dirty="0">
                <a:solidFill>
                  <a:srgbClr val="C00000"/>
                </a:solidFill>
              </a:rPr>
              <a:t>primary key field(s)</a:t>
            </a:r>
            <a:r>
              <a:rPr lang="en-GB" dirty="0"/>
              <a:t>.</a:t>
            </a:r>
          </a:p>
          <a:p>
            <a:pPr lvl="1"/>
            <a:r>
              <a:rPr lang="en-GB" b="1" dirty="0"/>
              <a:t>Clustered Index</a:t>
            </a:r>
            <a:r>
              <a:rPr lang="en-GB" dirty="0"/>
              <a:t>: the data file is sequentially </a:t>
            </a:r>
            <a:r>
              <a:rPr lang="en-GB" i="1" dirty="0"/>
              <a:t>ordered</a:t>
            </a:r>
            <a:r>
              <a:rPr lang="en-GB" dirty="0"/>
              <a:t> by a </a:t>
            </a:r>
            <a:r>
              <a:rPr lang="en-GB" i="1" u="sng" dirty="0">
                <a:solidFill>
                  <a:srgbClr val="C00000"/>
                </a:solidFill>
              </a:rPr>
              <a:t>non-primary</a:t>
            </a:r>
            <a:r>
              <a:rPr lang="en-GB" i="1" dirty="0">
                <a:solidFill>
                  <a:srgbClr val="C00000"/>
                </a:solidFill>
              </a:rPr>
              <a:t> key field</a:t>
            </a:r>
            <a:r>
              <a:rPr lang="en-GB" dirty="0"/>
              <a:t>.</a:t>
            </a:r>
          </a:p>
          <a:p>
            <a:pPr lvl="1"/>
            <a:r>
              <a:rPr lang="en-GB" b="1" dirty="0"/>
              <a:t>Secondary (or Non-clustered) Index</a:t>
            </a:r>
            <a:r>
              <a:rPr lang="en-GB" dirty="0"/>
              <a:t>: an index defined on non-ordering field(s) of the data file.</a:t>
            </a:r>
          </a:p>
          <a:p>
            <a:r>
              <a:rPr lang="en-GB" dirty="0"/>
              <a:t>Indexes may also be </a:t>
            </a:r>
            <a:r>
              <a:rPr lang="en-GB" b="1" dirty="0"/>
              <a:t>UNIQUE</a:t>
            </a:r>
          </a:p>
          <a:p>
            <a:pPr lvl="1"/>
            <a:r>
              <a:rPr lang="en-GB" dirty="0"/>
              <a:t>The DBMS enforces the uniqueness of the indexed column or combination of columns. </a:t>
            </a:r>
          </a:p>
          <a:p>
            <a:pPr lvl="1"/>
            <a:r>
              <a:rPr lang="en-GB" dirty="0"/>
              <a:t>Uniqueness is </a:t>
            </a:r>
            <a:r>
              <a:rPr lang="en-GB" i="1" dirty="0"/>
              <a:t>only required</a:t>
            </a:r>
            <a:r>
              <a:rPr lang="en-GB" dirty="0"/>
              <a:t> for primary key indexes.</a:t>
            </a:r>
          </a:p>
          <a:p>
            <a:endParaRPr lang="en-GB" dirty="0"/>
          </a:p>
        </p:txBody>
      </p:sp>
    </p:spTree>
    <p:extLst>
      <p:ext uri="{BB962C8B-B14F-4D97-AF65-F5344CB8AC3E}">
        <p14:creationId xmlns:p14="http://schemas.microsoft.com/office/powerpoint/2010/main" val="125993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or Clustered Index</a:t>
            </a:r>
          </a:p>
        </p:txBody>
      </p:sp>
      <p:sp>
        <p:nvSpPr>
          <p:cNvPr id="3" name="Content Placeholder 2"/>
          <p:cNvSpPr>
            <a:spLocks noGrp="1"/>
          </p:cNvSpPr>
          <p:nvPr>
            <p:ph sz="quarter" idx="1"/>
          </p:nvPr>
        </p:nvSpPr>
        <p:spPr>
          <a:xfrm>
            <a:off x="612648" y="1600200"/>
            <a:ext cx="8153400" cy="4925144"/>
          </a:xfrm>
        </p:spPr>
        <p:txBody>
          <a:bodyPr>
            <a:normAutofit fontScale="92500" lnSpcReduction="10000"/>
          </a:bodyPr>
          <a:lstStyle/>
          <a:p>
            <a:r>
              <a:rPr lang="en-GB" dirty="0"/>
              <a:t>The attribute (column) or combination of attributes </a:t>
            </a:r>
            <a:r>
              <a:rPr lang="en-GB" b="1" i="1" dirty="0"/>
              <a:t>used to order the rows </a:t>
            </a:r>
            <a:r>
              <a:rPr lang="en-GB" dirty="0"/>
              <a:t>in a table.</a:t>
            </a:r>
          </a:p>
          <a:p>
            <a:r>
              <a:rPr lang="en-GB" dirty="0"/>
              <a:t>If the ordering index is </a:t>
            </a:r>
            <a:r>
              <a:rPr lang="en-GB" dirty="0" smtClean="0"/>
              <a:t>also the </a:t>
            </a:r>
            <a:r>
              <a:rPr lang="en-GB" dirty="0"/>
              <a:t>primary key of a relation, it is a </a:t>
            </a:r>
            <a:r>
              <a:rPr lang="en-GB" b="1" i="1" dirty="0"/>
              <a:t>primary index</a:t>
            </a:r>
            <a:r>
              <a:rPr lang="en-GB" dirty="0"/>
              <a:t>, otherwise it is a </a:t>
            </a:r>
            <a:r>
              <a:rPr lang="en-GB" b="1" i="1" dirty="0"/>
              <a:t>clustering index</a:t>
            </a:r>
            <a:r>
              <a:rPr lang="en-GB" dirty="0"/>
              <a:t>.</a:t>
            </a:r>
          </a:p>
          <a:p>
            <a:r>
              <a:rPr lang="en-GB" dirty="0"/>
              <a:t>The </a:t>
            </a:r>
            <a:r>
              <a:rPr lang="en-GB" dirty="0" smtClean="0"/>
              <a:t>primary or clustering </a:t>
            </a:r>
            <a:r>
              <a:rPr lang="en-GB" dirty="0"/>
              <a:t>index is a mechanism for sorting the table and facilitating quick data access.</a:t>
            </a:r>
          </a:p>
          <a:p>
            <a:r>
              <a:rPr lang="en-GB" dirty="0"/>
              <a:t>As the table can be sorted in only one way at a time, a table can only have either a primary or a clustering index and </a:t>
            </a:r>
            <a:r>
              <a:rPr lang="en-GB" b="1" i="1" dirty="0"/>
              <a:t>not both</a:t>
            </a:r>
            <a:r>
              <a:rPr lang="en-GB" dirty="0"/>
              <a:t>.</a:t>
            </a:r>
          </a:p>
          <a:p>
            <a:r>
              <a:rPr lang="en-GB" dirty="0"/>
              <a:t>Only </a:t>
            </a:r>
            <a:r>
              <a:rPr lang="en-GB" b="1" u="sng" dirty="0"/>
              <a:t>one</a:t>
            </a:r>
            <a:r>
              <a:rPr lang="en-GB" dirty="0"/>
              <a:t> clustering or primary index per table!</a:t>
            </a:r>
          </a:p>
          <a:p>
            <a:endParaRPr lang="en-GB" dirty="0"/>
          </a:p>
        </p:txBody>
      </p:sp>
    </p:spTree>
    <p:extLst>
      <p:ext uri="{BB962C8B-B14F-4D97-AF65-F5344CB8AC3E}">
        <p14:creationId xmlns:p14="http://schemas.microsoft.com/office/powerpoint/2010/main" val="68716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or Clustered Index</a:t>
            </a:r>
          </a:p>
        </p:txBody>
      </p:sp>
      <p:sp>
        <p:nvSpPr>
          <p:cNvPr id="3" name="Content Placeholder 2"/>
          <p:cNvSpPr>
            <a:spLocks noGrp="1"/>
          </p:cNvSpPr>
          <p:nvPr>
            <p:ph sz="quarter" idx="1"/>
          </p:nvPr>
        </p:nvSpPr>
        <p:spPr/>
        <p:txBody>
          <a:bodyPr>
            <a:normAutofit fontScale="92500" lnSpcReduction="20000"/>
          </a:bodyPr>
          <a:lstStyle/>
          <a:p>
            <a:r>
              <a:rPr lang="en-GB" dirty="0"/>
              <a:t>The DBMS sorts all the rows of the table in the data file, in ascending or descending order, based on the columns identified in the primary or clustered index definition.</a:t>
            </a:r>
          </a:p>
          <a:p>
            <a:r>
              <a:rPr lang="en-GB" dirty="0"/>
              <a:t>A table without a primary/clustered index is called a </a:t>
            </a:r>
            <a:r>
              <a:rPr lang="en-GB" b="1" dirty="0"/>
              <a:t>heap</a:t>
            </a:r>
            <a:r>
              <a:rPr lang="en-GB" dirty="0"/>
              <a:t>, which means that a linear search rather than optimised search algorithms must be used to locate a record.</a:t>
            </a:r>
          </a:p>
          <a:p>
            <a:r>
              <a:rPr lang="en-GB" dirty="0"/>
              <a:t>SQL </a:t>
            </a:r>
            <a:r>
              <a:rPr lang="en-GB" dirty="0" smtClean="0"/>
              <a:t>Server </a:t>
            </a:r>
            <a:r>
              <a:rPr lang="en-GB" dirty="0"/>
              <a:t>will automatically make the primary key field a clustered unique index, unless otherwise </a:t>
            </a:r>
            <a:r>
              <a:rPr lang="en-GB" dirty="0" smtClean="0"/>
              <a:t>indicated.</a:t>
            </a:r>
          </a:p>
          <a:p>
            <a:pPr lvl="1"/>
            <a:r>
              <a:rPr lang="en-GB" dirty="0" smtClean="0"/>
              <a:t>Most DBMSs will make the PK a clustered index.</a:t>
            </a:r>
            <a:endParaRPr lang="en-GB" dirty="0"/>
          </a:p>
        </p:txBody>
      </p:sp>
    </p:spTree>
    <p:extLst>
      <p:ext uri="{BB962C8B-B14F-4D97-AF65-F5344CB8AC3E}">
        <p14:creationId xmlns:p14="http://schemas.microsoft.com/office/powerpoint/2010/main" val="202587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Primary Indexes</a:t>
            </a:r>
          </a:p>
        </p:txBody>
      </p:sp>
      <p:sp>
        <p:nvSpPr>
          <p:cNvPr id="3" name="Content Placeholder 2"/>
          <p:cNvSpPr>
            <a:spLocks noGrp="1"/>
          </p:cNvSpPr>
          <p:nvPr>
            <p:ph sz="quarter" idx="1"/>
          </p:nvPr>
        </p:nvSpPr>
        <p:spPr>
          <a:xfrm>
            <a:off x="612648" y="4272880"/>
            <a:ext cx="8153400" cy="1823120"/>
          </a:xfrm>
        </p:spPr>
        <p:txBody>
          <a:bodyPr>
            <a:normAutofit fontScale="92500" lnSpcReduction="20000"/>
          </a:bodyPr>
          <a:lstStyle/>
          <a:p>
            <a:r>
              <a:rPr lang="en-GB" dirty="0"/>
              <a:t>For example, </a:t>
            </a:r>
            <a:r>
              <a:rPr lang="en-GB" dirty="0" smtClean="0"/>
              <a:t> shown here, the </a:t>
            </a:r>
            <a:r>
              <a:rPr lang="en-GB" dirty="0" err="1"/>
              <a:t>StaffNo</a:t>
            </a:r>
            <a:r>
              <a:rPr lang="en-GB" dirty="0"/>
              <a:t> is </a:t>
            </a:r>
            <a:r>
              <a:rPr lang="en-GB" dirty="0" smtClean="0"/>
              <a:t>defined </a:t>
            </a:r>
            <a:r>
              <a:rPr lang="en-GB" dirty="0"/>
              <a:t>as the ordering </a:t>
            </a:r>
            <a:r>
              <a:rPr lang="en-GB" dirty="0" smtClean="0"/>
              <a:t>index.</a:t>
            </a:r>
          </a:p>
          <a:p>
            <a:r>
              <a:rPr lang="en-GB" dirty="0" smtClean="0"/>
              <a:t>Thus, the </a:t>
            </a:r>
            <a:r>
              <a:rPr lang="en-GB" dirty="0"/>
              <a:t>execution </a:t>
            </a:r>
            <a:r>
              <a:rPr lang="en-GB" dirty="0" smtClean="0"/>
              <a:t>time of </a:t>
            </a:r>
            <a:r>
              <a:rPr lang="en-GB" dirty="0"/>
              <a:t>the following query should be </a:t>
            </a:r>
            <a:r>
              <a:rPr lang="en-GB" dirty="0" smtClean="0"/>
              <a:t>reduced as no extra sorting </a:t>
            </a:r>
            <a:r>
              <a:rPr lang="en-GB" dirty="0"/>
              <a:t>is needed:</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p>
        </p:txBody>
      </p:sp>
      <p:graphicFrame>
        <p:nvGraphicFramePr>
          <p:cNvPr id="5" name="Table 4"/>
          <p:cNvGraphicFramePr>
            <a:graphicFrameLocks noGrp="1"/>
          </p:cNvGraphicFramePr>
          <p:nvPr>
            <p:extLst/>
          </p:nvPr>
        </p:nvGraphicFramePr>
        <p:xfrm>
          <a:off x="1331640" y="1647056"/>
          <a:ext cx="1802160" cy="2286000"/>
        </p:xfrm>
        <a:graphic>
          <a:graphicData uri="http://schemas.openxmlformats.org/drawingml/2006/table">
            <a:tbl>
              <a:tblPr firstRow="1" bandRow="1">
                <a:tableStyleId>{3B4B98B0-60AC-42C2-AFA5-B58CD77FA1E5}</a:tableStyleId>
              </a:tblPr>
              <a:tblGrid>
                <a:gridCol w="901080">
                  <a:extLst>
                    <a:ext uri="{9D8B030D-6E8A-4147-A177-3AD203B41FA5}">
                      <a16:colId xmlns="" xmlns:a16="http://schemas.microsoft.com/office/drawing/2014/main" val="20000"/>
                    </a:ext>
                  </a:extLst>
                </a:gridCol>
                <a:gridCol w="901080">
                  <a:extLst>
                    <a:ext uri="{9D8B030D-6E8A-4147-A177-3AD203B41FA5}">
                      <a16:colId xmlns="" xmlns:a16="http://schemas.microsoft.com/office/drawing/2014/main" val="20001"/>
                    </a:ext>
                  </a:extLst>
                </a:gridCol>
              </a:tblGrid>
              <a:tr h="139040">
                <a:tc>
                  <a:txBody>
                    <a:bodyPr/>
                    <a:lstStyle/>
                    <a:p>
                      <a:r>
                        <a:rPr lang="en-GB" dirty="0"/>
                        <a:t>Index</a:t>
                      </a:r>
                    </a:p>
                  </a:txBody>
                  <a:tcPr/>
                </a:tc>
                <a:tc>
                  <a:txBody>
                    <a:bodyPr/>
                    <a:lstStyle/>
                    <a:p>
                      <a:endParaRPr lang="en-GB" dirty="0"/>
                    </a:p>
                  </a:txBody>
                  <a:tcPr/>
                </a:tc>
                <a:extLst>
                  <a:ext uri="{0D108BD9-81ED-4DB2-BD59-A6C34878D82A}">
                    <a16:rowId xmlns="" xmlns:a16="http://schemas.microsoft.com/office/drawing/2014/main" val="10000"/>
                  </a:ext>
                </a:extLst>
              </a:tr>
              <a:tr h="370840">
                <a:tc>
                  <a:txBody>
                    <a:bodyPr/>
                    <a:lstStyle/>
                    <a:p>
                      <a:r>
                        <a:rPr lang="en-GB" dirty="0"/>
                        <a:t>SA9</a:t>
                      </a:r>
                    </a:p>
                    <a:p>
                      <a:r>
                        <a:rPr lang="en-GB" dirty="0"/>
                        <a:t>SG5</a:t>
                      </a:r>
                    </a:p>
                  </a:txBody>
                  <a:tcPr/>
                </a:tc>
                <a:tc>
                  <a:txBody>
                    <a:bodyPr/>
                    <a:lstStyle/>
                    <a:p>
                      <a:r>
                        <a:rPr lang="en-GB" dirty="0"/>
                        <a:t>1</a:t>
                      </a:r>
                    </a:p>
                    <a:p>
                      <a:r>
                        <a:rPr lang="en-GB" dirty="0"/>
                        <a:t>1</a:t>
                      </a:r>
                    </a:p>
                  </a:txBody>
                  <a:tcPr/>
                </a:tc>
                <a:extLst>
                  <a:ext uri="{0D108BD9-81ED-4DB2-BD59-A6C34878D82A}">
                    <a16:rowId xmlns="" xmlns:a16="http://schemas.microsoft.com/office/drawing/2014/main" val="10001"/>
                  </a:ext>
                </a:extLst>
              </a:tr>
              <a:tr h="370840">
                <a:tc>
                  <a:txBody>
                    <a:bodyPr/>
                    <a:lstStyle/>
                    <a:p>
                      <a:r>
                        <a:rPr lang="en-GB" dirty="0"/>
                        <a:t>SG14</a:t>
                      </a:r>
                    </a:p>
                    <a:p>
                      <a:r>
                        <a:rPr lang="en-GB" dirty="0"/>
                        <a:t>SG37</a:t>
                      </a:r>
                    </a:p>
                  </a:txBody>
                  <a:tcPr/>
                </a:tc>
                <a:tc>
                  <a:txBody>
                    <a:bodyPr/>
                    <a:lstStyle/>
                    <a:p>
                      <a:r>
                        <a:rPr lang="en-GB" dirty="0"/>
                        <a:t>2</a:t>
                      </a:r>
                    </a:p>
                    <a:p>
                      <a:r>
                        <a:rPr lang="en-GB" dirty="0"/>
                        <a:t>2</a:t>
                      </a:r>
                    </a:p>
                  </a:txBody>
                  <a:tcPr/>
                </a:tc>
                <a:extLst>
                  <a:ext uri="{0D108BD9-81ED-4DB2-BD59-A6C34878D82A}">
                    <a16:rowId xmlns="" xmlns:a16="http://schemas.microsoft.com/office/drawing/2014/main" val="10002"/>
                  </a:ext>
                </a:extLst>
              </a:tr>
              <a:tr h="370840">
                <a:tc>
                  <a:txBody>
                    <a:bodyPr/>
                    <a:lstStyle/>
                    <a:p>
                      <a:r>
                        <a:rPr lang="en-GB" dirty="0"/>
                        <a:t>SL21</a:t>
                      </a:r>
                    </a:p>
                    <a:p>
                      <a:r>
                        <a:rPr lang="en-GB" dirty="0"/>
                        <a:t>SL41</a:t>
                      </a:r>
                    </a:p>
                  </a:txBody>
                  <a:tcPr/>
                </a:tc>
                <a:tc>
                  <a:txBody>
                    <a:bodyPr/>
                    <a:lstStyle/>
                    <a:p>
                      <a:r>
                        <a:rPr lang="en-GB" dirty="0"/>
                        <a:t>3</a:t>
                      </a:r>
                    </a:p>
                    <a:p>
                      <a:r>
                        <a:rPr lang="en-GB" dirty="0"/>
                        <a:t>3</a:t>
                      </a:r>
                    </a:p>
                  </a:txBody>
                  <a:tcPr/>
                </a:tc>
                <a:extLst>
                  <a:ext uri="{0D108BD9-81ED-4DB2-BD59-A6C34878D82A}">
                    <a16:rowId xmlns="" xmlns:a16="http://schemas.microsoft.com/office/drawing/2014/main" val="10003"/>
                  </a:ext>
                </a:extLst>
              </a:tr>
            </a:tbl>
          </a:graphicData>
        </a:graphic>
      </p:graphicFrame>
      <p:graphicFrame>
        <p:nvGraphicFramePr>
          <p:cNvPr id="6" name="Table 5"/>
          <p:cNvGraphicFramePr>
            <a:graphicFrameLocks noGrp="1"/>
          </p:cNvGraphicFramePr>
          <p:nvPr>
            <p:extLst/>
          </p:nvPr>
        </p:nvGraphicFramePr>
        <p:xfrm>
          <a:off x="5006008" y="1647056"/>
          <a:ext cx="2969314" cy="2286000"/>
        </p:xfrm>
        <a:graphic>
          <a:graphicData uri="http://schemas.openxmlformats.org/drawingml/2006/table">
            <a:tbl>
              <a:tblPr firstRow="1" bandRow="1">
                <a:tableStyleId>{3B4B98B0-60AC-42C2-AFA5-B58CD77FA1E5}</a:tableStyleId>
              </a:tblPr>
              <a:tblGrid>
                <a:gridCol w="2105218">
                  <a:extLst>
                    <a:ext uri="{9D8B030D-6E8A-4147-A177-3AD203B41FA5}">
                      <a16:colId xmlns="" xmlns:a16="http://schemas.microsoft.com/office/drawing/2014/main" val="20000"/>
                    </a:ext>
                  </a:extLst>
                </a:gridCol>
                <a:gridCol w="864096">
                  <a:extLst>
                    <a:ext uri="{9D8B030D-6E8A-4147-A177-3AD203B41FA5}">
                      <a16:colId xmlns="" xmlns:a16="http://schemas.microsoft.com/office/drawing/2014/main" val="20001"/>
                    </a:ext>
                  </a:extLst>
                </a:gridCol>
              </a:tblGrid>
              <a:tr h="139040">
                <a:tc>
                  <a:txBody>
                    <a:bodyPr/>
                    <a:lstStyle/>
                    <a:p>
                      <a:r>
                        <a:rPr lang="en-GB" dirty="0"/>
                        <a:t>Data File</a:t>
                      </a:r>
                    </a:p>
                  </a:txBody>
                  <a:tcPr>
                    <a:lnR>
                      <a:noFill/>
                    </a:lnR>
                  </a:tcPr>
                </a:tc>
                <a:tc>
                  <a:txBody>
                    <a:bodyPr/>
                    <a:lstStyle/>
                    <a:p>
                      <a:r>
                        <a:rPr lang="en-GB" dirty="0"/>
                        <a:t>Page</a:t>
                      </a:r>
                    </a:p>
                  </a:txBody>
                  <a:tcPr>
                    <a:lnL>
                      <a:noFill/>
                    </a:lnL>
                    <a:lnR>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0"/>
                  </a:ext>
                </a:extLst>
              </a:tr>
              <a:tr h="370840">
                <a:tc>
                  <a:txBody>
                    <a:bodyPr/>
                    <a:lstStyle/>
                    <a:p>
                      <a:r>
                        <a:rPr lang="en-GB" dirty="0"/>
                        <a:t>Staff SA9 record</a:t>
                      </a:r>
                    </a:p>
                    <a:p>
                      <a:r>
                        <a:rPr lang="en-GB" dirty="0"/>
                        <a:t>Staff</a:t>
                      </a:r>
                      <a:r>
                        <a:rPr lang="en-GB" baseline="0" dirty="0"/>
                        <a:t> </a:t>
                      </a:r>
                      <a:r>
                        <a:rPr lang="en-GB" dirty="0"/>
                        <a:t>SG5 record</a:t>
                      </a:r>
                    </a:p>
                  </a:txBody>
                  <a:tcPr/>
                </a:tc>
                <a:tc>
                  <a:txBody>
                    <a:bodyPr/>
                    <a:lstStyle/>
                    <a:p>
                      <a:pPr algn="ctr"/>
                      <a:r>
                        <a:rPr lang="en-GB" dirty="0"/>
                        <a:t>1</a:t>
                      </a:r>
                    </a:p>
                  </a:txBody>
                  <a:tcPr anchor="ctr">
                    <a:lnT w="12700" cmpd="sng">
                      <a:noFill/>
                    </a:lnT>
                    <a:solidFill>
                      <a:schemeClr val="bg1"/>
                    </a:solidFill>
                  </a:tcPr>
                </a:tc>
                <a:extLst>
                  <a:ext uri="{0D108BD9-81ED-4DB2-BD59-A6C34878D82A}">
                    <a16:rowId xmlns="" xmlns:a16="http://schemas.microsoft.com/office/drawing/2014/main" val="10001"/>
                  </a:ext>
                </a:extLst>
              </a:tr>
              <a:tr h="370840">
                <a:tc>
                  <a:txBody>
                    <a:bodyPr/>
                    <a:lstStyle/>
                    <a:p>
                      <a:r>
                        <a:rPr lang="en-GB" dirty="0"/>
                        <a:t>Staff SG14 record</a:t>
                      </a:r>
                    </a:p>
                    <a:p>
                      <a:r>
                        <a:rPr lang="en-GB" dirty="0"/>
                        <a:t>Staff SG37 record</a:t>
                      </a:r>
                    </a:p>
                  </a:txBody>
                  <a:tcPr/>
                </a:tc>
                <a:tc>
                  <a:txBody>
                    <a:bodyPr/>
                    <a:lstStyle/>
                    <a:p>
                      <a:pPr algn="ctr"/>
                      <a:r>
                        <a:rPr lang="en-GB" dirty="0"/>
                        <a:t>2</a:t>
                      </a:r>
                    </a:p>
                  </a:txBody>
                  <a:tcPr anchor="ctr">
                    <a:lnB>
                      <a:noFill/>
                    </a:lnB>
                    <a:solidFill>
                      <a:schemeClr val="bg1"/>
                    </a:solidFill>
                  </a:tcPr>
                </a:tc>
                <a:extLst>
                  <a:ext uri="{0D108BD9-81ED-4DB2-BD59-A6C34878D82A}">
                    <a16:rowId xmlns="" xmlns:a16="http://schemas.microsoft.com/office/drawing/2014/main" val="10002"/>
                  </a:ext>
                </a:extLst>
              </a:tr>
              <a:tr h="370840">
                <a:tc>
                  <a:txBody>
                    <a:bodyPr/>
                    <a:lstStyle/>
                    <a:p>
                      <a:r>
                        <a:rPr lang="en-GB" dirty="0"/>
                        <a:t>Staff</a:t>
                      </a:r>
                      <a:r>
                        <a:rPr lang="en-GB" baseline="0" dirty="0"/>
                        <a:t> </a:t>
                      </a:r>
                      <a:r>
                        <a:rPr lang="en-GB" dirty="0"/>
                        <a:t>SL21 record</a:t>
                      </a:r>
                    </a:p>
                    <a:p>
                      <a:r>
                        <a:rPr lang="en-GB" dirty="0"/>
                        <a:t>Staff SL41</a:t>
                      </a:r>
                      <a:r>
                        <a:rPr lang="en-GB" baseline="0" dirty="0"/>
                        <a:t> record</a:t>
                      </a:r>
                      <a:endParaRPr lang="en-GB" dirty="0"/>
                    </a:p>
                  </a:txBody>
                  <a:tcPr>
                    <a:lnR>
                      <a:noFill/>
                    </a:lnR>
                  </a:tcPr>
                </a:tc>
                <a:tc>
                  <a:txBody>
                    <a:bodyPr/>
                    <a:lstStyle/>
                    <a:p>
                      <a:pPr algn="ctr"/>
                      <a:r>
                        <a:rPr lang="en-GB" dirty="0"/>
                        <a:t>3</a:t>
                      </a:r>
                    </a:p>
                  </a:txBody>
                  <a:tcPr anchor="ctr">
                    <a:lnL>
                      <a:noFill/>
                    </a:lnL>
                    <a:lnR>
                      <a:noFill/>
                    </a:lnR>
                    <a:lnT>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 xmlns:a16="http://schemas.microsoft.com/office/drawing/2014/main" val="10003"/>
                  </a:ext>
                </a:extLst>
              </a:tr>
            </a:tbl>
          </a:graphicData>
        </a:graphic>
      </p:graphicFrame>
      <p:cxnSp>
        <p:nvCxnSpPr>
          <p:cNvPr id="8" name="Straight Arrow Connector 7"/>
          <p:cNvCxnSpPr/>
          <p:nvPr/>
        </p:nvCxnSpPr>
        <p:spPr>
          <a:xfrm>
            <a:off x="3133800" y="2151112"/>
            <a:ext cx="1872208" cy="144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133800" y="2295128"/>
            <a:ext cx="1872208"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133800" y="2920752"/>
            <a:ext cx="1872208" cy="85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3133800" y="3015208"/>
            <a:ext cx="1872208" cy="1642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3133800" y="3519264"/>
            <a:ext cx="1872208" cy="1124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133800" y="3631704"/>
            <a:ext cx="1872208" cy="173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84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a:xfrm>
            <a:off x="612648" y="1600200"/>
            <a:ext cx="8423848" cy="4997152"/>
          </a:xfrm>
        </p:spPr>
        <p:txBody>
          <a:bodyPr>
            <a:normAutofit/>
          </a:bodyPr>
          <a:lstStyle/>
          <a:p>
            <a:r>
              <a:rPr lang="en-GB" dirty="0"/>
              <a:t>The primary key does not have to be a clustered index, and in some cases it may be better if it is not.</a:t>
            </a:r>
          </a:p>
          <a:p>
            <a:r>
              <a:rPr lang="en-GB" dirty="0"/>
              <a:t>I asked you in a previous </a:t>
            </a:r>
            <a:r>
              <a:rPr lang="en-GB" dirty="0" smtClean="0"/>
              <a:t>lesson and I am asking again (just as a reminder </a:t>
            </a:r>
            <a:r>
              <a:rPr lang="en-GB" dirty="0" smtClean="0">
                <a:sym typeface="Wingdings" panose="05000000000000000000" pitchFamily="2" charset="2"/>
              </a:rPr>
              <a:t>):</a:t>
            </a:r>
            <a:endParaRPr lang="en-GB" dirty="0"/>
          </a:p>
          <a:p>
            <a:pPr lvl="1"/>
            <a:r>
              <a:rPr lang="en-GB" dirty="0"/>
              <a:t>What is an alternative </a:t>
            </a:r>
            <a:r>
              <a:rPr lang="en-GB" dirty="0" smtClean="0"/>
              <a:t>for </a:t>
            </a:r>
            <a:r>
              <a:rPr lang="en-GB" dirty="0"/>
              <a:t>creating an auto-increment ID primary key column</a:t>
            </a:r>
            <a:r>
              <a:rPr lang="en-GB" dirty="0" smtClean="0"/>
              <a:t>?</a:t>
            </a:r>
            <a:endParaRPr lang="en-GB" dirty="0"/>
          </a:p>
          <a:p>
            <a:pPr lvl="1"/>
            <a:r>
              <a:rPr lang="en-GB" dirty="0" smtClean="0"/>
              <a:t>What </a:t>
            </a:r>
            <a:r>
              <a:rPr lang="en-GB" dirty="0"/>
              <a:t>are the advantages of using this type of field for a primary key</a:t>
            </a:r>
            <a:r>
              <a:rPr lang="en-GB" dirty="0" smtClean="0"/>
              <a:t>?</a:t>
            </a:r>
            <a:endParaRPr lang="en-GB" dirty="0"/>
          </a:p>
        </p:txBody>
      </p:sp>
    </p:spTree>
    <p:extLst>
      <p:ext uri="{BB962C8B-B14F-4D97-AF65-F5344CB8AC3E}">
        <p14:creationId xmlns:p14="http://schemas.microsoft.com/office/powerpoint/2010/main" val="371691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a UUID (GUID) to a Table</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UUID (Universally Unique Identifier) or GUID (Globally Unique Identifier) is a 128-bit integer number used to identify resources.</a:t>
            </a:r>
          </a:p>
          <a:p>
            <a:r>
              <a:rPr lang="en-GB" dirty="0"/>
              <a:t>In MS SQL Server, the data type for a UUID is </a:t>
            </a:r>
            <a:r>
              <a:rPr lang="en-GB" b="1" dirty="0" err="1"/>
              <a:t>uniqueidentifier</a:t>
            </a:r>
            <a:r>
              <a:rPr lang="en-GB" dirty="0"/>
              <a:t>.</a:t>
            </a:r>
          </a:p>
          <a:p>
            <a:r>
              <a:rPr lang="en-GB" dirty="0"/>
              <a:t>You use the MS SQL Server NEWID() function to generate a GUID.</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TABLE</a:t>
            </a:r>
            <a:r>
              <a:rPr lang="en-GB" dirty="0">
                <a:solidFill>
                  <a:prstClr val="black"/>
                </a:solidFill>
                <a:latin typeface="Consolas" panose="020B0609020204030204" pitchFamily="49" charset="0"/>
              </a:rPr>
              <a:t> TEST</a:t>
            </a:r>
          </a:p>
          <a:p>
            <a:pPr marL="594360" lvl="2" indent="0">
              <a:buNone/>
            </a:pP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a:solidFill>
                  <a:prstClr val="black"/>
                </a:solidFill>
                <a:latin typeface="Consolas" panose="020B0609020204030204" pitchFamily="49" charset="0"/>
              </a:rPr>
              <a:t>Id </a:t>
            </a:r>
            <a:r>
              <a:rPr lang="en-GB" dirty="0">
                <a:solidFill>
                  <a:srgbClr val="0000FF"/>
                </a:solidFill>
                <a:latin typeface="Consolas" panose="020B0609020204030204" pitchFamily="49" charset="0"/>
              </a:rPr>
              <a:t>UNIQUEIDENTIFIER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DEFAULT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NEWID</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NOT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NULL,</a:t>
            </a:r>
            <a:endParaRPr lang="en-GB" dirty="0">
              <a:solidFill>
                <a:prstClr val="black"/>
              </a:solidFill>
              <a:latin typeface="Consolas" panose="020B0609020204030204" pitchFamily="49" charset="0"/>
            </a:endParaRPr>
          </a:p>
          <a:p>
            <a:pPr marL="594360" lvl="2" indent="0">
              <a:buNone/>
            </a:pPr>
            <a:r>
              <a:rPr lang="en-GB" dirty="0">
                <a:solidFill>
                  <a:srgbClr val="FF000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301532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Creating a UUID Column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Let’s try adding a UUID to one of the tables in the Dream Home database</a:t>
            </a:r>
            <a:r>
              <a:rPr lang="en-GB" dirty="0" smtClean="0"/>
              <a:t>.</a:t>
            </a:r>
          </a:p>
          <a:p>
            <a:r>
              <a:rPr lang="en-GB" dirty="0" smtClean="0"/>
              <a:t>Adding </a:t>
            </a:r>
            <a:r>
              <a:rPr lang="en-GB" dirty="0"/>
              <a:t>a </a:t>
            </a:r>
            <a:r>
              <a:rPr lang="en-GB" dirty="0" smtClean="0"/>
              <a:t>UUID </a:t>
            </a:r>
            <a:r>
              <a:rPr lang="en-GB" dirty="0"/>
              <a:t>column to the property </a:t>
            </a:r>
            <a:r>
              <a:rPr lang="en-GB" dirty="0" smtClean="0"/>
              <a:t>table</a:t>
            </a:r>
            <a:endParaRPr lang="en-GB" dirty="0"/>
          </a:p>
          <a:p>
            <a:pPr lvl="1"/>
            <a:r>
              <a:rPr lang="en-GB" dirty="0"/>
              <a:t>To add:</a:t>
            </a:r>
          </a:p>
          <a:p>
            <a:pPr marL="594360" lvl="2" indent="0">
              <a:buNone/>
            </a:pPr>
            <a:r>
              <a:rPr lang="en-GB" dirty="0">
                <a:solidFill>
                  <a:srgbClr val="0000FF"/>
                </a:solidFill>
                <a:latin typeface="Consolas" panose="020B0609020204030204" pitchFamily="49" charset="0"/>
              </a:rPr>
              <a:t>ALTER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TABLE</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ADD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PropUID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UNIQUEIDENTIFIER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DEFAULT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NEWID</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NOT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NULL;</a:t>
            </a:r>
            <a:endParaRPr lang="en-GB" dirty="0">
              <a:solidFill>
                <a:prstClr val="black"/>
              </a:solidFill>
              <a:latin typeface="Consolas" panose="020B0609020204030204" pitchFamily="49" charset="0"/>
            </a:endParaRPr>
          </a:p>
          <a:p>
            <a:pPr lvl="1"/>
            <a:r>
              <a:rPr lang="en-GB" dirty="0"/>
              <a:t>To check the results:</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r>
              <a:rPr lang="en-GB" dirty="0" smtClean="0"/>
              <a:t>Do </a:t>
            </a:r>
            <a:r>
              <a:rPr lang="en-GB" dirty="0"/>
              <a:t>you think there any disadvantages of using a column of this </a:t>
            </a:r>
            <a:r>
              <a:rPr lang="en-GB" dirty="0" smtClean="0"/>
              <a:t>type (UUID) as </a:t>
            </a:r>
            <a:r>
              <a:rPr lang="en-GB" dirty="0"/>
              <a:t>a clustered index?</a:t>
            </a:r>
          </a:p>
          <a:p>
            <a:endParaRPr lang="en-GB" dirty="0"/>
          </a:p>
        </p:txBody>
      </p:sp>
    </p:spTree>
    <p:extLst>
      <p:ext uri="{BB962C8B-B14F-4D97-AF65-F5344CB8AC3E}">
        <p14:creationId xmlns:p14="http://schemas.microsoft.com/office/powerpoint/2010/main" val="32055694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(Non-clustered) Index</a:t>
            </a:r>
          </a:p>
        </p:txBody>
      </p:sp>
      <p:sp>
        <p:nvSpPr>
          <p:cNvPr id="3" name="Content Placeholder 2"/>
          <p:cNvSpPr>
            <a:spLocks noGrp="1"/>
          </p:cNvSpPr>
          <p:nvPr>
            <p:ph sz="quarter" idx="1"/>
          </p:nvPr>
        </p:nvSpPr>
        <p:spPr>
          <a:xfrm>
            <a:off x="612648" y="1600200"/>
            <a:ext cx="8153400" cy="4997152"/>
          </a:xfrm>
        </p:spPr>
        <p:txBody>
          <a:bodyPr>
            <a:normAutofit fontScale="92500" lnSpcReduction="10000"/>
          </a:bodyPr>
          <a:lstStyle/>
          <a:p>
            <a:r>
              <a:rPr lang="en-GB" dirty="0"/>
              <a:t>A secondary index is an index defined on a </a:t>
            </a:r>
            <a:r>
              <a:rPr lang="en-GB" i="1" dirty="0">
                <a:solidFill>
                  <a:srgbClr val="C00000"/>
                </a:solidFill>
              </a:rPr>
              <a:t>non-ordering field</a:t>
            </a:r>
            <a:r>
              <a:rPr lang="en-GB" dirty="0"/>
              <a:t> of the data file.</a:t>
            </a:r>
          </a:p>
          <a:p>
            <a:r>
              <a:rPr lang="en-GB" dirty="0"/>
              <a:t>They are </a:t>
            </a:r>
            <a:r>
              <a:rPr lang="en-GB" b="1" i="1" dirty="0"/>
              <a:t>additional keys</a:t>
            </a:r>
            <a:r>
              <a:rPr lang="en-GB" dirty="0"/>
              <a:t> for a base relation that can be </a:t>
            </a:r>
            <a:r>
              <a:rPr lang="en-GB" b="1" i="1" dirty="0"/>
              <a:t>used to retrieve data more efficiently</a:t>
            </a:r>
            <a:r>
              <a:rPr lang="en-GB" dirty="0"/>
              <a:t>.</a:t>
            </a:r>
          </a:p>
          <a:p>
            <a:r>
              <a:rPr lang="en-GB" dirty="0"/>
              <a:t>The index file is also an ordered file, but the data file is not necessarily sorted on the secondary index key.</a:t>
            </a:r>
          </a:p>
          <a:p>
            <a:r>
              <a:rPr lang="en-GB" dirty="0"/>
              <a:t>A table can have </a:t>
            </a:r>
            <a:r>
              <a:rPr lang="en-GB" b="1" u="sng" dirty="0"/>
              <a:t>many</a:t>
            </a:r>
            <a:r>
              <a:rPr lang="en-GB" dirty="0"/>
              <a:t> secondary indexes.</a:t>
            </a:r>
          </a:p>
          <a:p>
            <a:r>
              <a:rPr lang="en-GB" dirty="0"/>
              <a:t>They improve the performance of queries that use attributes </a:t>
            </a:r>
            <a:r>
              <a:rPr lang="en-GB" i="1" dirty="0">
                <a:solidFill>
                  <a:srgbClr val="C00000"/>
                </a:solidFill>
              </a:rPr>
              <a:t>other than the primary key</a:t>
            </a:r>
            <a:r>
              <a:rPr lang="en-GB" dirty="0"/>
              <a:t>.</a:t>
            </a:r>
          </a:p>
          <a:p>
            <a:r>
              <a:rPr lang="en-GB" dirty="0"/>
              <a:t>The improvement to queries, however, must be balanced against the overhead to maintaining the indexes while the database is being updated.</a:t>
            </a:r>
          </a:p>
        </p:txBody>
      </p:sp>
    </p:spTree>
    <p:extLst>
      <p:ext uri="{BB962C8B-B14F-4D97-AF65-F5344CB8AC3E}">
        <p14:creationId xmlns:p14="http://schemas.microsoft.com/office/powerpoint/2010/main" val="215680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Secondary Indexes</a:t>
            </a:r>
          </a:p>
        </p:txBody>
      </p:sp>
      <p:graphicFrame>
        <p:nvGraphicFramePr>
          <p:cNvPr id="5" name="Table 4"/>
          <p:cNvGraphicFramePr>
            <a:graphicFrameLocks noGrp="1"/>
          </p:cNvGraphicFramePr>
          <p:nvPr/>
        </p:nvGraphicFramePr>
        <p:xfrm>
          <a:off x="2051720" y="1817626"/>
          <a:ext cx="5519935" cy="1854200"/>
        </p:xfrm>
        <a:graphic>
          <a:graphicData uri="http://schemas.openxmlformats.org/drawingml/2006/table">
            <a:tbl>
              <a:tblPr firstRow="1" bandRow="1">
                <a:tableStyleId>{5C22544A-7EE6-4342-B048-85BDC9FD1C3A}</a:tableStyleId>
              </a:tblPr>
              <a:tblGrid>
                <a:gridCol w="1103987">
                  <a:extLst>
                    <a:ext uri="{9D8B030D-6E8A-4147-A177-3AD203B41FA5}">
                      <a16:colId xmlns="" xmlns:a16="http://schemas.microsoft.com/office/drawing/2014/main" val="20000"/>
                    </a:ext>
                  </a:extLst>
                </a:gridCol>
                <a:gridCol w="1103987">
                  <a:extLst>
                    <a:ext uri="{9D8B030D-6E8A-4147-A177-3AD203B41FA5}">
                      <a16:colId xmlns="" xmlns:a16="http://schemas.microsoft.com/office/drawing/2014/main" val="20001"/>
                    </a:ext>
                  </a:extLst>
                </a:gridCol>
                <a:gridCol w="1103987">
                  <a:extLst>
                    <a:ext uri="{9D8B030D-6E8A-4147-A177-3AD203B41FA5}">
                      <a16:colId xmlns="" xmlns:a16="http://schemas.microsoft.com/office/drawing/2014/main" val="20002"/>
                    </a:ext>
                  </a:extLst>
                </a:gridCol>
                <a:gridCol w="1103987">
                  <a:extLst>
                    <a:ext uri="{9D8B030D-6E8A-4147-A177-3AD203B41FA5}">
                      <a16:colId xmlns="" xmlns:a16="http://schemas.microsoft.com/office/drawing/2014/main" val="20003"/>
                    </a:ext>
                  </a:extLst>
                </a:gridCol>
                <a:gridCol w="1103987">
                  <a:extLst>
                    <a:ext uri="{9D8B030D-6E8A-4147-A177-3AD203B41FA5}">
                      <a16:colId xmlns="" xmlns:a16="http://schemas.microsoft.com/office/drawing/2014/main" val="20004"/>
                    </a:ext>
                  </a:extLst>
                </a:gridCol>
              </a:tblGrid>
              <a:tr h="370840">
                <a:tc>
                  <a:txBody>
                    <a:bodyPr/>
                    <a:lstStyle/>
                    <a:p>
                      <a:r>
                        <a:rPr lang="en-GB" sz="1400" dirty="0" err="1"/>
                        <a:t>StaffNo</a:t>
                      </a:r>
                      <a:endParaRPr lang="en-GB" sz="1400" dirty="0"/>
                    </a:p>
                  </a:txBody>
                  <a:tcPr/>
                </a:tc>
                <a:tc>
                  <a:txBody>
                    <a:bodyPr/>
                    <a:lstStyle/>
                    <a:p>
                      <a:r>
                        <a:rPr lang="en-GB" sz="1400" dirty="0" err="1"/>
                        <a:t>FirstName</a:t>
                      </a:r>
                      <a:endParaRPr lang="en-GB" sz="1400" dirty="0"/>
                    </a:p>
                  </a:txBody>
                  <a:tcPr/>
                </a:tc>
                <a:tc>
                  <a:txBody>
                    <a:bodyPr/>
                    <a:lstStyle/>
                    <a:p>
                      <a:r>
                        <a:rPr lang="en-GB" sz="1400" dirty="0" err="1"/>
                        <a:t>LastName</a:t>
                      </a:r>
                      <a:endParaRPr lang="en-GB" sz="1400" dirty="0"/>
                    </a:p>
                  </a:txBody>
                  <a:tcPr/>
                </a:tc>
                <a:tc>
                  <a:txBody>
                    <a:bodyPr/>
                    <a:lstStyle/>
                    <a:p>
                      <a:r>
                        <a:rPr lang="en-GB" sz="1400" dirty="0"/>
                        <a:t>Salary</a:t>
                      </a:r>
                    </a:p>
                  </a:txBody>
                  <a:tcPr/>
                </a:tc>
                <a:tc>
                  <a:txBody>
                    <a:bodyPr/>
                    <a:lstStyle/>
                    <a:p>
                      <a:r>
                        <a:rPr lang="en-GB" sz="140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SG14</a:t>
                      </a:r>
                    </a:p>
                  </a:txBody>
                  <a:tcPr/>
                </a:tc>
                <a:tc>
                  <a:txBody>
                    <a:bodyPr/>
                    <a:lstStyle/>
                    <a:p>
                      <a:r>
                        <a:rPr lang="en-GB" sz="1400" dirty="0"/>
                        <a:t>David</a:t>
                      </a:r>
                    </a:p>
                  </a:txBody>
                  <a:tcPr/>
                </a:tc>
                <a:tc>
                  <a:txBody>
                    <a:bodyPr/>
                    <a:lstStyle/>
                    <a:p>
                      <a:r>
                        <a:rPr lang="en-GB" sz="1400" dirty="0"/>
                        <a:t>Ford</a:t>
                      </a:r>
                    </a:p>
                  </a:txBody>
                  <a:tcPr/>
                </a:tc>
                <a:tc>
                  <a:txBody>
                    <a:bodyPr/>
                    <a:lstStyle/>
                    <a:p>
                      <a:r>
                        <a:rPr lang="en-GB" sz="1400" dirty="0"/>
                        <a:t>18000</a:t>
                      </a:r>
                    </a:p>
                  </a:txBody>
                  <a:tcPr/>
                </a:tc>
                <a:tc>
                  <a:txBody>
                    <a:bodyPr/>
                    <a:lstStyle/>
                    <a:p>
                      <a:r>
                        <a:rPr lang="en-GB" sz="1400" dirty="0"/>
                        <a:t>B003</a:t>
                      </a:r>
                    </a:p>
                  </a:txBody>
                  <a:tcPr/>
                </a:tc>
                <a:extLst>
                  <a:ext uri="{0D108BD9-81ED-4DB2-BD59-A6C34878D82A}">
                    <a16:rowId xmlns="" xmlns:a16="http://schemas.microsoft.com/office/drawing/2014/main" val="10001"/>
                  </a:ext>
                </a:extLst>
              </a:tr>
              <a:tr h="370840">
                <a:tc>
                  <a:txBody>
                    <a:bodyPr/>
                    <a:lstStyle/>
                    <a:p>
                      <a:r>
                        <a:rPr lang="en-GB" sz="1400" dirty="0"/>
                        <a:t>SG37</a:t>
                      </a:r>
                    </a:p>
                  </a:txBody>
                  <a:tcPr/>
                </a:tc>
                <a:tc>
                  <a:txBody>
                    <a:bodyPr/>
                    <a:lstStyle/>
                    <a:p>
                      <a:r>
                        <a:rPr lang="en-GB" sz="1400" dirty="0"/>
                        <a:t>Ann</a:t>
                      </a:r>
                    </a:p>
                  </a:txBody>
                  <a:tcPr/>
                </a:tc>
                <a:tc>
                  <a:txBody>
                    <a:bodyPr/>
                    <a:lstStyle/>
                    <a:p>
                      <a:r>
                        <a:rPr lang="en-GB" sz="1400" dirty="0"/>
                        <a:t>Beech</a:t>
                      </a:r>
                    </a:p>
                  </a:txBody>
                  <a:tcPr/>
                </a:tc>
                <a:tc>
                  <a:txBody>
                    <a:bodyPr/>
                    <a:lstStyle/>
                    <a:p>
                      <a:r>
                        <a:rPr lang="en-GB" sz="1400" dirty="0"/>
                        <a:t>12000</a:t>
                      </a:r>
                    </a:p>
                  </a:txBody>
                  <a:tcPr/>
                </a:tc>
                <a:tc>
                  <a:txBody>
                    <a:bodyPr/>
                    <a:lstStyle/>
                    <a:p>
                      <a:r>
                        <a:rPr lang="en-GB" sz="1400" dirty="0"/>
                        <a:t>B003</a:t>
                      </a:r>
                    </a:p>
                  </a:txBody>
                  <a:tcPr/>
                </a:tc>
                <a:extLst>
                  <a:ext uri="{0D108BD9-81ED-4DB2-BD59-A6C34878D82A}">
                    <a16:rowId xmlns="" xmlns:a16="http://schemas.microsoft.com/office/drawing/2014/main" val="10002"/>
                  </a:ext>
                </a:extLst>
              </a:tr>
              <a:tr h="370840">
                <a:tc>
                  <a:txBody>
                    <a:bodyPr/>
                    <a:lstStyle/>
                    <a:p>
                      <a:r>
                        <a:rPr lang="en-GB" sz="1400" dirty="0"/>
                        <a:t>SL21</a:t>
                      </a:r>
                    </a:p>
                  </a:txBody>
                  <a:tcPr/>
                </a:tc>
                <a:tc>
                  <a:txBody>
                    <a:bodyPr/>
                    <a:lstStyle/>
                    <a:p>
                      <a:r>
                        <a:rPr lang="en-GB" sz="1400" dirty="0"/>
                        <a:t>John</a:t>
                      </a:r>
                    </a:p>
                  </a:txBody>
                  <a:tcPr/>
                </a:tc>
                <a:tc>
                  <a:txBody>
                    <a:bodyPr/>
                    <a:lstStyle/>
                    <a:p>
                      <a:r>
                        <a:rPr lang="en-GB" sz="1400" dirty="0"/>
                        <a:t>White</a:t>
                      </a:r>
                    </a:p>
                  </a:txBody>
                  <a:tcPr/>
                </a:tc>
                <a:tc>
                  <a:txBody>
                    <a:bodyPr/>
                    <a:lstStyle/>
                    <a:p>
                      <a:r>
                        <a:rPr lang="en-GB" sz="1400" dirty="0"/>
                        <a:t>30000</a:t>
                      </a:r>
                    </a:p>
                  </a:txBody>
                  <a:tcPr/>
                </a:tc>
                <a:tc>
                  <a:txBody>
                    <a:bodyPr/>
                    <a:lstStyle/>
                    <a:p>
                      <a:r>
                        <a:rPr lang="en-GB" sz="1400" dirty="0"/>
                        <a:t>B005</a:t>
                      </a:r>
                    </a:p>
                  </a:txBody>
                  <a:tcPr/>
                </a:tc>
                <a:extLst>
                  <a:ext uri="{0D108BD9-81ED-4DB2-BD59-A6C34878D82A}">
                    <a16:rowId xmlns="" xmlns:a16="http://schemas.microsoft.com/office/drawing/2014/main" val="10003"/>
                  </a:ext>
                </a:extLst>
              </a:tr>
              <a:tr h="370840">
                <a:tc>
                  <a:txBody>
                    <a:bodyPr/>
                    <a:lstStyle/>
                    <a:p>
                      <a:r>
                        <a:rPr lang="en-GB" sz="1400" dirty="0"/>
                        <a:t>SL41</a:t>
                      </a:r>
                    </a:p>
                  </a:txBody>
                  <a:tcPr/>
                </a:tc>
                <a:tc>
                  <a:txBody>
                    <a:bodyPr/>
                    <a:lstStyle/>
                    <a:p>
                      <a:r>
                        <a:rPr lang="en-GB" sz="1400" dirty="0"/>
                        <a:t>Julie</a:t>
                      </a:r>
                    </a:p>
                  </a:txBody>
                  <a:tcPr/>
                </a:tc>
                <a:tc>
                  <a:txBody>
                    <a:bodyPr/>
                    <a:lstStyle/>
                    <a:p>
                      <a:r>
                        <a:rPr lang="en-GB" sz="1400" dirty="0"/>
                        <a:t>Lee</a:t>
                      </a:r>
                    </a:p>
                  </a:txBody>
                  <a:tcPr/>
                </a:tc>
                <a:tc>
                  <a:txBody>
                    <a:bodyPr/>
                    <a:lstStyle/>
                    <a:p>
                      <a:r>
                        <a:rPr lang="en-GB" sz="1400" dirty="0"/>
                        <a:t>9000</a:t>
                      </a:r>
                    </a:p>
                  </a:txBody>
                  <a:tcPr/>
                </a:tc>
                <a:tc>
                  <a:txBody>
                    <a:bodyPr/>
                    <a:lstStyle/>
                    <a:p>
                      <a:r>
                        <a:rPr lang="en-GB" sz="1400" dirty="0"/>
                        <a:t>B005</a:t>
                      </a:r>
                    </a:p>
                  </a:txBody>
                  <a:tcPr/>
                </a:tc>
                <a:extLst>
                  <a:ext uri="{0D108BD9-81ED-4DB2-BD59-A6C34878D82A}">
                    <a16:rowId xmlns="" xmlns:a16="http://schemas.microsoft.com/office/drawing/2014/main" val="10004"/>
                  </a:ext>
                </a:extLst>
              </a:tr>
            </a:tbl>
          </a:graphicData>
        </a:graphic>
      </p:graphicFrame>
      <p:graphicFrame>
        <p:nvGraphicFramePr>
          <p:cNvPr id="6" name="Table 5"/>
          <p:cNvGraphicFramePr>
            <a:graphicFrameLocks noGrp="1"/>
          </p:cNvGraphicFramePr>
          <p:nvPr/>
        </p:nvGraphicFramePr>
        <p:xfrm>
          <a:off x="179512" y="1628800"/>
          <a:ext cx="1368152" cy="2001520"/>
        </p:xfrm>
        <a:graphic>
          <a:graphicData uri="http://schemas.openxmlformats.org/drawingml/2006/table">
            <a:tbl>
              <a:tblPr firstRow="1" bandRow="1">
                <a:tableStyleId>{3B4B98B0-60AC-42C2-AFA5-B58CD77FA1E5}</a:tableStyleId>
              </a:tblPr>
              <a:tblGrid>
                <a:gridCol w="1368152">
                  <a:extLst>
                    <a:ext uri="{9D8B030D-6E8A-4147-A177-3AD203B41FA5}">
                      <a16:colId xmlns="" xmlns:a16="http://schemas.microsoft.com/office/drawing/2014/main" val="20000"/>
                    </a:ext>
                  </a:extLst>
                </a:gridCol>
              </a:tblGrid>
              <a:tr h="139040">
                <a:tc>
                  <a:txBody>
                    <a:bodyPr/>
                    <a:lstStyle/>
                    <a:p>
                      <a:r>
                        <a:rPr lang="en-GB" sz="1400" dirty="0"/>
                        <a:t>Salary,</a:t>
                      </a:r>
                      <a:r>
                        <a:rPr lang="en-GB" sz="1400" baseline="0" dirty="0"/>
                        <a:t> </a:t>
                      </a:r>
                      <a:r>
                        <a:rPr lang="en-GB" sz="1400" baseline="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9000, B005</a:t>
                      </a:r>
                    </a:p>
                  </a:txBody>
                  <a:tcPr/>
                </a:tc>
                <a:extLst>
                  <a:ext uri="{0D108BD9-81ED-4DB2-BD59-A6C34878D82A}">
                    <a16:rowId xmlns="" xmlns:a16="http://schemas.microsoft.com/office/drawing/2014/main" val="10001"/>
                  </a:ext>
                </a:extLst>
              </a:tr>
              <a:tr h="370840">
                <a:tc>
                  <a:txBody>
                    <a:bodyPr/>
                    <a:lstStyle/>
                    <a:p>
                      <a:r>
                        <a:rPr lang="en-GB" sz="1400" dirty="0"/>
                        <a:t>12000, B003</a:t>
                      </a:r>
                    </a:p>
                  </a:txBody>
                  <a:tcPr/>
                </a:tc>
                <a:extLst>
                  <a:ext uri="{0D108BD9-81ED-4DB2-BD59-A6C34878D82A}">
                    <a16:rowId xmlns="" xmlns:a16="http://schemas.microsoft.com/office/drawing/2014/main" val="10002"/>
                  </a:ext>
                </a:extLst>
              </a:tr>
              <a:tr h="370840">
                <a:tc>
                  <a:txBody>
                    <a:bodyPr/>
                    <a:lstStyle/>
                    <a:p>
                      <a:r>
                        <a:rPr lang="en-GB" sz="1400" dirty="0"/>
                        <a:t>18000, B003</a:t>
                      </a:r>
                    </a:p>
                  </a:txBody>
                  <a:tcPr/>
                </a:tc>
                <a:extLst>
                  <a:ext uri="{0D108BD9-81ED-4DB2-BD59-A6C34878D82A}">
                    <a16:rowId xmlns="" xmlns:a16="http://schemas.microsoft.com/office/drawing/2014/main" val="10003"/>
                  </a:ext>
                </a:extLst>
              </a:tr>
              <a:tr h="370840">
                <a:tc>
                  <a:txBody>
                    <a:bodyPr/>
                    <a:lstStyle/>
                    <a:p>
                      <a:r>
                        <a:rPr lang="en-GB" sz="1400" dirty="0"/>
                        <a:t>30000, B005</a:t>
                      </a:r>
                    </a:p>
                  </a:txBody>
                  <a:tcPr/>
                </a:tc>
                <a:extLst>
                  <a:ext uri="{0D108BD9-81ED-4DB2-BD59-A6C34878D82A}">
                    <a16:rowId xmlns="" xmlns:a16="http://schemas.microsoft.com/office/drawing/2014/main" val="10004"/>
                  </a:ext>
                </a:extLst>
              </a:tr>
            </a:tbl>
          </a:graphicData>
        </a:graphic>
      </p:graphicFrame>
      <p:cxnSp>
        <p:nvCxnSpPr>
          <p:cNvPr id="8" name="Straight Arrow Connector 7"/>
          <p:cNvCxnSpPr>
            <a:endCxn id="5" idx="1"/>
          </p:cNvCxnSpPr>
          <p:nvPr/>
        </p:nvCxnSpPr>
        <p:spPr>
          <a:xfrm>
            <a:off x="1475656" y="2744726"/>
            <a:ext cx="57606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547664" y="2348880"/>
            <a:ext cx="504056" cy="11521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1475656" y="2420888"/>
            <a:ext cx="576064"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1511660" y="3140968"/>
            <a:ext cx="540060" cy="271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aphicFrame>
        <p:nvGraphicFramePr>
          <p:cNvPr id="19" name="Table 18"/>
          <p:cNvGraphicFramePr>
            <a:graphicFrameLocks noGrp="1"/>
          </p:cNvGraphicFramePr>
          <p:nvPr/>
        </p:nvGraphicFramePr>
        <p:xfrm>
          <a:off x="8075710" y="1844824"/>
          <a:ext cx="960785" cy="1788160"/>
        </p:xfrm>
        <a:graphic>
          <a:graphicData uri="http://schemas.openxmlformats.org/drawingml/2006/table">
            <a:tbl>
              <a:tblPr firstRow="1" bandRow="1">
                <a:tableStyleId>{3B4B98B0-60AC-42C2-AFA5-B58CD77FA1E5}</a:tableStyleId>
              </a:tblPr>
              <a:tblGrid>
                <a:gridCol w="960785">
                  <a:extLst>
                    <a:ext uri="{9D8B030D-6E8A-4147-A177-3AD203B41FA5}">
                      <a16:colId xmlns="" xmlns:a16="http://schemas.microsoft.com/office/drawing/2014/main" val="20000"/>
                    </a:ext>
                  </a:extLst>
                </a:gridCol>
              </a:tblGrid>
              <a:tr h="0">
                <a:tc>
                  <a:txBody>
                    <a:bodyPr/>
                    <a:lstStyle/>
                    <a:p>
                      <a:r>
                        <a:rPr lang="en-GB" sz="1400" dirty="0"/>
                        <a:t>Salary</a:t>
                      </a:r>
                    </a:p>
                  </a:txBody>
                  <a:tcPr/>
                </a:tc>
                <a:extLst>
                  <a:ext uri="{0D108BD9-81ED-4DB2-BD59-A6C34878D82A}">
                    <a16:rowId xmlns="" xmlns:a16="http://schemas.microsoft.com/office/drawing/2014/main" val="10000"/>
                  </a:ext>
                </a:extLst>
              </a:tr>
              <a:tr h="370840">
                <a:tc>
                  <a:txBody>
                    <a:bodyPr/>
                    <a:lstStyle/>
                    <a:p>
                      <a:r>
                        <a:rPr lang="en-GB" sz="1400" dirty="0"/>
                        <a:t>9000</a:t>
                      </a:r>
                    </a:p>
                  </a:txBody>
                  <a:tcPr/>
                </a:tc>
                <a:extLst>
                  <a:ext uri="{0D108BD9-81ED-4DB2-BD59-A6C34878D82A}">
                    <a16:rowId xmlns="" xmlns:a16="http://schemas.microsoft.com/office/drawing/2014/main" val="10001"/>
                  </a:ext>
                </a:extLst>
              </a:tr>
              <a:tr h="370840">
                <a:tc>
                  <a:txBody>
                    <a:bodyPr/>
                    <a:lstStyle/>
                    <a:p>
                      <a:r>
                        <a:rPr lang="en-GB" sz="1400" dirty="0"/>
                        <a:t>12000</a:t>
                      </a:r>
                    </a:p>
                  </a:txBody>
                  <a:tcPr/>
                </a:tc>
                <a:extLst>
                  <a:ext uri="{0D108BD9-81ED-4DB2-BD59-A6C34878D82A}">
                    <a16:rowId xmlns="" xmlns:a16="http://schemas.microsoft.com/office/drawing/2014/main" val="10002"/>
                  </a:ext>
                </a:extLst>
              </a:tr>
              <a:tr h="370840">
                <a:tc>
                  <a:txBody>
                    <a:bodyPr/>
                    <a:lstStyle/>
                    <a:p>
                      <a:r>
                        <a:rPr lang="en-GB" sz="1400" dirty="0"/>
                        <a:t>18000</a:t>
                      </a:r>
                    </a:p>
                  </a:txBody>
                  <a:tcPr/>
                </a:tc>
                <a:extLst>
                  <a:ext uri="{0D108BD9-81ED-4DB2-BD59-A6C34878D82A}">
                    <a16:rowId xmlns="" xmlns:a16="http://schemas.microsoft.com/office/drawing/2014/main" val="10003"/>
                  </a:ext>
                </a:extLst>
              </a:tr>
              <a:tr h="370840">
                <a:tc>
                  <a:txBody>
                    <a:bodyPr/>
                    <a:lstStyle/>
                    <a:p>
                      <a:r>
                        <a:rPr lang="en-GB" sz="1400" dirty="0"/>
                        <a:t>30000</a:t>
                      </a:r>
                    </a:p>
                  </a:txBody>
                  <a:tcPr/>
                </a:tc>
                <a:extLst>
                  <a:ext uri="{0D108BD9-81ED-4DB2-BD59-A6C34878D82A}">
                    <a16:rowId xmlns="" xmlns:a16="http://schemas.microsoft.com/office/drawing/2014/main" val="10004"/>
                  </a:ext>
                </a:extLst>
              </a:tr>
            </a:tbl>
          </a:graphicData>
        </a:graphic>
      </p:graphicFrame>
      <p:cxnSp>
        <p:nvCxnSpPr>
          <p:cNvPr id="21" name="Straight Arrow Connector 20"/>
          <p:cNvCxnSpPr>
            <a:stCxn id="19" idx="1"/>
            <a:endCxn id="5" idx="3"/>
          </p:cNvCxnSpPr>
          <p:nvPr/>
        </p:nvCxnSpPr>
        <p:spPr>
          <a:xfrm flipH="1">
            <a:off x="7571655" y="2738904"/>
            <a:ext cx="504055" cy="58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7571653" y="2204864"/>
            <a:ext cx="504058" cy="1296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flipV="1">
            <a:off x="7571652" y="2348880"/>
            <a:ext cx="504057"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flipV="1">
            <a:off x="7571654" y="3068960"/>
            <a:ext cx="504055"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aphicFrame>
        <p:nvGraphicFramePr>
          <p:cNvPr id="35" name="Table 34"/>
          <p:cNvGraphicFramePr>
            <a:graphicFrameLocks noGrp="1"/>
          </p:cNvGraphicFramePr>
          <p:nvPr/>
        </p:nvGraphicFramePr>
        <p:xfrm>
          <a:off x="2046021" y="4308281"/>
          <a:ext cx="5519935" cy="1854200"/>
        </p:xfrm>
        <a:graphic>
          <a:graphicData uri="http://schemas.openxmlformats.org/drawingml/2006/table">
            <a:tbl>
              <a:tblPr firstRow="1" bandRow="1">
                <a:tableStyleId>{5C22544A-7EE6-4342-B048-85BDC9FD1C3A}</a:tableStyleId>
              </a:tblPr>
              <a:tblGrid>
                <a:gridCol w="1103987">
                  <a:extLst>
                    <a:ext uri="{9D8B030D-6E8A-4147-A177-3AD203B41FA5}">
                      <a16:colId xmlns="" xmlns:a16="http://schemas.microsoft.com/office/drawing/2014/main" val="20000"/>
                    </a:ext>
                  </a:extLst>
                </a:gridCol>
                <a:gridCol w="1103987">
                  <a:extLst>
                    <a:ext uri="{9D8B030D-6E8A-4147-A177-3AD203B41FA5}">
                      <a16:colId xmlns="" xmlns:a16="http://schemas.microsoft.com/office/drawing/2014/main" val="20001"/>
                    </a:ext>
                  </a:extLst>
                </a:gridCol>
                <a:gridCol w="1103987">
                  <a:extLst>
                    <a:ext uri="{9D8B030D-6E8A-4147-A177-3AD203B41FA5}">
                      <a16:colId xmlns="" xmlns:a16="http://schemas.microsoft.com/office/drawing/2014/main" val="20002"/>
                    </a:ext>
                  </a:extLst>
                </a:gridCol>
                <a:gridCol w="1103987">
                  <a:extLst>
                    <a:ext uri="{9D8B030D-6E8A-4147-A177-3AD203B41FA5}">
                      <a16:colId xmlns="" xmlns:a16="http://schemas.microsoft.com/office/drawing/2014/main" val="20003"/>
                    </a:ext>
                  </a:extLst>
                </a:gridCol>
                <a:gridCol w="1103987">
                  <a:extLst>
                    <a:ext uri="{9D8B030D-6E8A-4147-A177-3AD203B41FA5}">
                      <a16:colId xmlns="" xmlns:a16="http://schemas.microsoft.com/office/drawing/2014/main" val="20004"/>
                    </a:ext>
                  </a:extLst>
                </a:gridCol>
              </a:tblGrid>
              <a:tr h="370840">
                <a:tc>
                  <a:txBody>
                    <a:bodyPr/>
                    <a:lstStyle/>
                    <a:p>
                      <a:r>
                        <a:rPr lang="en-GB" sz="1400" dirty="0" err="1"/>
                        <a:t>StaffNo</a:t>
                      </a:r>
                      <a:endParaRPr lang="en-GB" sz="1400" dirty="0"/>
                    </a:p>
                  </a:txBody>
                  <a:tcPr/>
                </a:tc>
                <a:tc>
                  <a:txBody>
                    <a:bodyPr/>
                    <a:lstStyle/>
                    <a:p>
                      <a:r>
                        <a:rPr lang="en-GB" sz="1400" dirty="0" err="1"/>
                        <a:t>FirstName</a:t>
                      </a:r>
                      <a:endParaRPr lang="en-GB" sz="1400" dirty="0"/>
                    </a:p>
                  </a:txBody>
                  <a:tcPr/>
                </a:tc>
                <a:tc>
                  <a:txBody>
                    <a:bodyPr/>
                    <a:lstStyle/>
                    <a:p>
                      <a:r>
                        <a:rPr lang="en-GB" sz="1400" dirty="0" err="1"/>
                        <a:t>LastName</a:t>
                      </a:r>
                      <a:endParaRPr lang="en-GB" sz="1400" dirty="0"/>
                    </a:p>
                  </a:txBody>
                  <a:tcPr/>
                </a:tc>
                <a:tc>
                  <a:txBody>
                    <a:bodyPr/>
                    <a:lstStyle/>
                    <a:p>
                      <a:r>
                        <a:rPr lang="en-GB" sz="1400" dirty="0"/>
                        <a:t>Salary</a:t>
                      </a:r>
                    </a:p>
                  </a:txBody>
                  <a:tcPr/>
                </a:tc>
                <a:tc>
                  <a:txBody>
                    <a:bodyPr/>
                    <a:lstStyle/>
                    <a:p>
                      <a:r>
                        <a:rPr lang="en-GB" sz="140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SG14</a:t>
                      </a:r>
                    </a:p>
                  </a:txBody>
                  <a:tcPr/>
                </a:tc>
                <a:tc>
                  <a:txBody>
                    <a:bodyPr/>
                    <a:lstStyle/>
                    <a:p>
                      <a:r>
                        <a:rPr lang="en-GB" sz="1400" dirty="0"/>
                        <a:t>David</a:t>
                      </a:r>
                    </a:p>
                  </a:txBody>
                  <a:tcPr/>
                </a:tc>
                <a:tc>
                  <a:txBody>
                    <a:bodyPr/>
                    <a:lstStyle/>
                    <a:p>
                      <a:r>
                        <a:rPr lang="en-GB" sz="1400" dirty="0"/>
                        <a:t>Ford</a:t>
                      </a:r>
                    </a:p>
                  </a:txBody>
                  <a:tcPr/>
                </a:tc>
                <a:tc>
                  <a:txBody>
                    <a:bodyPr/>
                    <a:lstStyle/>
                    <a:p>
                      <a:r>
                        <a:rPr lang="en-GB" sz="1400" dirty="0"/>
                        <a:t>18000</a:t>
                      </a:r>
                    </a:p>
                  </a:txBody>
                  <a:tcPr/>
                </a:tc>
                <a:tc>
                  <a:txBody>
                    <a:bodyPr/>
                    <a:lstStyle/>
                    <a:p>
                      <a:r>
                        <a:rPr lang="en-GB" sz="1400" dirty="0"/>
                        <a:t>B003</a:t>
                      </a:r>
                    </a:p>
                  </a:txBody>
                  <a:tcPr/>
                </a:tc>
                <a:extLst>
                  <a:ext uri="{0D108BD9-81ED-4DB2-BD59-A6C34878D82A}">
                    <a16:rowId xmlns="" xmlns:a16="http://schemas.microsoft.com/office/drawing/2014/main" val="10001"/>
                  </a:ext>
                </a:extLst>
              </a:tr>
              <a:tr h="370840">
                <a:tc>
                  <a:txBody>
                    <a:bodyPr/>
                    <a:lstStyle/>
                    <a:p>
                      <a:r>
                        <a:rPr lang="en-GB" sz="1400" dirty="0"/>
                        <a:t>SG37</a:t>
                      </a:r>
                    </a:p>
                  </a:txBody>
                  <a:tcPr/>
                </a:tc>
                <a:tc>
                  <a:txBody>
                    <a:bodyPr/>
                    <a:lstStyle/>
                    <a:p>
                      <a:r>
                        <a:rPr lang="en-GB" sz="1400" dirty="0"/>
                        <a:t>Ann</a:t>
                      </a:r>
                    </a:p>
                  </a:txBody>
                  <a:tcPr/>
                </a:tc>
                <a:tc>
                  <a:txBody>
                    <a:bodyPr/>
                    <a:lstStyle/>
                    <a:p>
                      <a:r>
                        <a:rPr lang="en-GB" sz="1400" dirty="0"/>
                        <a:t>Beech</a:t>
                      </a:r>
                    </a:p>
                  </a:txBody>
                  <a:tcPr/>
                </a:tc>
                <a:tc>
                  <a:txBody>
                    <a:bodyPr/>
                    <a:lstStyle/>
                    <a:p>
                      <a:r>
                        <a:rPr lang="en-GB" sz="1400" dirty="0"/>
                        <a:t>12000</a:t>
                      </a:r>
                    </a:p>
                  </a:txBody>
                  <a:tcPr/>
                </a:tc>
                <a:tc>
                  <a:txBody>
                    <a:bodyPr/>
                    <a:lstStyle/>
                    <a:p>
                      <a:r>
                        <a:rPr lang="en-GB" sz="1400" dirty="0"/>
                        <a:t>B003</a:t>
                      </a:r>
                    </a:p>
                  </a:txBody>
                  <a:tcPr/>
                </a:tc>
                <a:extLst>
                  <a:ext uri="{0D108BD9-81ED-4DB2-BD59-A6C34878D82A}">
                    <a16:rowId xmlns="" xmlns:a16="http://schemas.microsoft.com/office/drawing/2014/main" val="10002"/>
                  </a:ext>
                </a:extLst>
              </a:tr>
              <a:tr h="370840">
                <a:tc>
                  <a:txBody>
                    <a:bodyPr/>
                    <a:lstStyle/>
                    <a:p>
                      <a:r>
                        <a:rPr lang="en-GB" sz="1400" dirty="0"/>
                        <a:t>SL21</a:t>
                      </a:r>
                    </a:p>
                  </a:txBody>
                  <a:tcPr/>
                </a:tc>
                <a:tc>
                  <a:txBody>
                    <a:bodyPr/>
                    <a:lstStyle/>
                    <a:p>
                      <a:r>
                        <a:rPr lang="en-GB" sz="1400" dirty="0"/>
                        <a:t>John</a:t>
                      </a:r>
                    </a:p>
                  </a:txBody>
                  <a:tcPr/>
                </a:tc>
                <a:tc>
                  <a:txBody>
                    <a:bodyPr/>
                    <a:lstStyle/>
                    <a:p>
                      <a:r>
                        <a:rPr lang="en-GB" sz="1400" dirty="0"/>
                        <a:t>White</a:t>
                      </a:r>
                    </a:p>
                  </a:txBody>
                  <a:tcPr/>
                </a:tc>
                <a:tc>
                  <a:txBody>
                    <a:bodyPr/>
                    <a:lstStyle/>
                    <a:p>
                      <a:r>
                        <a:rPr lang="en-GB" sz="1400" dirty="0"/>
                        <a:t>30000</a:t>
                      </a:r>
                    </a:p>
                  </a:txBody>
                  <a:tcPr/>
                </a:tc>
                <a:tc>
                  <a:txBody>
                    <a:bodyPr/>
                    <a:lstStyle/>
                    <a:p>
                      <a:r>
                        <a:rPr lang="en-GB" sz="1400" dirty="0"/>
                        <a:t>B005</a:t>
                      </a:r>
                    </a:p>
                  </a:txBody>
                  <a:tcPr/>
                </a:tc>
                <a:extLst>
                  <a:ext uri="{0D108BD9-81ED-4DB2-BD59-A6C34878D82A}">
                    <a16:rowId xmlns="" xmlns:a16="http://schemas.microsoft.com/office/drawing/2014/main" val="10003"/>
                  </a:ext>
                </a:extLst>
              </a:tr>
              <a:tr h="370840">
                <a:tc>
                  <a:txBody>
                    <a:bodyPr/>
                    <a:lstStyle/>
                    <a:p>
                      <a:r>
                        <a:rPr lang="en-GB" sz="1400" dirty="0"/>
                        <a:t>SL41</a:t>
                      </a:r>
                    </a:p>
                  </a:txBody>
                  <a:tcPr/>
                </a:tc>
                <a:tc>
                  <a:txBody>
                    <a:bodyPr/>
                    <a:lstStyle/>
                    <a:p>
                      <a:r>
                        <a:rPr lang="en-GB" sz="1400" dirty="0"/>
                        <a:t>Julie</a:t>
                      </a:r>
                    </a:p>
                  </a:txBody>
                  <a:tcPr/>
                </a:tc>
                <a:tc>
                  <a:txBody>
                    <a:bodyPr/>
                    <a:lstStyle/>
                    <a:p>
                      <a:r>
                        <a:rPr lang="en-GB" sz="1400" dirty="0"/>
                        <a:t>Lee</a:t>
                      </a:r>
                    </a:p>
                  </a:txBody>
                  <a:tcPr/>
                </a:tc>
                <a:tc>
                  <a:txBody>
                    <a:bodyPr/>
                    <a:lstStyle/>
                    <a:p>
                      <a:r>
                        <a:rPr lang="en-GB" sz="1400" dirty="0"/>
                        <a:t>9000</a:t>
                      </a:r>
                    </a:p>
                  </a:txBody>
                  <a:tcPr/>
                </a:tc>
                <a:tc>
                  <a:txBody>
                    <a:bodyPr/>
                    <a:lstStyle/>
                    <a:p>
                      <a:r>
                        <a:rPr lang="en-GB" sz="1400" dirty="0"/>
                        <a:t>B005</a:t>
                      </a:r>
                    </a:p>
                  </a:txBody>
                  <a:tcPr/>
                </a:tc>
                <a:extLst>
                  <a:ext uri="{0D108BD9-81ED-4DB2-BD59-A6C34878D82A}">
                    <a16:rowId xmlns="" xmlns:a16="http://schemas.microsoft.com/office/drawing/2014/main" val="10004"/>
                  </a:ext>
                </a:extLst>
              </a:tr>
            </a:tbl>
          </a:graphicData>
        </a:graphic>
      </p:graphicFrame>
      <p:graphicFrame>
        <p:nvGraphicFramePr>
          <p:cNvPr id="36" name="Table 35"/>
          <p:cNvGraphicFramePr>
            <a:graphicFrameLocks noGrp="1"/>
          </p:cNvGraphicFramePr>
          <p:nvPr/>
        </p:nvGraphicFramePr>
        <p:xfrm>
          <a:off x="179512" y="4221088"/>
          <a:ext cx="1368152" cy="2001520"/>
        </p:xfrm>
        <a:graphic>
          <a:graphicData uri="http://schemas.openxmlformats.org/drawingml/2006/table">
            <a:tbl>
              <a:tblPr firstRow="1" bandRow="1">
                <a:tableStyleId>{3B4B98B0-60AC-42C2-AFA5-B58CD77FA1E5}</a:tableStyleId>
              </a:tblPr>
              <a:tblGrid>
                <a:gridCol w="1368152">
                  <a:extLst>
                    <a:ext uri="{9D8B030D-6E8A-4147-A177-3AD203B41FA5}">
                      <a16:colId xmlns="" xmlns:a16="http://schemas.microsoft.com/office/drawing/2014/main" val="20000"/>
                    </a:ext>
                  </a:extLst>
                </a:gridCol>
              </a:tblGrid>
              <a:tr h="139040">
                <a:tc>
                  <a:txBody>
                    <a:bodyPr/>
                    <a:lstStyle/>
                    <a:p>
                      <a:r>
                        <a:rPr lang="en-GB" sz="1400" baseline="0" dirty="0" err="1"/>
                        <a:t>BranchNo</a:t>
                      </a:r>
                      <a:r>
                        <a:rPr lang="en-GB" sz="1400" baseline="0" dirty="0"/>
                        <a:t>, Salary</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B003, 12000</a:t>
                      </a:r>
                    </a:p>
                  </a:txBody>
                  <a:tcPr/>
                </a:tc>
                <a:extLst>
                  <a:ext uri="{0D108BD9-81ED-4DB2-BD59-A6C34878D82A}">
                    <a16:rowId xmlns="" xmlns:a16="http://schemas.microsoft.com/office/drawing/2014/main" val="10001"/>
                  </a:ext>
                </a:extLst>
              </a:tr>
              <a:tr h="370840">
                <a:tc>
                  <a:txBody>
                    <a:bodyPr/>
                    <a:lstStyle/>
                    <a:p>
                      <a:r>
                        <a:rPr lang="en-GB" sz="1400" dirty="0"/>
                        <a:t>B003, 18000</a:t>
                      </a:r>
                    </a:p>
                  </a:txBody>
                  <a:tcPr/>
                </a:tc>
                <a:extLst>
                  <a:ext uri="{0D108BD9-81ED-4DB2-BD59-A6C34878D82A}">
                    <a16:rowId xmlns="" xmlns:a16="http://schemas.microsoft.com/office/drawing/2014/main" val="10002"/>
                  </a:ext>
                </a:extLst>
              </a:tr>
              <a:tr h="370840">
                <a:tc>
                  <a:txBody>
                    <a:bodyPr/>
                    <a:lstStyle/>
                    <a:p>
                      <a:r>
                        <a:rPr lang="en-GB" sz="1400" dirty="0"/>
                        <a:t>B005,</a:t>
                      </a:r>
                      <a:r>
                        <a:rPr lang="en-GB" sz="1400" baseline="0" dirty="0"/>
                        <a:t> 9000</a:t>
                      </a:r>
                      <a:endParaRPr lang="en-GB" sz="1400" dirty="0"/>
                    </a:p>
                  </a:txBody>
                  <a:tcPr/>
                </a:tc>
                <a:extLst>
                  <a:ext uri="{0D108BD9-81ED-4DB2-BD59-A6C34878D82A}">
                    <a16:rowId xmlns="" xmlns:a16="http://schemas.microsoft.com/office/drawing/2014/main" val="10003"/>
                  </a:ext>
                </a:extLst>
              </a:tr>
              <a:tr h="370840">
                <a:tc>
                  <a:txBody>
                    <a:bodyPr/>
                    <a:lstStyle/>
                    <a:p>
                      <a:r>
                        <a:rPr lang="en-GB" sz="1400" dirty="0"/>
                        <a:t>B005, 30000</a:t>
                      </a:r>
                    </a:p>
                  </a:txBody>
                  <a:tcPr/>
                </a:tc>
                <a:extLst>
                  <a:ext uri="{0D108BD9-81ED-4DB2-BD59-A6C34878D82A}">
                    <a16:rowId xmlns="" xmlns:a16="http://schemas.microsoft.com/office/drawing/2014/main" val="10004"/>
                  </a:ext>
                </a:extLst>
              </a:tr>
            </a:tbl>
          </a:graphicData>
        </a:graphic>
      </p:graphicFrame>
      <p:graphicFrame>
        <p:nvGraphicFramePr>
          <p:cNvPr id="37" name="Table 36"/>
          <p:cNvGraphicFramePr>
            <a:graphicFrameLocks noGrp="1"/>
          </p:cNvGraphicFramePr>
          <p:nvPr/>
        </p:nvGraphicFramePr>
        <p:xfrm>
          <a:off x="8064313" y="4341301"/>
          <a:ext cx="1044191" cy="1788160"/>
        </p:xfrm>
        <a:graphic>
          <a:graphicData uri="http://schemas.openxmlformats.org/drawingml/2006/table">
            <a:tbl>
              <a:tblPr firstRow="1" bandRow="1">
                <a:tableStyleId>{3B4B98B0-60AC-42C2-AFA5-B58CD77FA1E5}</a:tableStyleId>
              </a:tblPr>
              <a:tblGrid>
                <a:gridCol w="1044191">
                  <a:extLst>
                    <a:ext uri="{9D8B030D-6E8A-4147-A177-3AD203B41FA5}">
                      <a16:colId xmlns="" xmlns:a16="http://schemas.microsoft.com/office/drawing/2014/main" val="20000"/>
                    </a:ext>
                  </a:extLst>
                </a:gridCol>
              </a:tblGrid>
              <a:tr h="0">
                <a:tc>
                  <a:txBody>
                    <a:bodyPr/>
                    <a:lstStyle/>
                    <a:p>
                      <a:r>
                        <a:rPr lang="en-GB" sz="1400" dirty="0" err="1"/>
                        <a:t>BranchNo</a:t>
                      </a:r>
                      <a:endParaRPr lang="en-GB" sz="1400" dirty="0"/>
                    </a:p>
                  </a:txBody>
                  <a:tcPr/>
                </a:tc>
                <a:extLst>
                  <a:ext uri="{0D108BD9-81ED-4DB2-BD59-A6C34878D82A}">
                    <a16:rowId xmlns="" xmlns:a16="http://schemas.microsoft.com/office/drawing/2014/main" val="10000"/>
                  </a:ext>
                </a:extLst>
              </a:tr>
              <a:tr h="370840">
                <a:tc>
                  <a:txBody>
                    <a:bodyPr/>
                    <a:lstStyle/>
                    <a:p>
                      <a:r>
                        <a:rPr lang="en-GB" sz="1400" dirty="0"/>
                        <a:t>B003</a:t>
                      </a:r>
                    </a:p>
                  </a:txBody>
                  <a:tcPr/>
                </a:tc>
                <a:extLst>
                  <a:ext uri="{0D108BD9-81ED-4DB2-BD59-A6C34878D82A}">
                    <a16:rowId xmlns="" xmlns:a16="http://schemas.microsoft.com/office/drawing/2014/main" val="10001"/>
                  </a:ext>
                </a:extLst>
              </a:tr>
              <a:tr h="370840">
                <a:tc>
                  <a:txBody>
                    <a:bodyPr/>
                    <a:lstStyle/>
                    <a:p>
                      <a:r>
                        <a:rPr lang="en-GB" sz="1400" dirty="0"/>
                        <a:t>B003</a:t>
                      </a:r>
                    </a:p>
                  </a:txBody>
                  <a:tcPr/>
                </a:tc>
                <a:extLst>
                  <a:ext uri="{0D108BD9-81ED-4DB2-BD59-A6C34878D82A}">
                    <a16:rowId xmlns="" xmlns:a16="http://schemas.microsoft.com/office/drawing/2014/main" val="10002"/>
                  </a:ext>
                </a:extLst>
              </a:tr>
              <a:tr h="370840">
                <a:tc>
                  <a:txBody>
                    <a:bodyPr/>
                    <a:lstStyle/>
                    <a:p>
                      <a:r>
                        <a:rPr lang="en-GB" sz="1400" dirty="0"/>
                        <a:t>B005</a:t>
                      </a:r>
                    </a:p>
                  </a:txBody>
                  <a:tcPr/>
                </a:tc>
                <a:extLst>
                  <a:ext uri="{0D108BD9-81ED-4DB2-BD59-A6C34878D82A}">
                    <a16:rowId xmlns="" xmlns:a16="http://schemas.microsoft.com/office/drawing/2014/main" val="10003"/>
                  </a:ext>
                </a:extLst>
              </a:tr>
              <a:tr h="370840">
                <a:tc>
                  <a:txBody>
                    <a:bodyPr/>
                    <a:lstStyle/>
                    <a:p>
                      <a:r>
                        <a:rPr lang="en-GB" sz="1400" dirty="0"/>
                        <a:t>B005</a:t>
                      </a:r>
                    </a:p>
                  </a:txBody>
                  <a:tcPr/>
                </a:tc>
                <a:extLst>
                  <a:ext uri="{0D108BD9-81ED-4DB2-BD59-A6C34878D82A}">
                    <a16:rowId xmlns="" xmlns:a16="http://schemas.microsoft.com/office/drawing/2014/main" val="10004"/>
                  </a:ext>
                </a:extLst>
              </a:tr>
            </a:tbl>
          </a:graphicData>
        </a:graphic>
      </p:graphicFrame>
      <p:cxnSp>
        <p:nvCxnSpPr>
          <p:cNvPr id="39" name="Straight Arrow Connector 38"/>
          <p:cNvCxnSpPr>
            <a:endCxn id="35" idx="1"/>
          </p:cNvCxnSpPr>
          <p:nvPr/>
        </p:nvCxnSpPr>
        <p:spPr>
          <a:xfrm>
            <a:off x="1475656" y="4797152"/>
            <a:ext cx="570365" cy="4382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flipV="1">
            <a:off x="1511660" y="4869160"/>
            <a:ext cx="534361" cy="43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a:xfrm>
            <a:off x="1511660" y="5589240"/>
            <a:ext cx="534361" cy="43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1475656" y="5661248"/>
            <a:ext cx="570365"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p:nvPr/>
        </p:nvCxnSpPr>
        <p:spPr>
          <a:xfrm flipH="1">
            <a:off x="7565956" y="4869160"/>
            <a:ext cx="509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a:endCxn id="35" idx="3"/>
          </p:cNvCxnSpPr>
          <p:nvPr/>
        </p:nvCxnSpPr>
        <p:spPr>
          <a:xfrm flipH="1">
            <a:off x="7565956" y="5235381"/>
            <a:ext cx="509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H="1">
            <a:off x="7565956" y="5589240"/>
            <a:ext cx="49835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flipH="1">
            <a:off x="7565956" y="5949280"/>
            <a:ext cx="5097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49019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Index (Most DBMSs)</a:t>
            </a:r>
          </a:p>
        </p:txBody>
      </p:sp>
      <p:sp>
        <p:nvSpPr>
          <p:cNvPr id="3" name="Content Placeholder 2"/>
          <p:cNvSpPr>
            <a:spLocks noGrp="1"/>
          </p:cNvSpPr>
          <p:nvPr>
            <p:ph sz="quarter" idx="1"/>
          </p:nvPr>
        </p:nvSpPr>
        <p:spPr/>
        <p:txBody>
          <a:bodyPr/>
          <a:lstStyle/>
          <a:p>
            <a:r>
              <a:rPr lang="en-GB" dirty="0"/>
              <a:t>The creation of indexes is not standard SQL</a:t>
            </a:r>
          </a:p>
          <a:p>
            <a:r>
              <a:rPr lang="en-GB" dirty="0"/>
              <a:t>But most DBMSs support the following syntax:</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IndexName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TableName</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columnName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ASC</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DESC</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p>
          <a:p>
            <a:r>
              <a:rPr lang="en-GB" dirty="0" smtClean="0"/>
              <a:t>Unique is only needed on non-primary indexes if you wish to make the index column or column combinations unique.</a:t>
            </a:r>
          </a:p>
          <a:p>
            <a:pPr lvl="1"/>
            <a:r>
              <a:rPr lang="en-GB" dirty="0" smtClean="0"/>
              <a:t>E.g. defining an index on an email address and you also require the email to be unique for each row.</a:t>
            </a:r>
            <a:endParaRPr lang="en-GB" dirty="0"/>
          </a:p>
        </p:txBody>
      </p:sp>
    </p:spTree>
    <p:extLst>
      <p:ext uri="{BB962C8B-B14F-4D97-AF65-F5344CB8AC3E}">
        <p14:creationId xmlns:p14="http://schemas.microsoft.com/office/powerpoint/2010/main" val="381892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Index (MS SQL Server)</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a:t>For MS SQL Server, the syntax (</a:t>
            </a:r>
            <a:r>
              <a:rPr lang="en-GB" b="1" i="1" dirty="0"/>
              <a:t>simplified</a:t>
            </a:r>
            <a:r>
              <a:rPr lang="en-GB" dirty="0"/>
              <a:t>) is:</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CLUSTERED</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NONCLUSTERED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IndexName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Table_Or_View_Name</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columnName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ASC</a:t>
            </a:r>
            <a:r>
              <a:rPr lang="en-GB" dirty="0">
                <a:solidFill>
                  <a:prstClr val="black"/>
                </a:solidFill>
                <a:latin typeface="Consolas" panose="020B0609020204030204" pitchFamily="49" charset="0"/>
              </a:rPr>
              <a:t>|</a:t>
            </a:r>
            <a:r>
              <a:rPr lang="en-GB" dirty="0">
                <a:solidFill>
                  <a:srgbClr val="0000FF"/>
                </a:solidFill>
                <a:latin typeface="Consolas" panose="020B0609020204030204" pitchFamily="49" charset="0"/>
              </a:rPr>
              <a:t>DESC</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p>
          <a:p>
            <a:r>
              <a:rPr lang="en-GB" dirty="0"/>
              <a:t>If clustered is not specified, a non-clustered index is created.</a:t>
            </a:r>
          </a:p>
          <a:p>
            <a:r>
              <a:rPr lang="en-GB" dirty="0"/>
              <a:t>By default, when you create a PRIMARY KEY constraint in MS SQL Server:</a:t>
            </a:r>
          </a:p>
          <a:p>
            <a:pPr lvl="1"/>
            <a:r>
              <a:rPr lang="en-GB" dirty="0"/>
              <a:t>a unique, clustered index is automatically created on the primary key column, or columns - </a:t>
            </a:r>
            <a:r>
              <a:rPr lang="en-GB" i="1" dirty="0"/>
              <a:t>Let’s have a look.</a:t>
            </a:r>
          </a:p>
          <a:p>
            <a:pPr lvl="1"/>
            <a:r>
              <a:rPr lang="en-GB" b="1" dirty="0"/>
              <a:t>Note</a:t>
            </a:r>
            <a:r>
              <a:rPr lang="en-GB" dirty="0"/>
              <a:t>: you can override this default behaviour using the NONCLUSTERED keyword when creating a primary key.</a:t>
            </a:r>
          </a:p>
          <a:p>
            <a:pPr marL="1051560" lvl="3" indent="0">
              <a:buNone/>
            </a:pPr>
            <a:r>
              <a:rPr lang="en-GB" dirty="0">
                <a:solidFill>
                  <a:srgbClr val="0000FF"/>
                </a:solidFill>
                <a:latin typeface="Consolas" panose="020B0609020204030204" pitchFamily="49" charset="0"/>
              </a:rPr>
              <a:t>PRIMARY</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KEY</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NONCLUSTERED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endParaRPr lang="en-GB" dirty="0"/>
          </a:p>
          <a:p>
            <a:endParaRPr lang="en-GB" dirty="0"/>
          </a:p>
        </p:txBody>
      </p:sp>
    </p:spTree>
    <p:extLst>
      <p:ext uri="{BB962C8B-B14F-4D97-AF65-F5344CB8AC3E}">
        <p14:creationId xmlns:p14="http://schemas.microsoft.com/office/powerpoint/2010/main" val="65657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Index (MS SQL Server)</a:t>
            </a:r>
          </a:p>
        </p:txBody>
      </p:sp>
      <p:sp>
        <p:nvSpPr>
          <p:cNvPr id="3" name="Content Placeholder 2"/>
          <p:cNvSpPr>
            <a:spLocks noGrp="1"/>
          </p:cNvSpPr>
          <p:nvPr>
            <p:ph sz="quarter" idx="1"/>
          </p:nvPr>
        </p:nvSpPr>
        <p:spPr>
          <a:xfrm>
            <a:off x="612648" y="1600200"/>
            <a:ext cx="8153400" cy="4853136"/>
          </a:xfrm>
        </p:spPr>
        <p:txBody>
          <a:bodyPr>
            <a:normAutofit fontScale="92500" lnSpcReduction="10000"/>
          </a:bodyPr>
          <a:lstStyle/>
          <a:p>
            <a:r>
              <a:rPr lang="en-GB" dirty="0"/>
              <a:t>Create a non-clustered (secondary) index on a table or view called t1:</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endParaRPr lang="en-GB" dirty="0"/>
          </a:p>
          <a:p>
            <a:pPr>
              <a:spcBef>
                <a:spcPts val="1200"/>
              </a:spcBef>
            </a:pPr>
            <a:r>
              <a:rPr lang="en-GB" dirty="0"/>
              <a:t>Create a clustered index on a table:</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CLUSTERED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endParaRPr lang="en-GB" dirty="0"/>
          </a:p>
          <a:p>
            <a:pPr>
              <a:spcBef>
                <a:spcPts val="1200"/>
              </a:spcBef>
            </a:pPr>
            <a:r>
              <a:rPr lang="en-GB" dirty="0"/>
              <a:t>Create a unique, clustered </a:t>
            </a:r>
            <a:r>
              <a:rPr lang="en-GB" dirty="0" smtClean="0"/>
              <a:t>index:</a:t>
            </a:r>
            <a:endParaRPr lang="en-GB" dirty="0"/>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CLUSTERED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endParaRPr lang="en-GB" dirty="0"/>
          </a:p>
          <a:p>
            <a:pPr>
              <a:spcBef>
                <a:spcPts val="1200"/>
              </a:spcBef>
            </a:pPr>
            <a:r>
              <a:rPr lang="en-GB" dirty="0"/>
              <a:t>Create a non-clustered index with a unique constraint on 3 columns and specify the sort order for each column:</a:t>
            </a:r>
          </a:p>
          <a:p>
            <a:pPr marL="594360" lvl="2" indent="0">
              <a:buNone/>
            </a:pPr>
            <a:r>
              <a:rPr lang="it-IT" dirty="0">
                <a:solidFill>
                  <a:srgbClr val="0000FF"/>
                </a:solidFill>
                <a:latin typeface="Consolas" panose="020B0609020204030204" pitchFamily="49" charset="0"/>
              </a:rPr>
              <a:t>CREATE</a:t>
            </a:r>
            <a:r>
              <a:rPr lang="it-IT" dirty="0">
                <a:solidFill>
                  <a:prstClr val="black"/>
                </a:solidFill>
                <a:latin typeface="Consolas" panose="020B0609020204030204" pitchFamily="49" charset="0"/>
              </a:rPr>
              <a:t> </a:t>
            </a:r>
            <a:r>
              <a:rPr lang="it-IT" dirty="0">
                <a:solidFill>
                  <a:srgbClr val="0000FF"/>
                </a:solidFill>
                <a:latin typeface="Consolas" panose="020B0609020204030204" pitchFamily="49" charset="0"/>
              </a:rPr>
              <a:t>UNIQUE</a:t>
            </a:r>
            <a:r>
              <a:rPr lang="it-IT" dirty="0">
                <a:solidFill>
                  <a:prstClr val="black"/>
                </a:solidFill>
                <a:latin typeface="Consolas" panose="020B0609020204030204" pitchFamily="49" charset="0"/>
              </a:rPr>
              <a:t> </a:t>
            </a:r>
            <a:r>
              <a:rPr lang="it-IT" dirty="0">
                <a:solidFill>
                  <a:srgbClr val="0000FF"/>
                </a:solidFill>
                <a:latin typeface="Consolas" panose="020B0609020204030204" pitchFamily="49" charset="0"/>
              </a:rPr>
              <a:t>INDEX</a:t>
            </a:r>
            <a:r>
              <a:rPr lang="it-IT" dirty="0">
                <a:solidFill>
                  <a:prstClr val="black"/>
                </a:solidFill>
                <a:latin typeface="Consolas" panose="020B0609020204030204" pitchFamily="49" charset="0"/>
              </a:rPr>
              <a:t> i1 </a:t>
            </a:r>
            <a:r>
              <a:rPr lang="it-IT" dirty="0">
                <a:solidFill>
                  <a:srgbClr val="0000FF"/>
                </a:solidFill>
                <a:latin typeface="Consolas" panose="020B0609020204030204" pitchFamily="49" charset="0"/>
              </a:rPr>
              <a:t>ON</a:t>
            </a:r>
            <a:r>
              <a:rPr lang="it-IT" dirty="0">
                <a:solidFill>
                  <a:prstClr val="black"/>
                </a:solidFill>
                <a:latin typeface="Consolas" panose="020B0609020204030204" pitchFamily="49" charset="0"/>
              </a:rPr>
              <a:t> t1</a:t>
            </a:r>
            <a:r>
              <a:rPr lang="it-IT" dirty="0">
                <a:solidFill>
                  <a:srgbClr val="0000FF"/>
                </a:solidFill>
                <a:latin typeface="Consolas" panose="020B0609020204030204" pitchFamily="49" charset="0"/>
              </a:rPr>
              <a:t> </a:t>
            </a:r>
            <a:r>
              <a:rPr lang="it-IT" dirty="0">
                <a:solidFill>
                  <a:srgbClr val="808080"/>
                </a:solidFill>
                <a:latin typeface="Consolas" panose="020B0609020204030204" pitchFamily="49" charset="0"/>
              </a:rPr>
              <a:t>(</a:t>
            </a:r>
            <a:r>
              <a:rPr lang="it-IT" dirty="0">
                <a:solidFill>
                  <a:prstClr val="black"/>
                </a:solidFill>
                <a:latin typeface="Consolas" panose="020B0609020204030204" pitchFamily="49" charset="0"/>
              </a:rPr>
              <a:t>col1 </a:t>
            </a:r>
            <a:r>
              <a:rPr lang="it-IT" dirty="0">
                <a:solidFill>
                  <a:srgbClr val="0000FF"/>
                </a:solidFill>
                <a:latin typeface="Consolas" panose="020B0609020204030204" pitchFamily="49" charset="0"/>
              </a:rPr>
              <a:t>DESC</a:t>
            </a:r>
            <a:r>
              <a:rPr lang="it-IT" dirty="0">
                <a:solidFill>
                  <a:srgbClr val="808080"/>
                </a:solidFill>
                <a:latin typeface="Consolas" panose="020B0609020204030204" pitchFamily="49" charset="0"/>
              </a:rPr>
              <a:t>,</a:t>
            </a:r>
            <a:r>
              <a:rPr lang="it-IT" dirty="0">
                <a:solidFill>
                  <a:prstClr val="black"/>
                </a:solidFill>
                <a:latin typeface="Consolas" panose="020B0609020204030204" pitchFamily="49" charset="0"/>
              </a:rPr>
              <a:t> col2 </a:t>
            </a:r>
            <a:r>
              <a:rPr lang="it-IT" dirty="0">
                <a:solidFill>
                  <a:srgbClr val="0000FF"/>
                </a:solidFill>
                <a:latin typeface="Consolas" panose="020B0609020204030204" pitchFamily="49" charset="0"/>
              </a:rPr>
              <a:t>ASC</a:t>
            </a:r>
            <a:r>
              <a:rPr lang="it-IT" dirty="0">
                <a:solidFill>
                  <a:srgbClr val="808080"/>
                </a:solidFill>
                <a:latin typeface="Consolas" panose="020B0609020204030204" pitchFamily="49" charset="0"/>
              </a:rPr>
              <a:t>,</a:t>
            </a:r>
            <a:r>
              <a:rPr lang="it-IT" dirty="0">
                <a:solidFill>
                  <a:prstClr val="black"/>
                </a:solidFill>
                <a:latin typeface="Consolas" panose="020B0609020204030204" pitchFamily="49" charset="0"/>
              </a:rPr>
              <a:t> col3 </a:t>
            </a:r>
            <a:r>
              <a:rPr lang="it-IT" dirty="0">
                <a:solidFill>
                  <a:srgbClr val="0000FF"/>
                </a:solidFill>
                <a:latin typeface="Consolas" panose="020B0609020204030204" pitchFamily="49" charset="0"/>
              </a:rPr>
              <a:t>DESC</a:t>
            </a:r>
            <a:r>
              <a:rPr lang="it-IT" dirty="0">
                <a:solidFill>
                  <a:srgbClr val="808080"/>
                </a:solidFill>
                <a:latin typeface="Consolas" panose="020B0609020204030204" pitchFamily="49" charset="0"/>
              </a:rPr>
              <a:t>);</a:t>
            </a:r>
          </a:p>
          <a:p>
            <a:endParaRPr lang="en-GB" dirty="0"/>
          </a:p>
          <a:p>
            <a:endParaRPr lang="en-GB" dirty="0"/>
          </a:p>
        </p:txBody>
      </p:sp>
    </p:spTree>
    <p:extLst>
      <p:ext uri="{BB962C8B-B14F-4D97-AF65-F5344CB8AC3E}">
        <p14:creationId xmlns:p14="http://schemas.microsoft.com/office/powerpoint/2010/main" val="2327759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Filtered Indexes</a:t>
            </a:r>
          </a:p>
        </p:txBody>
      </p:sp>
      <p:sp>
        <p:nvSpPr>
          <p:cNvPr id="3" name="Content Placeholder 2"/>
          <p:cNvSpPr>
            <a:spLocks noGrp="1"/>
          </p:cNvSpPr>
          <p:nvPr>
            <p:ph sz="quarter" idx="1"/>
          </p:nvPr>
        </p:nvSpPr>
        <p:spPr/>
        <p:txBody>
          <a:bodyPr>
            <a:normAutofit fontScale="92500" lnSpcReduction="20000"/>
          </a:bodyPr>
          <a:lstStyle/>
          <a:p>
            <a:r>
              <a:rPr lang="en-GB" dirty="0"/>
              <a:t>SQL Server also supports filtered indexes, also known more generally as </a:t>
            </a:r>
            <a:r>
              <a:rPr lang="en-GB" b="1" i="1" dirty="0"/>
              <a:t>Sparse Indexes</a:t>
            </a:r>
            <a:r>
              <a:rPr lang="en-GB" dirty="0"/>
              <a:t>.</a:t>
            </a:r>
          </a:p>
          <a:p>
            <a:r>
              <a:rPr lang="en-GB" dirty="0"/>
              <a:t>A filtered index is an </a:t>
            </a:r>
            <a:r>
              <a:rPr lang="en-GB" b="1" i="1" dirty="0"/>
              <a:t>optimized non-clustered </a:t>
            </a:r>
            <a:r>
              <a:rPr lang="en-GB" dirty="0"/>
              <a:t>index, especially suited for queries that select a small percentage of rows from a table.</a:t>
            </a:r>
          </a:p>
          <a:p>
            <a:r>
              <a:rPr lang="en-GB" dirty="0"/>
              <a:t>A well-designed filtered index can improve query performance, and reduce storage and maintenance costs.</a:t>
            </a:r>
          </a:p>
          <a:p>
            <a:r>
              <a:rPr lang="en-GB" dirty="0"/>
              <a:t>It uses a filter predicate (WHERE) to index a portion of rows in a table.</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i1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col1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srgbClr val="0000FF"/>
                </a:solidFill>
                <a:latin typeface="Consolas" panose="020B0609020204030204" pitchFamily="49" charset="0"/>
              </a:rPr>
              <a:t>WHERE </a:t>
            </a:r>
            <a:r>
              <a:rPr lang="en-GB" b="1" dirty="0">
                <a:solidFill>
                  <a:srgbClr val="808080"/>
                </a:solidFill>
                <a:latin typeface="Consolas" panose="020B0609020204030204" pitchFamily="49" charset="0"/>
              </a:rPr>
              <a:t>(</a:t>
            </a:r>
            <a:r>
              <a:rPr lang="en-GB" b="1" dirty="0">
                <a:solidFill>
                  <a:prstClr val="black"/>
                </a:solidFill>
                <a:latin typeface="Consolas" panose="020B0609020204030204" pitchFamily="49" charset="0"/>
              </a:rPr>
              <a:t>col3</a:t>
            </a:r>
            <a:r>
              <a:rPr lang="en-GB" b="1" dirty="0">
                <a:solidFill>
                  <a:srgbClr val="808080"/>
                </a:solidFill>
                <a:latin typeface="Consolas" panose="020B0609020204030204" pitchFamily="49" charset="0"/>
              </a:rPr>
              <a: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IS</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NOT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NULL</a:t>
            </a:r>
          </a:p>
          <a:p>
            <a:endParaRPr lang="en-GB" dirty="0"/>
          </a:p>
          <a:p>
            <a:endParaRPr lang="en-GB" dirty="0"/>
          </a:p>
        </p:txBody>
      </p:sp>
    </p:spTree>
    <p:extLst>
      <p:ext uri="{BB962C8B-B14F-4D97-AF65-F5344CB8AC3E}">
        <p14:creationId xmlns:p14="http://schemas.microsoft.com/office/powerpoint/2010/main" val="104764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Choosing Indexes</a:t>
            </a:r>
          </a:p>
        </p:txBody>
      </p:sp>
      <p:sp>
        <p:nvSpPr>
          <p:cNvPr id="3" name="Content Placeholder 2"/>
          <p:cNvSpPr>
            <a:spLocks noGrp="1"/>
          </p:cNvSpPr>
          <p:nvPr>
            <p:ph sz="quarter" idx="1"/>
          </p:nvPr>
        </p:nvSpPr>
        <p:spPr>
          <a:xfrm>
            <a:off x="612648" y="1600200"/>
            <a:ext cx="8153400" cy="5257800"/>
          </a:xfrm>
        </p:spPr>
        <p:txBody>
          <a:bodyPr>
            <a:normAutofit fontScale="92500"/>
          </a:bodyPr>
          <a:lstStyle/>
          <a:p>
            <a:r>
              <a:rPr lang="en-GB" dirty="0"/>
              <a:t>The first step in choosing indexes that are required to achieve acceptable performance is </a:t>
            </a:r>
            <a:r>
              <a:rPr lang="en-GB" b="1" dirty="0"/>
              <a:t>analysing transactions</a:t>
            </a:r>
            <a:r>
              <a:rPr lang="en-GB" dirty="0"/>
              <a:t>.</a:t>
            </a:r>
          </a:p>
          <a:p>
            <a:pPr lvl="1"/>
            <a:r>
              <a:rPr lang="en-GB" i="1" dirty="0"/>
              <a:t>We </a:t>
            </a:r>
            <a:r>
              <a:rPr lang="en-GB" i="1" dirty="0" smtClean="0"/>
              <a:t>started doing this last week!</a:t>
            </a:r>
            <a:endParaRPr lang="en-GB" i="1" dirty="0"/>
          </a:p>
          <a:p>
            <a:r>
              <a:rPr lang="en-GB" dirty="0"/>
              <a:t>After you determine an index is right, then you need to decide on:</a:t>
            </a:r>
          </a:p>
          <a:p>
            <a:pPr lvl="1"/>
            <a:r>
              <a:rPr lang="en-GB" dirty="0"/>
              <a:t>What type of index? Clustered or non-clustered.</a:t>
            </a:r>
          </a:p>
          <a:p>
            <a:pPr lvl="1"/>
            <a:r>
              <a:rPr lang="en-GB" dirty="0"/>
              <a:t>If it is not a primary index, does it need to be unique?</a:t>
            </a:r>
          </a:p>
          <a:p>
            <a:pPr lvl="1"/>
            <a:r>
              <a:rPr lang="en-GB" dirty="0"/>
              <a:t>Will the index be made up of one, or more, columns?</a:t>
            </a:r>
          </a:p>
          <a:p>
            <a:pPr lvl="1"/>
            <a:r>
              <a:rPr lang="en-GB" dirty="0"/>
              <a:t>What is the sort order for the index? ASC or DESC.</a:t>
            </a:r>
          </a:p>
          <a:p>
            <a:pPr lvl="1"/>
            <a:r>
              <a:rPr lang="en-GB" dirty="0"/>
              <a:t>Is it going to be a full-table or filtered index?</a:t>
            </a:r>
          </a:p>
        </p:txBody>
      </p:sp>
    </p:spTree>
    <p:extLst>
      <p:ext uri="{BB962C8B-B14F-4D97-AF65-F5344CB8AC3E}">
        <p14:creationId xmlns:p14="http://schemas.microsoft.com/office/powerpoint/2010/main" val="23068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Indexes</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pPr marL="0" indent="0">
              <a:buNone/>
            </a:pPr>
            <a:r>
              <a:rPr lang="en-GB" dirty="0"/>
              <a:t>Two main approaches:</a:t>
            </a:r>
          </a:p>
          <a:p>
            <a:r>
              <a:rPr lang="en-GB" dirty="0"/>
              <a:t>Keep rows unordered and create as </a:t>
            </a:r>
            <a:r>
              <a:rPr lang="en-GB" u="sng" dirty="0"/>
              <a:t>many</a:t>
            </a:r>
            <a:r>
              <a:rPr lang="en-GB" dirty="0"/>
              <a:t> secondary indexes as necessary.</a:t>
            </a:r>
          </a:p>
          <a:p>
            <a:r>
              <a:rPr lang="en-GB" dirty="0"/>
              <a:t>Order rows in the table by specifying a primary or clustering index. </a:t>
            </a:r>
          </a:p>
          <a:p>
            <a:pPr lvl="1"/>
            <a:r>
              <a:rPr lang="en-GB" dirty="0"/>
              <a:t>In this case, choose the primary or clustered index columns as follows:</a:t>
            </a:r>
          </a:p>
          <a:p>
            <a:pPr lvl="2"/>
            <a:r>
              <a:rPr lang="en-GB" dirty="0"/>
              <a:t>Column that is used most often for join operations - this makes join </a:t>
            </a:r>
            <a:r>
              <a:rPr lang="en-GB" dirty="0" smtClean="0"/>
              <a:t>operations </a:t>
            </a:r>
            <a:r>
              <a:rPr lang="en-GB" dirty="0"/>
              <a:t>more efficient, or</a:t>
            </a:r>
          </a:p>
          <a:p>
            <a:pPr lvl="2"/>
            <a:r>
              <a:rPr lang="en-GB" dirty="0"/>
              <a:t>Column that is used most often to access the rows in a table in order of that column.</a:t>
            </a:r>
          </a:p>
          <a:p>
            <a:pPr lvl="1"/>
            <a:r>
              <a:rPr lang="en-GB" dirty="0"/>
              <a:t>This approach may also include additional secondary </a:t>
            </a:r>
            <a:r>
              <a:rPr lang="en-GB" dirty="0" smtClean="0"/>
              <a:t>keys to improve certain queries.</a:t>
            </a:r>
            <a:endParaRPr lang="en-GB" dirty="0"/>
          </a:p>
        </p:txBody>
      </p:sp>
    </p:spTree>
    <p:extLst>
      <p:ext uri="{BB962C8B-B14F-4D97-AF65-F5344CB8AC3E}">
        <p14:creationId xmlns:p14="http://schemas.microsoft.com/office/powerpoint/2010/main" val="89165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Secondary Indexes</a:t>
            </a:r>
          </a:p>
        </p:txBody>
      </p:sp>
      <p:sp>
        <p:nvSpPr>
          <p:cNvPr id="3" name="Content Placeholder 2"/>
          <p:cNvSpPr>
            <a:spLocks noGrp="1"/>
          </p:cNvSpPr>
          <p:nvPr>
            <p:ph sz="quarter" idx="1"/>
          </p:nvPr>
        </p:nvSpPr>
        <p:spPr>
          <a:xfrm>
            <a:off x="612648" y="1600200"/>
            <a:ext cx="8279832" cy="4853136"/>
          </a:xfrm>
        </p:spPr>
        <p:txBody>
          <a:bodyPr>
            <a:normAutofit fontScale="85000" lnSpcReduction="10000"/>
          </a:bodyPr>
          <a:lstStyle/>
          <a:p>
            <a:r>
              <a:rPr lang="en-GB" b="1" i="1" dirty="0"/>
              <a:t>Choose secondary indexes </a:t>
            </a:r>
            <a:r>
              <a:rPr lang="en-GB" b="1" i="1" dirty="0" smtClean="0"/>
              <a:t>carefully</a:t>
            </a:r>
            <a:r>
              <a:rPr lang="en-GB" dirty="0" smtClean="0"/>
              <a:t>!</a:t>
            </a:r>
            <a:endParaRPr lang="en-GB" dirty="0"/>
          </a:p>
          <a:p>
            <a:r>
              <a:rPr lang="en-GB" dirty="0"/>
              <a:t>Balance the overhead in the maintenance and use of secondary indexes against performance improvements gained when retrieving data.</a:t>
            </a:r>
          </a:p>
          <a:p>
            <a:r>
              <a:rPr lang="en-GB" dirty="0"/>
              <a:t>The overhead includes:</a:t>
            </a:r>
          </a:p>
          <a:p>
            <a:pPr lvl="1"/>
            <a:r>
              <a:rPr lang="en-GB" dirty="0"/>
              <a:t>Adding an index record to every secondary index when a row is inserted into a table.</a:t>
            </a:r>
          </a:p>
          <a:p>
            <a:pPr lvl="1"/>
            <a:r>
              <a:rPr lang="en-GB" dirty="0"/>
              <a:t>Updating a secondary index when the corresponding row is updated.</a:t>
            </a:r>
          </a:p>
          <a:p>
            <a:pPr lvl="1"/>
            <a:r>
              <a:rPr lang="en-GB" dirty="0"/>
              <a:t>Extra disk space needed to store secondary index.</a:t>
            </a:r>
          </a:p>
          <a:p>
            <a:pPr lvl="1"/>
            <a:r>
              <a:rPr lang="en-GB" dirty="0"/>
              <a:t>Possible performance degradation during query optimisation, as the query optimiser may consider all secondary indexes before selecting an optimal execution strategy.</a:t>
            </a:r>
          </a:p>
        </p:txBody>
      </p:sp>
    </p:spTree>
    <p:extLst>
      <p:ext uri="{BB962C8B-B14F-4D97-AF65-F5344CB8AC3E}">
        <p14:creationId xmlns:p14="http://schemas.microsoft.com/office/powerpoint/2010/main" val="34584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Secondary Indexes</a:t>
            </a:r>
          </a:p>
        </p:txBody>
      </p:sp>
      <p:sp>
        <p:nvSpPr>
          <p:cNvPr id="3" name="Content Placeholder 2"/>
          <p:cNvSpPr>
            <a:spLocks noGrp="1"/>
          </p:cNvSpPr>
          <p:nvPr>
            <p:ph sz="quarter" idx="1"/>
          </p:nvPr>
        </p:nvSpPr>
        <p:spPr/>
        <p:txBody>
          <a:bodyPr/>
          <a:lstStyle/>
          <a:p>
            <a:r>
              <a:rPr lang="en-GB" dirty="0"/>
              <a:t>Use the “wish-list” guidelines on the following slides to produce a list of possible candidate columns for indexing.</a:t>
            </a:r>
          </a:p>
          <a:p>
            <a:r>
              <a:rPr lang="en-GB" dirty="0"/>
              <a:t>Then, examine the impact of maintaining each of these secondary indexes.</a:t>
            </a:r>
          </a:p>
          <a:p>
            <a:endParaRPr lang="en-GB" dirty="0"/>
          </a:p>
        </p:txBody>
      </p:sp>
    </p:spTree>
    <p:extLst>
      <p:ext uri="{BB962C8B-B14F-4D97-AF65-F5344CB8AC3E}">
        <p14:creationId xmlns:p14="http://schemas.microsoft.com/office/powerpoint/2010/main" val="8534144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Guidelines</a:t>
            </a:r>
          </a:p>
        </p:txBody>
      </p:sp>
      <p:sp>
        <p:nvSpPr>
          <p:cNvPr id="3" name="Content Placeholder 2"/>
          <p:cNvSpPr>
            <a:spLocks noGrp="1"/>
          </p:cNvSpPr>
          <p:nvPr>
            <p:ph sz="quarter" idx="1"/>
          </p:nvPr>
        </p:nvSpPr>
        <p:spPr>
          <a:xfrm>
            <a:off x="612648" y="1600200"/>
            <a:ext cx="8153400" cy="5257800"/>
          </a:xfrm>
        </p:spPr>
        <p:txBody>
          <a:bodyPr/>
          <a:lstStyle/>
          <a:p>
            <a:r>
              <a:rPr lang="en-GB" dirty="0"/>
              <a:t>Do not index small relations.</a:t>
            </a:r>
          </a:p>
          <a:p>
            <a:r>
              <a:rPr lang="en-GB" dirty="0"/>
              <a:t>In general, index the PK of a relation if it is not </a:t>
            </a:r>
            <a:r>
              <a:rPr lang="en-GB" dirty="0" smtClean="0"/>
              <a:t>the ordering </a:t>
            </a:r>
            <a:r>
              <a:rPr lang="en-GB" dirty="0"/>
              <a:t>key of the file organisation.</a:t>
            </a:r>
          </a:p>
          <a:p>
            <a:r>
              <a:rPr lang="en-GB" dirty="0"/>
              <a:t>Add a secondary index to a foreign key if it is frequently accessed.</a:t>
            </a:r>
          </a:p>
          <a:p>
            <a:pPr lvl="1"/>
            <a:r>
              <a:rPr lang="en-GB" dirty="0"/>
              <a:t>For example, the </a:t>
            </a:r>
            <a:r>
              <a:rPr lang="en-GB" dirty="0" err="1"/>
              <a:t>O</a:t>
            </a:r>
            <a:r>
              <a:rPr lang="en-GB" dirty="0" err="1" smtClean="0"/>
              <a:t>wnerNo</a:t>
            </a:r>
            <a:r>
              <a:rPr lang="en-GB" dirty="0" smtClean="0"/>
              <a:t> </a:t>
            </a:r>
            <a:r>
              <a:rPr lang="en-GB" dirty="0"/>
              <a:t>may be frequently used to join the Property and </a:t>
            </a:r>
            <a:r>
              <a:rPr lang="en-GB" dirty="0" smtClean="0"/>
              <a:t>Property Owner </a:t>
            </a:r>
            <a:r>
              <a:rPr lang="en-GB" dirty="0"/>
              <a:t>tables.</a:t>
            </a:r>
          </a:p>
          <a:p>
            <a:r>
              <a:rPr lang="en-GB" dirty="0"/>
              <a:t>Add a secondary index to any attribute that is heavily used as a secondary key.</a:t>
            </a:r>
          </a:p>
          <a:p>
            <a:pPr lvl="1"/>
            <a:r>
              <a:rPr lang="en-GB" dirty="0"/>
              <a:t>For example the </a:t>
            </a:r>
            <a:r>
              <a:rPr lang="en-GB" dirty="0" smtClean="0"/>
              <a:t>rent </a:t>
            </a:r>
            <a:r>
              <a:rPr lang="en-GB" dirty="0"/>
              <a:t>attribute in the property table.</a:t>
            </a:r>
          </a:p>
          <a:p>
            <a:endParaRPr lang="en-GB" dirty="0"/>
          </a:p>
        </p:txBody>
      </p:sp>
    </p:spTree>
    <p:extLst>
      <p:ext uri="{BB962C8B-B14F-4D97-AF65-F5344CB8AC3E}">
        <p14:creationId xmlns:p14="http://schemas.microsoft.com/office/powerpoint/2010/main" val="425725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Guidelines</a:t>
            </a:r>
          </a:p>
        </p:txBody>
      </p:sp>
      <p:sp>
        <p:nvSpPr>
          <p:cNvPr id="3" name="Content Placeholder 2"/>
          <p:cNvSpPr>
            <a:spLocks noGrp="1"/>
          </p:cNvSpPr>
          <p:nvPr>
            <p:ph sz="quarter" idx="1"/>
          </p:nvPr>
        </p:nvSpPr>
        <p:spPr/>
        <p:txBody>
          <a:bodyPr>
            <a:normAutofit fontScale="92500" lnSpcReduction="10000"/>
          </a:bodyPr>
          <a:lstStyle/>
          <a:p>
            <a:r>
              <a:rPr lang="en-GB" dirty="0"/>
              <a:t>Add secondary indexes to attributes involved in:</a:t>
            </a:r>
          </a:p>
          <a:p>
            <a:pPr lvl="1"/>
            <a:r>
              <a:rPr lang="en-GB" dirty="0"/>
              <a:t>Selection or join criteria</a:t>
            </a:r>
          </a:p>
          <a:p>
            <a:pPr lvl="1"/>
            <a:r>
              <a:rPr lang="en-GB" dirty="0"/>
              <a:t>ORDER BY</a:t>
            </a:r>
          </a:p>
          <a:p>
            <a:pPr lvl="1"/>
            <a:r>
              <a:rPr lang="en-GB" dirty="0"/>
              <a:t>GROUP BY</a:t>
            </a:r>
          </a:p>
          <a:p>
            <a:pPr lvl="1"/>
            <a:r>
              <a:rPr lang="en-GB" dirty="0"/>
              <a:t>Operations involving sorting (such as UNION, DISTINCT)</a:t>
            </a:r>
          </a:p>
          <a:p>
            <a:r>
              <a:rPr lang="en-GB" dirty="0"/>
              <a:t>Add a secondary index on attributes involved in built-in aggregate and built-in functions.</a:t>
            </a:r>
          </a:p>
          <a:p>
            <a:r>
              <a:rPr lang="en-GB" dirty="0"/>
              <a:t>Add a secondary index on attributes that could result in an </a:t>
            </a:r>
            <a:r>
              <a:rPr lang="en-GB" b="1" dirty="0"/>
              <a:t>index-only plan</a:t>
            </a:r>
            <a:r>
              <a:rPr lang="en-GB" dirty="0"/>
              <a:t>.</a:t>
            </a:r>
          </a:p>
          <a:p>
            <a:pPr lvl="1"/>
            <a:r>
              <a:rPr lang="en-GB" dirty="0"/>
              <a:t>Index contains all the data needed to execute query – results in very efficient queries. </a:t>
            </a:r>
          </a:p>
          <a:p>
            <a:endParaRPr lang="en-GB" dirty="0"/>
          </a:p>
        </p:txBody>
      </p:sp>
    </p:spTree>
    <p:extLst>
      <p:ext uri="{BB962C8B-B14F-4D97-AF65-F5344CB8AC3E}">
        <p14:creationId xmlns:p14="http://schemas.microsoft.com/office/powerpoint/2010/main" val="111994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Index-Only Plan</a:t>
            </a:r>
            <a:endParaRPr lang="en-GB" dirty="0"/>
          </a:p>
        </p:txBody>
      </p:sp>
      <p:sp>
        <p:nvSpPr>
          <p:cNvPr id="3" name="Content Placeholder 2"/>
          <p:cNvSpPr>
            <a:spLocks noGrp="1"/>
          </p:cNvSpPr>
          <p:nvPr>
            <p:ph sz="quarter" idx="1"/>
          </p:nvPr>
        </p:nvSpPr>
        <p:spPr/>
        <p:txBody>
          <a:bodyPr/>
          <a:lstStyle/>
          <a:p>
            <a:r>
              <a:rPr lang="en-GB" dirty="0" smtClean="0"/>
              <a:t>Write a SQL query to produce a list of all branch numbers and the average staff salary for each listed branch number.</a:t>
            </a:r>
            <a:endParaRPr lang="en-GB" dirty="0"/>
          </a:p>
        </p:txBody>
      </p:sp>
    </p:spTree>
    <p:extLst>
      <p:ext uri="{BB962C8B-B14F-4D97-AF65-F5344CB8AC3E}">
        <p14:creationId xmlns:p14="http://schemas.microsoft.com/office/powerpoint/2010/main" val="308842430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Index-Only </a:t>
            </a:r>
            <a:r>
              <a:rPr lang="en-GB" dirty="0"/>
              <a:t>Plan</a:t>
            </a:r>
          </a:p>
        </p:txBody>
      </p:sp>
      <p:sp>
        <p:nvSpPr>
          <p:cNvPr id="3" name="Content Placeholder 2"/>
          <p:cNvSpPr>
            <a:spLocks noGrp="1"/>
          </p:cNvSpPr>
          <p:nvPr>
            <p:ph sz="quarter" idx="1"/>
          </p:nvPr>
        </p:nvSpPr>
        <p:spPr>
          <a:xfrm>
            <a:off x="612648" y="1600200"/>
            <a:ext cx="8423848" cy="5257800"/>
          </a:xfrm>
        </p:spPr>
        <p:txBody>
          <a:bodyPr>
            <a:normAutofit fontScale="92500" lnSpcReduction="10000"/>
          </a:bodyPr>
          <a:lstStyle/>
          <a:p>
            <a:r>
              <a:rPr lang="en-GB" dirty="0" smtClean="0"/>
              <a:t>Suppose the following secondary index has been added to the staff table:</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idx_staff_branch_salary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Salary</a:t>
            </a:r>
            <a:r>
              <a:rPr lang="en-GB" dirty="0">
                <a:solidFill>
                  <a:srgbClr val="808080"/>
                </a:solidFill>
                <a:latin typeface="Consolas" panose="020B0609020204030204" pitchFamily="49" charset="0"/>
              </a:rPr>
              <a:t>);</a:t>
            </a:r>
          </a:p>
          <a:p>
            <a:r>
              <a:rPr lang="en-GB" dirty="0" smtClean="0"/>
              <a:t>In the SQL query for the question on the last slide (I </a:t>
            </a:r>
            <a:r>
              <a:rPr lang="en-GB" dirty="0"/>
              <a:t>am hoping your query was correct </a:t>
            </a:r>
            <a:r>
              <a:rPr lang="en-GB" dirty="0" smtClean="0">
                <a:sym typeface="Wingdings" panose="05000000000000000000" pitchFamily="2" charset="2"/>
              </a:rPr>
              <a:t>)</a:t>
            </a:r>
            <a:r>
              <a:rPr lang="en-GB" dirty="0" smtClean="0"/>
              <a:t>:</a:t>
            </a:r>
          </a:p>
          <a:p>
            <a:pPr lvl="1"/>
            <a:r>
              <a:rPr lang="en-GB" dirty="0" smtClean="0"/>
              <a:t>What table did you need to query?</a:t>
            </a:r>
          </a:p>
          <a:p>
            <a:pPr lvl="1"/>
            <a:r>
              <a:rPr lang="en-GB" dirty="0" smtClean="0"/>
              <a:t>What column(s) in the table did you need to access to produce the query results?</a:t>
            </a:r>
            <a:endParaRPr lang="en-GB" dirty="0"/>
          </a:p>
          <a:p>
            <a:r>
              <a:rPr lang="en-GB" dirty="0" smtClean="0"/>
              <a:t>This is an example of an index-only plan as the query only needs to access the columns defined in the index.</a:t>
            </a:r>
          </a:p>
          <a:p>
            <a:r>
              <a:rPr lang="en-GB" dirty="0" smtClean="0"/>
              <a:t>The advantage is that this query will execute quickly as there is no need to access the data file.</a:t>
            </a:r>
          </a:p>
          <a:p>
            <a:endParaRPr lang="en-GB" dirty="0" smtClean="0"/>
          </a:p>
          <a:p>
            <a:pPr lvl="1"/>
            <a:endParaRPr lang="en-GB" dirty="0"/>
          </a:p>
          <a:p>
            <a:endParaRPr lang="en-GB" dirty="0"/>
          </a:p>
        </p:txBody>
      </p:sp>
    </p:spTree>
    <p:extLst>
      <p:ext uri="{BB962C8B-B14F-4D97-AF65-F5344CB8AC3E}">
        <p14:creationId xmlns:p14="http://schemas.microsoft.com/office/powerpoint/2010/main" val="221900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a:t>
            </a:r>
            <a:r>
              <a:rPr lang="en-GB" dirty="0" smtClean="0"/>
              <a:t>Guidelines Continued</a:t>
            </a:r>
            <a:endParaRPr lang="en-GB" dirty="0"/>
          </a:p>
        </p:txBody>
      </p:sp>
      <p:sp>
        <p:nvSpPr>
          <p:cNvPr id="3" name="Content Placeholder 2"/>
          <p:cNvSpPr>
            <a:spLocks noGrp="1"/>
          </p:cNvSpPr>
          <p:nvPr>
            <p:ph sz="quarter" idx="1"/>
          </p:nvPr>
        </p:nvSpPr>
        <p:spPr/>
        <p:txBody>
          <a:bodyPr/>
          <a:lstStyle/>
          <a:p>
            <a:r>
              <a:rPr lang="en-GB" dirty="0"/>
              <a:t>Avoid indexing a column that is frequently updated.</a:t>
            </a:r>
          </a:p>
          <a:p>
            <a:r>
              <a:rPr lang="en-GB" dirty="0"/>
              <a:t>Avoid indexing an attribute if the query will retrieve a significant proportion of the relation (e.g. 25% of the relation), it  may be more efficient to search.</a:t>
            </a:r>
          </a:p>
          <a:p>
            <a:r>
              <a:rPr lang="en-GB" dirty="0"/>
              <a:t>Avoid indexing attributes that consist of long character strings</a:t>
            </a:r>
          </a:p>
          <a:p>
            <a:pPr lvl="1"/>
            <a:r>
              <a:rPr lang="en-GB" dirty="0"/>
              <a:t>This is why UUIDs (GUIDs) are not good as indexes.</a:t>
            </a:r>
          </a:p>
          <a:p>
            <a:endParaRPr lang="en-GB" dirty="0"/>
          </a:p>
        </p:txBody>
      </p:sp>
    </p:spTree>
    <p:extLst>
      <p:ext uri="{BB962C8B-B14F-4D97-AF65-F5344CB8AC3E}">
        <p14:creationId xmlns:p14="http://schemas.microsoft.com/office/powerpoint/2010/main" val="7111485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sz="quarter" idx="1"/>
          </p:nvPr>
        </p:nvSpPr>
        <p:spPr>
          <a:xfrm>
            <a:off x="612648" y="1600200"/>
            <a:ext cx="8279832" cy="4853136"/>
          </a:xfrm>
        </p:spPr>
        <p:txBody>
          <a:bodyPr>
            <a:normAutofit fontScale="92500"/>
          </a:bodyPr>
          <a:lstStyle/>
          <a:p>
            <a:r>
              <a:rPr lang="en-GB" dirty="0"/>
              <a:t>In the </a:t>
            </a:r>
            <a:r>
              <a:rPr lang="en-GB" dirty="0" smtClean="0"/>
              <a:t>Property table, secondary indexes have been defined only on the </a:t>
            </a:r>
            <a:r>
              <a:rPr lang="en-GB" b="1" i="1" dirty="0" smtClean="0"/>
              <a:t>type</a:t>
            </a:r>
            <a:r>
              <a:rPr lang="en-GB" dirty="0" smtClean="0"/>
              <a:t> and </a:t>
            </a:r>
            <a:r>
              <a:rPr lang="en-GB" b="1" i="1" dirty="0" smtClean="0"/>
              <a:t>rent</a:t>
            </a:r>
            <a:r>
              <a:rPr lang="en-GB" dirty="0" smtClean="0"/>
              <a:t> </a:t>
            </a:r>
            <a:r>
              <a:rPr lang="en-GB" dirty="0" smtClean="0"/>
              <a:t>columns.</a:t>
            </a:r>
            <a:endParaRPr lang="en-GB" dirty="0"/>
          </a:p>
          <a:p>
            <a:r>
              <a:rPr lang="en-GB" dirty="0" smtClean="0"/>
              <a:t>Consider the following query: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smtClean="0">
                <a:solidFill>
                  <a:srgbClr val="808080"/>
                </a:solidFill>
                <a:latin typeface="Consolas" panose="020B0609020204030204" pitchFamily="49" charset="0"/>
              </a:rPr>
              <a:t>);</a:t>
            </a:r>
            <a:endParaRPr lang="en-GB" dirty="0" smtClean="0"/>
          </a:p>
          <a:p>
            <a:r>
              <a:rPr lang="en-GB" dirty="0" smtClean="0"/>
              <a:t>Do you think the two </a:t>
            </a:r>
            <a:r>
              <a:rPr lang="en-GB" dirty="0"/>
              <a:t>defined </a:t>
            </a:r>
            <a:r>
              <a:rPr lang="en-GB" dirty="0" smtClean="0"/>
              <a:t>secondary indexes are going to help improve this query?</a:t>
            </a:r>
          </a:p>
          <a:p>
            <a:r>
              <a:rPr lang="en-GB" dirty="0" smtClean="0"/>
              <a:t>What about if the query was changed as follows: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smtClean="0">
                <a:solidFill>
                  <a:srgbClr val="808080"/>
                </a:solidFill>
                <a:latin typeface="Consolas" panose="020B0609020204030204" pitchFamily="49" charset="0"/>
              </a:rPr>
              <a:t>AND</a:t>
            </a:r>
            <a:r>
              <a:rPr lang="en-GB" dirty="0" smtClean="0">
                <a:solidFill>
                  <a:srgbClr val="808080"/>
                </a:solidFill>
                <a:latin typeface="Consolas" panose="020B0609020204030204" pitchFamily="49" charset="0"/>
              </a:rPr>
              <a:t> </a:t>
            </a:r>
            <a:r>
              <a:rPr lang="en-GB" dirty="0" smtClean="0">
                <a:solidFill>
                  <a:prstClr val="black"/>
                </a:solidFill>
                <a:latin typeface="Consolas" panose="020B0609020204030204" pitchFamily="49" charset="0"/>
              </a:rPr>
              <a:t>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smtClean="0">
                <a:solidFill>
                  <a:srgbClr val="808080"/>
                </a:solidFill>
                <a:latin typeface="Consolas" panose="020B0609020204030204" pitchFamily="49" charset="0"/>
              </a:rPr>
              <a:t>AND</a:t>
            </a:r>
            <a:r>
              <a:rPr lang="en-GB" dirty="0" smtClean="0">
                <a:solidFill>
                  <a:prstClr val="black"/>
                </a:solidFill>
                <a:latin typeface="Consolas" panose="020B0609020204030204" pitchFamily="49" charset="0"/>
              </a:rPr>
              <a:t> </a:t>
            </a:r>
            <a:r>
              <a:rPr lang="en-GB" dirty="0">
                <a:solidFill>
                  <a:prstClr val="black"/>
                </a:solidFill>
                <a:latin typeface="Consolas" panose="020B0609020204030204" pitchFamily="49" charset="0"/>
              </a:rPr>
              <a:t>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endParaRPr lang="en-GB" dirty="0"/>
          </a:p>
        </p:txBody>
      </p:sp>
    </p:spTree>
    <p:extLst>
      <p:ext uri="{BB962C8B-B14F-4D97-AF65-F5344CB8AC3E}">
        <p14:creationId xmlns:p14="http://schemas.microsoft.com/office/powerpoint/2010/main" val="268502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Choosing Secondary Indexes:</a:t>
            </a:r>
            <a:br>
              <a:rPr lang="en-GB" dirty="0"/>
            </a:br>
            <a:r>
              <a:rPr lang="en-GB" dirty="0"/>
              <a:t>“Wish-list” Guidelines Continued</a:t>
            </a:r>
          </a:p>
        </p:txBody>
      </p:sp>
      <p:sp>
        <p:nvSpPr>
          <p:cNvPr id="3" name="Content Placeholder 2"/>
          <p:cNvSpPr>
            <a:spLocks noGrp="1"/>
          </p:cNvSpPr>
          <p:nvPr>
            <p:ph sz="quarter" idx="1"/>
          </p:nvPr>
        </p:nvSpPr>
        <p:spPr/>
        <p:txBody>
          <a:bodyPr/>
          <a:lstStyle/>
          <a:p>
            <a:pPr marL="0" indent="0">
              <a:buNone/>
            </a:pPr>
            <a:r>
              <a:rPr lang="en-GB" dirty="0" smtClean="0"/>
              <a:t>If a query has a search criteria (WHERE Clause):</a:t>
            </a:r>
          </a:p>
          <a:p>
            <a:r>
              <a:rPr lang="en-GB" dirty="0" smtClean="0"/>
              <a:t>If one of the attributes in the WHERE has an OR operator acting on it and that attribute has no index defined on it, then:</a:t>
            </a:r>
          </a:p>
          <a:p>
            <a:pPr lvl="1"/>
            <a:r>
              <a:rPr lang="en-GB" dirty="0" smtClean="0"/>
              <a:t>Adding indexes to the other column(s) on the other side of the OR has no effect!</a:t>
            </a:r>
            <a:endParaRPr lang="en-GB" dirty="0"/>
          </a:p>
        </p:txBody>
      </p:sp>
    </p:spTree>
    <p:extLst>
      <p:ext uri="{BB962C8B-B14F-4D97-AF65-F5344CB8AC3E}">
        <p14:creationId xmlns:p14="http://schemas.microsoft.com/office/powerpoint/2010/main" val="10692057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28684361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Revision Questions</a:t>
            </a:r>
          </a:p>
        </p:txBody>
      </p:sp>
      <p:sp>
        <p:nvSpPr>
          <p:cNvPr id="3" name="Content Placeholder 2"/>
          <p:cNvSpPr>
            <a:spLocks noGrp="1"/>
          </p:cNvSpPr>
          <p:nvPr>
            <p:ph sz="quarter" idx="1"/>
          </p:nvPr>
        </p:nvSpPr>
        <p:spPr/>
        <p:txBody>
          <a:bodyPr/>
          <a:lstStyle/>
          <a:p>
            <a:r>
              <a:rPr lang="en-GB" dirty="0"/>
              <a:t>What is an index-only plan?</a:t>
            </a:r>
          </a:p>
          <a:p>
            <a:r>
              <a:rPr lang="en-GB" dirty="0"/>
              <a:t>Why may it be a bad idea to make a primary key that is a UUID an index or part of an index?</a:t>
            </a:r>
          </a:p>
        </p:txBody>
      </p:sp>
    </p:spTree>
    <p:extLst>
      <p:ext uri="{BB962C8B-B14F-4D97-AF65-F5344CB8AC3E}">
        <p14:creationId xmlns:p14="http://schemas.microsoft.com/office/powerpoint/2010/main" val="7197878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Creating a UUID</a:t>
            </a:r>
            <a:endParaRPr lang="en-GB" dirty="0"/>
          </a:p>
        </p:txBody>
      </p:sp>
      <p:sp>
        <p:nvSpPr>
          <p:cNvPr id="3" name="Content Placeholder 2"/>
          <p:cNvSpPr>
            <a:spLocks noGrp="1"/>
          </p:cNvSpPr>
          <p:nvPr>
            <p:ph sz="quarter" idx="1"/>
          </p:nvPr>
        </p:nvSpPr>
        <p:spPr/>
        <p:txBody>
          <a:bodyPr>
            <a:normAutofit/>
          </a:bodyPr>
          <a:lstStyle/>
          <a:p>
            <a:r>
              <a:rPr lang="en-GB" dirty="0" smtClean="0"/>
              <a:t>Let’s try adding a UUID to one of the tables in the Dream Home database.</a:t>
            </a:r>
          </a:p>
          <a:p>
            <a:r>
              <a:rPr lang="en-GB" dirty="0" smtClean="0"/>
              <a:t>Possible Solution (e.g. adding a mandatory UUID column to the property table)</a:t>
            </a:r>
          </a:p>
          <a:p>
            <a:pPr lvl="1"/>
            <a:r>
              <a:rPr lang="en-GB" dirty="0" smtClean="0"/>
              <a:t>To add:</a:t>
            </a:r>
          </a:p>
          <a:p>
            <a:pPr marL="594360" lvl="2" indent="0">
              <a:buNone/>
            </a:pPr>
            <a:r>
              <a:rPr lang="en-GB" dirty="0">
                <a:solidFill>
                  <a:srgbClr val="0000FF"/>
                </a:solidFill>
                <a:latin typeface="Consolas" panose="020B0609020204030204" pitchFamily="49" charset="0"/>
              </a:rPr>
              <a:t>ALTER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TABLE</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ADD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PropUID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UNIQUEIDENTIFIER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DEFAULT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NEWID</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NOT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NULL</a:t>
            </a:r>
            <a:r>
              <a:rPr lang="en-GB" dirty="0" smtClean="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lvl="1"/>
            <a:r>
              <a:rPr lang="en-GB" dirty="0"/>
              <a:t>To </a:t>
            </a:r>
            <a:r>
              <a:rPr lang="en-GB" dirty="0" smtClean="0"/>
              <a:t>check the results:</a:t>
            </a:r>
            <a:endParaRPr lang="en-GB" dirty="0"/>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lvl="1"/>
            <a:endParaRPr lang="en-GB" dirty="0" smtClean="0"/>
          </a:p>
          <a:p>
            <a:pPr lvl="1"/>
            <a:endParaRPr lang="en-GB" dirty="0"/>
          </a:p>
          <a:p>
            <a:endParaRPr lang="en-GB" dirty="0"/>
          </a:p>
        </p:txBody>
      </p:sp>
    </p:spTree>
    <p:extLst>
      <p:ext uri="{BB962C8B-B14F-4D97-AF65-F5344CB8AC3E}">
        <p14:creationId xmlns:p14="http://schemas.microsoft.com/office/powerpoint/2010/main" val="393701618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Index-Only Plan</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20000"/>
          </a:bodyPr>
          <a:lstStyle/>
          <a:p>
            <a:r>
              <a:rPr lang="en-GB" dirty="0" smtClean="0"/>
              <a:t>Produce a list of all branch numbers and the average staff salary for each listed branch number.</a:t>
            </a:r>
          </a:p>
          <a:p>
            <a:r>
              <a:rPr lang="en-GB" dirty="0" smtClean="0"/>
              <a:t>The SQL query is: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AVG</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Salary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AvgSalary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a:t>
            </a:r>
          </a:p>
          <a:p>
            <a:pPr marL="594360" lvl="2" indent="0">
              <a:buNone/>
            </a:pPr>
            <a:r>
              <a:rPr lang="en-GB" dirty="0">
                <a:solidFill>
                  <a:srgbClr val="0000FF"/>
                </a:solidFill>
                <a:latin typeface="Consolas" panose="020B0609020204030204" pitchFamily="49" charset="0"/>
              </a:rPr>
              <a:t>GROUP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BranchNo</a:t>
            </a:r>
            <a:r>
              <a:rPr lang="en-GB" dirty="0" smtClean="0">
                <a:solidFill>
                  <a:srgbClr val="808080"/>
                </a:solidFill>
                <a:latin typeface="Consolas" panose="020B0609020204030204" pitchFamily="49" charset="0"/>
              </a:rPr>
              <a:t>;</a:t>
            </a:r>
            <a:endParaRPr lang="en-GB" dirty="0" smtClean="0"/>
          </a:p>
          <a:p>
            <a:r>
              <a:rPr lang="en-GB" dirty="0" smtClean="0"/>
              <a:t>The Index defined on the table was:</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INDEX</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idx_staff_branch_salary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Staff</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Salary</a:t>
            </a:r>
            <a:r>
              <a:rPr lang="en-GB" dirty="0" smtClean="0">
                <a:solidFill>
                  <a:srgbClr val="808080"/>
                </a:solidFill>
                <a:latin typeface="Consolas" panose="020B0609020204030204" pitchFamily="49" charset="0"/>
              </a:rPr>
              <a:t>);</a:t>
            </a:r>
            <a:endParaRPr lang="en-GB" dirty="0" smtClean="0"/>
          </a:p>
          <a:p>
            <a:r>
              <a:rPr lang="en-GB" dirty="0" smtClean="0"/>
              <a:t>The query only needs to access the columns defined in the index: </a:t>
            </a:r>
            <a:r>
              <a:rPr lang="en-GB" b="1" i="1" dirty="0" err="1" smtClean="0"/>
              <a:t>BranchNo</a:t>
            </a:r>
            <a:r>
              <a:rPr lang="en-GB" dirty="0" smtClean="0"/>
              <a:t> and </a:t>
            </a:r>
            <a:r>
              <a:rPr lang="en-GB" b="1" i="1" dirty="0" smtClean="0"/>
              <a:t>Salary</a:t>
            </a:r>
            <a:r>
              <a:rPr lang="en-GB" dirty="0" smtClean="0"/>
              <a:t>.</a:t>
            </a:r>
            <a:endParaRPr lang="en-GB" b="1" i="1" dirty="0" smtClean="0"/>
          </a:p>
          <a:p>
            <a:r>
              <a:rPr lang="en-GB" dirty="0" smtClean="0"/>
              <a:t>Thus, resulting in an index-only plan query!</a:t>
            </a:r>
          </a:p>
          <a:p>
            <a:r>
              <a:rPr lang="en-GB" dirty="0" smtClean="0"/>
              <a:t>The </a:t>
            </a:r>
            <a:r>
              <a:rPr lang="en-GB" dirty="0"/>
              <a:t>advantage is that this query will execute quickly as there is no need to access the data file.</a:t>
            </a:r>
          </a:p>
          <a:p>
            <a:endParaRPr lang="en-GB" dirty="0" smtClean="0"/>
          </a:p>
          <a:p>
            <a:endParaRPr lang="en-GB" dirty="0"/>
          </a:p>
        </p:txBody>
      </p:sp>
    </p:spTree>
    <p:extLst>
      <p:ext uri="{BB962C8B-B14F-4D97-AF65-F5344CB8AC3E}">
        <p14:creationId xmlns:p14="http://schemas.microsoft.com/office/powerpoint/2010/main" val="352694531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sz="quarter" idx="1"/>
          </p:nvPr>
        </p:nvSpPr>
        <p:spPr>
          <a:xfrm>
            <a:off x="612648" y="1600200"/>
            <a:ext cx="8279832" cy="4781128"/>
          </a:xfrm>
        </p:spPr>
        <p:txBody>
          <a:bodyPr>
            <a:normAutofit fontScale="92500"/>
          </a:bodyPr>
          <a:lstStyle/>
          <a:p>
            <a:r>
              <a:rPr lang="en-GB" dirty="0"/>
              <a:t>In the </a:t>
            </a:r>
            <a:r>
              <a:rPr lang="en-GB" dirty="0" smtClean="0"/>
              <a:t>Property table, secondary indexes have been defined on the type and rent columns only.</a:t>
            </a:r>
            <a:endParaRPr lang="en-GB" dirty="0"/>
          </a:p>
          <a:p>
            <a:r>
              <a:rPr lang="en-GB" dirty="0"/>
              <a:t>Consider the following query: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a:solidFill>
                  <a:srgbClr val="808080"/>
                </a:solidFill>
                <a:latin typeface="Consolas" panose="020B0609020204030204" pitchFamily="49" charset="0"/>
              </a:rPr>
              <a:t>OR</a:t>
            </a:r>
            <a:r>
              <a:rPr lang="en-GB" dirty="0">
                <a:solidFill>
                  <a:prstClr val="black"/>
                </a:solidFill>
                <a:latin typeface="Consolas" panose="020B0609020204030204" pitchFamily="49" charset="0"/>
              </a:rPr>
              <a:t> 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endParaRPr lang="en-GB" dirty="0"/>
          </a:p>
          <a:p>
            <a:r>
              <a:rPr lang="en-GB" dirty="0"/>
              <a:t>Do you think the two defined secondary indexes are going to help improve this query?</a:t>
            </a:r>
          </a:p>
          <a:p>
            <a:r>
              <a:rPr lang="en-GB" dirty="0"/>
              <a:t>What about if the query was changed as follows: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p>
          <a:p>
            <a:pPr marL="594360" lvl="2" indent="0">
              <a:buNone/>
            </a:pPr>
            <a:r>
              <a:rPr lang="en-GB" dirty="0">
                <a:solidFill>
                  <a:srgbClr val="0000FF"/>
                </a:solidFill>
                <a:latin typeface="Consolas" panose="020B0609020204030204" pitchFamily="49" charset="0"/>
              </a:rPr>
              <a:t>WHERE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Type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'Flat'</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AND</a:t>
            </a:r>
            <a:r>
              <a:rPr lang="en-GB" dirty="0">
                <a:solidFill>
                  <a:srgbClr val="808080"/>
                </a:solidFill>
                <a:latin typeface="Consolas" panose="020B0609020204030204" pitchFamily="49" charset="0"/>
              </a:rPr>
              <a:t> </a:t>
            </a:r>
            <a:r>
              <a:rPr lang="en-GB" dirty="0">
                <a:solidFill>
                  <a:prstClr val="black"/>
                </a:solidFill>
                <a:latin typeface="Consolas" panose="020B0609020204030204" pitchFamily="49" charset="0"/>
              </a:rPr>
              <a:t>Rent </a:t>
            </a:r>
            <a:r>
              <a:rPr lang="en-GB" dirty="0">
                <a:solidFill>
                  <a:srgbClr val="808080"/>
                </a:solidFill>
                <a:latin typeface="Consolas" panose="020B0609020204030204" pitchFamily="49" charset="0"/>
              </a:rPr>
              <a:t>&lt;</a:t>
            </a:r>
            <a:r>
              <a:rPr lang="en-GB" dirty="0">
                <a:solidFill>
                  <a:prstClr val="black"/>
                </a:solidFill>
                <a:latin typeface="Consolas" panose="020B0609020204030204" pitchFamily="49" charset="0"/>
              </a:rPr>
              <a:t> 500 </a:t>
            </a:r>
            <a:r>
              <a:rPr lang="en-GB" b="1" dirty="0">
                <a:solidFill>
                  <a:srgbClr val="808080"/>
                </a:solidFill>
                <a:latin typeface="Consolas" panose="020B0609020204030204" pitchFamily="49" charset="0"/>
              </a:rPr>
              <a:t>AND</a:t>
            </a:r>
            <a:r>
              <a:rPr lang="en-GB" dirty="0">
                <a:solidFill>
                  <a:prstClr val="black"/>
                </a:solidFill>
                <a:latin typeface="Consolas" panose="020B0609020204030204" pitchFamily="49" charset="0"/>
              </a:rPr>
              <a:t> Rooms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endParaRPr lang="en-GB" dirty="0"/>
          </a:p>
        </p:txBody>
      </p:sp>
    </p:spTree>
    <p:extLst>
      <p:ext uri="{BB962C8B-B14F-4D97-AF65-F5344CB8AC3E}">
        <p14:creationId xmlns:p14="http://schemas.microsoft.com/office/powerpoint/2010/main" val="159844718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smtClean="0"/>
              <a:t>Download Instructions from Moodle</a:t>
            </a:r>
            <a:r>
              <a:rPr lang="en-GB" dirty="0"/>
              <a:t>.</a:t>
            </a:r>
          </a:p>
        </p:txBody>
      </p:sp>
    </p:spTree>
    <p:extLst>
      <p:ext uri="{BB962C8B-B14F-4D97-AF65-F5344CB8AC3E}">
        <p14:creationId xmlns:p14="http://schemas.microsoft.com/office/powerpoint/2010/main" val="306730228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11465</TotalTime>
  <Words>3131</Words>
  <Application>Microsoft Office PowerPoint</Application>
  <PresentationFormat>On-screen Show (4:3)</PresentationFormat>
  <Paragraphs>368</Paragraphs>
  <Slides>37</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Cambria</vt:lpstr>
      <vt:lpstr>Consolas</vt:lpstr>
      <vt:lpstr>Wingdings</vt:lpstr>
      <vt:lpstr>Wingdings 2</vt:lpstr>
      <vt:lpstr>Median</vt:lpstr>
      <vt:lpstr>Indexes</vt:lpstr>
      <vt:lpstr>Today’s Lecture</vt:lpstr>
      <vt:lpstr>File Organisations and Indexes</vt:lpstr>
      <vt:lpstr>Step 2: Choose File Organisations</vt:lpstr>
      <vt:lpstr>Step 2: Choose File Organisations</vt:lpstr>
      <vt:lpstr>Indexes</vt:lpstr>
      <vt:lpstr>Indexes</vt:lpstr>
      <vt:lpstr>Types of Indexes</vt:lpstr>
      <vt:lpstr>Primary or Clustered Index</vt:lpstr>
      <vt:lpstr>Primary or Clustered Index</vt:lpstr>
      <vt:lpstr>Primary Indexes</vt:lpstr>
      <vt:lpstr>Question</vt:lpstr>
      <vt:lpstr>Adding a UUID (GUID) to a Table</vt:lpstr>
      <vt:lpstr>Exercise: Creating a UUID Column</vt:lpstr>
      <vt:lpstr>Secondary (Non-clustered) Index</vt:lpstr>
      <vt:lpstr>Secondary Indexes</vt:lpstr>
      <vt:lpstr>Creating an Index (Most DBMSs)</vt:lpstr>
      <vt:lpstr>Creating an Index (MS SQL Server)</vt:lpstr>
      <vt:lpstr>Creating an Index (MS SQL Server)</vt:lpstr>
      <vt:lpstr>MS SQL Server Filtered Indexes</vt:lpstr>
      <vt:lpstr>Choosing Indexes</vt:lpstr>
      <vt:lpstr>Choosing Indexes</vt:lpstr>
      <vt:lpstr>Choosing Secondary Indexes</vt:lpstr>
      <vt:lpstr>Choosing Secondary Indexes</vt:lpstr>
      <vt:lpstr>Choosing Secondary Indexes: “Wish-list” Guidelines</vt:lpstr>
      <vt:lpstr>Choosing Secondary Indexes: “Wish-list” Guidelines</vt:lpstr>
      <vt:lpstr>Exercise: Index-Only Plan</vt:lpstr>
      <vt:lpstr>Index-Only Plan</vt:lpstr>
      <vt:lpstr>Choosing Secondary Indexes: “Wish-list” Guidelines Continued</vt:lpstr>
      <vt:lpstr>Question</vt:lpstr>
      <vt:lpstr>Choosing Secondary Indexes: “Wish-list” Guidelines Continued</vt:lpstr>
      <vt:lpstr>Lab Exercise</vt:lpstr>
      <vt:lpstr>Revision Questions</vt:lpstr>
      <vt:lpstr>Exercise: Creating a UUID</vt:lpstr>
      <vt:lpstr>Exercise: Index-Only Plan</vt:lpstr>
      <vt:lpstr>Question</vt:lpstr>
      <vt:lpstr>Lab 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1419</cp:revision>
  <cp:lastPrinted>2018-01-16T10:05:12Z</cp:lastPrinted>
  <dcterms:created xsi:type="dcterms:W3CDTF">2013-09-18T07:00:31Z</dcterms:created>
  <dcterms:modified xsi:type="dcterms:W3CDTF">2018-01-16T10:17:47Z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