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3" r:id="rId6"/>
    <p:sldId id="260" r:id="rId7"/>
    <p:sldId id="266" r:id="rId8"/>
    <p:sldId id="264" r:id="rId9"/>
    <p:sldId id="261" r:id="rId10"/>
    <p:sldId id="265" r:id="rId11"/>
    <p:sldId id="262" r:id="rId12"/>
    <p:sldId id="274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A1D81E8-46B1-4563-A2DD-9932BC316EE2}">
          <p14:sldIdLst>
            <p14:sldId id="256"/>
            <p14:sldId id="257"/>
            <p14:sldId id="258"/>
            <p14:sldId id="259"/>
            <p14:sldId id="263"/>
            <p14:sldId id="260"/>
            <p14:sldId id="266"/>
            <p14:sldId id="264"/>
            <p14:sldId id="261"/>
            <p14:sldId id="265"/>
            <p14:sldId id="262"/>
            <p14:sldId id="274"/>
            <p14:sldId id="268"/>
            <p14:sldId id="269"/>
            <p14:sldId id="270"/>
            <p14:sldId id="271"/>
            <p14:sldId id="27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906139-8F87-4A2B-8E16-F34A9423D649}" v="143" dt="2023-01-12T15:22:34.114"/>
    <p1510:client id="{80A956AE-B18E-4BAB-89E5-12F9650EF946}" v="1621" dt="2023-01-12T13:50:57.5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ward" userId="88102ffd4e11683a" providerId="LiveId" clId="{7B906139-8F87-4A2B-8E16-F34A9423D649}"/>
    <pc:docChg chg="modSld">
      <pc:chgData name="natasha ward" userId="88102ffd4e11683a" providerId="LiveId" clId="{7B906139-8F87-4A2B-8E16-F34A9423D649}" dt="2023-01-12T15:22:34.114" v="143" actId="20577"/>
      <pc:docMkLst>
        <pc:docMk/>
      </pc:docMkLst>
      <pc:sldChg chg="modSp">
        <pc:chgData name="natasha ward" userId="88102ffd4e11683a" providerId="LiveId" clId="{7B906139-8F87-4A2B-8E16-F34A9423D649}" dt="2023-01-12T15:19:46.062" v="9" actId="20577"/>
        <pc:sldMkLst>
          <pc:docMk/>
          <pc:sldMk cId="3529759401" sldId="257"/>
        </pc:sldMkLst>
        <pc:graphicFrameChg chg="mod">
          <ac:chgData name="natasha ward" userId="88102ffd4e11683a" providerId="LiveId" clId="{7B906139-8F87-4A2B-8E16-F34A9423D649}" dt="2023-01-12T15:19:46.062" v="9" actId="20577"/>
          <ac:graphicFrameMkLst>
            <pc:docMk/>
            <pc:sldMk cId="3529759401" sldId="257"/>
            <ac:graphicFrameMk id="5" creationId="{2DB12011-BAE5-AF15-DFB7-241CA2836584}"/>
          </ac:graphicFrameMkLst>
        </pc:graphicFrameChg>
      </pc:sldChg>
      <pc:sldChg chg="modSp modAnim">
        <pc:chgData name="natasha ward" userId="88102ffd4e11683a" providerId="LiveId" clId="{7B906139-8F87-4A2B-8E16-F34A9423D649}" dt="2023-01-12T15:21:29.825" v="136" actId="20577"/>
        <pc:sldMkLst>
          <pc:docMk/>
          <pc:sldMk cId="2249029353" sldId="259"/>
        </pc:sldMkLst>
        <pc:spChg chg="mod">
          <ac:chgData name="natasha ward" userId="88102ffd4e11683a" providerId="LiveId" clId="{7B906139-8F87-4A2B-8E16-F34A9423D649}" dt="2023-01-12T15:21:29.825" v="136" actId="20577"/>
          <ac:spMkLst>
            <pc:docMk/>
            <pc:sldMk cId="2249029353" sldId="259"/>
            <ac:spMk id="3" creationId="{AC2F445F-8250-FC32-19C4-8016BFE623AE}"/>
          </ac:spMkLst>
        </pc:spChg>
      </pc:sldChg>
      <pc:sldChg chg="modSp mod">
        <pc:chgData name="natasha ward" userId="88102ffd4e11683a" providerId="LiveId" clId="{7B906139-8F87-4A2B-8E16-F34A9423D649}" dt="2023-01-12T15:21:59.881" v="137" actId="20577"/>
        <pc:sldMkLst>
          <pc:docMk/>
          <pc:sldMk cId="596628607" sldId="266"/>
        </pc:sldMkLst>
        <pc:spChg chg="mod">
          <ac:chgData name="natasha ward" userId="88102ffd4e11683a" providerId="LiveId" clId="{7B906139-8F87-4A2B-8E16-F34A9423D649}" dt="2023-01-12T15:21:59.881" v="137" actId="20577"/>
          <ac:spMkLst>
            <pc:docMk/>
            <pc:sldMk cId="596628607" sldId="266"/>
            <ac:spMk id="2" creationId="{C61BE5E8-0219-ECD1-5FAF-36AD296A6904}"/>
          </ac:spMkLst>
        </pc:spChg>
      </pc:sldChg>
      <pc:sldChg chg="modSp">
        <pc:chgData name="natasha ward" userId="88102ffd4e11683a" providerId="LiveId" clId="{7B906139-8F87-4A2B-8E16-F34A9423D649}" dt="2023-01-12T15:22:34.114" v="143" actId="20577"/>
        <pc:sldMkLst>
          <pc:docMk/>
          <pc:sldMk cId="1709817959" sldId="274"/>
        </pc:sldMkLst>
        <pc:spChg chg="mod">
          <ac:chgData name="natasha ward" userId="88102ffd4e11683a" providerId="LiveId" clId="{7B906139-8F87-4A2B-8E16-F34A9423D649}" dt="2023-01-12T15:22:34.114" v="143" actId="20577"/>
          <ac:spMkLst>
            <pc:docMk/>
            <pc:sldMk cId="1709817959" sldId="274"/>
            <ac:spMk id="3" creationId="{B804114E-3A90-014F-738A-2FC77E99CA8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4FE6B9-1FE1-4DBB-B750-FD09B1949780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76D7503-A319-47B0-B6C1-FDF904BCF329}">
      <dgm:prSet/>
      <dgm:spPr/>
      <dgm:t>
        <a:bodyPr/>
        <a:lstStyle/>
        <a:p>
          <a:r>
            <a:rPr lang="en-GB" dirty="0"/>
            <a:t>Introduction off amazon</a:t>
          </a:r>
          <a:endParaRPr lang="en-US" dirty="0"/>
        </a:p>
      </dgm:t>
    </dgm:pt>
    <dgm:pt modelId="{736284D7-B46B-4097-9186-19D51E83CCB2}" type="parTrans" cxnId="{F8F581C1-29F1-459F-A146-FD4D4B9BC6F6}">
      <dgm:prSet/>
      <dgm:spPr/>
      <dgm:t>
        <a:bodyPr/>
        <a:lstStyle/>
        <a:p>
          <a:endParaRPr lang="en-US"/>
        </a:p>
      </dgm:t>
    </dgm:pt>
    <dgm:pt modelId="{6E44A381-C86A-4CA9-ACA7-837B8D465A72}" type="sibTrans" cxnId="{F8F581C1-29F1-459F-A146-FD4D4B9BC6F6}">
      <dgm:prSet/>
      <dgm:spPr/>
      <dgm:t>
        <a:bodyPr/>
        <a:lstStyle/>
        <a:p>
          <a:endParaRPr lang="en-US"/>
        </a:p>
      </dgm:t>
    </dgm:pt>
    <dgm:pt modelId="{674D5ACF-15DF-41D1-A405-AA2191A1D73E}">
      <dgm:prSet/>
      <dgm:spPr/>
      <dgm:t>
        <a:bodyPr/>
        <a:lstStyle/>
        <a:p>
          <a:r>
            <a:rPr lang="en-GB"/>
            <a:t>Approaches to strategy</a:t>
          </a:r>
          <a:endParaRPr lang="en-US"/>
        </a:p>
      </dgm:t>
    </dgm:pt>
    <dgm:pt modelId="{8319E8C0-5F8F-42BC-9564-2A91829BE230}" type="parTrans" cxnId="{4F50600E-4A69-45E4-951A-FAEC96C4B021}">
      <dgm:prSet/>
      <dgm:spPr/>
      <dgm:t>
        <a:bodyPr/>
        <a:lstStyle/>
        <a:p>
          <a:endParaRPr lang="en-US"/>
        </a:p>
      </dgm:t>
    </dgm:pt>
    <dgm:pt modelId="{0B047543-3165-411A-8F9E-6087381F0AF8}" type="sibTrans" cxnId="{4F50600E-4A69-45E4-951A-FAEC96C4B021}">
      <dgm:prSet/>
      <dgm:spPr/>
      <dgm:t>
        <a:bodyPr/>
        <a:lstStyle/>
        <a:p>
          <a:endParaRPr lang="en-US"/>
        </a:p>
      </dgm:t>
    </dgm:pt>
    <dgm:pt modelId="{F4A441F8-4521-4CE8-9476-71A2359C279E}">
      <dgm:prSet/>
      <dgm:spPr/>
      <dgm:t>
        <a:bodyPr/>
        <a:lstStyle/>
        <a:p>
          <a:r>
            <a:rPr lang="en-GB"/>
            <a:t>Organsation structure and management</a:t>
          </a:r>
          <a:endParaRPr lang="en-US"/>
        </a:p>
      </dgm:t>
    </dgm:pt>
    <dgm:pt modelId="{3301D80D-6F37-4CEB-BC14-7540B7EBBD7B}" type="parTrans" cxnId="{64D2972E-B48C-44F4-A191-B988F3776168}">
      <dgm:prSet/>
      <dgm:spPr/>
      <dgm:t>
        <a:bodyPr/>
        <a:lstStyle/>
        <a:p>
          <a:endParaRPr lang="en-US"/>
        </a:p>
      </dgm:t>
    </dgm:pt>
    <dgm:pt modelId="{2E318D05-A25B-477A-9B9B-2811DF458A07}" type="sibTrans" cxnId="{64D2972E-B48C-44F4-A191-B988F3776168}">
      <dgm:prSet/>
      <dgm:spPr/>
      <dgm:t>
        <a:bodyPr/>
        <a:lstStyle/>
        <a:p>
          <a:endParaRPr lang="en-US"/>
        </a:p>
      </dgm:t>
    </dgm:pt>
    <dgm:pt modelId="{8F0F0F7F-236B-4846-9CCE-B5B53C9BEDA1}">
      <dgm:prSet/>
      <dgm:spPr/>
      <dgm:t>
        <a:bodyPr/>
        <a:lstStyle/>
        <a:p>
          <a:r>
            <a:rPr lang="en-GB" dirty="0"/>
            <a:t>Corporate social responsibility strategy (CSR) and stake holders</a:t>
          </a:r>
          <a:endParaRPr lang="en-US" dirty="0"/>
        </a:p>
      </dgm:t>
    </dgm:pt>
    <dgm:pt modelId="{7CAE5EF4-4D3B-4B69-82E0-AA5C7E7878A2}" type="parTrans" cxnId="{1534B1E5-F6AB-49B6-BFC3-8A0A86421B8A}">
      <dgm:prSet/>
      <dgm:spPr/>
      <dgm:t>
        <a:bodyPr/>
        <a:lstStyle/>
        <a:p>
          <a:endParaRPr lang="en-US"/>
        </a:p>
      </dgm:t>
    </dgm:pt>
    <dgm:pt modelId="{E61A8A8F-2B8E-45C9-9BDB-4B1C10DB5CC7}" type="sibTrans" cxnId="{1534B1E5-F6AB-49B6-BFC3-8A0A86421B8A}">
      <dgm:prSet/>
      <dgm:spPr/>
      <dgm:t>
        <a:bodyPr/>
        <a:lstStyle/>
        <a:p>
          <a:endParaRPr lang="en-US"/>
        </a:p>
      </dgm:t>
    </dgm:pt>
    <dgm:pt modelId="{97FD64F2-B9B6-4295-8099-459F22A1C8F5}">
      <dgm:prSet/>
      <dgm:spPr/>
      <dgm:t>
        <a:bodyPr/>
        <a:lstStyle/>
        <a:p>
          <a:r>
            <a:rPr lang="en-GB" dirty="0"/>
            <a:t>SWOT  Analysis</a:t>
          </a:r>
          <a:endParaRPr lang="en-US" dirty="0"/>
        </a:p>
      </dgm:t>
    </dgm:pt>
    <dgm:pt modelId="{92C89F25-9C88-4A38-801D-BFA398990F3C}" type="parTrans" cxnId="{2DB75494-C58A-40B9-88F7-36E368EBCCF7}">
      <dgm:prSet/>
      <dgm:spPr/>
      <dgm:t>
        <a:bodyPr/>
        <a:lstStyle/>
        <a:p>
          <a:endParaRPr lang="en-US"/>
        </a:p>
      </dgm:t>
    </dgm:pt>
    <dgm:pt modelId="{6DF7DD4F-C239-4872-AD9C-D5C6AA820D4E}" type="sibTrans" cxnId="{2DB75494-C58A-40B9-88F7-36E368EBCCF7}">
      <dgm:prSet/>
      <dgm:spPr/>
      <dgm:t>
        <a:bodyPr/>
        <a:lstStyle/>
        <a:p>
          <a:endParaRPr lang="en-US"/>
        </a:p>
      </dgm:t>
    </dgm:pt>
    <dgm:pt modelId="{F3A8C90E-BF9A-48B1-9893-BEF28131EFCF}" type="pres">
      <dgm:prSet presAssocID="{E74FE6B9-1FE1-4DBB-B750-FD09B1949780}" presName="outerComposite" presStyleCnt="0">
        <dgm:presLayoutVars>
          <dgm:chMax val="5"/>
          <dgm:dir/>
          <dgm:resizeHandles val="exact"/>
        </dgm:presLayoutVars>
      </dgm:prSet>
      <dgm:spPr/>
    </dgm:pt>
    <dgm:pt modelId="{AC5BF138-D363-4706-8D7B-827FB26AD2F9}" type="pres">
      <dgm:prSet presAssocID="{E74FE6B9-1FE1-4DBB-B750-FD09B1949780}" presName="dummyMaxCanvas" presStyleCnt="0">
        <dgm:presLayoutVars/>
      </dgm:prSet>
      <dgm:spPr/>
    </dgm:pt>
    <dgm:pt modelId="{4B0BBDC1-2788-41B0-BECC-23B8B783E75D}" type="pres">
      <dgm:prSet presAssocID="{E74FE6B9-1FE1-4DBB-B750-FD09B1949780}" presName="FiveNodes_1" presStyleLbl="node1" presStyleIdx="0" presStyleCnt="5">
        <dgm:presLayoutVars>
          <dgm:bulletEnabled val="1"/>
        </dgm:presLayoutVars>
      </dgm:prSet>
      <dgm:spPr/>
    </dgm:pt>
    <dgm:pt modelId="{00DEBD49-B754-4CE9-8D1A-24B676D80F9E}" type="pres">
      <dgm:prSet presAssocID="{E74FE6B9-1FE1-4DBB-B750-FD09B1949780}" presName="FiveNodes_2" presStyleLbl="node1" presStyleIdx="1" presStyleCnt="5">
        <dgm:presLayoutVars>
          <dgm:bulletEnabled val="1"/>
        </dgm:presLayoutVars>
      </dgm:prSet>
      <dgm:spPr/>
    </dgm:pt>
    <dgm:pt modelId="{ED8174D0-8A27-4D32-843B-1E9F0BC5A65D}" type="pres">
      <dgm:prSet presAssocID="{E74FE6B9-1FE1-4DBB-B750-FD09B1949780}" presName="FiveNodes_3" presStyleLbl="node1" presStyleIdx="2" presStyleCnt="5">
        <dgm:presLayoutVars>
          <dgm:bulletEnabled val="1"/>
        </dgm:presLayoutVars>
      </dgm:prSet>
      <dgm:spPr/>
    </dgm:pt>
    <dgm:pt modelId="{46294935-E615-4635-9797-07A10580EE4A}" type="pres">
      <dgm:prSet presAssocID="{E74FE6B9-1FE1-4DBB-B750-FD09B1949780}" presName="FiveNodes_4" presStyleLbl="node1" presStyleIdx="3" presStyleCnt="5">
        <dgm:presLayoutVars>
          <dgm:bulletEnabled val="1"/>
        </dgm:presLayoutVars>
      </dgm:prSet>
      <dgm:spPr/>
    </dgm:pt>
    <dgm:pt modelId="{EA4F0BBE-3547-4B56-85FD-9D83A2A4E59A}" type="pres">
      <dgm:prSet presAssocID="{E74FE6B9-1FE1-4DBB-B750-FD09B1949780}" presName="FiveNodes_5" presStyleLbl="node1" presStyleIdx="4" presStyleCnt="5">
        <dgm:presLayoutVars>
          <dgm:bulletEnabled val="1"/>
        </dgm:presLayoutVars>
      </dgm:prSet>
      <dgm:spPr/>
    </dgm:pt>
    <dgm:pt modelId="{75A554D4-C943-419C-8E14-17BF11A0A232}" type="pres">
      <dgm:prSet presAssocID="{E74FE6B9-1FE1-4DBB-B750-FD09B1949780}" presName="FiveConn_1-2" presStyleLbl="fgAccFollowNode1" presStyleIdx="0" presStyleCnt="4">
        <dgm:presLayoutVars>
          <dgm:bulletEnabled val="1"/>
        </dgm:presLayoutVars>
      </dgm:prSet>
      <dgm:spPr/>
    </dgm:pt>
    <dgm:pt modelId="{CA1ECCC3-F3B1-4B8C-872B-CAE33DF8531D}" type="pres">
      <dgm:prSet presAssocID="{E74FE6B9-1FE1-4DBB-B750-FD09B1949780}" presName="FiveConn_2-3" presStyleLbl="fgAccFollowNode1" presStyleIdx="1" presStyleCnt="4">
        <dgm:presLayoutVars>
          <dgm:bulletEnabled val="1"/>
        </dgm:presLayoutVars>
      </dgm:prSet>
      <dgm:spPr/>
    </dgm:pt>
    <dgm:pt modelId="{4056C0C9-D888-4F02-AC15-D1BBC5FA76B0}" type="pres">
      <dgm:prSet presAssocID="{E74FE6B9-1FE1-4DBB-B750-FD09B1949780}" presName="FiveConn_3-4" presStyleLbl="fgAccFollowNode1" presStyleIdx="2" presStyleCnt="4">
        <dgm:presLayoutVars>
          <dgm:bulletEnabled val="1"/>
        </dgm:presLayoutVars>
      </dgm:prSet>
      <dgm:spPr/>
    </dgm:pt>
    <dgm:pt modelId="{56AF7980-A3D7-419D-906C-CA1A26BDA182}" type="pres">
      <dgm:prSet presAssocID="{E74FE6B9-1FE1-4DBB-B750-FD09B1949780}" presName="FiveConn_4-5" presStyleLbl="fgAccFollowNode1" presStyleIdx="3" presStyleCnt="4">
        <dgm:presLayoutVars>
          <dgm:bulletEnabled val="1"/>
        </dgm:presLayoutVars>
      </dgm:prSet>
      <dgm:spPr/>
    </dgm:pt>
    <dgm:pt modelId="{D7B1DBCD-3E66-49EE-9ACD-4D2DC8CE59E8}" type="pres">
      <dgm:prSet presAssocID="{E74FE6B9-1FE1-4DBB-B750-FD09B1949780}" presName="FiveNodes_1_text" presStyleLbl="node1" presStyleIdx="4" presStyleCnt="5">
        <dgm:presLayoutVars>
          <dgm:bulletEnabled val="1"/>
        </dgm:presLayoutVars>
      </dgm:prSet>
      <dgm:spPr/>
    </dgm:pt>
    <dgm:pt modelId="{B6D480E7-09AD-4F37-B784-C0A6BBB657D4}" type="pres">
      <dgm:prSet presAssocID="{E74FE6B9-1FE1-4DBB-B750-FD09B1949780}" presName="FiveNodes_2_text" presStyleLbl="node1" presStyleIdx="4" presStyleCnt="5">
        <dgm:presLayoutVars>
          <dgm:bulletEnabled val="1"/>
        </dgm:presLayoutVars>
      </dgm:prSet>
      <dgm:spPr/>
    </dgm:pt>
    <dgm:pt modelId="{DBD22F8C-BA4A-454D-A684-CA28D263C5B2}" type="pres">
      <dgm:prSet presAssocID="{E74FE6B9-1FE1-4DBB-B750-FD09B1949780}" presName="FiveNodes_3_text" presStyleLbl="node1" presStyleIdx="4" presStyleCnt="5">
        <dgm:presLayoutVars>
          <dgm:bulletEnabled val="1"/>
        </dgm:presLayoutVars>
      </dgm:prSet>
      <dgm:spPr/>
    </dgm:pt>
    <dgm:pt modelId="{D823B368-AE7F-4983-BCFC-6223E636FF48}" type="pres">
      <dgm:prSet presAssocID="{E74FE6B9-1FE1-4DBB-B750-FD09B1949780}" presName="FiveNodes_4_text" presStyleLbl="node1" presStyleIdx="4" presStyleCnt="5">
        <dgm:presLayoutVars>
          <dgm:bulletEnabled val="1"/>
        </dgm:presLayoutVars>
      </dgm:prSet>
      <dgm:spPr/>
    </dgm:pt>
    <dgm:pt modelId="{AB949F52-1B81-471D-AA2C-A4B2A9C8586A}" type="pres">
      <dgm:prSet presAssocID="{E74FE6B9-1FE1-4DBB-B750-FD09B194978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D83F90B-AFD0-48BD-AE56-8022310AE17B}" type="presOf" srcId="{F4A441F8-4521-4CE8-9476-71A2359C279E}" destId="{ED8174D0-8A27-4D32-843B-1E9F0BC5A65D}" srcOrd="0" destOrd="0" presId="urn:microsoft.com/office/officeart/2005/8/layout/vProcess5"/>
    <dgm:cxn modelId="{B3791A0C-B821-4B21-99B5-7E9A2F8FF7CC}" type="presOf" srcId="{876D7503-A319-47B0-B6C1-FDF904BCF329}" destId="{D7B1DBCD-3E66-49EE-9ACD-4D2DC8CE59E8}" srcOrd="1" destOrd="0" presId="urn:microsoft.com/office/officeart/2005/8/layout/vProcess5"/>
    <dgm:cxn modelId="{4F50600E-4A69-45E4-951A-FAEC96C4B021}" srcId="{E74FE6B9-1FE1-4DBB-B750-FD09B1949780}" destId="{674D5ACF-15DF-41D1-A405-AA2191A1D73E}" srcOrd="1" destOrd="0" parTransId="{8319E8C0-5F8F-42BC-9564-2A91829BE230}" sibTransId="{0B047543-3165-411A-8F9E-6087381F0AF8}"/>
    <dgm:cxn modelId="{C089360F-87AE-450B-8C9E-203109050EB5}" type="presOf" srcId="{2E318D05-A25B-477A-9B9B-2811DF458A07}" destId="{4056C0C9-D888-4F02-AC15-D1BBC5FA76B0}" srcOrd="0" destOrd="0" presId="urn:microsoft.com/office/officeart/2005/8/layout/vProcess5"/>
    <dgm:cxn modelId="{64D2972E-B48C-44F4-A191-B988F3776168}" srcId="{E74FE6B9-1FE1-4DBB-B750-FD09B1949780}" destId="{F4A441F8-4521-4CE8-9476-71A2359C279E}" srcOrd="2" destOrd="0" parTransId="{3301D80D-6F37-4CEB-BC14-7540B7EBBD7B}" sibTransId="{2E318D05-A25B-477A-9B9B-2811DF458A07}"/>
    <dgm:cxn modelId="{C0DA1262-57A7-4E71-890C-C4064229E431}" type="presOf" srcId="{E61A8A8F-2B8E-45C9-9BDB-4B1C10DB5CC7}" destId="{56AF7980-A3D7-419D-906C-CA1A26BDA182}" srcOrd="0" destOrd="0" presId="urn:microsoft.com/office/officeart/2005/8/layout/vProcess5"/>
    <dgm:cxn modelId="{86F94363-6D2D-4BF4-8992-04A2387788D5}" type="presOf" srcId="{E74FE6B9-1FE1-4DBB-B750-FD09B1949780}" destId="{F3A8C90E-BF9A-48B1-9893-BEF28131EFCF}" srcOrd="0" destOrd="0" presId="urn:microsoft.com/office/officeart/2005/8/layout/vProcess5"/>
    <dgm:cxn modelId="{0DFB917B-32C8-4ED9-B438-53F79A5B8587}" type="presOf" srcId="{0B047543-3165-411A-8F9E-6087381F0AF8}" destId="{CA1ECCC3-F3B1-4B8C-872B-CAE33DF8531D}" srcOrd="0" destOrd="0" presId="urn:microsoft.com/office/officeart/2005/8/layout/vProcess5"/>
    <dgm:cxn modelId="{90D1EF7D-98D0-4394-941F-86ECCDC912E5}" type="presOf" srcId="{6E44A381-C86A-4CA9-ACA7-837B8D465A72}" destId="{75A554D4-C943-419C-8E14-17BF11A0A232}" srcOrd="0" destOrd="0" presId="urn:microsoft.com/office/officeart/2005/8/layout/vProcess5"/>
    <dgm:cxn modelId="{2DB75494-C58A-40B9-88F7-36E368EBCCF7}" srcId="{E74FE6B9-1FE1-4DBB-B750-FD09B1949780}" destId="{97FD64F2-B9B6-4295-8099-459F22A1C8F5}" srcOrd="4" destOrd="0" parTransId="{92C89F25-9C88-4A38-801D-BFA398990F3C}" sibTransId="{6DF7DD4F-C239-4872-AD9C-D5C6AA820D4E}"/>
    <dgm:cxn modelId="{FF4064A6-A29B-4ACF-AB31-7078E654AFCC}" type="presOf" srcId="{97FD64F2-B9B6-4295-8099-459F22A1C8F5}" destId="{AB949F52-1B81-471D-AA2C-A4B2A9C8586A}" srcOrd="1" destOrd="0" presId="urn:microsoft.com/office/officeart/2005/8/layout/vProcess5"/>
    <dgm:cxn modelId="{2C29E9B0-8B73-4D9B-9363-92E193A8164E}" type="presOf" srcId="{8F0F0F7F-236B-4846-9CCE-B5B53C9BEDA1}" destId="{D823B368-AE7F-4983-BCFC-6223E636FF48}" srcOrd="1" destOrd="0" presId="urn:microsoft.com/office/officeart/2005/8/layout/vProcess5"/>
    <dgm:cxn modelId="{E5BE81B3-361E-4070-8401-53E93B3AA70F}" type="presOf" srcId="{876D7503-A319-47B0-B6C1-FDF904BCF329}" destId="{4B0BBDC1-2788-41B0-BECC-23B8B783E75D}" srcOrd="0" destOrd="0" presId="urn:microsoft.com/office/officeart/2005/8/layout/vProcess5"/>
    <dgm:cxn modelId="{F8F581C1-29F1-459F-A146-FD4D4B9BC6F6}" srcId="{E74FE6B9-1FE1-4DBB-B750-FD09B1949780}" destId="{876D7503-A319-47B0-B6C1-FDF904BCF329}" srcOrd="0" destOrd="0" parTransId="{736284D7-B46B-4097-9186-19D51E83CCB2}" sibTransId="{6E44A381-C86A-4CA9-ACA7-837B8D465A72}"/>
    <dgm:cxn modelId="{124BD3CC-B974-468C-9CB6-0238241148DA}" type="presOf" srcId="{F4A441F8-4521-4CE8-9476-71A2359C279E}" destId="{DBD22F8C-BA4A-454D-A684-CA28D263C5B2}" srcOrd="1" destOrd="0" presId="urn:microsoft.com/office/officeart/2005/8/layout/vProcess5"/>
    <dgm:cxn modelId="{B60F63E0-37DD-4D10-84A0-10F5FDDFE865}" type="presOf" srcId="{674D5ACF-15DF-41D1-A405-AA2191A1D73E}" destId="{B6D480E7-09AD-4F37-B784-C0A6BBB657D4}" srcOrd="1" destOrd="0" presId="urn:microsoft.com/office/officeart/2005/8/layout/vProcess5"/>
    <dgm:cxn modelId="{7DFD5CE3-29F5-4B27-8C42-7612E5D0C08B}" type="presOf" srcId="{674D5ACF-15DF-41D1-A405-AA2191A1D73E}" destId="{00DEBD49-B754-4CE9-8D1A-24B676D80F9E}" srcOrd="0" destOrd="0" presId="urn:microsoft.com/office/officeart/2005/8/layout/vProcess5"/>
    <dgm:cxn modelId="{1534B1E5-F6AB-49B6-BFC3-8A0A86421B8A}" srcId="{E74FE6B9-1FE1-4DBB-B750-FD09B1949780}" destId="{8F0F0F7F-236B-4846-9CCE-B5B53C9BEDA1}" srcOrd="3" destOrd="0" parTransId="{7CAE5EF4-4D3B-4B69-82E0-AA5C7E7878A2}" sibTransId="{E61A8A8F-2B8E-45C9-9BDB-4B1C10DB5CC7}"/>
    <dgm:cxn modelId="{D230E9ED-E3D7-45DF-96D3-90ACCC99EA3E}" type="presOf" srcId="{8F0F0F7F-236B-4846-9CCE-B5B53C9BEDA1}" destId="{46294935-E615-4635-9797-07A10580EE4A}" srcOrd="0" destOrd="0" presId="urn:microsoft.com/office/officeart/2005/8/layout/vProcess5"/>
    <dgm:cxn modelId="{40FFDEF5-3CD3-4C70-8C94-C2EA86CE9D64}" type="presOf" srcId="{97FD64F2-B9B6-4295-8099-459F22A1C8F5}" destId="{EA4F0BBE-3547-4B56-85FD-9D83A2A4E59A}" srcOrd="0" destOrd="0" presId="urn:microsoft.com/office/officeart/2005/8/layout/vProcess5"/>
    <dgm:cxn modelId="{A8018C60-124F-48D4-A319-4C70553DCF7C}" type="presParOf" srcId="{F3A8C90E-BF9A-48B1-9893-BEF28131EFCF}" destId="{AC5BF138-D363-4706-8D7B-827FB26AD2F9}" srcOrd="0" destOrd="0" presId="urn:microsoft.com/office/officeart/2005/8/layout/vProcess5"/>
    <dgm:cxn modelId="{3A30EAC1-01EC-405C-BC20-73542A9E107F}" type="presParOf" srcId="{F3A8C90E-BF9A-48B1-9893-BEF28131EFCF}" destId="{4B0BBDC1-2788-41B0-BECC-23B8B783E75D}" srcOrd="1" destOrd="0" presId="urn:microsoft.com/office/officeart/2005/8/layout/vProcess5"/>
    <dgm:cxn modelId="{A18B8339-419A-4883-AAAA-42A8E91C3C8E}" type="presParOf" srcId="{F3A8C90E-BF9A-48B1-9893-BEF28131EFCF}" destId="{00DEBD49-B754-4CE9-8D1A-24B676D80F9E}" srcOrd="2" destOrd="0" presId="urn:microsoft.com/office/officeart/2005/8/layout/vProcess5"/>
    <dgm:cxn modelId="{6909F62C-669A-450B-A4A8-E1BC1FC450E5}" type="presParOf" srcId="{F3A8C90E-BF9A-48B1-9893-BEF28131EFCF}" destId="{ED8174D0-8A27-4D32-843B-1E9F0BC5A65D}" srcOrd="3" destOrd="0" presId="urn:microsoft.com/office/officeart/2005/8/layout/vProcess5"/>
    <dgm:cxn modelId="{F43BCF4C-990D-4709-BFE1-CB4FDDDAEB39}" type="presParOf" srcId="{F3A8C90E-BF9A-48B1-9893-BEF28131EFCF}" destId="{46294935-E615-4635-9797-07A10580EE4A}" srcOrd="4" destOrd="0" presId="urn:microsoft.com/office/officeart/2005/8/layout/vProcess5"/>
    <dgm:cxn modelId="{EFCEABC3-108E-4021-AA97-1E4258A6A9B9}" type="presParOf" srcId="{F3A8C90E-BF9A-48B1-9893-BEF28131EFCF}" destId="{EA4F0BBE-3547-4B56-85FD-9D83A2A4E59A}" srcOrd="5" destOrd="0" presId="urn:microsoft.com/office/officeart/2005/8/layout/vProcess5"/>
    <dgm:cxn modelId="{FC3ED2BB-C199-4382-B98F-64F62DD0530B}" type="presParOf" srcId="{F3A8C90E-BF9A-48B1-9893-BEF28131EFCF}" destId="{75A554D4-C943-419C-8E14-17BF11A0A232}" srcOrd="6" destOrd="0" presId="urn:microsoft.com/office/officeart/2005/8/layout/vProcess5"/>
    <dgm:cxn modelId="{7847E9AF-0B93-4241-A27D-599AC620BB4F}" type="presParOf" srcId="{F3A8C90E-BF9A-48B1-9893-BEF28131EFCF}" destId="{CA1ECCC3-F3B1-4B8C-872B-CAE33DF8531D}" srcOrd="7" destOrd="0" presId="urn:microsoft.com/office/officeart/2005/8/layout/vProcess5"/>
    <dgm:cxn modelId="{5B87E8EA-C613-493F-8293-87D2B168BE89}" type="presParOf" srcId="{F3A8C90E-BF9A-48B1-9893-BEF28131EFCF}" destId="{4056C0C9-D888-4F02-AC15-D1BBC5FA76B0}" srcOrd="8" destOrd="0" presId="urn:microsoft.com/office/officeart/2005/8/layout/vProcess5"/>
    <dgm:cxn modelId="{2F215B8F-B5A2-4016-BD57-FBB046142BE9}" type="presParOf" srcId="{F3A8C90E-BF9A-48B1-9893-BEF28131EFCF}" destId="{56AF7980-A3D7-419D-906C-CA1A26BDA182}" srcOrd="9" destOrd="0" presId="urn:microsoft.com/office/officeart/2005/8/layout/vProcess5"/>
    <dgm:cxn modelId="{E629293E-E6AC-413D-8017-579C0C648802}" type="presParOf" srcId="{F3A8C90E-BF9A-48B1-9893-BEF28131EFCF}" destId="{D7B1DBCD-3E66-49EE-9ACD-4D2DC8CE59E8}" srcOrd="10" destOrd="0" presId="urn:microsoft.com/office/officeart/2005/8/layout/vProcess5"/>
    <dgm:cxn modelId="{987A4561-9919-4337-BD28-718A9D7FF0B3}" type="presParOf" srcId="{F3A8C90E-BF9A-48B1-9893-BEF28131EFCF}" destId="{B6D480E7-09AD-4F37-B784-C0A6BBB657D4}" srcOrd="11" destOrd="0" presId="urn:microsoft.com/office/officeart/2005/8/layout/vProcess5"/>
    <dgm:cxn modelId="{99FE8E33-1EFC-4CAA-9203-3DDC54D947B0}" type="presParOf" srcId="{F3A8C90E-BF9A-48B1-9893-BEF28131EFCF}" destId="{DBD22F8C-BA4A-454D-A684-CA28D263C5B2}" srcOrd="12" destOrd="0" presId="urn:microsoft.com/office/officeart/2005/8/layout/vProcess5"/>
    <dgm:cxn modelId="{C7150337-756D-4AD6-BA77-27374F5F7C25}" type="presParOf" srcId="{F3A8C90E-BF9A-48B1-9893-BEF28131EFCF}" destId="{D823B368-AE7F-4983-BCFC-6223E636FF48}" srcOrd="13" destOrd="0" presId="urn:microsoft.com/office/officeart/2005/8/layout/vProcess5"/>
    <dgm:cxn modelId="{0F05F3B7-C51F-49F1-831B-9F8B02E6D87D}" type="presParOf" srcId="{F3A8C90E-BF9A-48B1-9893-BEF28131EFCF}" destId="{AB949F52-1B81-471D-AA2C-A4B2A9C8586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0BBDC1-2788-41B0-BECC-23B8B783E75D}">
      <dsp:nvSpPr>
        <dsp:cNvPr id="0" name=""/>
        <dsp:cNvSpPr/>
      </dsp:nvSpPr>
      <dsp:spPr>
        <a:xfrm>
          <a:off x="0" y="0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Introduction off amazon</a:t>
          </a:r>
          <a:endParaRPr lang="en-US" sz="2200" kern="1200" dirty="0"/>
        </a:p>
      </dsp:txBody>
      <dsp:txXfrm>
        <a:off x="28958" y="28958"/>
        <a:ext cx="3633580" cy="930779"/>
      </dsp:txXfrm>
    </dsp:sp>
    <dsp:sp modelId="{00DEBD49-B754-4CE9-8D1A-24B676D80F9E}">
      <dsp:nvSpPr>
        <dsp:cNvPr id="0" name=""/>
        <dsp:cNvSpPr/>
      </dsp:nvSpPr>
      <dsp:spPr>
        <a:xfrm>
          <a:off x="359646" y="1126013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Approaches to strategy</a:t>
          </a:r>
          <a:endParaRPr lang="en-US" sz="2200" kern="1200"/>
        </a:p>
      </dsp:txBody>
      <dsp:txXfrm>
        <a:off x="388604" y="1154971"/>
        <a:ext cx="3755923" cy="930779"/>
      </dsp:txXfrm>
    </dsp:sp>
    <dsp:sp modelId="{ED8174D0-8A27-4D32-843B-1E9F0BC5A65D}">
      <dsp:nvSpPr>
        <dsp:cNvPr id="0" name=""/>
        <dsp:cNvSpPr/>
      </dsp:nvSpPr>
      <dsp:spPr>
        <a:xfrm>
          <a:off x="719293" y="2252027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Organsation structure and management</a:t>
          </a:r>
          <a:endParaRPr lang="en-US" sz="2200" kern="1200"/>
        </a:p>
      </dsp:txBody>
      <dsp:txXfrm>
        <a:off x="748251" y="2280985"/>
        <a:ext cx="3755923" cy="930779"/>
      </dsp:txXfrm>
    </dsp:sp>
    <dsp:sp modelId="{46294935-E615-4635-9797-07A10580EE4A}">
      <dsp:nvSpPr>
        <dsp:cNvPr id="0" name=""/>
        <dsp:cNvSpPr/>
      </dsp:nvSpPr>
      <dsp:spPr>
        <a:xfrm>
          <a:off x="1078939" y="3378041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Corporate social responsibility strategy (CSR) and stake holders</a:t>
          </a:r>
          <a:endParaRPr lang="en-US" sz="2200" kern="1200" dirty="0"/>
        </a:p>
      </dsp:txBody>
      <dsp:txXfrm>
        <a:off x="1107897" y="3406999"/>
        <a:ext cx="3755923" cy="930779"/>
      </dsp:txXfrm>
    </dsp:sp>
    <dsp:sp modelId="{EA4F0BBE-3547-4B56-85FD-9D83A2A4E59A}">
      <dsp:nvSpPr>
        <dsp:cNvPr id="0" name=""/>
        <dsp:cNvSpPr/>
      </dsp:nvSpPr>
      <dsp:spPr>
        <a:xfrm>
          <a:off x="1438586" y="4504055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SWOT  Analysis</a:t>
          </a:r>
          <a:endParaRPr lang="en-US" sz="2200" kern="1200" dirty="0"/>
        </a:p>
      </dsp:txBody>
      <dsp:txXfrm>
        <a:off x="1467544" y="4533013"/>
        <a:ext cx="3755923" cy="930779"/>
      </dsp:txXfrm>
    </dsp:sp>
    <dsp:sp modelId="{75A554D4-C943-419C-8E14-17BF11A0A232}">
      <dsp:nvSpPr>
        <dsp:cNvPr id="0" name=""/>
        <dsp:cNvSpPr/>
      </dsp:nvSpPr>
      <dsp:spPr>
        <a:xfrm>
          <a:off x="4173485" y="722296"/>
          <a:ext cx="642651" cy="642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318081" y="722296"/>
        <a:ext cx="353459" cy="483595"/>
      </dsp:txXfrm>
    </dsp:sp>
    <dsp:sp modelId="{CA1ECCC3-F3B1-4B8C-872B-CAE33DF8531D}">
      <dsp:nvSpPr>
        <dsp:cNvPr id="0" name=""/>
        <dsp:cNvSpPr/>
      </dsp:nvSpPr>
      <dsp:spPr>
        <a:xfrm>
          <a:off x="4533132" y="1848310"/>
          <a:ext cx="642651" cy="642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677728" y="1848310"/>
        <a:ext cx="353459" cy="483595"/>
      </dsp:txXfrm>
    </dsp:sp>
    <dsp:sp modelId="{4056C0C9-D888-4F02-AC15-D1BBC5FA76B0}">
      <dsp:nvSpPr>
        <dsp:cNvPr id="0" name=""/>
        <dsp:cNvSpPr/>
      </dsp:nvSpPr>
      <dsp:spPr>
        <a:xfrm>
          <a:off x="4892778" y="2957845"/>
          <a:ext cx="642651" cy="642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037374" y="2957845"/>
        <a:ext cx="353459" cy="483595"/>
      </dsp:txXfrm>
    </dsp:sp>
    <dsp:sp modelId="{56AF7980-A3D7-419D-906C-CA1A26BDA182}">
      <dsp:nvSpPr>
        <dsp:cNvPr id="0" name=""/>
        <dsp:cNvSpPr/>
      </dsp:nvSpPr>
      <dsp:spPr>
        <a:xfrm>
          <a:off x="5252425" y="4094845"/>
          <a:ext cx="642651" cy="642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397021" y="4094845"/>
        <a:ext cx="353459" cy="483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7448F-A143-42EA-8E8F-A28FFADDC74B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AF5FFE-559C-4DF4-881E-21673EC58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414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673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151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30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889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82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388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76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052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3903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238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873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287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1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2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3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4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5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6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2" Type="http://schemas.microsoft.com/office/2007/relationships/media" Target="../media/media12.m4a"/><Relationship Id="rId1" Type="http://schemas.openxmlformats.org/officeDocument/2006/relationships/tags" Target="../tags/tag7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8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9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5.m4a"/><Relationship Id="rId2" Type="http://schemas.microsoft.com/office/2007/relationships/media" Target="../media/media15.m4a"/><Relationship Id="rId1" Type="http://schemas.openxmlformats.org/officeDocument/2006/relationships/tags" Target="../tags/tag10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8BD10-C997-E17E-1D79-EFB39AE8D8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1821" y="3812954"/>
            <a:ext cx="6465287" cy="1516014"/>
          </a:xfrm>
        </p:spPr>
        <p:txBody>
          <a:bodyPr>
            <a:normAutofit/>
          </a:bodyPr>
          <a:lstStyle/>
          <a:p>
            <a:r>
              <a:rPr lang="en-GB" sz="5400" dirty="0"/>
              <a:t>Amazon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8804AA-8457-38E1-7090-572049E0C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1821" y="5405864"/>
            <a:ext cx="6465286" cy="747256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By Donna Fisher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AE63FE-4C3E-98DC-7554-34C9332854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168" r="24978" b="2"/>
          <a:stretch/>
        </p:blipFill>
        <p:spPr>
          <a:xfrm>
            <a:off x="317635" y="321733"/>
            <a:ext cx="4160452" cy="62145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7FB144-2FA5-A20A-1883-5C86B7E332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537" r="2" b="19364"/>
          <a:stretch/>
        </p:blipFill>
        <p:spPr>
          <a:xfrm>
            <a:off x="4654296" y="299363"/>
            <a:ext cx="7217085" cy="3008188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41373F2-F3D2-FF19-3132-0A0243C785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81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53"/>
    </mc:Choice>
    <mc:Fallback xmlns="">
      <p:transition spd="slow" advTm="9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32637-D0DA-A46A-93A3-75B210050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B12011-BAE5-AF15-DFB7-241CA28365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696997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37640422-6202-D4CA-4BF8-1DCD9B959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62703" t="-125896" r="-262703" b="-125896"/>
          <a:stretch>
            <a:fillRect/>
          </a:stretch>
        </p:blipFill>
        <p:spPr>
          <a:xfrm>
            <a:off x="424169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759401"/>
      </p:ext>
    </p:extLst>
  </p:cSld>
  <p:clrMapOvr>
    <a:masterClrMapping/>
  </p:clrMapOvr>
  <p:transition spd="slow" advTm="2976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F156B9D-81F6-AF6F-B7C4-44A2E0EC9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70467"/>
            <a:ext cx="6608963" cy="205139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Introduction </a:t>
            </a:r>
            <a:r>
              <a:rPr lang="en-US" b="1" u="sng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off Amazon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4CD76A-F799-7EED-8911-CB30AD6B9B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513" y="2821858"/>
            <a:ext cx="6544954" cy="303093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Discovered by Jeff Bezos (CEO)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In 1994 on 5th of July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Started selling books first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Positive Growth led to success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7D8A4F-3A1A-6AFC-AFA8-2920E25D134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861" r="8448"/>
          <a:stretch/>
        </p:blipFill>
        <p:spPr>
          <a:xfrm>
            <a:off x="8196408" y="622995"/>
            <a:ext cx="3352128" cy="55915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83D745-DFF6-D432-DA01-2E067F7ECD8B}"/>
              </a:ext>
            </a:extLst>
          </p:cNvPr>
          <p:cNvSpPr txBox="1"/>
          <p:nvPr/>
        </p:nvSpPr>
        <p:spPr>
          <a:xfrm>
            <a:off x="4817806" y="31856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51" name="Audio 50">
            <a:hlinkClick r:id="" action="ppaction://media"/>
            <a:extLst>
              <a:ext uri="{FF2B5EF4-FFF2-40B4-BE49-F238E27FC236}">
                <a16:creationId xmlns:a16="http://schemas.microsoft.com/office/drawing/2014/main" id="{CAB63558-8BB8-0662-5A42-2EBB543E466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62703" t="-125896" r="-262703" b="-125896"/>
          <a:stretch>
            <a:fillRect/>
          </a:stretch>
        </p:blipFill>
        <p:spPr>
          <a:xfrm>
            <a:off x="5752476" y="5539183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76194681"/>
      </p:ext>
    </p:extLst>
  </p:cSld>
  <p:clrMapOvr>
    <a:masterClrMapping/>
  </p:clrMapOvr>
  <p:transition spd="slow" advTm="5303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  <p:bldLst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C265C-F671-E445-B4AC-B56739D15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7"/>
            <a:ext cx="10782300" cy="17881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u="sng" dirty="0">
                <a:solidFill>
                  <a:srgbClr val="FFFFFF"/>
                </a:solidFill>
              </a:rPr>
              <a:t>Approaches to strategy at Amazon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2F445F-8250-FC32-19C4-8016BFE623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2713703"/>
            <a:ext cx="9228201" cy="31390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   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 cost of leadership has gone extreme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Online retailer operates with very thin profit margin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Focusing as a business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Exceeding costumers' expectations</a:t>
            </a:r>
          </a:p>
        </p:txBody>
      </p:sp>
      <p:pic>
        <p:nvPicPr>
          <p:cNvPr id="66" name="Audio 65">
            <a:hlinkClick r:id="" action="ppaction://media"/>
            <a:extLst>
              <a:ext uri="{FF2B5EF4-FFF2-40B4-BE49-F238E27FC236}">
                <a16:creationId xmlns:a16="http://schemas.microsoft.com/office/drawing/2014/main" id="{0F186DE8-BB8B-C546-D209-D5D8FE2C455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49029353"/>
      </p:ext>
    </p:extLst>
  </p:cSld>
  <p:clrMapOvr>
    <a:masterClrMapping/>
  </p:clrMapOvr>
  <p:transition spd="slow" advTm="3064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D922AF1-E13D-D5C1-1B57-461B10AA5E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200" y="765313"/>
            <a:ext cx="9753600" cy="4590222"/>
          </a:xfrm>
          <a:prstGeom prst="rect">
            <a:avLst/>
          </a:prstGeom>
        </p:spPr>
      </p:pic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AF701E26-5D7F-AFC3-327B-9C8095A277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175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492"/>
    </mc:Choice>
    <mc:Fallback xmlns="">
      <p:transition spd="slow" advTm="44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0813BA-5348-877C-9427-3C2B6BA63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8"/>
            <a:ext cx="10782300" cy="17881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u="sng" dirty="0">
                <a:solidFill>
                  <a:srgbClr val="FFFFFF"/>
                </a:solidFill>
              </a:rPr>
              <a:t>Approaches of organization structure and management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5AFB24-B6EB-9F33-82BF-F2210FDC0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2558638"/>
            <a:ext cx="9228201" cy="329415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Hierarchical with elements of function- based structure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Company extensive top-down control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Senior management team report back to Jeff Bezos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Management (S Team) work together with Jeff Bezos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FFFFFF"/>
              </a:solidFill>
            </a:endParaRPr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60009AE2-FCEF-4C66-FE97-7A57F95F4C6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57391212"/>
      </p:ext>
    </p:extLst>
  </p:cSld>
  <p:clrMapOvr>
    <a:masterClrMapping/>
  </p:clrMapOvr>
  <p:transition spd="slow" advTm="5162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BE5E8-0219-ECD1-5FAF-36AD296A6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8"/>
            <a:ext cx="10782300" cy="54705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3200" b="1" u="sng" dirty="0">
                <a:solidFill>
                  <a:srgbClr val="FFFFFF"/>
                </a:solidFill>
              </a:rPr>
              <a:t>In charge off </a:t>
            </a:r>
            <a:r>
              <a:rPr lang="en-US" sz="3200" b="1" u="sng" dirty="0" err="1">
                <a:solidFill>
                  <a:srgbClr val="FFFFFF"/>
                </a:solidFill>
              </a:rPr>
              <a:t>serveal</a:t>
            </a:r>
            <a:r>
              <a:rPr lang="en-US" sz="3200" b="1" u="sng" dirty="0">
                <a:solidFill>
                  <a:srgbClr val="FFFFFF"/>
                </a:solidFill>
              </a:rPr>
              <a:t> function- based groups including…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4F4C89-D1B0-552C-DB7F-C638117075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1769806"/>
            <a:ext cx="9228201" cy="408299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Finance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Human Resources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Corporate affairs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Amazon web service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Worldwide consumers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Amazon devices and digital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Worldwide operations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Legal Regulations 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DDD5BF2F-E2CB-516E-4FF6-1FD47AA4895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96628607"/>
      </p:ext>
    </p:extLst>
  </p:cSld>
  <p:clrMapOvr>
    <a:masterClrMapping/>
  </p:clrMapOvr>
  <p:transition spd="slow" advTm="34094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A23A3-BF4A-9D0E-61E2-1A61E1E9EF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9878" y="796978"/>
            <a:ext cx="6972245" cy="5264044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32A38BCA-609F-543B-05C2-E09C1A5E30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37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93"/>
    </mc:Choice>
    <mc:Fallback xmlns="">
      <p:transition spd="slow" advTm="29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2AD8B8-CBCE-61BB-8198-CF60DD13F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7"/>
            <a:ext cx="10782300" cy="20229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u="sng">
                <a:solidFill>
                  <a:srgbClr val="FFFFFF"/>
                </a:solidFill>
              </a:rPr>
              <a:t>Corporate Social Responsibility Strategy (CSR)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36730C-6C04-043E-DA32-9652221FBA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2793374"/>
            <a:ext cx="9228201" cy="3059422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Amazon policies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Environmental sustainability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Supply chain transparency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Community outreach program</a:t>
            </a:r>
          </a:p>
        </p:txBody>
      </p:sp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B57093A0-6ED7-1B80-639C-19740003FF9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7134049"/>
      </p:ext>
    </p:extLst>
  </p:cSld>
  <p:clrMapOvr>
    <a:masterClrMapping/>
  </p:clrMapOvr>
  <p:transition spd="slow" advTm="24693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10C92-801D-0DFF-EEA9-F1EDD2DA50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812527"/>
          </a:xfrm>
        </p:spPr>
        <p:txBody>
          <a:bodyPr/>
          <a:lstStyle/>
          <a:p>
            <a:pPr algn="ctr"/>
            <a:r>
              <a:rPr lang="en-GB" sz="4400" b="1" u="sng" dirty="0"/>
              <a:t>Stake holders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DA5831-98CC-5547-F893-6F770171EA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2025445"/>
            <a:ext cx="9228201" cy="3827351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CSR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Stakeholders being individuals or groups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4DCDAA75-0B2C-8603-72A1-AF04CD66208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27431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26"/>
    </mc:Choice>
    <mc:Fallback xmlns="">
      <p:transition spd="slow" advTm="47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2D60B-EE9F-415F-5B79-ECEE7FD70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7"/>
            <a:ext cx="10782300" cy="20229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u="sng" dirty="0">
                <a:solidFill>
                  <a:srgbClr val="FFFFFF"/>
                </a:solidFill>
              </a:rPr>
              <a:t>Swot analyzing of Amazon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D9D4F-7279-9EBB-9874-FF4124C67A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3028335"/>
            <a:ext cx="9228201" cy="2824461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Strengths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Weakness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Treats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opportunities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783FA53-6F28-0A04-675D-25D5BCAA3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339826"/>
      </p:ext>
    </p:extLst>
  </p:cSld>
  <p:clrMapOvr>
    <a:masterClrMapping/>
  </p:clrMapOvr>
  <p:transition spd="slow" advTm="972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D4AC1-B889-65BD-BE15-D3F559B8C7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586385"/>
          </a:xfrm>
        </p:spPr>
        <p:txBody>
          <a:bodyPr/>
          <a:lstStyle/>
          <a:p>
            <a:pPr algn="ctr"/>
            <a:r>
              <a:rPr lang="en-GB" sz="4000" b="1" u="sng" dirty="0"/>
              <a:t>Strengths (internal strategy)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4114E-3A90-014F-738A-2FC77E99CA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504335"/>
            <a:ext cx="9228201" cy="4348461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Has a Strong Brand name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Brand valuation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Customer oriented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Differentiation and innovation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Cost leadership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Large merchandise section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Large number of third party seller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 global and act local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3 key businesses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Pay rise</a:t>
            </a:r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31D0FBDD-71C3-8019-6490-60ED8085B31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09817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024"/>
    </mc:Choice>
    <mc:Fallback xmlns="">
      <p:transition spd="slow" advTm="164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5FE9FA-2B3B-0445-1869-7DC09B1E65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799916"/>
          </a:xfrm>
        </p:spPr>
        <p:txBody>
          <a:bodyPr/>
          <a:lstStyle/>
          <a:p>
            <a:pPr algn="ctr"/>
            <a:r>
              <a:rPr lang="en-GB" sz="4800" b="1" u="sng" dirty="0"/>
              <a:t>Weakness (Internal Strategy)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D08F62A-06A8-3D4C-C0FD-7844244835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750141"/>
            <a:ext cx="9228201" cy="433739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Easily imitable business model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Losing margins in areas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Products flop and failures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Tax avoidance controversy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Declining consumer safety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Unfair use of third-party data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Employees strikes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Amazon drivers working in bad work conditions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2671F26-2557-E424-95DF-8120234D994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4509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037"/>
    </mc:Choice>
    <mc:Fallback xmlns="">
      <p:transition spd="slow" advTm="160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03E0A-6E0B-4A84-B07F-142BEFFE4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1068165"/>
          </a:xfrm>
        </p:spPr>
        <p:txBody>
          <a:bodyPr/>
          <a:lstStyle/>
          <a:p>
            <a:pPr algn="ctr"/>
            <a:r>
              <a:rPr lang="en-GB" sz="6000" b="1" u="sng" dirty="0"/>
              <a:t>Threats( External Strategy)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0444F-A79F-302F-19A3-FF1096BA9E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946787"/>
            <a:ext cx="9228201" cy="3906009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Government Regulations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Links to exploitive labour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Aggressive competition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Cyper crime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Economic recession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47C3FBDD-3789-A71A-F54B-F2C12A60979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98379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13"/>
    </mc:Choice>
    <mc:Fallback xmlns="">
      <p:transition spd="slow" advTm="76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EC9FBF-44BE-B2B2-60FE-68D0C8FE5E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50" y="625124"/>
            <a:ext cx="10782300" cy="760159"/>
          </a:xfrm>
        </p:spPr>
        <p:txBody>
          <a:bodyPr/>
          <a:lstStyle/>
          <a:p>
            <a:pPr algn="ctr"/>
            <a:r>
              <a:rPr lang="en-GB" sz="4800" b="1" u="sng" dirty="0"/>
              <a:t>Opportunities (External Strategy)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FB3A2FA-520B-AC12-8717-559AFF51B1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749287"/>
            <a:ext cx="9228201" cy="4103509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Gain opportunities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Expanding physical stores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Improving technological measures and organisational policies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Personalised shopper service</a:t>
            </a:r>
          </a:p>
          <a:p>
            <a:r>
              <a:rPr lang="en-GB" dirty="0"/>
              <a:t> 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4BC56740-55A2-8739-AC8A-1124B4605A7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02594713"/>
      </p:ext>
    </p:extLst>
  </p:cSld>
  <p:clrMapOvr>
    <a:masterClrMapping/>
  </p:clrMapOvr>
  <p:transition spd="slow" advTm="6001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5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F88C1-E9F5-F17E-FC11-528A53EBCA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871520"/>
          </a:xfrm>
        </p:spPr>
        <p:txBody>
          <a:bodyPr/>
          <a:lstStyle/>
          <a:p>
            <a:pPr algn="ctr"/>
            <a:r>
              <a:rPr lang="en-GB" sz="6600" b="1" u="sng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3822A-A183-093A-B567-BEEE838624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641987"/>
            <a:ext cx="11121365" cy="489646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Sudhir Kumar Yadav. (2020). How amazon become the largest online market company. [Online]. Paid for articles. Last Updated: October 30,2020. Available at: paidforarticals.com/how-amazon-became-the-largest-online-market-company-47807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Image 1- Jeff Bezos. (2019). Jeff Bezos shares his best advice for anyone starting. [Online]. entrepreneur.com. Last Updated: June 7, 2019. Available at: entrepreneur.com/business-new/jeff-</a:t>
            </a:r>
            <a:r>
              <a:rPr lang="en-GB" sz="2000" dirty="0" err="1"/>
              <a:t>bezos</a:t>
            </a:r>
            <a:r>
              <a:rPr lang="en-GB" sz="2000" dirty="0"/>
              <a:t>-shares-his-best-advice-for-anyone-starting-a/334964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 err="1"/>
              <a:t>J.Dudovskiy</a:t>
            </a:r>
            <a:r>
              <a:rPr lang="en-US" sz="2000" dirty="0"/>
              <a:t>. (2022). Business' strategy. [Online]. research methodology.net. Last Updated: March 22, 2022. Available at: research-methodology.net/amazon-business-strategy-benefiting-cost-leadership-diversification/ [Accessed 9 January 2023].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amazon. (2022). working backwards amazon method. [Online]. productplan.com. Last Updated: 2022. Available at: productplam.com/glossary/working-backwards-amazon-method/image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Dean M, PHD. (2022). CSR sustainability. [Online]. thomasnet.com. Last Updated: 2022. Available at: thomasnet.com/articles/other/amazon-</a:t>
            </a:r>
            <a:r>
              <a:rPr lang="en-GB" sz="2000" dirty="0" err="1"/>
              <a:t>csr</a:t>
            </a:r>
            <a:r>
              <a:rPr lang="en-GB" sz="2000" dirty="0"/>
              <a:t>-sustainability [Accessed 9 January 2023].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0613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1119A-8F45-5A15-C292-77AFBA6A46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645378"/>
          </a:xfrm>
        </p:spPr>
        <p:txBody>
          <a:bodyPr/>
          <a:lstStyle/>
          <a:p>
            <a:pPr algn="ctr"/>
            <a:r>
              <a:rPr lang="en-GB" sz="4000" b="1" u="sng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2B6BC7-6651-1512-D083-EA303083F9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415845"/>
            <a:ext cx="10920984" cy="505378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Amazon staff. (2020). corporate responsibility. [Online]. aboutamazon.co.uk. Last Updated: June 16, 2020. Available at: aboutamazon.co.uk/news/policy/corporate-</a:t>
            </a:r>
            <a:r>
              <a:rPr lang="en-GB" sz="2000" dirty="0" err="1"/>
              <a:t>responsability</a:t>
            </a:r>
            <a:r>
              <a:rPr lang="en-GB" sz="2000" dirty="0"/>
              <a:t>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err="1"/>
              <a:t>Ferguson,E</a:t>
            </a:r>
            <a:r>
              <a:rPr lang="en-GB" sz="2000" dirty="0"/>
              <a:t>. (2017). stakeholders corporate social responsibility analysis. [Online]. panmore.com. Last Updated: </a:t>
            </a:r>
            <a:r>
              <a:rPr lang="en-GB" sz="2000" dirty="0" err="1"/>
              <a:t>Febuary</a:t>
            </a:r>
            <a:r>
              <a:rPr lang="en-GB" sz="2000" dirty="0"/>
              <a:t> 20, 2017. Available at: panmore.com/amazon-com-inc-stakeholders-corporate-social-responsibility-analysis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err="1"/>
              <a:t>Mishra,A</a:t>
            </a:r>
            <a:r>
              <a:rPr lang="en-GB" sz="2000" dirty="0"/>
              <a:t>. (2020). Corporate social responsibility. [Online]. managermentweekly.org. Last Updated: September 8, 2020. Available at: </a:t>
            </a:r>
            <a:r>
              <a:rPr lang="en-GB" sz="2000" dirty="0" err="1"/>
              <a:t>managermentweekly.orgt</a:t>
            </a:r>
            <a:r>
              <a:rPr lang="en-GB" sz="2000" dirty="0"/>
              <a:t>/amazon-corporate-social-</a:t>
            </a:r>
            <a:r>
              <a:rPr lang="en-GB" sz="2000" dirty="0" err="1"/>
              <a:t>responsibiliity</a:t>
            </a:r>
            <a:r>
              <a:rPr lang="en-GB" sz="2000" dirty="0"/>
              <a:t>/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Topic insight. (2021). Leadership </a:t>
            </a:r>
            <a:r>
              <a:rPr lang="en-US" sz="2000" dirty="0" err="1"/>
              <a:t>managerment</a:t>
            </a:r>
            <a:r>
              <a:rPr lang="en-US" sz="2000" dirty="0"/>
              <a:t>. [Online]. Topic insight. Last Updated: October 4, 2021. Available at: topicinsight.com/leadership-</a:t>
            </a:r>
            <a:r>
              <a:rPr lang="en-US" sz="2000" dirty="0" err="1"/>
              <a:t>managerment</a:t>
            </a:r>
            <a:r>
              <a:rPr lang="en-US" sz="2000" dirty="0"/>
              <a:t>/jeff-</a:t>
            </a:r>
            <a:r>
              <a:rPr lang="en-US" sz="2000" dirty="0" err="1"/>
              <a:t>bezos</a:t>
            </a:r>
            <a:r>
              <a:rPr lang="en-US" sz="2000" dirty="0"/>
              <a:t>-leadership/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amazon. (2022). Swot analysis of amazon. [Online]. </a:t>
            </a:r>
            <a:r>
              <a:rPr lang="en-US" sz="2000" dirty="0" err="1"/>
              <a:t>bstrategy</a:t>
            </a:r>
            <a:r>
              <a:rPr lang="en-US" sz="2000" dirty="0"/>
              <a:t> hub. Last Updated: March 27, 2022. Available at: bstrategyhub.com/swot-analysis-of-amazon-swot/ [Accessed 9 January 2023].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96726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5|2.7|4.1|26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15.2|5.4|4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9.5|11.1|7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2|2.5|3.1|3.4|3|3.6|4.6|3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39|14.8|6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2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|7.1|17|13.8|11.6|11.9|23|20.9|19.6|22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8|19.2|16.7|20|17.5|21.6|27.6|9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|14.6|17|13|9.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|10|12.6|19.9"/>
</p:tagLst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1851</TotalTime>
  <Words>719</Words>
  <Application>Microsoft Office PowerPoint</Application>
  <PresentationFormat>Widescreen</PresentationFormat>
  <Paragraphs>99</Paragraphs>
  <Slides>17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Metropolitan</vt:lpstr>
      <vt:lpstr>Amazon</vt:lpstr>
      <vt:lpstr>Contents</vt:lpstr>
      <vt:lpstr>Introduction off Amazon</vt:lpstr>
      <vt:lpstr>Approaches to strategy at Amazon</vt:lpstr>
      <vt:lpstr>PowerPoint Presentation</vt:lpstr>
      <vt:lpstr>Approaches of organization structure and management</vt:lpstr>
      <vt:lpstr>In charge off serveal function- based groups including…</vt:lpstr>
      <vt:lpstr>PowerPoint Presentation</vt:lpstr>
      <vt:lpstr>Corporate Social Responsibility Strategy (CSR)</vt:lpstr>
      <vt:lpstr>Stake holders</vt:lpstr>
      <vt:lpstr>Swot analyzing of Amazon</vt:lpstr>
      <vt:lpstr>Strengths (internal strategy)</vt:lpstr>
      <vt:lpstr>Weakness (Internal Strategy)</vt:lpstr>
      <vt:lpstr>Threats( External Strategy)</vt:lpstr>
      <vt:lpstr>Opportunities (External Strategy)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Amazon</dc:title>
  <dc:creator>natasha ward</dc:creator>
  <cp:lastModifiedBy>natasha ward</cp:lastModifiedBy>
  <cp:revision>2</cp:revision>
  <dcterms:created xsi:type="dcterms:W3CDTF">2023-01-10T19:16:57Z</dcterms:created>
  <dcterms:modified xsi:type="dcterms:W3CDTF">2023-01-12T15:22:43Z</dcterms:modified>
</cp:coreProperties>
</file>