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63" r:id="rId3"/>
    <p:sldId id="257" r:id="rId4"/>
    <p:sldId id="258" r:id="rId5"/>
    <p:sldId id="264" r:id="rId6"/>
    <p:sldId id="259" r:id="rId7"/>
    <p:sldId id="260" r:id="rId8"/>
    <p:sldId id="272" r:id="rId9"/>
    <p:sldId id="275" r:id="rId10"/>
    <p:sldId id="261" r:id="rId11"/>
    <p:sldId id="273" r:id="rId12"/>
    <p:sldId id="262" r:id="rId13"/>
    <p:sldId id="265" r:id="rId14"/>
    <p:sldId id="274" r:id="rId15"/>
    <p:sldId id="266" r:id="rId16"/>
    <p:sldId id="267" r:id="rId17"/>
    <p:sldId id="268" r:id="rId18"/>
    <p:sldId id="269" r:id="rId19"/>
    <p:sldId id="27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37C320-E679-48D9-AD43-A5704E5816E5}" v="19" dt="2022-06-05T15:57:02.9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43" autoAdjust="0"/>
    <p:restoredTop sz="43732" autoAdjust="0"/>
  </p:normalViewPr>
  <p:slideViewPr>
    <p:cSldViewPr snapToGrid="0">
      <p:cViewPr varScale="1">
        <p:scale>
          <a:sx n="27" d="100"/>
          <a:sy n="27" d="100"/>
        </p:scale>
        <p:origin x="210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oned Saer" userId="56a06dd508c3ffa7" providerId="LiveId" clId="{1537C320-E679-48D9-AD43-A5704E5816E5}"/>
    <pc:docChg chg="custSel delSld modSld">
      <pc:chgData name="Sioned Saer" userId="56a06dd508c3ffa7" providerId="LiveId" clId="{1537C320-E679-48D9-AD43-A5704E5816E5}" dt="2022-06-05T16:21:50.083" v="2900" actId="313"/>
      <pc:docMkLst>
        <pc:docMk/>
      </pc:docMkLst>
      <pc:sldChg chg="addSp delSp modSp mod modTransition modAnim modNotesTx">
        <pc:chgData name="Sioned Saer" userId="56a06dd508c3ffa7" providerId="LiveId" clId="{1537C320-E679-48D9-AD43-A5704E5816E5}" dt="2022-06-05T15:49:16.785" v="2889"/>
        <pc:sldMkLst>
          <pc:docMk/>
          <pc:sldMk cId="1230454303" sldId="256"/>
        </pc:sldMkLst>
        <pc:spChg chg="mod">
          <ac:chgData name="Sioned Saer" userId="56a06dd508c3ffa7" providerId="LiveId" clId="{1537C320-E679-48D9-AD43-A5704E5816E5}" dt="2022-06-05T13:08:47.404" v="2363" actId="20577"/>
          <ac:spMkLst>
            <pc:docMk/>
            <pc:sldMk cId="1230454303" sldId="256"/>
            <ac:spMk id="3" creationId="{5FD9BC57-9171-1E68-32FD-1F8E56AB3403}"/>
          </ac:spMkLst>
        </pc:spChg>
        <pc:picChg chg="add del mod">
          <ac:chgData name="Sioned Saer" userId="56a06dd508c3ffa7" providerId="LiveId" clId="{1537C320-E679-48D9-AD43-A5704E5816E5}" dt="2022-06-05T15:35:17.739" v="2886"/>
          <ac:picMkLst>
            <pc:docMk/>
            <pc:sldMk cId="1230454303" sldId="256"/>
            <ac:picMk id="4" creationId="{5B6A0CCD-543F-9BF9-B4BA-EBB24B7981AE}"/>
          </ac:picMkLst>
        </pc:picChg>
        <pc:picChg chg="add del mod">
          <ac:chgData name="Sioned Saer" userId="56a06dd508c3ffa7" providerId="LiveId" clId="{1537C320-E679-48D9-AD43-A5704E5816E5}" dt="2022-06-05T15:39:30.288" v="2888"/>
          <ac:picMkLst>
            <pc:docMk/>
            <pc:sldMk cId="1230454303" sldId="256"/>
            <ac:picMk id="5" creationId="{C7067F3A-1384-877E-9FCA-9C4FD7A10D64}"/>
          </ac:picMkLst>
        </pc:picChg>
        <pc:picChg chg="add mod">
          <ac:chgData name="Sioned Saer" userId="56a06dd508c3ffa7" providerId="LiveId" clId="{1537C320-E679-48D9-AD43-A5704E5816E5}" dt="2022-06-05T15:49:16.785" v="2889"/>
          <ac:picMkLst>
            <pc:docMk/>
            <pc:sldMk cId="1230454303" sldId="256"/>
            <ac:picMk id="6" creationId="{3CB09B7C-5CC6-66BB-0EBB-1B599A654BC8}"/>
          </ac:picMkLst>
        </pc:picChg>
      </pc:sldChg>
      <pc:sldChg chg="addSp delSp modSp modTransition modAnim modNotesTx">
        <pc:chgData name="Sioned Saer" userId="56a06dd508c3ffa7" providerId="LiveId" clId="{1537C320-E679-48D9-AD43-A5704E5816E5}" dt="2022-06-05T15:49:16.785" v="2889"/>
        <pc:sldMkLst>
          <pc:docMk/>
          <pc:sldMk cId="864068933" sldId="257"/>
        </pc:sldMkLst>
        <pc:picChg chg="add del mod">
          <ac:chgData name="Sioned Saer" userId="56a06dd508c3ffa7" providerId="LiveId" clId="{1537C320-E679-48D9-AD43-A5704E5816E5}" dt="2022-06-05T15:35:17.739" v="2886"/>
          <ac:picMkLst>
            <pc:docMk/>
            <pc:sldMk cId="864068933" sldId="257"/>
            <ac:picMk id="4" creationId="{FC5AC626-3DBF-F6E8-57B5-97A4E2B2E583}"/>
          </ac:picMkLst>
        </pc:picChg>
        <pc:picChg chg="add del mod">
          <ac:chgData name="Sioned Saer" userId="56a06dd508c3ffa7" providerId="LiveId" clId="{1537C320-E679-48D9-AD43-A5704E5816E5}" dt="2022-06-05T15:39:30.288" v="2888"/>
          <ac:picMkLst>
            <pc:docMk/>
            <pc:sldMk cId="864068933" sldId="257"/>
            <ac:picMk id="5" creationId="{6FA579B8-5D9E-A7B8-F6B9-D8D4068E081D}"/>
          </ac:picMkLst>
        </pc:picChg>
        <pc:picChg chg="add mod">
          <ac:chgData name="Sioned Saer" userId="56a06dd508c3ffa7" providerId="LiveId" clId="{1537C320-E679-48D9-AD43-A5704E5816E5}" dt="2022-06-05T15:49:16.785" v="2889"/>
          <ac:picMkLst>
            <pc:docMk/>
            <pc:sldMk cId="864068933" sldId="257"/>
            <ac:picMk id="6" creationId="{348427AF-1F92-9509-BB11-8BD0D989C917}"/>
          </ac:picMkLst>
        </pc:picChg>
      </pc:sldChg>
      <pc:sldChg chg="addSp delSp modSp modTransition modAnim modNotesTx">
        <pc:chgData name="Sioned Saer" userId="56a06dd508c3ffa7" providerId="LiveId" clId="{1537C320-E679-48D9-AD43-A5704E5816E5}" dt="2022-06-05T15:49:16.785" v="2889"/>
        <pc:sldMkLst>
          <pc:docMk/>
          <pc:sldMk cId="1734581420" sldId="258"/>
        </pc:sldMkLst>
        <pc:picChg chg="add del mod">
          <ac:chgData name="Sioned Saer" userId="56a06dd508c3ffa7" providerId="LiveId" clId="{1537C320-E679-48D9-AD43-A5704E5816E5}" dt="2022-06-05T15:35:17.739" v="2886"/>
          <ac:picMkLst>
            <pc:docMk/>
            <pc:sldMk cId="1734581420" sldId="258"/>
            <ac:picMk id="4" creationId="{EED51629-28F5-89E6-D2AC-62391B79ACDB}"/>
          </ac:picMkLst>
        </pc:picChg>
        <pc:picChg chg="add mod">
          <ac:chgData name="Sioned Saer" userId="56a06dd508c3ffa7" providerId="LiveId" clId="{1537C320-E679-48D9-AD43-A5704E5816E5}" dt="2022-06-05T15:49:16.785" v="2889"/>
          <ac:picMkLst>
            <pc:docMk/>
            <pc:sldMk cId="1734581420" sldId="258"/>
            <ac:picMk id="5" creationId="{539DD34B-FB54-001C-DC18-1CA442449934}"/>
          </ac:picMkLst>
        </pc:picChg>
      </pc:sldChg>
      <pc:sldChg chg="addSp modSp modTransition modNotesTx">
        <pc:chgData name="Sioned Saer" userId="56a06dd508c3ffa7" providerId="LiveId" clId="{1537C320-E679-48D9-AD43-A5704E5816E5}" dt="2022-06-05T15:49:16.785" v="2889"/>
        <pc:sldMkLst>
          <pc:docMk/>
          <pc:sldMk cId="3659860102" sldId="259"/>
        </pc:sldMkLst>
        <pc:picChg chg="add mod">
          <ac:chgData name="Sioned Saer" userId="56a06dd508c3ffa7" providerId="LiveId" clId="{1537C320-E679-48D9-AD43-A5704E5816E5}" dt="2022-06-05T15:49:16.785" v="2889"/>
          <ac:picMkLst>
            <pc:docMk/>
            <pc:sldMk cId="3659860102" sldId="259"/>
            <ac:picMk id="4" creationId="{0940363C-0407-7DD0-E5DA-1B64ADF8F0BD}"/>
          </ac:picMkLst>
        </pc:picChg>
      </pc:sldChg>
      <pc:sldChg chg="addSp modSp modTransition modNotesTx">
        <pc:chgData name="Sioned Saer" userId="56a06dd508c3ffa7" providerId="LiveId" clId="{1537C320-E679-48D9-AD43-A5704E5816E5}" dt="2022-06-05T15:49:16.785" v="2889"/>
        <pc:sldMkLst>
          <pc:docMk/>
          <pc:sldMk cId="3646278543" sldId="260"/>
        </pc:sldMkLst>
        <pc:picChg chg="add mod">
          <ac:chgData name="Sioned Saer" userId="56a06dd508c3ffa7" providerId="LiveId" clId="{1537C320-E679-48D9-AD43-A5704E5816E5}" dt="2022-06-05T15:49:16.785" v="2889"/>
          <ac:picMkLst>
            <pc:docMk/>
            <pc:sldMk cId="3646278543" sldId="260"/>
            <ac:picMk id="5" creationId="{16908861-3439-851E-5543-CC0E5868313D}"/>
          </ac:picMkLst>
        </pc:picChg>
      </pc:sldChg>
      <pc:sldChg chg="addSp modSp modTransition modNotesTx">
        <pc:chgData name="Sioned Saer" userId="56a06dd508c3ffa7" providerId="LiveId" clId="{1537C320-E679-48D9-AD43-A5704E5816E5}" dt="2022-06-05T15:49:16.785" v="2889"/>
        <pc:sldMkLst>
          <pc:docMk/>
          <pc:sldMk cId="2623482427" sldId="261"/>
        </pc:sldMkLst>
        <pc:picChg chg="add mod">
          <ac:chgData name="Sioned Saer" userId="56a06dd508c3ffa7" providerId="LiveId" clId="{1537C320-E679-48D9-AD43-A5704E5816E5}" dt="2022-06-05T15:49:16.785" v="2889"/>
          <ac:picMkLst>
            <pc:docMk/>
            <pc:sldMk cId="2623482427" sldId="261"/>
            <ac:picMk id="5" creationId="{995825FF-8C87-78E7-F3FA-1A9B1348C336}"/>
          </ac:picMkLst>
        </pc:picChg>
      </pc:sldChg>
      <pc:sldChg chg="addSp delSp modSp modTransition modAnim modNotesTx">
        <pc:chgData name="Sioned Saer" userId="56a06dd508c3ffa7" providerId="LiveId" clId="{1537C320-E679-48D9-AD43-A5704E5816E5}" dt="2022-06-05T15:50:51.161" v="2891"/>
        <pc:sldMkLst>
          <pc:docMk/>
          <pc:sldMk cId="877911907" sldId="262"/>
        </pc:sldMkLst>
        <pc:picChg chg="add del mod">
          <ac:chgData name="Sioned Saer" userId="56a06dd508c3ffa7" providerId="LiveId" clId="{1537C320-E679-48D9-AD43-A5704E5816E5}" dt="2022-06-05T15:49:34.861" v="2890"/>
          <ac:picMkLst>
            <pc:docMk/>
            <pc:sldMk cId="877911907" sldId="262"/>
            <ac:picMk id="4" creationId="{8C06D561-8DD9-EE02-4F00-4C8C753629A6}"/>
          </ac:picMkLst>
        </pc:picChg>
        <pc:picChg chg="add mod">
          <ac:chgData name="Sioned Saer" userId="56a06dd508c3ffa7" providerId="LiveId" clId="{1537C320-E679-48D9-AD43-A5704E5816E5}" dt="2022-06-05T15:50:51.161" v="2891"/>
          <ac:picMkLst>
            <pc:docMk/>
            <pc:sldMk cId="877911907" sldId="262"/>
            <ac:picMk id="5" creationId="{C997D8C7-AEB0-D39D-6544-F0F08E73A7E9}"/>
          </ac:picMkLst>
        </pc:picChg>
      </pc:sldChg>
      <pc:sldChg chg="addSp delSp modSp modTransition modAnim modNotesTx">
        <pc:chgData name="Sioned Saer" userId="56a06dd508c3ffa7" providerId="LiveId" clId="{1537C320-E679-48D9-AD43-A5704E5816E5}" dt="2022-06-05T15:49:16.785" v="2889"/>
        <pc:sldMkLst>
          <pc:docMk/>
          <pc:sldMk cId="4228740142" sldId="263"/>
        </pc:sldMkLst>
        <pc:picChg chg="add del mod">
          <ac:chgData name="Sioned Saer" userId="56a06dd508c3ffa7" providerId="LiveId" clId="{1537C320-E679-48D9-AD43-A5704E5816E5}" dt="2022-06-05T15:35:17.739" v="2886"/>
          <ac:picMkLst>
            <pc:docMk/>
            <pc:sldMk cId="4228740142" sldId="263"/>
            <ac:picMk id="4" creationId="{FC464117-6A79-B118-9F16-DDB8EC9928E1}"/>
          </ac:picMkLst>
        </pc:picChg>
        <pc:picChg chg="add del mod">
          <ac:chgData name="Sioned Saer" userId="56a06dd508c3ffa7" providerId="LiveId" clId="{1537C320-E679-48D9-AD43-A5704E5816E5}" dt="2022-06-05T15:39:30.288" v="2888"/>
          <ac:picMkLst>
            <pc:docMk/>
            <pc:sldMk cId="4228740142" sldId="263"/>
            <ac:picMk id="5" creationId="{EC045735-0729-0085-0294-CE6C6CB6D32D}"/>
          </ac:picMkLst>
        </pc:picChg>
        <pc:picChg chg="add mod">
          <ac:chgData name="Sioned Saer" userId="56a06dd508c3ffa7" providerId="LiveId" clId="{1537C320-E679-48D9-AD43-A5704E5816E5}" dt="2022-06-05T15:49:16.785" v="2889"/>
          <ac:picMkLst>
            <pc:docMk/>
            <pc:sldMk cId="4228740142" sldId="263"/>
            <ac:picMk id="6" creationId="{3437723B-1C7F-DD57-F76C-50574CDDC684}"/>
          </ac:picMkLst>
        </pc:picChg>
      </pc:sldChg>
      <pc:sldChg chg="addSp modSp modTransition modNotesTx">
        <pc:chgData name="Sioned Saer" userId="56a06dd508c3ffa7" providerId="LiveId" clId="{1537C320-E679-48D9-AD43-A5704E5816E5}" dt="2022-06-05T15:49:16.785" v="2889"/>
        <pc:sldMkLst>
          <pc:docMk/>
          <pc:sldMk cId="3682930094" sldId="264"/>
        </pc:sldMkLst>
        <pc:picChg chg="add mod">
          <ac:chgData name="Sioned Saer" userId="56a06dd508c3ffa7" providerId="LiveId" clId="{1537C320-E679-48D9-AD43-A5704E5816E5}" dt="2022-06-05T15:49:16.785" v="2889"/>
          <ac:picMkLst>
            <pc:docMk/>
            <pc:sldMk cId="3682930094" sldId="264"/>
            <ac:picMk id="3" creationId="{2AF94D60-5AD9-9CB5-775D-694EC9D3337E}"/>
          </ac:picMkLst>
        </pc:picChg>
      </pc:sldChg>
      <pc:sldChg chg="addSp modSp modTransition modNotesTx">
        <pc:chgData name="Sioned Saer" userId="56a06dd508c3ffa7" providerId="LiveId" clId="{1537C320-E679-48D9-AD43-A5704E5816E5}" dt="2022-06-05T15:54:21.312" v="2892"/>
        <pc:sldMkLst>
          <pc:docMk/>
          <pc:sldMk cId="2696498958" sldId="265"/>
        </pc:sldMkLst>
        <pc:picChg chg="add mod">
          <ac:chgData name="Sioned Saer" userId="56a06dd508c3ffa7" providerId="LiveId" clId="{1537C320-E679-48D9-AD43-A5704E5816E5}" dt="2022-06-05T15:54:21.312" v="2892"/>
          <ac:picMkLst>
            <pc:docMk/>
            <pc:sldMk cId="2696498958" sldId="265"/>
            <ac:picMk id="3" creationId="{13132C87-9A6E-D74D-DE97-3056342E6B27}"/>
          </ac:picMkLst>
        </pc:picChg>
      </pc:sldChg>
      <pc:sldChg chg="addSp modSp modTransition modNotesTx">
        <pc:chgData name="Sioned Saer" userId="56a06dd508c3ffa7" providerId="LiveId" clId="{1537C320-E679-48D9-AD43-A5704E5816E5}" dt="2022-06-05T15:54:21.312" v="2892"/>
        <pc:sldMkLst>
          <pc:docMk/>
          <pc:sldMk cId="1844482995" sldId="266"/>
        </pc:sldMkLst>
        <pc:picChg chg="add mod">
          <ac:chgData name="Sioned Saer" userId="56a06dd508c3ffa7" providerId="LiveId" clId="{1537C320-E679-48D9-AD43-A5704E5816E5}" dt="2022-06-05T15:54:21.312" v="2892"/>
          <ac:picMkLst>
            <pc:docMk/>
            <pc:sldMk cId="1844482995" sldId="266"/>
            <ac:picMk id="4" creationId="{C51CD90E-951F-2ED3-6936-FFD0FF29D438}"/>
          </ac:picMkLst>
        </pc:picChg>
      </pc:sldChg>
      <pc:sldChg chg="addSp delSp modSp modTransition modAnim modNotesTx">
        <pc:chgData name="Sioned Saer" userId="56a06dd508c3ffa7" providerId="LiveId" clId="{1537C320-E679-48D9-AD43-A5704E5816E5}" dt="2022-06-05T15:56:35.220" v="2898"/>
        <pc:sldMkLst>
          <pc:docMk/>
          <pc:sldMk cId="2100240412" sldId="267"/>
        </pc:sldMkLst>
        <pc:picChg chg="add del mod">
          <ac:chgData name="Sioned Saer" userId="56a06dd508c3ffa7" providerId="LiveId" clId="{1537C320-E679-48D9-AD43-A5704E5816E5}" dt="2022-06-05T15:54:25.175" v="2893"/>
          <ac:picMkLst>
            <pc:docMk/>
            <pc:sldMk cId="2100240412" sldId="267"/>
            <ac:picMk id="4" creationId="{C069F4F2-AF4E-AAFA-1AD4-F07A951C4A55}"/>
          </ac:picMkLst>
        </pc:picChg>
        <pc:picChg chg="add del mod">
          <ac:chgData name="Sioned Saer" userId="56a06dd508c3ffa7" providerId="LiveId" clId="{1537C320-E679-48D9-AD43-A5704E5816E5}" dt="2022-06-05T15:55:32.668" v="2895"/>
          <ac:picMkLst>
            <pc:docMk/>
            <pc:sldMk cId="2100240412" sldId="267"/>
            <ac:picMk id="5" creationId="{73568707-7E00-A135-9209-6EAD65BA15EE}"/>
          </ac:picMkLst>
        </pc:picChg>
        <pc:picChg chg="add del mod">
          <ac:chgData name="Sioned Saer" userId="56a06dd508c3ffa7" providerId="LiveId" clId="{1537C320-E679-48D9-AD43-A5704E5816E5}" dt="2022-06-05T15:55:42.318" v="2897"/>
          <ac:picMkLst>
            <pc:docMk/>
            <pc:sldMk cId="2100240412" sldId="267"/>
            <ac:picMk id="6" creationId="{D8E9FC34-EB67-5EFC-CEE3-CD6770A8F96B}"/>
          </ac:picMkLst>
        </pc:picChg>
        <pc:picChg chg="add mod">
          <ac:chgData name="Sioned Saer" userId="56a06dd508c3ffa7" providerId="LiveId" clId="{1537C320-E679-48D9-AD43-A5704E5816E5}" dt="2022-06-05T15:56:35.220" v="2898"/>
          <ac:picMkLst>
            <pc:docMk/>
            <pc:sldMk cId="2100240412" sldId="267"/>
            <ac:picMk id="7" creationId="{27BDC0ED-BD6E-2CC9-EB8D-F2DB7FCD3544}"/>
          </ac:picMkLst>
        </pc:picChg>
      </pc:sldChg>
      <pc:sldChg chg="addSp modSp modTransition">
        <pc:chgData name="Sioned Saer" userId="56a06dd508c3ffa7" providerId="LiveId" clId="{1537C320-E679-48D9-AD43-A5704E5816E5}" dt="2022-06-05T15:57:02.905" v="2899"/>
        <pc:sldMkLst>
          <pc:docMk/>
          <pc:sldMk cId="1191374086" sldId="268"/>
        </pc:sldMkLst>
        <pc:picChg chg="add mod">
          <ac:chgData name="Sioned Saer" userId="56a06dd508c3ffa7" providerId="LiveId" clId="{1537C320-E679-48D9-AD43-A5704E5816E5}" dt="2022-06-05T15:57:02.905" v="2899"/>
          <ac:picMkLst>
            <pc:docMk/>
            <pc:sldMk cId="1191374086" sldId="268"/>
            <ac:picMk id="4" creationId="{4220B673-6153-5C27-46E6-E8FA6D63DB11}"/>
          </ac:picMkLst>
        </pc:picChg>
      </pc:sldChg>
      <pc:sldChg chg="addSp modSp modTransition">
        <pc:chgData name="Sioned Saer" userId="56a06dd508c3ffa7" providerId="LiveId" clId="{1537C320-E679-48D9-AD43-A5704E5816E5}" dt="2022-06-05T15:57:02.905" v="2899"/>
        <pc:sldMkLst>
          <pc:docMk/>
          <pc:sldMk cId="3471785753" sldId="269"/>
        </pc:sldMkLst>
        <pc:picChg chg="add mod">
          <ac:chgData name="Sioned Saer" userId="56a06dd508c3ffa7" providerId="LiveId" clId="{1537C320-E679-48D9-AD43-A5704E5816E5}" dt="2022-06-05T15:57:02.905" v="2899"/>
          <ac:picMkLst>
            <pc:docMk/>
            <pc:sldMk cId="3471785753" sldId="269"/>
            <ac:picMk id="4" creationId="{2BAA7836-DE0B-F303-A2E2-026EA8750642}"/>
          </ac:picMkLst>
        </pc:picChg>
      </pc:sldChg>
      <pc:sldChg chg="addSp delSp modSp modTransition modAnim">
        <pc:chgData name="Sioned Saer" userId="56a06dd508c3ffa7" providerId="LiveId" clId="{1537C320-E679-48D9-AD43-A5704E5816E5}" dt="2022-06-05T15:57:02.905" v="2899"/>
        <pc:sldMkLst>
          <pc:docMk/>
          <pc:sldMk cId="4264063127" sldId="270"/>
        </pc:sldMkLst>
        <pc:picChg chg="add del mod">
          <ac:chgData name="Sioned Saer" userId="56a06dd508c3ffa7" providerId="LiveId" clId="{1537C320-E679-48D9-AD43-A5704E5816E5}" dt="2022-06-05T15:39:30.288" v="2888"/>
          <ac:picMkLst>
            <pc:docMk/>
            <pc:sldMk cId="4264063127" sldId="270"/>
            <ac:picMk id="4" creationId="{245968C3-C051-5F99-8996-4EC92D26DA2F}"/>
          </ac:picMkLst>
        </pc:picChg>
        <pc:picChg chg="add mod">
          <ac:chgData name="Sioned Saer" userId="56a06dd508c3ffa7" providerId="LiveId" clId="{1537C320-E679-48D9-AD43-A5704E5816E5}" dt="2022-06-05T15:57:02.905" v="2899"/>
          <ac:picMkLst>
            <pc:docMk/>
            <pc:sldMk cId="4264063127" sldId="270"/>
            <ac:picMk id="5" creationId="{51BF91CD-9BC8-4252-B048-1EE516D8216A}"/>
          </ac:picMkLst>
        </pc:picChg>
      </pc:sldChg>
      <pc:sldChg chg="addSp modSp modTransition modNotesTx">
        <pc:chgData name="Sioned Saer" userId="56a06dd508c3ffa7" providerId="LiveId" clId="{1537C320-E679-48D9-AD43-A5704E5816E5}" dt="2022-06-05T15:49:16.785" v="2889"/>
        <pc:sldMkLst>
          <pc:docMk/>
          <pc:sldMk cId="1789693565" sldId="272"/>
        </pc:sldMkLst>
        <pc:picChg chg="add mod">
          <ac:chgData name="Sioned Saer" userId="56a06dd508c3ffa7" providerId="LiveId" clId="{1537C320-E679-48D9-AD43-A5704E5816E5}" dt="2022-06-05T15:49:16.785" v="2889"/>
          <ac:picMkLst>
            <pc:docMk/>
            <pc:sldMk cId="1789693565" sldId="272"/>
            <ac:picMk id="4" creationId="{0B4A1EFA-8512-D623-8D46-DD833FE45C97}"/>
          </ac:picMkLst>
        </pc:picChg>
      </pc:sldChg>
      <pc:sldChg chg="addSp modSp modTransition modNotesTx">
        <pc:chgData name="Sioned Saer" userId="56a06dd508c3ffa7" providerId="LiveId" clId="{1537C320-E679-48D9-AD43-A5704E5816E5}" dt="2022-06-05T15:49:16.785" v="2889"/>
        <pc:sldMkLst>
          <pc:docMk/>
          <pc:sldMk cId="3230401664" sldId="273"/>
        </pc:sldMkLst>
        <pc:picChg chg="add mod">
          <ac:chgData name="Sioned Saer" userId="56a06dd508c3ffa7" providerId="LiveId" clId="{1537C320-E679-48D9-AD43-A5704E5816E5}" dt="2022-06-05T15:49:16.785" v="2889"/>
          <ac:picMkLst>
            <pc:docMk/>
            <pc:sldMk cId="3230401664" sldId="273"/>
            <ac:picMk id="4" creationId="{D048701B-86AE-2C87-43C4-685572402D4D}"/>
          </ac:picMkLst>
        </pc:picChg>
      </pc:sldChg>
      <pc:sldChg chg="addSp modSp mod modTransition modNotesTx">
        <pc:chgData name="Sioned Saer" userId="56a06dd508c3ffa7" providerId="LiveId" clId="{1537C320-E679-48D9-AD43-A5704E5816E5}" dt="2022-06-05T16:21:50.083" v="2900" actId="313"/>
        <pc:sldMkLst>
          <pc:docMk/>
          <pc:sldMk cId="3282846598" sldId="274"/>
        </pc:sldMkLst>
        <pc:spChg chg="mod">
          <ac:chgData name="Sioned Saer" userId="56a06dd508c3ffa7" providerId="LiveId" clId="{1537C320-E679-48D9-AD43-A5704E5816E5}" dt="2022-06-05T16:21:50.083" v="2900" actId="313"/>
          <ac:spMkLst>
            <pc:docMk/>
            <pc:sldMk cId="3282846598" sldId="274"/>
            <ac:spMk id="4" creationId="{3B88B09E-EDE5-D130-0240-09DC59DFC5C7}"/>
          </ac:spMkLst>
        </pc:spChg>
        <pc:picChg chg="add mod">
          <ac:chgData name="Sioned Saer" userId="56a06dd508c3ffa7" providerId="LiveId" clId="{1537C320-E679-48D9-AD43-A5704E5816E5}" dt="2022-06-05T15:54:21.312" v="2892"/>
          <ac:picMkLst>
            <pc:docMk/>
            <pc:sldMk cId="3282846598" sldId="274"/>
            <ac:picMk id="3" creationId="{61CB81BB-EAB4-AF63-0C1E-40903E7C0A5C}"/>
          </ac:picMkLst>
        </pc:picChg>
      </pc:sldChg>
      <pc:sldChg chg="addSp modSp modTransition modNotesTx">
        <pc:chgData name="Sioned Saer" userId="56a06dd508c3ffa7" providerId="LiveId" clId="{1537C320-E679-48D9-AD43-A5704E5816E5}" dt="2022-06-05T15:49:16.785" v="2889"/>
        <pc:sldMkLst>
          <pc:docMk/>
          <pc:sldMk cId="2465398958" sldId="275"/>
        </pc:sldMkLst>
        <pc:picChg chg="add mod">
          <ac:chgData name="Sioned Saer" userId="56a06dd508c3ffa7" providerId="LiveId" clId="{1537C320-E679-48D9-AD43-A5704E5816E5}" dt="2022-06-05T15:49:16.785" v="2889"/>
          <ac:picMkLst>
            <pc:docMk/>
            <pc:sldMk cId="2465398958" sldId="275"/>
            <ac:picMk id="4" creationId="{E7763650-0AE6-D30F-8F2E-6BDD6940A2B7}"/>
          </ac:picMkLst>
        </pc:picChg>
      </pc:sldChg>
      <pc:sldChg chg="del">
        <pc:chgData name="Sioned Saer" userId="56a06dd508c3ffa7" providerId="LiveId" clId="{1537C320-E679-48D9-AD43-A5704E5816E5}" dt="2022-06-05T09:37:47.816" v="136" actId="47"/>
        <pc:sldMkLst>
          <pc:docMk/>
          <pc:sldMk cId="2351286134" sldId="27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635884-2000-47CC-94FE-4BB87DA79DD1}" type="datetimeFigureOut">
              <a:rPr lang="en-GB" smtClean="0"/>
              <a:t>05/06/2022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F547C5-F8F5-4121-96B0-B1E2F999B3CE}" type="slidenum">
              <a:rPr lang="en-GB" smtClean="0"/>
              <a:t>‹#›</a:t>
            </a:fld>
            <a:endParaRPr lang="en-GB"/>
          </a:p>
        </p:txBody>
      </p:sp>
    </p:spTree>
    <p:extLst>
      <p:ext uri="{BB962C8B-B14F-4D97-AF65-F5344CB8AC3E}">
        <p14:creationId xmlns:p14="http://schemas.microsoft.com/office/powerpoint/2010/main" val="2553383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Gruff Saer, student number 2114818.</a:t>
            </a:r>
          </a:p>
          <a:p>
            <a:r>
              <a:rPr lang="en-GB" dirty="0"/>
              <a:t>This is module AMCA5009 and this 10 minute presentation will be based upon project work which I undertook which involved the Commissioning of a new Tensile Machine at my place of work. </a:t>
            </a:r>
          </a:p>
        </p:txBody>
      </p:sp>
      <p:sp>
        <p:nvSpPr>
          <p:cNvPr id="4" name="Slide Number Placeholder 3"/>
          <p:cNvSpPr>
            <a:spLocks noGrp="1"/>
          </p:cNvSpPr>
          <p:nvPr>
            <p:ph type="sldNum" sz="quarter" idx="5"/>
          </p:nvPr>
        </p:nvSpPr>
        <p:spPr/>
        <p:txBody>
          <a:bodyPr/>
          <a:lstStyle/>
          <a:p>
            <a:fld id="{CFF547C5-F8F5-4121-96B0-B1E2F999B3CE}" type="slidenum">
              <a:rPr lang="en-GB" smtClean="0"/>
              <a:t>1</a:t>
            </a:fld>
            <a:endParaRPr lang="en-GB"/>
          </a:p>
        </p:txBody>
      </p:sp>
    </p:spTree>
    <p:extLst>
      <p:ext uri="{BB962C8B-B14F-4D97-AF65-F5344CB8AC3E}">
        <p14:creationId xmlns:p14="http://schemas.microsoft.com/office/powerpoint/2010/main" val="8561935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briefly shows the content of the following 10 minute presentation.</a:t>
            </a:r>
          </a:p>
          <a:p>
            <a:endParaRPr lang="en-GB" dirty="0"/>
          </a:p>
          <a:p>
            <a:r>
              <a:rPr lang="en-GB" dirty="0"/>
              <a:t>I will provide a brief background before summarising the tools and frameworks used.  </a:t>
            </a:r>
          </a:p>
          <a:p>
            <a:r>
              <a:rPr lang="en-GB" dirty="0"/>
              <a:t>I will then discuss the planning process along with methodologies considered before analysing the project.</a:t>
            </a:r>
          </a:p>
          <a:p>
            <a:r>
              <a:rPr lang="en-GB" dirty="0"/>
              <a:t>I will end this presentation with a brief evaluation, personal reflection and conclusion. </a:t>
            </a:r>
          </a:p>
          <a:p>
            <a:r>
              <a:rPr lang="en-GB" dirty="0"/>
              <a:t>My research is presented in the reference list at the end of this presentation. </a:t>
            </a:r>
          </a:p>
          <a:p>
            <a:endParaRPr lang="en-GB" dirty="0"/>
          </a:p>
        </p:txBody>
      </p:sp>
      <p:sp>
        <p:nvSpPr>
          <p:cNvPr id="4" name="Slide Number Placeholder 3"/>
          <p:cNvSpPr>
            <a:spLocks noGrp="1"/>
          </p:cNvSpPr>
          <p:nvPr>
            <p:ph type="sldNum" sz="quarter" idx="5"/>
          </p:nvPr>
        </p:nvSpPr>
        <p:spPr/>
        <p:txBody>
          <a:bodyPr/>
          <a:lstStyle/>
          <a:p>
            <a:fld id="{CFF547C5-F8F5-4121-96B0-B1E2F999B3CE}" type="slidenum">
              <a:rPr lang="en-GB" smtClean="0"/>
              <a:t>2</a:t>
            </a:fld>
            <a:endParaRPr lang="en-GB"/>
          </a:p>
        </p:txBody>
      </p:sp>
    </p:spTree>
    <p:extLst>
      <p:ext uri="{BB962C8B-B14F-4D97-AF65-F5344CB8AC3E}">
        <p14:creationId xmlns:p14="http://schemas.microsoft.com/office/powerpoint/2010/main" val="3027933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900" b="0" dirty="0">
                <a:effectLst/>
                <a:latin typeface="Arial" panose="020B0604020202020204" pitchFamily="34" charset="0"/>
                <a:ea typeface="Calibri" panose="020F0502020204030204" pitchFamily="34" charset="0"/>
                <a:cs typeface="Times New Roman" panose="02020603050405020304" pitchFamily="18" charset="0"/>
              </a:rPr>
              <a:t>The background to this project was that a tensile machine at </a:t>
            </a:r>
            <a:r>
              <a:rPr lang="en-GB" sz="900" b="0" dirty="0" err="1">
                <a:effectLst/>
                <a:latin typeface="Arial" panose="020B0604020202020204" pitchFamily="34" charset="0"/>
                <a:ea typeface="Calibri" panose="020F0502020204030204" pitchFamily="34" charset="0"/>
                <a:cs typeface="Times New Roman" panose="02020603050405020304" pitchFamily="18" charset="0"/>
              </a:rPr>
              <a:t>Trostre</a:t>
            </a:r>
            <a:r>
              <a:rPr lang="en-GB" sz="900" b="0" dirty="0">
                <a:effectLst/>
                <a:latin typeface="Arial" panose="020B0604020202020204" pitchFamily="34" charset="0"/>
                <a:ea typeface="Calibri" panose="020F0502020204030204" pitchFamily="34" charset="0"/>
                <a:cs typeface="Times New Roman" panose="02020603050405020304" pitchFamily="18" charset="0"/>
              </a:rPr>
              <a:t> Steel Works, Llanelli was old, continuously breaking down and required regular attention from specialised engineers which was a costly dilemma. The fact that the machine was then out of service caused significant losses to the company, as well as a knock on effect on stakeholder expectations. </a:t>
            </a:r>
          </a:p>
          <a:p>
            <a:pPr algn="just">
              <a:lnSpc>
                <a:spcPct val="107000"/>
              </a:lnSpc>
              <a:spcAft>
                <a:spcPts val="800"/>
              </a:spcAft>
            </a:pPr>
            <a:r>
              <a:rPr lang="en-GB" sz="900" b="0" dirty="0">
                <a:effectLst/>
                <a:latin typeface="Arial" panose="020B0604020202020204" pitchFamily="34" charset="0"/>
                <a:ea typeface="Calibri" panose="020F0502020204030204" pitchFamily="34" charset="0"/>
                <a:cs typeface="Times New Roman" panose="02020603050405020304" pitchFamily="18" charset="0"/>
              </a:rPr>
              <a:t>The machine therefore became unreliable and impossible to predict when required orders and deadlines could to be met.  </a:t>
            </a:r>
          </a:p>
          <a:p>
            <a:pPr algn="just">
              <a:lnSpc>
                <a:spcPct val="107000"/>
              </a:lnSpc>
              <a:spcAft>
                <a:spcPts val="800"/>
              </a:spcAft>
            </a:pPr>
            <a:r>
              <a:rPr lang="en-GB" sz="900" dirty="0">
                <a:solidFill>
                  <a:srgbClr val="202124"/>
                </a:solidFill>
                <a:effectLst/>
                <a:latin typeface="Arial" panose="020B0604020202020204" pitchFamily="34" charset="0"/>
                <a:ea typeface="Calibri" panose="020F0502020204030204" pitchFamily="34" charset="0"/>
                <a:cs typeface="Arial" panose="020B0604020202020204" pitchFamily="34" charset="0"/>
              </a:rPr>
              <a:t>A tensile machine ‘performs the most fundamental types of mechanical testing’ (Instron, no date). A tensile test applies tensile (pulling) force to a material and measures the specimen's response to the stress to determine how strong a material is and how much it can elongate’. Zwick/</a:t>
            </a:r>
            <a:r>
              <a:rPr lang="en-GB" sz="900" dirty="0" err="1">
                <a:solidFill>
                  <a:srgbClr val="202124"/>
                </a:solidFill>
                <a:effectLst/>
                <a:latin typeface="Arial" panose="020B0604020202020204" pitchFamily="34" charset="0"/>
                <a:ea typeface="Calibri" panose="020F0502020204030204" pitchFamily="34" charset="0"/>
                <a:cs typeface="Arial" panose="020B0604020202020204" pitchFamily="34" charset="0"/>
              </a:rPr>
              <a:t>Roell</a:t>
            </a:r>
            <a:r>
              <a:rPr lang="en-GB" sz="900" dirty="0">
                <a:solidFill>
                  <a:srgbClr val="202124"/>
                </a:solidFill>
                <a:effectLst/>
                <a:latin typeface="Arial" panose="020B0604020202020204" pitchFamily="34" charset="0"/>
                <a:ea typeface="Calibri" panose="020F0502020204030204" pitchFamily="34" charset="0"/>
                <a:cs typeface="Arial" panose="020B0604020202020204" pitchFamily="34" charset="0"/>
              </a:rPr>
              <a:t> (2002) states that ‘a tensile tester is a machine used to determine a material’s strength and deformation behaviour until break’. </a:t>
            </a:r>
          </a:p>
          <a:p>
            <a:pPr algn="just">
              <a:lnSpc>
                <a:spcPct val="107000"/>
              </a:lnSpc>
              <a:spcAft>
                <a:spcPts val="800"/>
              </a:spcAft>
            </a:pPr>
            <a:r>
              <a:rPr lang="en-GB" sz="900" b="0" dirty="0">
                <a:effectLst/>
                <a:latin typeface="Arial" panose="020B0604020202020204" pitchFamily="34" charset="0"/>
                <a:ea typeface="Calibri" panose="020F0502020204030204" pitchFamily="34" charset="0"/>
                <a:cs typeface="Times New Roman" panose="02020603050405020304" pitchFamily="18" charset="0"/>
              </a:rPr>
              <a:t>The project was based upon a round robin test which involved comparing tensile results from two tensile machines: the old Zwick/</a:t>
            </a:r>
            <a:r>
              <a:rPr lang="en-GB" sz="900" b="0" dirty="0" err="1">
                <a:effectLst/>
                <a:latin typeface="Arial" panose="020B0604020202020204" pitchFamily="34" charset="0"/>
                <a:ea typeface="Calibri" panose="020F0502020204030204" pitchFamily="34" charset="0"/>
                <a:cs typeface="Times New Roman" panose="02020603050405020304" pitchFamily="18" charset="0"/>
              </a:rPr>
              <a:t>Roell</a:t>
            </a:r>
            <a:r>
              <a:rPr lang="en-GB" sz="900" b="0" dirty="0">
                <a:effectLst/>
                <a:latin typeface="Arial" panose="020B0604020202020204" pitchFamily="34" charset="0"/>
                <a:ea typeface="Calibri" panose="020F0502020204030204" pitchFamily="34" charset="0"/>
                <a:cs typeface="Times New Roman" panose="02020603050405020304" pitchFamily="18" charset="0"/>
              </a:rPr>
              <a:t> machine at </a:t>
            </a:r>
            <a:r>
              <a:rPr lang="en-GB" sz="900" b="0" dirty="0" err="1">
                <a:effectLst/>
                <a:latin typeface="Arial" panose="020B0604020202020204" pitchFamily="34" charset="0"/>
                <a:ea typeface="Calibri" panose="020F0502020204030204" pitchFamily="34" charset="0"/>
                <a:cs typeface="Times New Roman" panose="02020603050405020304" pitchFamily="18" charset="0"/>
              </a:rPr>
              <a:t>Trostre</a:t>
            </a:r>
            <a:r>
              <a:rPr lang="en-GB" sz="900" b="0" dirty="0">
                <a:effectLst/>
                <a:latin typeface="Arial" panose="020B0604020202020204" pitchFamily="34" charset="0"/>
                <a:ea typeface="Calibri" panose="020F0502020204030204" pitchFamily="34" charset="0"/>
                <a:cs typeface="Times New Roman" panose="02020603050405020304" pitchFamily="18" charset="0"/>
              </a:rPr>
              <a:t>, and the newly purchased Zwick/</a:t>
            </a:r>
            <a:r>
              <a:rPr lang="en-GB" sz="900" b="0" dirty="0" err="1">
                <a:effectLst/>
                <a:latin typeface="Arial" panose="020B0604020202020204" pitchFamily="34" charset="0"/>
                <a:ea typeface="Calibri" panose="020F0502020204030204" pitchFamily="34" charset="0"/>
                <a:cs typeface="Times New Roman" panose="02020603050405020304" pitchFamily="18" charset="0"/>
              </a:rPr>
              <a:t>Roell</a:t>
            </a:r>
            <a:r>
              <a:rPr lang="en-GB" sz="900" b="0" dirty="0">
                <a:effectLst/>
                <a:latin typeface="Arial" panose="020B0604020202020204" pitchFamily="34" charset="0"/>
                <a:ea typeface="Calibri" panose="020F0502020204030204" pitchFamily="34" charset="0"/>
                <a:cs typeface="Times New Roman" panose="02020603050405020304" pitchFamily="18" charset="0"/>
              </a:rPr>
              <a:t> tensile machine which was located at the German factory during the initial testing period of this project.  </a:t>
            </a:r>
          </a:p>
          <a:p>
            <a:pPr algn="just">
              <a:lnSpc>
                <a:spcPct val="107000"/>
              </a:lnSpc>
              <a:spcAft>
                <a:spcPts val="800"/>
              </a:spcAft>
            </a:pPr>
            <a:r>
              <a:rPr lang="en-GB" sz="900" b="0" dirty="0">
                <a:effectLst/>
                <a:latin typeface="Arial" panose="020B0604020202020204" pitchFamily="34" charset="0"/>
                <a:ea typeface="Calibri" panose="020F0502020204030204" pitchFamily="34" charset="0"/>
                <a:cs typeface="Times New Roman" panose="02020603050405020304" pitchFamily="18" charset="0"/>
              </a:rPr>
              <a:t>The round robin testing included ninety </a:t>
            </a:r>
            <a:r>
              <a:rPr lang="en-GB" sz="900" b="0" dirty="0" err="1">
                <a:effectLst/>
                <a:latin typeface="Arial" panose="020B0604020202020204" pitchFamily="34" charset="0"/>
                <a:ea typeface="Calibri" panose="020F0502020204030204" pitchFamily="34" charset="0"/>
                <a:cs typeface="Times New Roman" panose="02020603050405020304" pitchFamily="18" charset="0"/>
              </a:rPr>
              <a:t>tensiles</a:t>
            </a:r>
            <a:r>
              <a:rPr lang="en-GB" sz="900" b="0" dirty="0">
                <a:effectLst/>
                <a:latin typeface="Arial" panose="020B0604020202020204" pitchFamily="34" charset="0"/>
                <a:ea typeface="Calibri" panose="020F0502020204030204" pitchFamily="34" charset="0"/>
                <a:cs typeface="Times New Roman" panose="02020603050405020304" pitchFamily="18" charset="0"/>
              </a:rPr>
              <a:t> from twenty-one different tempers. Thirty </a:t>
            </a:r>
            <a:r>
              <a:rPr lang="en-GB" sz="900" b="0" dirty="0" err="1">
                <a:effectLst/>
                <a:latin typeface="Arial" panose="020B0604020202020204" pitchFamily="34" charset="0"/>
                <a:ea typeface="Calibri" panose="020F0502020204030204" pitchFamily="34" charset="0"/>
                <a:cs typeface="Times New Roman" panose="02020603050405020304" pitchFamily="18" charset="0"/>
              </a:rPr>
              <a:t>tensiles</a:t>
            </a:r>
            <a:r>
              <a:rPr lang="en-GB" sz="900" b="0" dirty="0">
                <a:effectLst/>
                <a:latin typeface="Arial" panose="020B0604020202020204" pitchFamily="34" charset="0"/>
                <a:ea typeface="Calibri" panose="020F0502020204030204" pitchFamily="34" charset="0"/>
                <a:cs typeface="Times New Roman" panose="02020603050405020304" pitchFamily="18" charset="0"/>
              </a:rPr>
              <a:t> were pulled on the old tensile machine at </a:t>
            </a:r>
            <a:r>
              <a:rPr lang="en-GB" sz="900" b="0" dirty="0" err="1">
                <a:effectLst/>
                <a:latin typeface="Arial" panose="020B0604020202020204" pitchFamily="34" charset="0"/>
                <a:ea typeface="Calibri" panose="020F0502020204030204" pitchFamily="34" charset="0"/>
                <a:cs typeface="Times New Roman" panose="02020603050405020304" pitchFamily="18" charset="0"/>
              </a:rPr>
              <a:t>Trostre</a:t>
            </a:r>
            <a:r>
              <a:rPr lang="en-GB" sz="900" b="0" dirty="0">
                <a:effectLst/>
                <a:latin typeface="Arial" panose="020B0604020202020204" pitchFamily="34" charset="0"/>
                <a:ea typeface="Calibri" panose="020F0502020204030204" pitchFamily="34" charset="0"/>
                <a:cs typeface="Times New Roman" panose="02020603050405020304" pitchFamily="18" charset="0"/>
              </a:rPr>
              <a:t>, thirty were pulled on the new tensile machine in Germany and thirty were pulled on the new tensile machine after installation at </a:t>
            </a:r>
            <a:r>
              <a:rPr lang="en-GB" sz="900" b="0" dirty="0" err="1">
                <a:effectLst/>
                <a:latin typeface="Arial" panose="020B0604020202020204" pitchFamily="34" charset="0"/>
                <a:ea typeface="Calibri" panose="020F0502020204030204" pitchFamily="34" charset="0"/>
                <a:cs typeface="Times New Roman" panose="02020603050405020304" pitchFamily="18" charset="0"/>
              </a:rPr>
              <a:t>Trostre</a:t>
            </a:r>
            <a:r>
              <a:rPr lang="en-GB" sz="900" b="0" dirty="0">
                <a:effectLst/>
                <a:latin typeface="Arial" panose="020B0604020202020204" pitchFamily="34" charset="0"/>
                <a:ea typeface="Calibri" panose="020F050202020403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CFF547C5-F8F5-4121-96B0-B1E2F999B3CE}" type="slidenum">
              <a:rPr lang="en-GB" smtClean="0"/>
              <a:t>3</a:t>
            </a:fld>
            <a:endParaRPr lang="en-GB"/>
          </a:p>
        </p:txBody>
      </p:sp>
    </p:spTree>
    <p:extLst>
      <p:ext uri="{BB962C8B-B14F-4D97-AF65-F5344CB8AC3E}">
        <p14:creationId xmlns:p14="http://schemas.microsoft.com/office/powerpoint/2010/main" val="11030710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effectLst/>
                <a:latin typeface="Arial" panose="020B0604020202020204" pitchFamily="34" charset="0"/>
                <a:ea typeface="Calibri" panose="020F0502020204030204" pitchFamily="34" charset="0"/>
                <a:cs typeface="Times New Roman" panose="02020603050405020304" pitchFamily="18" charset="0"/>
              </a:rPr>
              <a:t>The aim was to commission the new tensile machine. In order to be able to do that, we needed to have accurate tensile results which were within the specification between the old and new machine.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effectLst/>
                <a:latin typeface="Arial" panose="020B0604020202020204" pitchFamily="34" charset="0"/>
                <a:ea typeface="Calibri" panose="020F0502020204030204" pitchFamily="34" charset="0"/>
                <a:cs typeface="Times New Roman" panose="02020603050405020304" pitchFamily="18" charset="0"/>
              </a:rPr>
              <a:t>The data was gathered from numerous samples from Tata Steel at </a:t>
            </a:r>
            <a:r>
              <a:rPr lang="en-GB" sz="1200" b="0" dirty="0" err="1">
                <a:effectLst/>
                <a:latin typeface="Arial" panose="020B0604020202020204" pitchFamily="34" charset="0"/>
                <a:ea typeface="Calibri" panose="020F0502020204030204" pitchFamily="34" charset="0"/>
                <a:cs typeface="Times New Roman" panose="02020603050405020304" pitchFamily="18" charset="0"/>
              </a:rPr>
              <a:t>Trostre</a:t>
            </a:r>
            <a:r>
              <a:rPr lang="en-GB" sz="1200" b="0" dirty="0">
                <a:effectLst/>
                <a:latin typeface="Arial" panose="020B0604020202020204" pitchFamily="34" charset="0"/>
                <a:ea typeface="Calibri" panose="020F0502020204030204" pitchFamily="34" charset="0"/>
                <a:cs typeface="Times New Roman" panose="02020603050405020304" pitchFamily="18" charset="0"/>
              </a:rPr>
              <a:t> and Zwick in Germany.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effectLst/>
                <a:latin typeface="Arial" panose="020B0604020202020204" pitchFamily="34" charset="0"/>
                <a:ea typeface="Calibri" panose="020F0502020204030204" pitchFamily="34" charset="0"/>
                <a:cs typeface="Times New Roman" panose="02020603050405020304" pitchFamily="18" charset="0"/>
              </a:rPr>
              <a:t>Specific components had to be considered such as deciding on the most appropriate management and organisational styles and methodology, in the hope that the processes selected would lead to a successful conclusion.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effectLst/>
                <a:latin typeface="Arial" panose="020B0604020202020204" pitchFamily="34" charset="0"/>
                <a:ea typeface="Calibri" panose="020F0502020204030204" pitchFamily="34" charset="0"/>
                <a:cs typeface="Times New Roman" panose="02020603050405020304" pitchFamily="18" charset="0"/>
              </a:rPr>
              <a:t>And the </a:t>
            </a:r>
            <a:r>
              <a:rPr lang="en-GB" sz="1200" b="1" dirty="0">
                <a:effectLst/>
                <a:latin typeface="Arial" panose="020B0604020202020204" pitchFamily="34" charset="0"/>
                <a:ea typeface="Calibri" panose="020F0502020204030204" pitchFamily="34" charset="0"/>
                <a:cs typeface="Times New Roman" panose="02020603050405020304" pitchFamily="18" charset="0"/>
              </a:rPr>
              <a:t>most fundamental </a:t>
            </a:r>
            <a:r>
              <a:rPr lang="en-GB" sz="1200" b="0" dirty="0">
                <a:effectLst/>
                <a:latin typeface="Arial" panose="020B0604020202020204" pitchFamily="34" charset="0"/>
                <a:ea typeface="Calibri" panose="020F0502020204030204" pitchFamily="34" charset="0"/>
                <a:cs typeface="Times New Roman" panose="02020603050405020304" pitchFamily="18" charset="0"/>
              </a:rPr>
              <a:t>aim was to have a successful outcome with fine tensile results corresponding with Euro-norm specifications.  </a:t>
            </a:r>
          </a:p>
          <a:p>
            <a:endParaRPr lang="en-GB" dirty="0"/>
          </a:p>
        </p:txBody>
      </p:sp>
      <p:sp>
        <p:nvSpPr>
          <p:cNvPr id="4" name="Slide Number Placeholder 3"/>
          <p:cNvSpPr>
            <a:spLocks noGrp="1"/>
          </p:cNvSpPr>
          <p:nvPr>
            <p:ph type="sldNum" sz="quarter" idx="5"/>
          </p:nvPr>
        </p:nvSpPr>
        <p:spPr/>
        <p:txBody>
          <a:bodyPr/>
          <a:lstStyle/>
          <a:p>
            <a:fld id="{CFF547C5-F8F5-4121-96B0-B1E2F999B3CE}" type="slidenum">
              <a:rPr lang="en-GB" smtClean="0"/>
              <a:t>4</a:t>
            </a:fld>
            <a:endParaRPr lang="en-GB"/>
          </a:p>
        </p:txBody>
      </p:sp>
    </p:spTree>
    <p:extLst>
      <p:ext uri="{BB962C8B-B14F-4D97-AF65-F5344CB8AC3E}">
        <p14:creationId xmlns:p14="http://schemas.microsoft.com/office/powerpoint/2010/main" val="6255718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a:t>As you can see from this slide, I used a Gantt Chart for this project </a:t>
            </a:r>
            <a:r>
              <a:rPr lang="en-GB" sz="1200" b="0" dirty="0">
                <a:effectLst/>
                <a:latin typeface="Arial" panose="020B0604020202020204" pitchFamily="34" charset="0"/>
                <a:ea typeface="Calibri" panose="020F0502020204030204" pitchFamily="34" charset="0"/>
                <a:cs typeface="Times New Roman" panose="02020603050405020304" pitchFamily="18" charset="0"/>
              </a:rPr>
              <a:t>in order to track schedules, timescales, specific phases and tasks throughout this project.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effectLst/>
                <a:latin typeface="Arial" panose="020B0604020202020204" pitchFamily="34" charset="0"/>
                <a:ea typeface="Calibri" panose="020F0502020204030204" pitchFamily="34" charset="0"/>
                <a:cs typeface="Times New Roman" panose="02020603050405020304" pitchFamily="18" charset="0"/>
              </a:rPr>
              <a:t>The yellow shaded bars indicate the planned timescale, whereas, the green shaded bars outline the actual progress and timeline.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CFF547C5-F8F5-4121-96B0-B1E2F999B3CE}" type="slidenum">
              <a:rPr lang="en-GB" smtClean="0"/>
              <a:t>5</a:t>
            </a:fld>
            <a:endParaRPr lang="en-GB"/>
          </a:p>
        </p:txBody>
      </p:sp>
    </p:spTree>
    <p:extLst>
      <p:ext uri="{BB962C8B-B14F-4D97-AF65-F5344CB8AC3E}">
        <p14:creationId xmlns:p14="http://schemas.microsoft.com/office/powerpoint/2010/main" val="28612726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begin this project, different factors were carefully considered as seen on this slide.</a:t>
            </a:r>
          </a:p>
          <a:p>
            <a:endParaRPr lang="en-GB" dirty="0"/>
          </a:p>
          <a:p>
            <a:r>
              <a:rPr lang="en-GB" dirty="0"/>
              <a:t>I will now go through each of these factors separately.  </a:t>
            </a:r>
          </a:p>
        </p:txBody>
      </p:sp>
      <p:sp>
        <p:nvSpPr>
          <p:cNvPr id="4" name="Slide Number Placeholder 3"/>
          <p:cNvSpPr>
            <a:spLocks noGrp="1"/>
          </p:cNvSpPr>
          <p:nvPr>
            <p:ph type="sldNum" sz="quarter" idx="5"/>
          </p:nvPr>
        </p:nvSpPr>
        <p:spPr/>
        <p:txBody>
          <a:bodyPr/>
          <a:lstStyle/>
          <a:p>
            <a:fld id="{CFF547C5-F8F5-4121-96B0-B1E2F999B3CE}" type="slidenum">
              <a:rPr lang="en-GB" smtClean="0"/>
              <a:t>6</a:t>
            </a:fld>
            <a:endParaRPr lang="en-GB"/>
          </a:p>
        </p:txBody>
      </p:sp>
    </p:spTree>
    <p:extLst>
      <p:ext uri="{BB962C8B-B14F-4D97-AF65-F5344CB8AC3E}">
        <p14:creationId xmlns:p14="http://schemas.microsoft.com/office/powerpoint/2010/main" val="38478493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effectLst/>
                <a:latin typeface="Arial" panose="020B0604020202020204" pitchFamily="34" charset="0"/>
                <a:ea typeface="Calibri" panose="020F0502020204030204" pitchFamily="34" charset="0"/>
                <a:cs typeface="Times New Roman" panose="02020603050405020304" pitchFamily="18" charset="0"/>
              </a:rPr>
              <a:t>According to Investopedia (no date) setting a budget is key to a successful outcome.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effectLst/>
                <a:latin typeface="Arial" panose="020B0604020202020204" pitchFamily="34" charset="0"/>
                <a:ea typeface="Calibri" panose="020F0502020204030204" pitchFamily="34" charset="0"/>
                <a:cs typeface="Times New Roman" panose="02020603050405020304" pitchFamily="18" charset="0"/>
              </a:rPr>
              <a:t>The budgeted cost of the project was £5,000, which included all of the samples that would be required for the project such as electricity, PPE and shipping costs to cover the delivery of the </a:t>
            </a:r>
            <a:r>
              <a:rPr lang="en-GB" sz="1200" b="0" dirty="0" err="1">
                <a:effectLst/>
                <a:latin typeface="Arial" panose="020B0604020202020204" pitchFamily="34" charset="0"/>
                <a:ea typeface="Calibri" panose="020F0502020204030204" pitchFamily="34" charset="0"/>
                <a:cs typeface="Times New Roman" panose="02020603050405020304" pitchFamily="18" charset="0"/>
              </a:rPr>
              <a:t>tensiles</a:t>
            </a:r>
            <a:r>
              <a:rPr lang="en-GB" sz="1200" b="0" dirty="0">
                <a:effectLst/>
                <a:latin typeface="Arial" panose="020B0604020202020204" pitchFamily="34" charset="0"/>
                <a:ea typeface="Calibri" panose="020F0502020204030204" pitchFamily="34" charset="0"/>
                <a:cs typeface="Times New Roman" panose="02020603050405020304" pitchFamily="18" charset="0"/>
              </a:rPr>
              <a:t> to Germany.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effectLst/>
                <a:latin typeface="Arial" panose="020B0604020202020204" pitchFamily="34" charset="0"/>
                <a:ea typeface="Calibri" panose="020F0502020204030204" pitchFamily="34" charset="0"/>
                <a:cs typeface="Times New Roman" panose="02020603050405020304" pitchFamily="18" charset="0"/>
              </a:rPr>
              <a:t>A consideration of Request for Proposal was made by Tata Steel, whereby the company announces projects and invites bids from professional contractors. However</a:t>
            </a:r>
            <a:r>
              <a:rPr lang="en-GB" sz="1200" b="0" dirty="0">
                <a:effectLst/>
                <a:latin typeface="Arial" panose="020B0604020202020204" pitchFamily="34" charset="0"/>
                <a:ea typeface="Calibri" panose="020F0502020204030204" pitchFamily="34" charset="0"/>
                <a:cs typeface="Arial" panose="020B0604020202020204" pitchFamily="34" charset="0"/>
              </a:rPr>
              <a:t>, it was felt that there was enough capability and knowledge within the team at </a:t>
            </a:r>
            <a:r>
              <a:rPr lang="en-GB" sz="1200" b="0" dirty="0" err="1">
                <a:effectLst/>
                <a:latin typeface="Arial" panose="020B0604020202020204" pitchFamily="34" charset="0"/>
                <a:ea typeface="Calibri" panose="020F0502020204030204" pitchFamily="34" charset="0"/>
                <a:cs typeface="Arial" panose="020B0604020202020204" pitchFamily="34" charset="0"/>
              </a:rPr>
              <a:t>Trostre</a:t>
            </a:r>
            <a:r>
              <a:rPr lang="en-GB" sz="1200" b="0" dirty="0">
                <a:effectLst/>
                <a:latin typeface="Arial" panose="020B0604020202020204" pitchFamily="34" charset="0"/>
                <a:ea typeface="Calibri" panose="020F0502020204030204" pitchFamily="34" charset="0"/>
                <a:cs typeface="Arial" panose="020B0604020202020204" pitchFamily="34" charset="0"/>
              </a:rPr>
              <a:t> to complete the task. </a:t>
            </a:r>
            <a:endParaRPr lang="en-GB" sz="1200" b="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FF547C5-F8F5-4121-96B0-B1E2F999B3CE}" type="slidenum">
              <a:rPr lang="en-GB" smtClean="0"/>
              <a:t>7</a:t>
            </a:fld>
            <a:endParaRPr lang="en-GB"/>
          </a:p>
        </p:txBody>
      </p:sp>
    </p:spTree>
    <p:extLst>
      <p:ext uri="{BB962C8B-B14F-4D97-AF65-F5344CB8AC3E}">
        <p14:creationId xmlns:p14="http://schemas.microsoft.com/office/powerpoint/2010/main" val="27912032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a:t>In addition to the budget, there were additional multiple factors that were considered in the initial stages of this project. </a:t>
            </a:r>
          </a:p>
          <a:p>
            <a:r>
              <a:rPr lang="en-GB" sz="1200" b="0" dirty="0">
                <a:effectLst/>
                <a:latin typeface="Arial" panose="020B0604020202020204" pitchFamily="34" charset="0"/>
                <a:ea typeface="Calibri" panose="020F0502020204030204" pitchFamily="34" charset="0"/>
              </a:rPr>
              <a:t>As an employee with five years of experience in the steel industry at </a:t>
            </a:r>
            <a:r>
              <a:rPr lang="en-GB" sz="1200" b="0" dirty="0" err="1">
                <a:effectLst/>
                <a:latin typeface="Arial" panose="020B0604020202020204" pitchFamily="34" charset="0"/>
                <a:ea typeface="Calibri" panose="020F0502020204030204" pitchFamily="34" charset="0"/>
              </a:rPr>
              <a:t>Trostre</a:t>
            </a:r>
            <a:r>
              <a:rPr lang="en-GB" sz="1200" b="0" dirty="0">
                <a:effectLst/>
                <a:latin typeface="Arial" panose="020B0604020202020204" pitchFamily="34" charset="0"/>
                <a:ea typeface="Calibri" panose="020F0502020204030204" pitchFamily="34" charset="0"/>
              </a:rPr>
              <a:t>, this was the first time that overall responsibility had been given to oversee a project of this kind. </a:t>
            </a:r>
          </a:p>
          <a:p>
            <a:r>
              <a:rPr lang="en-GB" sz="1200" b="0" dirty="0">
                <a:effectLst/>
                <a:latin typeface="Arial" panose="020B0604020202020204" pitchFamily="34" charset="0"/>
                <a:ea typeface="Calibri" panose="020F0502020204030204" pitchFamily="34" charset="0"/>
              </a:rPr>
              <a:t>This involved leading a team of eight employees, who worked shifts over a twenty four hour running plant. </a:t>
            </a:r>
          </a:p>
          <a:p>
            <a:r>
              <a:rPr lang="en-GB" sz="1200" b="0" dirty="0">
                <a:effectLst/>
                <a:latin typeface="Arial" panose="020B0604020202020204" pitchFamily="34" charset="0"/>
                <a:ea typeface="Calibri" panose="020F0502020204030204" pitchFamily="34" charset="0"/>
              </a:rPr>
              <a:t>I did not have any experience in managing a team, so I carefully considered the most appropriate style, given the tight timescale and budget.  </a:t>
            </a:r>
          </a:p>
          <a:p>
            <a:pPr algn="just">
              <a:lnSpc>
                <a:spcPct val="107000"/>
              </a:lnSpc>
              <a:spcAft>
                <a:spcPts val="800"/>
              </a:spcAft>
            </a:pPr>
            <a:r>
              <a:rPr lang="en-GB" sz="1200" b="0" dirty="0">
                <a:effectLst/>
                <a:latin typeface="Arial" panose="020B0604020202020204" pitchFamily="34" charset="0"/>
                <a:ea typeface="Calibri" panose="020F0502020204030204" pitchFamily="34" charset="0"/>
                <a:cs typeface="Arial" panose="020B0604020202020204" pitchFamily="34" charset="0"/>
              </a:rPr>
              <a:t>From analysing different styles, I chose the autocratic style, where ‘this type of management follows a top-down approach, with one-way communication from bosses to employees’ (</a:t>
            </a:r>
            <a:r>
              <a:rPr lang="en-GB" sz="1200" b="0" dirty="0" err="1">
                <a:effectLst/>
                <a:latin typeface="Arial" panose="020B0604020202020204" pitchFamily="34" charset="0"/>
                <a:ea typeface="Calibri" panose="020F0502020204030204" pitchFamily="34" charset="0"/>
                <a:cs typeface="Arial" panose="020B0604020202020204" pitchFamily="34" charset="0"/>
              </a:rPr>
              <a:t>Valamis</a:t>
            </a:r>
            <a:r>
              <a:rPr lang="en-GB" sz="1200" b="0" dirty="0">
                <a:effectLst/>
                <a:latin typeface="Arial" panose="020B0604020202020204" pitchFamily="34" charset="0"/>
                <a:ea typeface="Calibri" panose="020F0502020204030204" pitchFamily="34" charset="0"/>
                <a:cs typeface="Arial" panose="020B0604020202020204" pitchFamily="34" charset="0"/>
              </a:rPr>
              <a:t>, 2022). </a:t>
            </a:r>
            <a:r>
              <a:rPr lang="en-GB" sz="1200" b="1" dirty="0">
                <a:effectLst/>
                <a:latin typeface="Arial" panose="020B0604020202020204" pitchFamily="34" charset="0"/>
                <a:ea typeface="Calibri" panose="020F0502020204030204" pitchFamily="34" charset="0"/>
                <a:cs typeface="Arial" panose="020B0604020202020204" pitchFamily="34" charset="0"/>
              </a:rPr>
              <a:t>Why?</a:t>
            </a:r>
            <a:r>
              <a:rPr lang="en-GB" sz="1200" b="0" dirty="0">
                <a:effectLst/>
                <a:latin typeface="Arial" panose="020B0604020202020204" pitchFamily="34" charset="0"/>
                <a:ea typeface="Calibri" panose="020F0502020204030204" pitchFamily="34" charset="0"/>
                <a:cs typeface="Arial" panose="020B0604020202020204" pitchFamily="34" charset="0"/>
              </a:rPr>
              <a:t> So that this project received the highest level of attention, in order to prevent as little error as possible so that the final outcome could be successful. It was clear that without any previous experience in leading a project of this nature, that I would still be heavily reliant on my Team Manager who oversaw the budget in this instance. </a:t>
            </a:r>
            <a:endParaRPr lang="en-GB" sz="1200" b="0" dirty="0">
              <a:effectLst/>
              <a:latin typeface="Arial" panose="020B0604020202020204" pitchFamily="34" charset="0"/>
              <a:ea typeface="Calibri" panose="020F0502020204030204" pitchFamily="34" charset="0"/>
              <a:cs typeface="Times New Roman" panose="02020603050405020304" pitchFamily="18" charset="0"/>
            </a:endParaRPr>
          </a:p>
          <a:p>
            <a:endParaRPr lang="en-GB" sz="1200" b="0" dirty="0">
              <a:effectLst/>
              <a:latin typeface="Arial" panose="020B0604020202020204" pitchFamily="34" charset="0"/>
            </a:endParaRPr>
          </a:p>
          <a:p>
            <a:endParaRPr lang="en-GB" b="0" dirty="0"/>
          </a:p>
        </p:txBody>
      </p:sp>
      <p:sp>
        <p:nvSpPr>
          <p:cNvPr id="4" name="Slide Number Placeholder 3"/>
          <p:cNvSpPr>
            <a:spLocks noGrp="1"/>
          </p:cNvSpPr>
          <p:nvPr>
            <p:ph type="sldNum" sz="quarter" idx="5"/>
          </p:nvPr>
        </p:nvSpPr>
        <p:spPr/>
        <p:txBody>
          <a:bodyPr/>
          <a:lstStyle/>
          <a:p>
            <a:fld id="{CFF547C5-F8F5-4121-96B0-B1E2F999B3CE}" type="slidenum">
              <a:rPr lang="en-GB" smtClean="0"/>
              <a:t>8</a:t>
            </a:fld>
            <a:endParaRPr lang="en-GB"/>
          </a:p>
        </p:txBody>
      </p:sp>
    </p:spTree>
    <p:extLst>
      <p:ext uri="{BB962C8B-B14F-4D97-AF65-F5344CB8AC3E}">
        <p14:creationId xmlns:p14="http://schemas.microsoft.com/office/powerpoint/2010/main" val="21036197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b="0" dirty="0">
                <a:effectLst/>
                <a:latin typeface="Arial" panose="020B0604020202020204" pitchFamily="34" charset="0"/>
                <a:ea typeface="Calibri" panose="020F0502020204030204" pitchFamily="34" charset="0"/>
                <a:cs typeface="Times New Roman" panose="02020603050405020304" pitchFamily="18" charset="0"/>
              </a:rPr>
              <a:t>The time scale set for the project was four months, which was hoped would be enough time. However, this was impacted upon immediately due to COVID-19 restrictions and the delivery of the new tensile machine from Germany was delayed by two months.</a:t>
            </a:r>
          </a:p>
          <a:p>
            <a:pPr algn="just">
              <a:lnSpc>
                <a:spcPct val="107000"/>
              </a:lnSpc>
              <a:spcAft>
                <a:spcPts val="800"/>
              </a:spcAft>
            </a:pPr>
            <a:r>
              <a:rPr lang="en-GB" sz="1000" b="0" dirty="0">
                <a:effectLst/>
                <a:latin typeface="Arial" panose="020B0604020202020204" pitchFamily="34" charset="0"/>
                <a:ea typeface="Calibri" panose="020F0502020204030204" pitchFamily="34" charset="0"/>
                <a:cs typeface="Arial" panose="020B0604020202020204" pitchFamily="34" charset="0"/>
              </a:rPr>
              <a:t>I ensured that regular checks were carried out, with handovers at the beginning and end of shifts.  As the project progressed, further checks were maintained with the people within the team (Markovic and </a:t>
            </a:r>
            <a:r>
              <a:rPr lang="en-GB" sz="1000" b="0" dirty="0" err="1">
                <a:effectLst/>
                <a:latin typeface="Arial" panose="020B0604020202020204" pitchFamily="34" charset="0"/>
                <a:ea typeface="Calibri" panose="020F0502020204030204" pitchFamily="34" charset="0"/>
                <a:cs typeface="Arial" panose="020B0604020202020204" pitchFamily="34" charset="0"/>
              </a:rPr>
              <a:t>Omalaja</a:t>
            </a:r>
            <a:r>
              <a:rPr lang="en-GB" sz="1000" b="0" dirty="0">
                <a:effectLst/>
                <a:latin typeface="Arial" panose="020B0604020202020204" pitchFamily="34" charset="0"/>
                <a:ea typeface="Calibri" panose="020F0502020204030204" pitchFamily="34" charset="0"/>
                <a:cs typeface="Arial" panose="020B0604020202020204" pitchFamily="34" charset="0"/>
              </a:rPr>
              <a:t>, 2009). </a:t>
            </a:r>
          </a:p>
          <a:p>
            <a:pPr algn="just">
              <a:lnSpc>
                <a:spcPct val="107000"/>
              </a:lnSpc>
              <a:spcAft>
                <a:spcPts val="800"/>
              </a:spcAft>
            </a:pPr>
            <a:r>
              <a:rPr lang="en-GB" sz="1000" b="0" dirty="0">
                <a:effectLst/>
                <a:latin typeface="Arial" panose="020B0604020202020204" pitchFamily="34" charset="0"/>
                <a:ea typeface="Calibri" panose="020F0502020204030204" pitchFamily="34" charset="0"/>
                <a:cs typeface="Arial" panose="020B0604020202020204" pitchFamily="34" charset="0"/>
              </a:rPr>
              <a:t>Weekly meetings within the department helped to align the team with the ongoing tasks. </a:t>
            </a:r>
          </a:p>
          <a:p>
            <a:pPr algn="just">
              <a:lnSpc>
                <a:spcPct val="107000"/>
              </a:lnSpc>
              <a:spcAft>
                <a:spcPts val="800"/>
              </a:spcAft>
            </a:pPr>
            <a:r>
              <a:rPr lang="en-GB" sz="1000" b="0" dirty="0">
                <a:effectLst/>
                <a:latin typeface="Arial" panose="020B0604020202020204" pitchFamily="34" charset="0"/>
                <a:ea typeface="Calibri" panose="020F0502020204030204" pitchFamily="34" charset="0"/>
                <a:cs typeface="Arial" panose="020B0604020202020204" pitchFamily="34" charset="0"/>
              </a:rPr>
              <a:t>Hubbard and Bailey (2018) and Krzysztof (2020) refer to the initial planning stage and found that digital and traditional meetings and planned timescales are key during  projects in order to meet timeframes. </a:t>
            </a:r>
            <a:r>
              <a:rPr lang="en-GB" sz="1000" b="0" dirty="0" err="1">
                <a:effectLst/>
                <a:latin typeface="Arial" panose="020B0604020202020204" pitchFamily="34" charset="0"/>
                <a:ea typeface="Calibri" panose="020F0502020204030204" pitchFamily="34" charset="0"/>
                <a:cs typeface="Arial" panose="020B0604020202020204" pitchFamily="34" charset="0"/>
              </a:rPr>
              <a:t>Meardon</a:t>
            </a:r>
            <a:r>
              <a:rPr lang="en-GB" sz="1000" b="0" dirty="0">
                <a:effectLst/>
                <a:latin typeface="Arial" panose="020B0604020202020204" pitchFamily="34" charset="0"/>
                <a:ea typeface="Calibri" panose="020F0502020204030204" pitchFamily="34" charset="0"/>
                <a:cs typeface="Arial" panose="020B0604020202020204" pitchFamily="34" charset="0"/>
              </a:rPr>
              <a:t> (2022), states that ‘Gantt charts can be a powerful tool to keep within a project schedule’s. </a:t>
            </a:r>
            <a:endParaRPr lang="en-GB" sz="1000" b="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7000"/>
              </a:lnSpc>
              <a:spcBef>
                <a:spcPts val="0"/>
              </a:spcBef>
              <a:spcAft>
                <a:spcPts val="800"/>
              </a:spcAft>
              <a:buClrTx/>
              <a:buSzTx/>
              <a:buFontTx/>
              <a:buNone/>
              <a:tabLst/>
              <a:defRPr/>
            </a:pPr>
            <a:endParaRPr lang="en-GB" sz="1200" b="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1200" b="0" dirty="0">
              <a:effectLst/>
              <a:latin typeface="Arial" panose="020B0604020202020204" pitchFamily="34" charset="0"/>
              <a:ea typeface="Calibri" panose="020F0502020204030204" pitchFamily="34" charset="0"/>
              <a:cs typeface="Times New Roman" panose="02020603050405020304" pitchFamily="18" charset="0"/>
            </a:endParaRPr>
          </a:p>
          <a:p>
            <a:endParaRPr lang="en-GB" b="0" dirty="0"/>
          </a:p>
        </p:txBody>
      </p:sp>
      <p:sp>
        <p:nvSpPr>
          <p:cNvPr id="4" name="Slide Number Placeholder 3"/>
          <p:cNvSpPr>
            <a:spLocks noGrp="1"/>
          </p:cNvSpPr>
          <p:nvPr>
            <p:ph type="sldNum" sz="quarter" idx="5"/>
          </p:nvPr>
        </p:nvSpPr>
        <p:spPr/>
        <p:txBody>
          <a:bodyPr/>
          <a:lstStyle/>
          <a:p>
            <a:fld id="{CFF547C5-F8F5-4121-96B0-B1E2F999B3CE}" type="slidenum">
              <a:rPr lang="en-GB" smtClean="0"/>
              <a:t>9</a:t>
            </a:fld>
            <a:endParaRPr lang="en-GB"/>
          </a:p>
        </p:txBody>
      </p:sp>
    </p:spTree>
    <p:extLst>
      <p:ext uri="{BB962C8B-B14F-4D97-AF65-F5344CB8AC3E}">
        <p14:creationId xmlns:p14="http://schemas.microsoft.com/office/powerpoint/2010/main" val="24168018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Arial" panose="020B0604020202020204" pitchFamily="34" charset="0"/>
              </a:rPr>
              <a:t>There are many methodologies that were initially considered for this project.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Arial" panose="020B0604020202020204" pitchFamily="34" charset="0"/>
              </a:rPr>
              <a:t>Asana (2022) explored these,  seen here on the left side of this slide. Wider research on each of these led to a significantly better understanding but the method that was best suited for this project, in terms of budget, timeframe and required results was the </a:t>
            </a:r>
            <a:r>
              <a:rPr lang="en-GB" sz="1200" b="1" dirty="0">
                <a:effectLst/>
                <a:latin typeface="Arial" panose="020B0604020202020204" pitchFamily="34" charset="0"/>
                <a:ea typeface="Calibri" panose="020F0502020204030204" pitchFamily="34" charset="0"/>
                <a:cs typeface="Arial" panose="020B0604020202020204" pitchFamily="34" charset="0"/>
              </a:rPr>
              <a:t>Waterfall Methodology, which</a:t>
            </a:r>
            <a:r>
              <a:rPr lang="en-GB" sz="1200" b="0" dirty="0">
                <a:effectLst/>
                <a:latin typeface="Arial" panose="020B0604020202020204" pitchFamily="34" charset="0"/>
                <a:ea typeface="Calibri" panose="020F0502020204030204" pitchFamily="34" charset="0"/>
                <a:cs typeface="Arial" panose="020B0604020202020204" pitchFamily="34" charset="0"/>
              </a:rPr>
              <a:t> focuses on fixed dates, requirements, and outcomes and unlike the Agile approach</a:t>
            </a:r>
            <a:r>
              <a:rPr lang="en-GB" sz="1200" dirty="0">
                <a:effectLst/>
                <a:latin typeface="Arial" panose="020B0604020202020204" pitchFamily="34" charset="0"/>
                <a:ea typeface="Calibri" panose="020F0502020204030204" pitchFamily="34" charset="0"/>
                <a:cs typeface="Arial" panose="020B0604020202020204" pitchFamily="34" charset="0"/>
              </a:rPr>
              <a:t>, team members can work independently and are not expected to report as frequently.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FF547C5-F8F5-4121-96B0-B1E2F999B3CE}" type="slidenum">
              <a:rPr lang="en-GB" smtClean="0"/>
              <a:t>10</a:t>
            </a:fld>
            <a:endParaRPr lang="en-GB"/>
          </a:p>
        </p:txBody>
      </p:sp>
    </p:spTree>
    <p:extLst>
      <p:ext uri="{BB962C8B-B14F-4D97-AF65-F5344CB8AC3E}">
        <p14:creationId xmlns:p14="http://schemas.microsoft.com/office/powerpoint/2010/main" val="31109622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The benefits are that the project remains static, saving on costs and ensuring timelines. The structured approach, in sequences means that the team has an awareness of next steps. </a:t>
            </a:r>
          </a:p>
          <a:p>
            <a:pPr algn="just">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With such a tight working schedule and approach, any changes can be identified quickly and resolved. This method tends to retain teams, allowing for consistency and efficiency (Sherman, 2015). Barker (2003) said ‘the phase-by-phase structure is often used best to develop complex products requiring detailed specifications. </a:t>
            </a:r>
            <a:r>
              <a:rPr lang="en-GB" sz="1200" b="1" dirty="0">
                <a:effectLst/>
                <a:latin typeface="Arial" panose="020B0604020202020204" pitchFamily="34" charset="0"/>
                <a:ea typeface="Calibri" panose="020F0502020204030204" pitchFamily="34" charset="0"/>
                <a:cs typeface="Arial" panose="020B0604020202020204" pitchFamily="34" charset="0"/>
              </a:rPr>
              <a:t>However</a:t>
            </a:r>
            <a:r>
              <a:rPr lang="en-GB" sz="1200" dirty="0">
                <a:effectLst/>
                <a:latin typeface="Arial" panose="020B0604020202020204" pitchFamily="34" charset="0"/>
                <a:ea typeface="Calibri" panose="020F0502020204030204" pitchFamily="34" charset="0"/>
                <a:cs typeface="Arial" panose="020B0604020202020204" pitchFamily="34" charset="0"/>
              </a:rPr>
              <a:t>, it does not allow for any changes or new requirements to be introduced without causing significant setbacks to the project.   </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FF547C5-F8F5-4121-96B0-B1E2F999B3CE}" type="slidenum">
              <a:rPr lang="en-GB" smtClean="0"/>
              <a:t>11</a:t>
            </a:fld>
            <a:endParaRPr lang="en-GB"/>
          </a:p>
        </p:txBody>
      </p:sp>
    </p:spTree>
    <p:extLst>
      <p:ext uri="{BB962C8B-B14F-4D97-AF65-F5344CB8AC3E}">
        <p14:creationId xmlns:p14="http://schemas.microsoft.com/office/powerpoint/2010/main" val="12260088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There were numerous </a:t>
            </a:r>
            <a:r>
              <a:rPr lang="en-GB" sz="900" b="1" dirty="0">
                <a:effectLst/>
                <a:latin typeface="Arial" panose="020B0604020202020204" pitchFamily="34" charset="0"/>
                <a:ea typeface="Calibri" panose="020F0502020204030204" pitchFamily="34" charset="0"/>
                <a:cs typeface="Arial" panose="020B0604020202020204" pitchFamily="34" charset="0"/>
              </a:rPr>
              <a:t>risks</a:t>
            </a:r>
            <a:r>
              <a:rPr lang="en-GB" sz="900" dirty="0">
                <a:effectLst/>
                <a:latin typeface="Arial" panose="020B0604020202020204" pitchFamily="34" charset="0"/>
                <a:ea typeface="Calibri" panose="020F0502020204030204" pitchFamily="34" charset="0"/>
                <a:cs typeface="Arial" panose="020B0604020202020204" pitchFamily="34" charset="0"/>
              </a:rPr>
              <a:t> that could occur during the course of this project: injury, breakages, or, that the final tensile results would not correspond.                    </a:t>
            </a:r>
            <a:r>
              <a:rPr lang="en-GB" sz="900" b="1" dirty="0">
                <a:effectLst/>
                <a:latin typeface="Arial" panose="020B0604020202020204" pitchFamily="34" charset="0"/>
                <a:ea typeface="Calibri" panose="020F0502020204030204" pitchFamily="34" charset="0"/>
                <a:cs typeface="Arial" panose="020B0604020202020204" pitchFamily="34" charset="0"/>
              </a:rPr>
              <a:t>The success metrics </a:t>
            </a:r>
            <a:r>
              <a:rPr lang="en-GB" sz="900" dirty="0">
                <a:effectLst/>
                <a:latin typeface="Arial" panose="020B0604020202020204" pitchFamily="34" charset="0"/>
                <a:ea typeface="Calibri" panose="020F0502020204030204" pitchFamily="34" charset="0"/>
                <a:cs typeface="Arial" panose="020B0604020202020204" pitchFamily="34" charset="0"/>
              </a:rPr>
              <a:t>that were used were KPIs which I used to assess the overall performance of the project.  </a:t>
            </a:r>
            <a:r>
              <a:rPr lang="en-GB" sz="900" b="1" dirty="0">
                <a:effectLst/>
                <a:latin typeface="Arial" panose="020B0604020202020204" pitchFamily="34" charset="0"/>
                <a:ea typeface="Calibri" panose="020F0502020204030204" pitchFamily="34" charset="0"/>
                <a:cs typeface="Arial" panose="020B0604020202020204" pitchFamily="34" charset="0"/>
              </a:rPr>
              <a:t>Project scope </a:t>
            </a:r>
            <a:r>
              <a:rPr lang="en-GB" sz="900" dirty="0">
                <a:effectLst/>
                <a:latin typeface="Arial" panose="020B0604020202020204" pitchFamily="34" charset="0"/>
                <a:ea typeface="Calibri" panose="020F0502020204030204" pitchFamily="34" charset="0"/>
                <a:cs typeface="Arial" panose="020B0604020202020204" pitchFamily="34" charset="0"/>
              </a:rPr>
              <a:t>was used to get stakeholders and the team to collaborate. Team members attended meetings to ensure that everyone understood what was needed to be done. </a:t>
            </a:r>
            <a:r>
              <a:rPr lang="en-GB" sz="900" b="1" dirty="0">
                <a:effectLst/>
                <a:latin typeface="Arial" panose="020B0604020202020204" pitchFamily="34" charset="0"/>
                <a:ea typeface="Calibri" panose="020F0502020204030204" pitchFamily="34" charset="0"/>
                <a:cs typeface="Arial" panose="020B0604020202020204" pitchFamily="34" charset="0"/>
              </a:rPr>
              <a:t>The implementation</a:t>
            </a:r>
            <a:r>
              <a:rPr lang="en-GB" sz="900" dirty="0">
                <a:effectLst/>
                <a:latin typeface="Arial" panose="020B0604020202020204" pitchFamily="34" charset="0"/>
                <a:ea typeface="Calibri" panose="020F0502020204030204" pitchFamily="34" charset="0"/>
                <a:cs typeface="Arial" panose="020B0604020202020204" pitchFamily="34" charset="0"/>
              </a:rPr>
              <a:t> included collecting, preparation, testing and finally comparing the </a:t>
            </a:r>
            <a:r>
              <a:rPr lang="en-GB" sz="900" dirty="0" err="1">
                <a:effectLst/>
                <a:latin typeface="Arial" panose="020B0604020202020204" pitchFamily="34" charset="0"/>
                <a:ea typeface="Calibri" panose="020F0502020204030204" pitchFamily="34" charset="0"/>
                <a:cs typeface="Arial" panose="020B0604020202020204" pitchFamily="34" charset="0"/>
              </a:rPr>
              <a:t>tensiles</a:t>
            </a:r>
            <a:r>
              <a:rPr lang="en-GB" sz="900" dirty="0">
                <a:effectLst/>
                <a:latin typeface="Arial" panose="020B0604020202020204" pitchFamily="34" charset="0"/>
                <a:ea typeface="Calibri" panose="020F0502020204030204" pitchFamily="34" charset="0"/>
                <a:cs typeface="Arial" panose="020B0604020202020204" pitchFamily="34" charset="0"/>
              </a:rPr>
              <a:t>. </a:t>
            </a:r>
            <a:r>
              <a:rPr lang="en-GB" sz="900" b="1" dirty="0">
                <a:effectLst/>
                <a:latin typeface="Arial" panose="020B0604020202020204" pitchFamily="34" charset="0"/>
                <a:ea typeface="Calibri" panose="020F0502020204030204" pitchFamily="34" charset="0"/>
                <a:cs typeface="Arial" panose="020B0604020202020204" pitchFamily="34" charset="0"/>
              </a:rPr>
              <a:t>By pulling </a:t>
            </a:r>
            <a:r>
              <a:rPr lang="en-GB" sz="900" b="1" dirty="0" err="1">
                <a:effectLst/>
                <a:latin typeface="Arial" panose="020B0604020202020204" pitchFamily="34" charset="0"/>
                <a:ea typeface="Calibri" panose="020F0502020204030204" pitchFamily="34" charset="0"/>
                <a:cs typeface="Arial" panose="020B0604020202020204" pitchFamily="34" charset="0"/>
              </a:rPr>
              <a:t>tensiles</a:t>
            </a:r>
            <a:r>
              <a:rPr lang="en-GB" sz="900" b="1" dirty="0">
                <a:effectLst/>
                <a:latin typeface="Arial" panose="020B0604020202020204" pitchFamily="34" charset="0"/>
                <a:ea typeface="Calibri" panose="020F0502020204030204" pitchFamily="34" charset="0"/>
                <a:cs typeface="Arial" panose="020B0604020202020204" pitchFamily="34" charset="0"/>
              </a:rPr>
              <a:t> </a:t>
            </a:r>
            <a:r>
              <a:rPr lang="en-GB" sz="900" dirty="0">
                <a:effectLst/>
                <a:latin typeface="Arial" panose="020B0604020202020204" pitchFamily="34" charset="0"/>
                <a:ea typeface="Calibri" panose="020F0502020204030204" pitchFamily="34" charset="0"/>
                <a:cs typeface="Arial" panose="020B0604020202020204" pitchFamily="34" charset="0"/>
              </a:rPr>
              <a:t>of different tempers on both machines at both locations, the data was then collected and the results were compared. This outcome was successful as the final results were within the percentage range. </a:t>
            </a:r>
            <a:r>
              <a:rPr lang="en-GB" sz="900" b="1" dirty="0">
                <a:effectLst/>
                <a:latin typeface="Arial" panose="020B0604020202020204" pitchFamily="34" charset="0"/>
                <a:ea typeface="Calibri" panose="020F0502020204030204" pitchFamily="34" charset="0"/>
                <a:cs typeface="Arial" panose="020B0604020202020204" pitchFamily="34" charset="0"/>
              </a:rPr>
              <a:t>Once the </a:t>
            </a:r>
            <a:r>
              <a:rPr lang="en-GB" sz="900" dirty="0">
                <a:effectLst/>
                <a:latin typeface="Arial" panose="020B0604020202020204" pitchFamily="34" charset="0"/>
                <a:ea typeface="Calibri" panose="020F0502020204030204" pitchFamily="34" charset="0"/>
                <a:cs typeface="Arial" panose="020B0604020202020204" pitchFamily="34" charset="0"/>
              </a:rPr>
              <a:t>new machine had been installed in </a:t>
            </a:r>
            <a:r>
              <a:rPr lang="en-GB" sz="900" dirty="0" err="1">
                <a:effectLst/>
                <a:latin typeface="Arial" panose="020B0604020202020204" pitchFamily="34" charset="0"/>
                <a:ea typeface="Calibri" panose="020F0502020204030204" pitchFamily="34" charset="0"/>
                <a:cs typeface="Arial" panose="020B0604020202020204" pitchFamily="34" charset="0"/>
              </a:rPr>
              <a:t>Trostre</a:t>
            </a:r>
            <a:r>
              <a:rPr lang="en-GB" sz="900" dirty="0">
                <a:effectLst/>
                <a:latin typeface="Arial" panose="020B0604020202020204" pitchFamily="34" charset="0"/>
                <a:ea typeface="Calibri" panose="020F0502020204030204" pitchFamily="34" charset="0"/>
                <a:cs typeface="Arial" panose="020B0604020202020204" pitchFamily="34" charset="0"/>
              </a:rPr>
              <a:t>, we pulled more </a:t>
            </a:r>
            <a:r>
              <a:rPr lang="en-GB" sz="900" dirty="0" err="1">
                <a:effectLst/>
                <a:latin typeface="Arial" panose="020B0604020202020204" pitchFamily="34" charset="0"/>
                <a:ea typeface="Calibri" panose="020F0502020204030204" pitchFamily="34" charset="0"/>
                <a:cs typeface="Arial" panose="020B0604020202020204" pitchFamily="34" charset="0"/>
              </a:rPr>
              <a:t>tensiles</a:t>
            </a:r>
            <a:r>
              <a:rPr lang="en-GB" sz="900" dirty="0">
                <a:effectLst/>
                <a:latin typeface="Arial" panose="020B0604020202020204" pitchFamily="34" charset="0"/>
                <a:ea typeface="Calibri" panose="020F0502020204030204" pitchFamily="34" charset="0"/>
                <a:cs typeface="Arial" panose="020B0604020202020204" pitchFamily="34" charset="0"/>
              </a:rPr>
              <a:t> of different tempers from the batch used in the earlier process to make sure that the tensile machine was still within the specification range after travelling from Germany. </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FF547C5-F8F5-4121-96B0-B1E2F999B3CE}" type="slidenum">
              <a:rPr lang="en-GB" smtClean="0"/>
              <a:t>12</a:t>
            </a:fld>
            <a:endParaRPr lang="en-GB"/>
          </a:p>
        </p:txBody>
      </p:sp>
    </p:spTree>
    <p:extLst>
      <p:ext uri="{BB962C8B-B14F-4D97-AF65-F5344CB8AC3E}">
        <p14:creationId xmlns:p14="http://schemas.microsoft.com/office/powerpoint/2010/main" val="26597770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Arial" panose="020B0604020202020204" pitchFamily="34" charset="0"/>
              </a:rPr>
              <a:t>There were many approaches that could have been used for the project.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Arial" panose="020B0604020202020204" pitchFamily="34" charset="0"/>
              </a:rPr>
              <a:t>However, through using an analytical approach this enabled information and data to be studied and analysed at each stage of the timeframe.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Arial" panose="020B0604020202020204" pitchFamily="34" charset="0"/>
              </a:rPr>
              <a:t>Using the Gantt chart and project planner and sharing this process with the team, enabled me to be able to have an immediate insight into the project.  </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Arial" panose="020B0604020202020204" pitchFamily="34" charset="0"/>
              </a:rPr>
              <a:t>The type of organisational structure used was the ‘Line and Staff Organisation’, </a:t>
            </a:r>
            <a:r>
              <a:rPr lang="en-GB" sz="1200" b="1" dirty="0">
                <a:effectLst/>
                <a:latin typeface="Arial" panose="020B0604020202020204" pitchFamily="34" charset="0"/>
                <a:ea typeface="Calibri" panose="020F0502020204030204" pitchFamily="34" charset="0"/>
                <a:cs typeface="Arial" panose="020B0604020202020204" pitchFamily="34" charset="0"/>
              </a:rPr>
              <a:t>seen here </a:t>
            </a:r>
            <a:r>
              <a:rPr lang="en-GB" sz="1200" dirty="0">
                <a:effectLst/>
                <a:latin typeface="Arial" panose="020B0604020202020204" pitchFamily="34" charset="0"/>
                <a:ea typeface="Calibri" panose="020F0502020204030204" pitchFamily="34" charset="0"/>
                <a:cs typeface="Arial" panose="020B0604020202020204" pitchFamily="34" charset="0"/>
              </a:rPr>
              <a:t>on this slide.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Arial" panose="020B0604020202020204" pitchFamily="34" charset="0"/>
              </a:rPr>
              <a:t>This was the most appropriate approach for this type of project.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Arial" panose="020B0604020202020204" pitchFamily="34" charset="0"/>
              </a:rPr>
              <a:t>As an employee and not a manager, this was the only structure that seemed to fit this scenario.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Arial" panose="020B0604020202020204" pitchFamily="34" charset="0"/>
              </a:rPr>
              <a:t>Collaborating with the Zwick/</a:t>
            </a:r>
            <a:r>
              <a:rPr lang="en-GB" sz="1200" dirty="0" err="1">
                <a:effectLst/>
                <a:latin typeface="Arial" panose="020B0604020202020204" pitchFamily="34" charset="0"/>
                <a:ea typeface="Calibri" panose="020F0502020204030204" pitchFamily="34" charset="0"/>
                <a:cs typeface="Arial" panose="020B0604020202020204" pitchFamily="34" charset="0"/>
              </a:rPr>
              <a:t>Roell</a:t>
            </a:r>
            <a:r>
              <a:rPr lang="en-GB" sz="1200" dirty="0">
                <a:effectLst/>
                <a:latin typeface="Arial" panose="020B0604020202020204" pitchFamily="34" charset="0"/>
                <a:ea typeface="Calibri" panose="020F0502020204030204" pitchFamily="34" charset="0"/>
                <a:cs typeface="Arial" panose="020B0604020202020204" pitchFamily="34" charset="0"/>
              </a:rPr>
              <a:t> in Germany was key and lead to developing further skills amongst team members.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sz="1200" dirty="0"/>
          </a:p>
          <a:p>
            <a:endParaRPr lang="en-GB" dirty="0"/>
          </a:p>
        </p:txBody>
      </p:sp>
      <p:sp>
        <p:nvSpPr>
          <p:cNvPr id="4" name="Slide Number Placeholder 3"/>
          <p:cNvSpPr>
            <a:spLocks noGrp="1"/>
          </p:cNvSpPr>
          <p:nvPr>
            <p:ph type="sldNum" sz="quarter" idx="5"/>
          </p:nvPr>
        </p:nvSpPr>
        <p:spPr/>
        <p:txBody>
          <a:bodyPr/>
          <a:lstStyle/>
          <a:p>
            <a:fld id="{CFF547C5-F8F5-4121-96B0-B1E2F999B3CE}" type="slidenum">
              <a:rPr lang="en-GB" smtClean="0"/>
              <a:t>13</a:t>
            </a:fld>
            <a:endParaRPr lang="en-GB"/>
          </a:p>
        </p:txBody>
      </p:sp>
    </p:spTree>
    <p:extLst>
      <p:ext uri="{BB962C8B-B14F-4D97-AF65-F5344CB8AC3E}">
        <p14:creationId xmlns:p14="http://schemas.microsoft.com/office/powerpoint/2010/main" val="39767156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200" b="1" dirty="0">
                <a:effectLst/>
                <a:latin typeface="Arial" panose="020B0604020202020204" pitchFamily="34" charset="0"/>
                <a:ea typeface="Calibri" panose="020F0502020204030204" pitchFamily="34" charset="0"/>
                <a:cs typeface="Arial" panose="020B0604020202020204" pitchFamily="34" charset="0"/>
              </a:rPr>
              <a:t>In terms of DISADVANTAGES, </a:t>
            </a:r>
            <a:r>
              <a:rPr lang="en-GB" sz="1200" dirty="0">
                <a:effectLst/>
                <a:latin typeface="Arial" panose="020B0604020202020204" pitchFamily="34" charset="0"/>
                <a:ea typeface="Calibri" panose="020F0502020204030204" pitchFamily="34" charset="0"/>
                <a:cs typeface="Arial" panose="020B0604020202020204" pitchFamily="34" charset="0"/>
              </a:rPr>
              <a:t>these were resolved quickly, such as the lack of understanding and sound advice, which were addressed through weekly meetings, where new targets were set. </a:t>
            </a:r>
          </a:p>
          <a:p>
            <a:pPr algn="just">
              <a:lnSpc>
                <a:spcPct val="107000"/>
              </a:lnSpc>
              <a:spcAft>
                <a:spcPts val="800"/>
              </a:spcAft>
            </a:pPr>
            <a:r>
              <a:rPr lang="en-GB" sz="1200" dirty="0">
                <a:effectLst/>
                <a:latin typeface="Arial" panose="020B0604020202020204" pitchFamily="34" charset="0"/>
                <a:ea typeface="Calibri" panose="020F0502020204030204" pitchFamily="34" charset="0"/>
              </a:rPr>
              <a:t>With the challenges of the Pandemic, communication on every level was key to the project’s success and the effective use of Microsoft Teams to communicate safely with </a:t>
            </a:r>
            <a:r>
              <a:rPr lang="en-GB" sz="1200" dirty="0">
                <a:effectLst/>
                <a:latin typeface="Arial" panose="020B0604020202020204" pitchFamily="34" charset="0"/>
                <a:ea typeface="Calibri" panose="020F0502020204030204" pitchFamily="34" charset="0"/>
                <a:cs typeface="Arial" panose="020B0604020202020204" pitchFamily="34" charset="0"/>
              </a:rPr>
              <a:t>the team and the partners in Germany was a significant factor which led to a successful outcome. </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I now know that upskilling staff on a continuous basis is crucial particularly as technology, software and machinery are becoming more complex and sophisticated. </a:t>
            </a:r>
            <a:endParaRPr lang="en-GB" sz="1200" b="1" dirty="0">
              <a:effectLst/>
              <a:latin typeface="Arial" panose="020B0604020202020204" pitchFamily="34" charset="0"/>
              <a:ea typeface="Calibri" panose="020F0502020204030204" pitchFamily="34" charset="0"/>
              <a:cs typeface="Times New Roman" panose="02020603050405020304" pitchFamily="18" charset="0"/>
            </a:endParaRPr>
          </a:p>
          <a:p>
            <a:endParaRPr lang="en-GB" sz="1200" dirty="0"/>
          </a:p>
          <a:p>
            <a:endParaRPr lang="en-GB" dirty="0"/>
          </a:p>
        </p:txBody>
      </p:sp>
      <p:sp>
        <p:nvSpPr>
          <p:cNvPr id="4" name="Slide Number Placeholder 3"/>
          <p:cNvSpPr>
            <a:spLocks noGrp="1"/>
          </p:cNvSpPr>
          <p:nvPr>
            <p:ph type="sldNum" sz="quarter" idx="5"/>
          </p:nvPr>
        </p:nvSpPr>
        <p:spPr/>
        <p:txBody>
          <a:bodyPr/>
          <a:lstStyle/>
          <a:p>
            <a:fld id="{CFF547C5-F8F5-4121-96B0-B1E2F999B3CE}" type="slidenum">
              <a:rPr lang="en-GB" smtClean="0"/>
              <a:t>14</a:t>
            </a:fld>
            <a:endParaRPr lang="en-GB"/>
          </a:p>
        </p:txBody>
      </p:sp>
    </p:spTree>
    <p:extLst>
      <p:ext uri="{BB962C8B-B14F-4D97-AF65-F5344CB8AC3E}">
        <p14:creationId xmlns:p14="http://schemas.microsoft.com/office/powerpoint/2010/main" val="23715249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Through this reflective process, I learned how crucial a management style is for any project.   Even if that is a temporary position, clear styles and approaches are essential in order to create the correct balance of respect and command. </a:t>
            </a:r>
          </a:p>
          <a:p>
            <a:pPr algn="just">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If the opportunity arose again, I would certainly spend more time considering different approaches. </a:t>
            </a:r>
          </a:p>
          <a:p>
            <a:pPr algn="just">
              <a:lnSpc>
                <a:spcPct val="107000"/>
              </a:lnSpc>
              <a:spcAft>
                <a:spcPts val="800"/>
              </a:spcAft>
            </a:pPr>
            <a:r>
              <a:rPr lang="en-GB" sz="1200" dirty="0" err="1">
                <a:effectLst/>
                <a:latin typeface="Arial" panose="020B0604020202020204" pitchFamily="34" charset="0"/>
                <a:ea typeface="Calibri" panose="020F0502020204030204" pitchFamily="34" charset="0"/>
                <a:cs typeface="Arial" panose="020B0604020202020204" pitchFamily="34" charset="0"/>
              </a:rPr>
              <a:t>Kesari</a:t>
            </a:r>
            <a:r>
              <a:rPr lang="en-GB" sz="1200" dirty="0">
                <a:effectLst/>
                <a:latin typeface="Arial" panose="020B0604020202020204" pitchFamily="34" charset="0"/>
                <a:ea typeface="Calibri" panose="020F0502020204030204" pitchFamily="34" charset="0"/>
                <a:cs typeface="Arial" panose="020B0604020202020204" pitchFamily="34" charset="0"/>
              </a:rPr>
              <a:t> and Kumar Verma (2018) looked at the steel industry in India, which involved speaking with the workforce. </a:t>
            </a:r>
            <a:r>
              <a:rPr lang="en-GB" sz="1200" b="1" dirty="0">
                <a:effectLst/>
                <a:latin typeface="Arial" panose="020B0604020202020204" pitchFamily="34" charset="0"/>
                <a:ea typeface="Calibri" panose="020F0502020204030204" pitchFamily="34" charset="0"/>
                <a:cs typeface="Arial" panose="020B0604020202020204" pitchFamily="34" charset="0"/>
              </a:rPr>
              <a:t>This</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b="1" dirty="0">
                <a:effectLst/>
                <a:latin typeface="Arial" panose="020B0604020202020204" pitchFamily="34" charset="0"/>
                <a:ea typeface="Calibri" panose="020F0502020204030204" pitchFamily="34" charset="0"/>
                <a:cs typeface="Arial" panose="020B0604020202020204" pitchFamily="34" charset="0"/>
              </a:rPr>
              <a:t>led to steel industries across India implementing a new approach to leadership with a focus on transformational leadership styles</a:t>
            </a:r>
            <a:r>
              <a:rPr lang="en-GB" sz="1200" dirty="0">
                <a:effectLst/>
                <a:latin typeface="Arial" panose="020B0604020202020204" pitchFamily="34" charset="0"/>
                <a:ea typeface="Calibri" panose="020F0502020204030204" pitchFamily="34" charset="0"/>
                <a:cs typeface="Arial" panose="020B0604020202020204" pitchFamily="34" charset="0"/>
              </a:rPr>
              <a:t>. </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FF547C5-F8F5-4121-96B0-B1E2F999B3CE}" type="slidenum">
              <a:rPr lang="en-GB" smtClean="0"/>
              <a:t>15</a:t>
            </a:fld>
            <a:endParaRPr lang="en-GB"/>
          </a:p>
        </p:txBody>
      </p:sp>
    </p:spTree>
    <p:extLst>
      <p:ext uri="{BB962C8B-B14F-4D97-AF65-F5344CB8AC3E}">
        <p14:creationId xmlns:p14="http://schemas.microsoft.com/office/powerpoint/2010/main" val="6946362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Arial" panose="020B0604020202020204" pitchFamily="34" charset="0"/>
              </a:rPr>
              <a:t>To conclude, this project was based upon a dilemma that had emerged at </a:t>
            </a:r>
            <a:r>
              <a:rPr lang="en-GB" sz="1200" dirty="0" err="1">
                <a:effectLst/>
                <a:latin typeface="Arial" panose="020B0604020202020204" pitchFamily="34" charset="0"/>
                <a:ea typeface="Calibri" panose="020F0502020204030204" pitchFamily="34" charset="0"/>
                <a:cs typeface="Arial" panose="020B0604020202020204" pitchFamily="34" charset="0"/>
              </a:rPr>
              <a:t>Trostre</a:t>
            </a:r>
            <a:r>
              <a:rPr lang="en-GB" sz="1200" dirty="0">
                <a:effectLst/>
                <a:latin typeface="Arial" panose="020B0604020202020204" pitchFamily="34" charset="0"/>
                <a:ea typeface="Calibri" panose="020F0502020204030204" pitchFamily="34" charset="0"/>
                <a:cs typeface="Arial" panose="020B0604020202020204" pitchFamily="34" charset="0"/>
              </a:rPr>
              <a:t> Steel Works, where a once reliable machine had begun to incur large costs to the company impacting on production, stakeholder satisfaction and the sustainability of the company.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Arial" panose="020B0604020202020204" pitchFamily="34" charset="0"/>
              </a:rPr>
              <a:t>This was a small project with a limited budget.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Arial" panose="020B0604020202020204" pitchFamily="34" charset="0"/>
              </a:rPr>
              <a:t>However, with a small team and through implementing the right approaches, the successful outcome to this project has led to the purchasing of a </a:t>
            </a:r>
            <a:r>
              <a:rPr lang="en-GB" sz="1200" b="1" dirty="0">
                <a:effectLst/>
                <a:latin typeface="Arial" panose="020B0604020202020204" pitchFamily="34" charset="0"/>
                <a:ea typeface="Calibri" panose="020F0502020204030204" pitchFamily="34" charset="0"/>
                <a:cs typeface="Arial" panose="020B0604020202020204" pitchFamily="34" charset="0"/>
              </a:rPr>
              <a:t>new tensile testing machine</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b="1" dirty="0">
                <a:effectLst/>
                <a:latin typeface="Arial" panose="020B0604020202020204" pitchFamily="34" charset="0"/>
                <a:ea typeface="Calibri" panose="020F0502020204030204" pitchFamily="34" charset="0"/>
                <a:cs typeface="Arial" panose="020B0604020202020204" pitchFamily="34" charset="0"/>
              </a:rPr>
              <a:t>increasing production and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b="1" dirty="0">
                <a:effectLst/>
                <a:latin typeface="Arial" panose="020B0604020202020204" pitchFamily="34" charset="0"/>
                <a:ea typeface="Calibri" panose="020F0502020204030204" pitchFamily="34" charset="0"/>
                <a:cs typeface="Arial" panose="020B0604020202020204" pitchFamily="34" charset="0"/>
              </a:rPr>
              <a:t>sales</a:t>
            </a:r>
            <a:r>
              <a:rPr lang="en-GB" sz="1200" dirty="0">
                <a:effectLst/>
                <a:latin typeface="Arial" panose="020B0604020202020204" pitchFamily="34" charset="0"/>
                <a:ea typeface="Calibri" panose="020F0502020204030204" pitchFamily="34" charset="0"/>
                <a:cs typeface="Arial" panose="020B0604020202020204" pitchFamily="34" charset="0"/>
              </a:rPr>
              <a:t> and </a:t>
            </a:r>
            <a:r>
              <a:rPr lang="en-GB" sz="1200" b="1" dirty="0">
                <a:effectLst/>
                <a:latin typeface="Arial" panose="020B0604020202020204" pitchFamily="34" charset="0"/>
                <a:ea typeface="Calibri" panose="020F0502020204030204" pitchFamily="34" charset="0"/>
                <a:cs typeface="Arial" panose="020B0604020202020204" pitchFamily="34" charset="0"/>
              </a:rPr>
              <a:t>securing partnerships.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Arial" panose="020B0604020202020204" pitchFamily="34" charset="0"/>
                <a:ea typeface="Calibri" panose="020F0502020204030204" pitchFamily="34" charset="0"/>
                <a:cs typeface="Arial" panose="020B0604020202020204" pitchFamily="34" charset="0"/>
              </a:rPr>
              <a:t>Thank you for allowing me the time to present this project.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Arial" panose="020B0604020202020204" pitchFamily="34" charset="0"/>
                <a:ea typeface="Calibri" panose="020F0502020204030204" pitchFamily="34" charset="0"/>
                <a:cs typeface="Arial" panose="020B0604020202020204" pitchFamily="34" charset="0"/>
              </a:rPr>
              <a:t>The following slides demonstrate the research that I undertook in order to complete this assessment. Thank you. </a:t>
            </a:r>
            <a:endParaRPr lang="en-GB" sz="1200" b="1"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FF547C5-F8F5-4121-96B0-B1E2F999B3CE}" type="slidenum">
              <a:rPr lang="en-GB" smtClean="0"/>
              <a:t>16</a:t>
            </a:fld>
            <a:endParaRPr lang="en-GB"/>
          </a:p>
        </p:txBody>
      </p:sp>
    </p:spTree>
    <p:extLst>
      <p:ext uri="{BB962C8B-B14F-4D97-AF65-F5344CB8AC3E}">
        <p14:creationId xmlns:p14="http://schemas.microsoft.com/office/powerpoint/2010/main" val="41561460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my reference list for this project report.</a:t>
            </a:r>
          </a:p>
          <a:p>
            <a:endParaRPr lang="en-GB" dirty="0"/>
          </a:p>
          <a:p>
            <a:r>
              <a:rPr lang="en-GB" dirty="0"/>
              <a:t>**10 seconds each slide**</a:t>
            </a:r>
          </a:p>
        </p:txBody>
      </p:sp>
      <p:sp>
        <p:nvSpPr>
          <p:cNvPr id="4" name="Slide Number Placeholder 3"/>
          <p:cNvSpPr>
            <a:spLocks noGrp="1"/>
          </p:cNvSpPr>
          <p:nvPr>
            <p:ph type="sldNum" sz="quarter" idx="5"/>
          </p:nvPr>
        </p:nvSpPr>
        <p:spPr/>
        <p:txBody>
          <a:bodyPr/>
          <a:lstStyle/>
          <a:p>
            <a:fld id="{CFF547C5-F8F5-4121-96B0-B1E2F999B3CE}" type="slidenum">
              <a:rPr lang="en-GB" smtClean="0"/>
              <a:t>17</a:t>
            </a:fld>
            <a:endParaRPr lang="en-GB"/>
          </a:p>
        </p:txBody>
      </p:sp>
    </p:spTree>
    <p:extLst>
      <p:ext uri="{BB962C8B-B14F-4D97-AF65-F5344CB8AC3E}">
        <p14:creationId xmlns:p14="http://schemas.microsoft.com/office/powerpoint/2010/main" val="24644924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FF547C5-F8F5-4121-96B0-B1E2F999B3CE}" type="slidenum">
              <a:rPr lang="en-GB" smtClean="0"/>
              <a:t>18</a:t>
            </a:fld>
            <a:endParaRPr lang="en-GB"/>
          </a:p>
        </p:txBody>
      </p:sp>
    </p:spTree>
    <p:extLst>
      <p:ext uri="{BB962C8B-B14F-4D97-AF65-F5344CB8AC3E}">
        <p14:creationId xmlns:p14="http://schemas.microsoft.com/office/powerpoint/2010/main" val="10162471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F547C5-F8F5-4121-96B0-B1E2F999B3CE}" type="slidenum">
              <a:rPr lang="en-GB" smtClean="0"/>
              <a:t>19</a:t>
            </a:fld>
            <a:endParaRPr lang="en-GB"/>
          </a:p>
        </p:txBody>
      </p:sp>
    </p:spTree>
    <p:extLst>
      <p:ext uri="{BB962C8B-B14F-4D97-AF65-F5344CB8AC3E}">
        <p14:creationId xmlns:p14="http://schemas.microsoft.com/office/powerpoint/2010/main" val="4070239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51507-29A2-4826-A0EC-E93C24293C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0B45D0-F35B-4B33-12C8-5B20EDECF9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F6435B-398B-76FA-6252-0564A3301F33}"/>
              </a:ext>
            </a:extLst>
          </p:cNvPr>
          <p:cNvSpPr>
            <a:spLocks noGrp="1"/>
          </p:cNvSpPr>
          <p:nvPr>
            <p:ph type="dt" sz="half" idx="10"/>
          </p:nvPr>
        </p:nvSpPr>
        <p:spPr/>
        <p:txBody>
          <a:bodyPr/>
          <a:lstStyle/>
          <a:p>
            <a:fld id="{14C0479E-5FBF-4DAB-BEFF-1DE763A3CC4E}" type="datetimeFigureOut">
              <a:rPr lang="en-GB" smtClean="0"/>
              <a:t>05/06/2022</a:t>
            </a:fld>
            <a:endParaRPr lang="en-GB"/>
          </a:p>
        </p:txBody>
      </p:sp>
      <p:sp>
        <p:nvSpPr>
          <p:cNvPr id="5" name="Footer Placeholder 4">
            <a:extLst>
              <a:ext uri="{FF2B5EF4-FFF2-40B4-BE49-F238E27FC236}">
                <a16:creationId xmlns:a16="http://schemas.microsoft.com/office/drawing/2014/main" id="{FC1316F2-8617-D82E-9C90-E4F0CFB849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98CE95-5BA2-02D3-7CB2-92DD66295A9A}"/>
              </a:ext>
            </a:extLst>
          </p:cNvPr>
          <p:cNvSpPr>
            <a:spLocks noGrp="1"/>
          </p:cNvSpPr>
          <p:nvPr>
            <p:ph type="sldNum" sz="quarter" idx="12"/>
          </p:nvPr>
        </p:nvSpPr>
        <p:spPr/>
        <p:txBody>
          <a:bodyPr/>
          <a:lstStyle/>
          <a:p>
            <a:fld id="{271A5CB4-38CB-4AC5-9BE2-2DFB126E79BF}" type="slidenum">
              <a:rPr lang="en-GB" smtClean="0"/>
              <a:t>‹#›</a:t>
            </a:fld>
            <a:endParaRPr lang="en-GB"/>
          </a:p>
        </p:txBody>
      </p:sp>
    </p:spTree>
    <p:extLst>
      <p:ext uri="{BB962C8B-B14F-4D97-AF65-F5344CB8AC3E}">
        <p14:creationId xmlns:p14="http://schemas.microsoft.com/office/powerpoint/2010/main" val="493474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9A8D4-D08A-3590-CFCD-095B158B37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B00BBE-F7A9-54EE-7690-5C48088D527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C1D53A-C565-DAF7-30C6-77D3FCF34305}"/>
              </a:ext>
            </a:extLst>
          </p:cNvPr>
          <p:cNvSpPr>
            <a:spLocks noGrp="1"/>
          </p:cNvSpPr>
          <p:nvPr>
            <p:ph type="dt" sz="half" idx="10"/>
          </p:nvPr>
        </p:nvSpPr>
        <p:spPr/>
        <p:txBody>
          <a:bodyPr/>
          <a:lstStyle/>
          <a:p>
            <a:fld id="{14C0479E-5FBF-4DAB-BEFF-1DE763A3CC4E}" type="datetimeFigureOut">
              <a:rPr lang="en-GB" smtClean="0"/>
              <a:t>05/06/2022</a:t>
            </a:fld>
            <a:endParaRPr lang="en-GB"/>
          </a:p>
        </p:txBody>
      </p:sp>
      <p:sp>
        <p:nvSpPr>
          <p:cNvPr id="5" name="Footer Placeholder 4">
            <a:extLst>
              <a:ext uri="{FF2B5EF4-FFF2-40B4-BE49-F238E27FC236}">
                <a16:creationId xmlns:a16="http://schemas.microsoft.com/office/drawing/2014/main" id="{AC3E3E51-DF35-8ADD-6AF0-A7EBDD6DBB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C6D4AF-1744-6B17-E79B-6CF0415B7C5B}"/>
              </a:ext>
            </a:extLst>
          </p:cNvPr>
          <p:cNvSpPr>
            <a:spLocks noGrp="1"/>
          </p:cNvSpPr>
          <p:nvPr>
            <p:ph type="sldNum" sz="quarter" idx="12"/>
          </p:nvPr>
        </p:nvSpPr>
        <p:spPr/>
        <p:txBody>
          <a:bodyPr/>
          <a:lstStyle/>
          <a:p>
            <a:fld id="{271A5CB4-38CB-4AC5-9BE2-2DFB126E79BF}" type="slidenum">
              <a:rPr lang="en-GB" smtClean="0"/>
              <a:t>‹#›</a:t>
            </a:fld>
            <a:endParaRPr lang="en-GB"/>
          </a:p>
        </p:txBody>
      </p:sp>
    </p:spTree>
    <p:extLst>
      <p:ext uri="{BB962C8B-B14F-4D97-AF65-F5344CB8AC3E}">
        <p14:creationId xmlns:p14="http://schemas.microsoft.com/office/powerpoint/2010/main" val="122308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DF8A5-8705-ED7E-A014-8A40832463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0D5386-57C9-8CE2-0312-C80EFC20A8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7FEBEC9-AA72-2671-4087-0C7E8359DB29}"/>
              </a:ext>
            </a:extLst>
          </p:cNvPr>
          <p:cNvSpPr>
            <a:spLocks noGrp="1"/>
          </p:cNvSpPr>
          <p:nvPr>
            <p:ph type="dt" sz="half" idx="10"/>
          </p:nvPr>
        </p:nvSpPr>
        <p:spPr/>
        <p:txBody>
          <a:bodyPr/>
          <a:lstStyle/>
          <a:p>
            <a:fld id="{14C0479E-5FBF-4DAB-BEFF-1DE763A3CC4E}" type="datetimeFigureOut">
              <a:rPr lang="en-GB" smtClean="0"/>
              <a:t>05/06/2022</a:t>
            </a:fld>
            <a:endParaRPr lang="en-GB"/>
          </a:p>
        </p:txBody>
      </p:sp>
      <p:sp>
        <p:nvSpPr>
          <p:cNvPr id="5" name="Footer Placeholder 4">
            <a:extLst>
              <a:ext uri="{FF2B5EF4-FFF2-40B4-BE49-F238E27FC236}">
                <a16:creationId xmlns:a16="http://schemas.microsoft.com/office/drawing/2014/main" id="{548870A1-B65B-885B-C61B-60B05F8430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C1E28A-AA28-D583-B2D8-9F05D2A56B8F}"/>
              </a:ext>
            </a:extLst>
          </p:cNvPr>
          <p:cNvSpPr>
            <a:spLocks noGrp="1"/>
          </p:cNvSpPr>
          <p:nvPr>
            <p:ph type="sldNum" sz="quarter" idx="12"/>
          </p:nvPr>
        </p:nvSpPr>
        <p:spPr/>
        <p:txBody>
          <a:bodyPr/>
          <a:lstStyle/>
          <a:p>
            <a:fld id="{271A5CB4-38CB-4AC5-9BE2-2DFB126E79BF}" type="slidenum">
              <a:rPr lang="en-GB" smtClean="0"/>
              <a:t>‹#›</a:t>
            </a:fld>
            <a:endParaRPr lang="en-GB"/>
          </a:p>
        </p:txBody>
      </p:sp>
    </p:spTree>
    <p:extLst>
      <p:ext uri="{BB962C8B-B14F-4D97-AF65-F5344CB8AC3E}">
        <p14:creationId xmlns:p14="http://schemas.microsoft.com/office/powerpoint/2010/main" val="1479521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E4861-9A58-16B4-D47F-D5FAF93295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5AC04F-679F-868F-1FAA-2D8FB1CCAB4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14E41D5-2980-165F-7569-55828883D26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8A4CDBA-C420-CD95-FA48-F9FC09C5EF38}"/>
              </a:ext>
            </a:extLst>
          </p:cNvPr>
          <p:cNvSpPr>
            <a:spLocks noGrp="1"/>
          </p:cNvSpPr>
          <p:nvPr>
            <p:ph type="dt" sz="half" idx="10"/>
          </p:nvPr>
        </p:nvSpPr>
        <p:spPr/>
        <p:txBody>
          <a:bodyPr/>
          <a:lstStyle/>
          <a:p>
            <a:fld id="{14C0479E-5FBF-4DAB-BEFF-1DE763A3CC4E}" type="datetimeFigureOut">
              <a:rPr lang="en-GB" smtClean="0"/>
              <a:t>05/06/2022</a:t>
            </a:fld>
            <a:endParaRPr lang="en-GB"/>
          </a:p>
        </p:txBody>
      </p:sp>
      <p:sp>
        <p:nvSpPr>
          <p:cNvPr id="6" name="Footer Placeholder 5">
            <a:extLst>
              <a:ext uri="{FF2B5EF4-FFF2-40B4-BE49-F238E27FC236}">
                <a16:creationId xmlns:a16="http://schemas.microsoft.com/office/drawing/2014/main" id="{30C4BCBC-F40D-2618-2F1D-9CE7EFCD79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9A6177-8B6C-47A0-421D-E8C0384A148B}"/>
              </a:ext>
            </a:extLst>
          </p:cNvPr>
          <p:cNvSpPr>
            <a:spLocks noGrp="1"/>
          </p:cNvSpPr>
          <p:nvPr>
            <p:ph type="sldNum" sz="quarter" idx="12"/>
          </p:nvPr>
        </p:nvSpPr>
        <p:spPr/>
        <p:txBody>
          <a:bodyPr/>
          <a:lstStyle/>
          <a:p>
            <a:fld id="{271A5CB4-38CB-4AC5-9BE2-2DFB126E79BF}" type="slidenum">
              <a:rPr lang="en-GB" smtClean="0"/>
              <a:t>‹#›</a:t>
            </a:fld>
            <a:endParaRPr lang="en-GB"/>
          </a:p>
        </p:txBody>
      </p:sp>
    </p:spTree>
    <p:extLst>
      <p:ext uri="{BB962C8B-B14F-4D97-AF65-F5344CB8AC3E}">
        <p14:creationId xmlns:p14="http://schemas.microsoft.com/office/powerpoint/2010/main" val="552871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61B2B-0C6B-381C-3BBA-4B24B80A777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2584BE-6695-BD1C-B8F4-8D32B3AABD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D89B78-F8D0-0D7B-B61D-3120143F12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C4233DA-6C00-FA7C-E234-421F3C35C0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B57D8E0-EE1B-F7C9-A9A6-583F54D89B1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0E63933-D85A-D5F5-A637-E94CCC095182}"/>
              </a:ext>
            </a:extLst>
          </p:cNvPr>
          <p:cNvSpPr>
            <a:spLocks noGrp="1"/>
          </p:cNvSpPr>
          <p:nvPr>
            <p:ph type="dt" sz="half" idx="10"/>
          </p:nvPr>
        </p:nvSpPr>
        <p:spPr/>
        <p:txBody>
          <a:bodyPr/>
          <a:lstStyle/>
          <a:p>
            <a:fld id="{14C0479E-5FBF-4DAB-BEFF-1DE763A3CC4E}" type="datetimeFigureOut">
              <a:rPr lang="en-GB" smtClean="0"/>
              <a:t>05/06/2022</a:t>
            </a:fld>
            <a:endParaRPr lang="en-GB"/>
          </a:p>
        </p:txBody>
      </p:sp>
      <p:sp>
        <p:nvSpPr>
          <p:cNvPr id="8" name="Footer Placeholder 7">
            <a:extLst>
              <a:ext uri="{FF2B5EF4-FFF2-40B4-BE49-F238E27FC236}">
                <a16:creationId xmlns:a16="http://schemas.microsoft.com/office/drawing/2014/main" id="{57D1913E-92E5-80CD-D693-B72E14B4DC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4CC22D-30EF-4F61-3AB7-3407F3A2D066}"/>
              </a:ext>
            </a:extLst>
          </p:cNvPr>
          <p:cNvSpPr>
            <a:spLocks noGrp="1"/>
          </p:cNvSpPr>
          <p:nvPr>
            <p:ph type="sldNum" sz="quarter" idx="12"/>
          </p:nvPr>
        </p:nvSpPr>
        <p:spPr/>
        <p:txBody>
          <a:bodyPr/>
          <a:lstStyle/>
          <a:p>
            <a:fld id="{271A5CB4-38CB-4AC5-9BE2-2DFB126E79BF}" type="slidenum">
              <a:rPr lang="en-GB" smtClean="0"/>
              <a:t>‹#›</a:t>
            </a:fld>
            <a:endParaRPr lang="en-GB"/>
          </a:p>
        </p:txBody>
      </p:sp>
    </p:spTree>
    <p:extLst>
      <p:ext uri="{BB962C8B-B14F-4D97-AF65-F5344CB8AC3E}">
        <p14:creationId xmlns:p14="http://schemas.microsoft.com/office/powerpoint/2010/main" val="2354644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E5C8F-A826-A7EC-9219-29CBD13AEE5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3B90622-A37C-8297-87F1-6E9DBA3D2D7C}"/>
              </a:ext>
            </a:extLst>
          </p:cNvPr>
          <p:cNvSpPr>
            <a:spLocks noGrp="1"/>
          </p:cNvSpPr>
          <p:nvPr>
            <p:ph type="dt" sz="half" idx="10"/>
          </p:nvPr>
        </p:nvSpPr>
        <p:spPr/>
        <p:txBody>
          <a:bodyPr/>
          <a:lstStyle/>
          <a:p>
            <a:fld id="{14C0479E-5FBF-4DAB-BEFF-1DE763A3CC4E}" type="datetimeFigureOut">
              <a:rPr lang="en-GB" smtClean="0"/>
              <a:t>05/06/2022</a:t>
            </a:fld>
            <a:endParaRPr lang="en-GB"/>
          </a:p>
        </p:txBody>
      </p:sp>
      <p:sp>
        <p:nvSpPr>
          <p:cNvPr id="4" name="Footer Placeholder 3">
            <a:extLst>
              <a:ext uri="{FF2B5EF4-FFF2-40B4-BE49-F238E27FC236}">
                <a16:creationId xmlns:a16="http://schemas.microsoft.com/office/drawing/2014/main" id="{D3CB2FC8-9678-BE2D-13A4-F14FF9F951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85FF17-7FA6-FD50-69ED-4F7D7BABDF6C}"/>
              </a:ext>
            </a:extLst>
          </p:cNvPr>
          <p:cNvSpPr>
            <a:spLocks noGrp="1"/>
          </p:cNvSpPr>
          <p:nvPr>
            <p:ph type="sldNum" sz="quarter" idx="12"/>
          </p:nvPr>
        </p:nvSpPr>
        <p:spPr/>
        <p:txBody>
          <a:bodyPr/>
          <a:lstStyle/>
          <a:p>
            <a:fld id="{271A5CB4-38CB-4AC5-9BE2-2DFB126E79BF}" type="slidenum">
              <a:rPr lang="en-GB" smtClean="0"/>
              <a:t>‹#›</a:t>
            </a:fld>
            <a:endParaRPr lang="en-GB"/>
          </a:p>
        </p:txBody>
      </p:sp>
    </p:spTree>
    <p:extLst>
      <p:ext uri="{BB962C8B-B14F-4D97-AF65-F5344CB8AC3E}">
        <p14:creationId xmlns:p14="http://schemas.microsoft.com/office/powerpoint/2010/main" val="137665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11D7B4-452A-6821-A634-D54D1889CC1C}"/>
              </a:ext>
            </a:extLst>
          </p:cNvPr>
          <p:cNvSpPr>
            <a:spLocks noGrp="1"/>
          </p:cNvSpPr>
          <p:nvPr>
            <p:ph type="dt" sz="half" idx="10"/>
          </p:nvPr>
        </p:nvSpPr>
        <p:spPr/>
        <p:txBody>
          <a:bodyPr/>
          <a:lstStyle/>
          <a:p>
            <a:fld id="{14C0479E-5FBF-4DAB-BEFF-1DE763A3CC4E}" type="datetimeFigureOut">
              <a:rPr lang="en-GB" smtClean="0"/>
              <a:t>05/06/2022</a:t>
            </a:fld>
            <a:endParaRPr lang="en-GB"/>
          </a:p>
        </p:txBody>
      </p:sp>
      <p:sp>
        <p:nvSpPr>
          <p:cNvPr id="3" name="Footer Placeholder 2">
            <a:extLst>
              <a:ext uri="{FF2B5EF4-FFF2-40B4-BE49-F238E27FC236}">
                <a16:creationId xmlns:a16="http://schemas.microsoft.com/office/drawing/2014/main" id="{C497CC67-8DB7-36F8-B1CC-24E20AA762A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2A92934-80FA-1CA4-BE5E-D2DCF26405AD}"/>
              </a:ext>
            </a:extLst>
          </p:cNvPr>
          <p:cNvSpPr>
            <a:spLocks noGrp="1"/>
          </p:cNvSpPr>
          <p:nvPr>
            <p:ph type="sldNum" sz="quarter" idx="12"/>
          </p:nvPr>
        </p:nvSpPr>
        <p:spPr/>
        <p:txBody>
          <a:bodyPr/>
          <a:lstStyle/>
          <a:p>
            <a:fld id="{271A5CB4-38CB-4AC5-9BE2-2DFB126E79BF}" type="slidenum">
              <a:rPr lang="en-GB" smtClean="0"/>
              <a:t>‹#›</a:t>
            </a:fld>
            <a:endParaRPr lang="en-GB"/>
          </a:p>
        </p:txBody>
      </p:sp>
    </p:spTree>
    <p:extLst>
      <p:ext uri="{BB962C8B-B14F-4D97-AF65-F5344CB8AC3E}">
        <p14:creationId xmlns:p14="http://schemas.microsoft.com/office/powerpoint/2010/main" val="1054276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2A923-10CE-4AAF-04E7-8C607F2067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AF4BE2-1930-43A3-B4E2-AED4379F7D6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0AFFEC-C839-0489-B220-88EFF2EDEB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845CE6-AE73-3FB2-EE32-45E09D4FD970}"/>
              </a:ext>
            </a:extLst>
          </p:cNvPr>
          <p:cNvSpPr>
            <a:spLocks noGrp="1"/>
          </p:cNvSpPr>
          <p:nvPr>
            <p:ph type="dt" sz="half" idx="10"/>
          </p:nvPr>
        </p:nvSpPr>
        <p:spPr/>
        <p:txBody>
          <a:bodyPr/>
          <a:lstStyle/>
          <a:p>
            <a:fld id="{14C0479E-5FBF-4DAB-BEFF-1DE763A3CC4E}" type="datetimeFigureOut">
              <a:rPr lang="en-GB" smtClean="0"/>
              <a:t>05/06/2022</a:t>
            </a:fld>
            <a:endParaRPr lang="en-GB"/>
          </a:p>
        </p:txBody>
      </p:sp>
      <p:sp>
        <p:nvSpPr>
          <p:cNvPr id="6" name="Footer Placeholder 5">
            <a:extLst>
              <a:ext uri="{FF2B5EF4-FFF2-40B4-BE49-F238E27FC236}">
                <a16:creationId xmlns:a16="http://schemas.microsoft.com/office/drawing/2014/main" id="{EE6969DC-86F1-A8C9-78F3-BEF23E4E0D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C95C09-EFA6-E56C-8C87-5378211BD552}"/>
              </a:ext>
            </a:extLst>
          </p:cNvPr>
          <p:cNvSpPr>
            <a:spLocks noGrp="1"/>
          </p:cNvSpPr>
          <p:nvPr>
            <p:ph type="sldNum" sz="quarter" idx="12"/>
          </p:nvPr>
        </p:nvSpPr>
        <p:spPr/>
        <p:txBody>
          <a:bodyPr/>
          <a:lstStyle/>
          <a:p>
            <a:fld id="{271A5CB4-38CB-4AC5-9BE2-2DFB126E79BF}" type="slidenum">
              <a:rPr lang="en-GB" smtClean="0"/>
              <a:t>‹#›</a:t>
            </a:fld>
            <a:endParaRPr lang="en-GB"/>
          </a:p>
        </p:txBody>
      </p:sp>
    </p:spTree>
    <p:extLst>
      <p:ext uri="{BB962C8B-B14F-4D97-AF65-F5344CB8AC3E}">
        <p14:creationId xmlns:p14="http://schemas.microsoft.com/office/powerpoint/2010/main" val="3698084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786F5-2AB1-6305-B01A-608C14B114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5830E3-C306-5FF3-E7D0-90E283B9BE4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EFC5743-F8F0-7D4A-1D48-C98BC35931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8D8478-ED2A-A134-232F-095F51024CD3}"/>
              </a:ext>
            </a:extLst>
          </p:cNvPr>
          <p:cNvSpPr>
            <a:spLocks noGrp="1"/>
          </p:cNvSpPr>
          <p:nvPr>
            <p:ph type="dt" sz="half" idx="10"/>
          </p:nvPr>
        </p:nvSpPr>
        <p:spPr/>
        <p:txBody>
          <a:bodyPr/>
          <a:lstStyle/>
          <a:p>
            <a:fld id="{14C0479E-5FBF-4DAB-BEFF-1DE763A3CC4E}" type="datetimeFigureOut">
              <a:rPr lang="en-GB" smtClean="0"/>
              <a:t>05/06/2022</a:t>
            </a:fld>
            <a:endParaRPr lang="en-GB"/>
          </a:p>
        </p:txBody>
      </p:sp>
      <p:sp>
        <p:nvSpPr>
          <p:cNvPr id="6" name="Footer Placeholder 5">
            <a:extLst>
              <a:ext uri="{FF2B5EF4-FFF2-40B4-BE49-F238E27FC236}">
                <a16:creationId xmlns:a16="http://schemas.microsoft.com/office/drawing/2014/main" id="{9F0FEE1E-6639-B5F4-6017-294BC66532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5A7EFC-CF3B-6396-E04F-0F627C267A32}"/>
              </a:ext>
            </a:extLst>
          </p:cNvPr>
          <p:cNvSpPr>
            <a:spLocks noGrp="1"/>
          </p:cNvSpPr>
          <p:nvPr>
            <p:ph type="sldNum" sz="quarter" idx="12"/>
          </p:nvPr>
        </p:nvSpPr>
        <p:spPr/>
        <p:txBody>
          <a:bodyPr/>
          <a:lstStyle/>
          <a:p>
            <a:fld id="{271A5CB4-38CB-4AC5-9BE2-2DFB126E79BF}" type="slidenum">
              <a:rPr lang="en-GB" smtClean="0"/>
              <a:t>‹#›</a:t>
            </a:fld>
            <a:endParaRPr lang="en-GB"/>
          </a:p>
        </p:txBody>
      </p:sp>
    </p:spTree>
    <p:extLst>
      <p:ext uri="{BB962C8B-B14F-4D97-AF65-F5344CB8AC3E}">
        <p14:creationId xmlns:p14="http://schemas.microsoft.com/office/powerpoint/2010/main" val="2049006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47E73-4113-7ED2-2B2F-6024B25DFF8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DCB00A-EBC8-A9D2-7D13-1F206115AD8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EEBD2E-FC4C-17F0-1097-9C48F3843A00}"/>
              </a:ext>
            </a:extLst>
          </p:cNvPr>
          <p:cNvSpPr>
            <a:spLocks noGrp="1"/>
          </p:cNvSpPr>
          <p:nvPr>
            <p:ph type="dt" sz="half" idx="10"/>
          </p:nvPr>
        </p:nvSpPr>
        <p:spPr/>
        <p:txBody>
          <a:bodyPr/>
          <a:lstStyle/>
          <a:p>
            <a:fld id="{14C0479E-5FBF-4DAB-BEFF-1DE763A3CC4E}" type="datetimeFigureOut">
              <a:rPr lang="en-GB" smtClean="0"/>
              <a:t>05/06/2022</a:t>
            </a:fld>
            <a:endParaRPr lang="en-GB"/>
          </a:p>
        </p:txBody>
      </p:sp>
      <p:sp>
        <p:nvSpPr>
          <p:cNvPr id="5" name="Footer Placeholder 4">
            <a:extLst>
              <a:ext uri="{FF2B5EF4-FFF2-40B4-BE49-F238E27FC236}">
                <a16:creationId xmlns:a16="http://schemas.microsoft.com/office/drawing/2014/main" id="{DE3FCF24-7F0F-960D-B122-3C73AB0D37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03E96C-E69F-4D17-3320-2B1F689C016E}"/>
              </a:ext>
            </a:extLst>
          </p:cNvPr>
          <p:cNvSpPr>
            <a:spLocks noGrp="1"/>
          </p:cNvSpPr>
          <p:nvPr>
            <p:ph type="sldNum" sz="quarter" idx="12"/>
          </p:nvPr>
        </p:nvSpPr>
        <p:spPr/>
        <p:txBody>
          <a:bodyPr/>
          <a:lstStyle/>
          <a:p>
            <a:fld id="{271A5CB4-38CB-4AC5-9BE2-2DFB126E79BF}" type="slidenum">
              <a:rPr lang="en-GB" smtClean="0"/>
              <a:t>‹#›</a:t>
            </a:fld>
            <a:endParaRPr lang="en-GB"/>
          </a:p>
        </p:txBody>
      </p:sp>
    </p:spTree>
    <p:extLst>
      <p:ext uri="{BB962C8B-B14F-4D97-AF65-F5344CB8AC3E}">
        <p14:creationId xmlns:p14="http://schemas.microsoft.com/office/powerpoint/2010/main" val="3083406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84CEA0-42D9-E990-89C3-B3C01EDB58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6A4140-132D-D78E-2B6B-46939A812F6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45A33C-2CF5-388E-F26E-7E1F5FEDDE4A}"/>
              </a:ext>
            </a:extLst>
          </p:cNvPr>
          <p:cNvSpPr>
            <a:spLocks noGrp="1"/>
          </p:cNvSpPr>
          <p:nvPr>
            <p:ph type="dt" sz="half" idx="10"/>
          </p:nvPr>
        </p:nvSpPr>
        <p:spPr/>
        <p:txBody>
          <a:bodyPr/>
          <a:lstStyle/>
          <a:p>
            <a:fld id="{14C0479E-5FBF-4DAB-BEFF-1DE763A3CC4E}" type="datetimeFigureOut">
              <a:rPr lang="en-GB" smtClean="0"/>
              <a:t>05/06/2022</a:t>
            </a:fld>
            <a:endParaRPr lang="en-GB"/>
          </a:p>
        </p:txBody>
      </p:sp>
      <p:sp>
        <p:nvSpPr>
          <p:cNvPr id="5" name="Footer Placeholder 4">
            <a:extLst>
              <a:ext uri="{FF2B5EF4-FFF2-40B4-BE49-F238E27FC236}">
                <a16:creationId xmlns:a16="http://schemas.microsoft.com/office/drawing/2014/main" id="{B56C9DCD-716D-CF58-25C5-AC123416B3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AFA635-43CD-0D8B-99F6-95BC9CE5522F}"/>
              </a:ext>
            </a:extLst>
          </p:cNvPr>
          <p:cNvSpPr>
            <a:spLocks noGrp="1"/>
          </p:cNvSpPr>
          <p:nvPr>
            <p:ph type="sldNum" sz="quarter" idx="12"/>
          </p:nvPr>
        </p:nvSpPr>
        <p:spPr/>
        <p:txBody>
          <a:bodyPr/>
          <a:lstStyle/>
          <a:p>
            <a:fld id="{271A5CB4-38CB-4AC5-9BE2-2DFB126E79BF}" type="slidenum">
              <a:rPr lang="en-GB" smtClean="0"/>
              <a:t>‹#›</a:t>
            </a:fld>
            <a:endParaRPr lang="en-GB"/>
          </a:p>
        </p:txBody>
      </p:sp>
    </p:spTree>
    <p:extLst>
      <p:ext uri="{BB962C8B-B14F-4D97-AF65-F5344CB8AC3E}">
        <p14:creationId xmlns:p14="http://schemas.microsoft.com/office/powerpoint/2010/main" val="250366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D5B002-B24E-F207-08E6-FCDAD48CBE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3F3462-FC88-B35F-1D8E-2015A638C4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E6FBE9-6538-645A-DA44-55DA5824F7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C0479E-5FBF-4DAB-BEFF-1DE763A3CC4E}" type="datetimeFigureOut">
              <a:rPr lang="en-GB" smtClean="0"/>
              <a:t>05/06/2022</a:t>
            </a:fld>
            <a:endParaRPr lang="en-GB"/>
          </a:p>
        </p:txBody>
      </p:sp>
      <p:sp>
        <p:nvSpPr>
          <p:cNvPr id="5" name="Footer Placeholder 4">
            <a:extLst>
              <a:ext uri="{FF2B5EF4-FFF2-40B4-BE49-F238E27FC236}">
                <a16:creationId xmlns:a16="http://schemas.microsoft.com/office/drawing/2014/main" id="{C05EAD21-941B-1E16-1206-4D2BB7E88E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89D5369-3BFF-3EF6-08A3-8E5BD9E080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1A5CB4-38CB-4AC5-9BE2-2DFB126E79BF}" type="slidenum">
              <a:rPr lang="en-GB" smtClean="0"/>
              <a:t>‹#›</a:t>
            </a:fld>
            <a:endParaRPr lang="en-GB"/>
          </a:p>
        </p:txBody>
      </p:sp>
    </p:spTree>
    <p:extLst>
      <p:ext uri="{BB962C8B-B14F-4D97-AF65-F5344CB8AC3E}">
        <p14:creationId xmlns:p14="http://schemas.microsoft.com/office/powerpoint/2010/main" val="25419799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5.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6.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9.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hyperlink" Target="https://www.sciencedirect.com/science/article/pii/B9780124080560000163" TargetMode="External"/><Relationship Id="rId13"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hyperlink" Target="https://sciencedirect.com/science/article/pii/B9780124159341000078" TargetMode="External"/><Relationship Id="rId12" Type="http://schemas.openxmlformats.org/officeDocument/2006/relationships/hyperlink" Target="https://link.springer.com/chaper/10.1007/978-1-4842-3870-3_4" TargetMode="Externa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s://www.sciencedirect.com/science/article/pii/B012227240400072" TargetMode="External"/><Relationship Id="rId11" Type="http://schemas.openxmlformats.org/officeDocument/2006/relationships/hyperlink" Target="https://www.professionalacademy.com/blogs/what-are-smart-objectives-and-how-do-i-apply-them/" TargetMode="External"/><Relationship Id="rId5" Type="http://schemas.openxmlformats.org/officeDocument/2006/relationships/hyperlink" Target="https://asana.com/resources/project-managment-methodologies" TargetMode="External"/><Relationship Id="rId10" Type="http://schemas.openxmlformats.org/officeDocument/2006/relationships/hyperlink" Target="https://www.gantt.com/" TargetMode="External"/><Relationship Id="rId4" Type="http://schemas.openxmlformats.org/officeDocument/2006/relationships/notesSlide" Target="../notesSlides/notesSlide17.xml"/><Relationship Id="rId9" Type="http://schemas.openxmlformats.org/officeDocument/2006/relationships/hyperlink" Target="https://www.sciencedirect.com/science/article/pii/B9780128024072000034"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journals/sagepub.com/doi/10.1177/0792150918793734" TargetMode="External"/><Relationship Id="rId3" Type="http://schemas.openxmlformats.org/officeDocument/2006/relationships/slideLayout" Target="../slideLayouts/slideLayout2.xml"/><Relationship Id="rId7" Type="http://schemas.openxmlformats.org/officeDocument/2006/relationships/hyperlink" Target="https://www.investopedia.com/terms/r/request-for-proposal.asp" TargetMode="External"/><Relationship Id="rId12" Type="http://schemas.openxmlformats.org/officeDocument/2006/relationships/image" Target="../media/image1.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hyperlink" Target="https://www.investopedia.com/terms/p/project-management.asp" TargetMode="External"/><Relationship Id="rId11" Type="http://schemas.openxmlformats.org/officeDocument/2006/relationships/hyperlink" Target="https://www.sciencedirect.com/science/article/pii/B9780124080560000163" TargetMode="External"/><Relationship Id="rId5" Type="http://schemas.openxmlformats.org/officeDocument/2006/relationships/hyperlink" Target="https://www.instron.com/en-gb/our-company/library/test-types/tensile-test" TargetMode="External"/><Relationship Id="rId10" Type="http://schemas.openxmlformats.org/officeDocument/2006/relationships/hyperlink" Target="https://journals.satffs.ac.uk/" TargetMode="External"/><Relationship Id="rId4" Type="http://schemas.openxmlformats.org/officeDocument/2006/relationships/notesSlide" Target="../notesSlides/notesSlide18.xml"/><Relationship Id="rId9" Type="http://schemas.openxmlformats.org/officeDocument/2006/relationships/hyperlink" Target="https://www.researchgate.net/profile/aidin-salamzaden/publication/328630849_The_importance_of_communication_in_business_communication"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sciencedirect.com/science/article/pii/B9780124114616000174" TargetMode="External"/><Relationship Id="rId13"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hyperlink" Target="https://sciencedirect.com/science/article/pii/B9780124114616000186" TargetMode="External"/><Relationship Id="rId12" Type="http://schemas.openxmlformats.org/officeDocument/2006/relationships/hyperlink" Target="https://www.zwickroell.com/products/static-materials-testing-machines/universal-testing-machines-for-static-applications/" TargetMode="Externa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hyperlink" Target="https://www.educba.com/waterfall-model" TargetMode="External"/><Relationship Id="rId11" Type="http://schemas.openxmlformats.org/officeDocument/2006/relationships/hyperlink" Target="https://www.workfront.com/" TargetMode="External"/><Relationship Id="rId5" Type="http://schemas.openxmlformats.org/officeDocument/2006/relationships/hyperlink" Target="https://www.atlassion.com/agile/project-management-gantt-chart" TargetMode="External"/><Relationship Id="rId10" Type="http://schemas.openxmlformats.org/officeDocument/2006/relationships/hyperlink" Target="https://www.tandfonline.com/doi/abs/10.3846/16111699.2017.1279683" TargetMode="External"/><Relationship Id="rId4" Type="http://schemas.openxmlformats.org/officeDocument/2006/relationships/notesSlide" Target="../notesSlides/notesSlide19.xml"/><Relationship Id="rId9" Type="http://schemas.openxmlformats.org/officeDocument/2006/relationships/hyperlink" Target="http://economictimes.indiatimes.com/definition/autocratic-leadershi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248B8-25DD-8068-8F32-C54E281B72AB}"/>
              </a:ext>
            </a:extLst>
          </p:cNvPr>
          <p:cNvSpPr>
            <a:spLocks noGrp="1"/>
          </p:cNvSpPr>
          <p:nvPr>
            <p:ph type="ctrTitle"/>
          </p:nvPr>
        </p:nvSpPr>
        <p:spPr/>
        <p:txBody>
          <a:bodyPr/>
          <a:lstStyle/>
          <a:p>
            <a:r>
              <a:rPr lang="en-GB" b="1" dirty="0"/>
              <a:t>Commissioning a new </a:t>
            </a:r>
            <a:br>
              <a:rPr lang="en-GB" b="1" dirty="0"/>
            </a:br>
            <a:r>
              <a:rPr lang="en-GB" b="1" dirty="0"/>
              <a:t>Tensile Machine </a:t>
            </a:r>
          </a:p>
        </p:txBody>
      </p:sp>
      <p:sp>
        <p:nvSpPr>
          <p:cNvPr id="3" name="Subtitle 2">
            <a:extLst>
              <a:ext uri="{FF2B5EF4-FFF2-40B4-BE49-F238E27FC236}">
                <a16:creationId xmlns:a16="http://schemas.microsoft.com/office/drawing/2014/main" id="{5FD9BC57-9171-1E68-32FD-1F8E56AB3403}"/>
              </a:ext>
            </a:extLst>
          </p:cNvPr>
          <p:cNvSpPr>
            <a:spLocks noGrp="1"/>
          </p:cNvSpPr>
          <p:nvPr>
            <p:ph type="subTitle" idx="1"/>
          </p:nvPr>
        </p:nvSpPr>
        <p:spPr/>
        <p:txBody>
          <a:bodyPr/>
          <a:lstStyle/>
          <a:p>
            <a:r>
              <a:rPr lang="en-GB" dirty="0"/>
              <a:t>Module: AMCA5009 </a:t>
            </a:r>
          </a:p>
          <a:p>
            <a:r>
              <a:rPr lang="en-GB" dirty="0"/>
              <a:t>Assessment: Project </a:t>
            </a:r>
          </a:p>
          <a:p>
            <a:r>
              <a:rPr lang="en-GB" dirty="0"/>
              <a:t>Student number: 2114818</a:t>
            </a:r>
          </a:p>
        </p:txBody>
      </p:sp>
      <p:pic>
        <p:nvPicPr>
          <p:cNvPr id="6" name="Audio 5">
            <a:hlinkClick r:id="" action="ppaction://media"/>
            <a:extLst>
              <a:ext uri="{FF2B5EF4-FFF2-40B4-BE49-F238E27FC236}">
                <a16:creationId xmlns:a16="http://schemas.microsoft.com/office/drawing/2014/main" id="{3CB09B7C-5CC6-66BB-0EBB-1B599A654BC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230454303"/>
      </p:ext>
    </p:extLst>
  </p:cSld>
  <p:clrMapOvr>
    <a:masterClrMapping/>
  </p:clrMapOvr>
  <mc:AlternateContent xmlns:mc="http://schemas.openxmlformats.org/markup-compatibility/2006">
    <mc:Choice xmlns:p14="http://schemas.microsoft.com/office/powerpoint/2010/main" Requires="p14">
      <p:transition spd="slow" p14:dur="2000" advTm="20342"/>
    </mc:Choice>
    <mc:Fallback>
      <p:transition spd="slow" advTm="203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301BA-7A73-5EC6-BBA8-7368EA3EF285}"/>
              </a:ext>
            </a:extLst>
          </p:cNvPr>
          <p:cNvSpPr>
            <a:spLocks noGrp="1"/>
          </p:cNvSpPr>
          <p:nvPr>
            <p:ph type="title"/>
          </p:nvPr>
        </p:nvSpPr>
        <p:spPr/>
        <p:txBody>
          <a:bodyPr>
            <a:normAutofit/>
          </a:bodyPr>
          <a:lstStyle/>
          <a:p>
            <a:r>
              <a:rPr lang="en-GB" sz="5000" b="1" dirty="0"/>
              <a:t>Contents</a:t>
            </a:r>
            <a:r>
              <a:rPr lang="en-GB" sz="5000" dirty="0"/>
              <a:t> </a:t>
            </a:r>
          </a:p>
        </p:txBody>
      </p:sp>
      <p:sp>
        <p:nvSpPr>
          <p:cNvPr id="3" name="Content Placeholder 2">
            <a:extLst>
              <a:ext uri="{FF2B5EF4-FFF2-40B4-BE49-F238E27FC236}">
                <a16:creationId xmlns:a16="http://schemas.microsoft.com/office/drawing/2014/main" id="{84F10DC5-DCD6-330A-6917-DDCB50FEC405}"/>
              </a:ext>
            </a:extLst>
          </p:cNvPr>
          <p:cNvSpPr>
            <a:spLocks noGrp="1"/>
          </p:cNvSpPr>
          <p:nvPr>
            <p:ph idx="1"/>
          </p:nvPr>
        </p:nvSpPr>
        <p:spPr/>
        <p:txBody>
          <a:bodyPr>
            <a:normAutofit lnSpcReduction="10000"/>
          </a:bodyPr>
          <a:lstStyle/>
          <a:p>
            <a:r>
              <a:rPr lang="en-GB" dirty="0"/>
              <a:t>Background </a:t>
            </a:r>
          </a:p>
          <a:p>
            <a:r>
              <a:rPr lang="en-GB" dirty="0"/>
              <a:t>Aim </a:t>
            </a:r>
          </a:p>
          <a:p>
            <a:r>
              <a:rPr lang="en-GB" dirty="0"/>
              <a:t>Gantt Chart </a:t>
            </a:r>
          </a:p>
          <a:p>
            <a:r>
              <a:rPr lang="en-GB" dirty="0"/>
              <a:t>Planning and Methodology</a:t>
            </a:r>
          </a:p>
          <a:p>
            <a:r>
              <a:rPr lang="en-GB" dirty="0"/>
              <a:t>Analysis of the Project </a:t>
            </a:r>
          </a:p>
          <a:p>
            <a:r>
              <a:rPr lang="en-GB" dirty="0"/>
              <a:t>Evaluation</a:t>
            </a:r>
          </a:p>
          <a:p>
            <a:r>
              <a:rPr lang="en-GB" dirty="0"/>
              <a:t>Reflection </a:t>
            </a:r>
          </a:p>
          <a:p>
            <a:r>
              <a:rPr lang="en-GB" dirty="0"/>
              <a:t>Conclusion </a:t>
            </a:r>
          </a:p>
          <a:p>
            <a:r>
              <a:rPr lang="en-GB" dirty="0"/>
              <a:t>Reference List </a:t>
            </a:r>
          </a:p>
        </p:txBody>
      </p:sp>
      <p:pic>
        <p:nvPicPr>
          <p:cNvPr id="6" name="Audio 5">
            <a:hlinkClick r:id="" action="ppaction://media"/>
            <a:extLst>
              <a:ext uri="{FF2B5EF4-FFF2-40B4-BE49-F238E27FC236}">
                <a16:creationId xmlns:a16="http://schemas.microsoft.com/office/drawing/2014/main" id="{3437723B-1C7F-DD57-F76C-50574CDDC68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228740142"/>
      </p:ext>
    </p:extLst>
  </p:cSld>
  <p:clrMapOvr>
    <a:masterClrMapping/>
  </p:clrMapOvr>
  <mc:AlternateContent xmlns:mc="http://schemas.openxmlformats.org/markup-compatibility/2006">
    <mc:Choice xmlns:p14="http://schemas.microsoft.com/office/powerpoint/2010/main" Requires="p14">
      <p:transition spd="slow" p14:dur="2000" advTm="28222"/>
    </mc:Choice>
    <mc:Fallback>
      <p:transition spd="slow" advTm="282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862BC-94F2-5918-F804-AEC5ABFC1069}"/>
              </a:ext>
            </a:extLst>
          </p:cNvPr>
          <p:cNvSpPr>
            <a:spLocks noGrp="1"/>
          </p:cNvSpPr>
          <p:nvPr>
            <p:ph type="title"/>
          </p:nvPr>
        </p:nvSpPr>
        <p:spPr/>
        <p:txBody>
          <a:bodyPr>
            <a:normAutofit/>
          </a:bodyPr>
          <a:lstStyle/>
          <a:p>
            <a:r>
              <a:rPr lang="en-GB" sz="5000" b="1" dirty="0"/>
              <a:t>Background </a:t>
            </a:r>
          </a:p>
        </p:txBody>
      </p:sp>
      <p:sp>
        <p:nvSpPr>
          <p:cNvPr id="3" name="Content Placeholder 2">
            <a:extLst>
              <a:ext uri="{FF2B5EF4-FFF2-40B4-BE49-F238E27FC236}">
                <a16:creationId xmlns:a16="http://schemas.microsoft.com/office/drawing/2014/main" id="{56556F8C-99A2-9530-8D96-CD8893940B9E}"/>
              </a:ext>
            </a:extLst>
          </p:cNvPr>
          <p:cNvSpPr>
            <a:spLocks noGrp="1"/>
          </p:cNvSpPr>
          <p:nvPr>
            <p:ph sz="half" idx="1"/>
          </p:nvPr>
        </p:nvSpPr>
        <p:spPr/>
        <p:txBody>
          <a:bodyPr/>
          <a:lstStyle/>
          <a:p>
            <a:r>
              <a:rPr lang="en-GB" dirty="0"/>
              <a:t>Background</a:t>
            </a:r>
          </a:p>
          <a:p>
            <a:r>
              <a:rPr lang="en-GB" dirty="0"/>
              <a:t>What is a tensile machine and what is its purpose? (Instron, no date; Zwick/</a:t>
            </a:r>
            <a:r>
              <a:rPr lang="en-GB" dirty="0" err="1"/>
              <a:t>Roell</a:t>
            </a:r>
            <a:r>
              <a:rPr lang="en-GB" dirty="0"/>
              <a:t>, 2002))</a:t>
            </a:r>
          </a:p>
          <a:p>
            <a:r>
              <a:rPr lang="en-GB" dirty="0"/>
              <a:t>Purchasing new Tensile Machine </a:t>
            </a:r>
          </a:p>
          <a:p>
            <a:r>
              <a:rPr lang="en-GB" dirty="0"/>
              <a:t>Round robin test.</a:t>
            </a:r>
          </a:p>
          <a:p>
            <a:endParaRPr lang="en-GB" dirty="0"/>
          </a:p>
        </p:txBody>
      </p:sp>
      <p:pic>
        <p:nvPicPr>
          <p:cNvPr id="3078" name="Picture 6" descr="Improving Tata's Recruitment Selection Process">
            <a:extLst>
              <a:ext uri="{FF2B5EF4-FFF2-40B4-BE49-F238E27FC236}">
                <a16:creationId xmlns:a16="http://schemas.microsoft.com/office/drawing/2014/main" id="{87893E24-EF7E-2FEB-4645-37A37CFC52F6}"/>
              </a:ext>
            </a:extLst>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bwMode="auto">
          <a:xfrm>
            <a:off x="6172200" y="1535723"/>
            <a:ext cx="5562600" cy="4351338"/>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348427AF-1F92-9509-BB11-8BD0D989C91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864068933"/>
      </p:ext>
    </p:extLst>
  </p:cSld>
  <p:clrMapOvr>
    <a:masterClrMapping/>
  </p:clrMapOvr>
  <mc:AlternateContent xmlns:mc="http://schemas.openxmlformats.org/markup-compatibility/2006">
    <mc:Choice xmlns:p14="http://schemas.microsoft.com/office/powerpoint/2010/main" Requires="p14">
      <p:transition spd="slow" p14:dur="2000" advTm="97161"/>
    </mc:Choice>
    <mc:Fallback>
      <p:transition spd="slow" advTm="971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D5E2B-1273-2D4D-37A0-1A82E8B47138}"/>
              </a:ext>
            </a:extLst>
          </p:cNvPr>
          <p:cNvSpPr>
            <a:spLocks noGrp="1"/>
          </p:cNvSpPr>
          <p:nvPr>
            <p:ph type="title"/>
          </p:nvPr>
        </p:nvSpPr>
        <p:spPr/>
        <p:txBody>
          <a:bodyPr>
            <a:normAutofit/>
          </a:bodyPr>
          <a:lstStyle/>
          <a:p>
            <a:r>
              <a:rPr lang="en-GB" sz="5000" b="1" dirty="0"/>
              <a:t>Aim </a:t>
            </a:r>
          </a:p>
        </p:txBody>
      </p:sp>
      <p:sp>
        <p:nvSpPr>
          <p:cNvPr id="3" name="Content Placeholder 2">
            <a:extLst>
              <a:ext uri="{FF2B5EF4-FFF2-40B4-BE49-F238E27FC236}">
                <a16:creationId xmlns:a16="http://schemas.microsoft.com/office/drawing/2014/main" id="{3D61A2FA-7D15-E660-79BC-CCA79B72049F}"/>
              </a:ext>
            </a:extLst>
          </p:cNvPr>
          <p:cNvSpPr>
            <a:spLocks noGrp="1"/>
          </p:cNvSpPr>
          <p:nvPr>
            <p:ph sz="half" idx="1"/>
          </p:nvPr>
        </p:nvSpPr>
        <p:spPr/>
        <p:txBody>
          <a:bodyPr>
            <a:normAutofit/>
          </a:bodyPr>
          <a:lstStyle/>
          <a:p>
            <a:r>
              <a:rPr lang="en-GB" sz="4000" dirty="0"/>
              <a:t>What was the aim of this project?</a:t>
            </a:r>
          </a:p>
          <a:p>
            <a:r>
              <a:rPr lang="en-GB" sz="4000" dirty="0"/>
              <a:t>The commissioning of the new tensile machine </a:t>
            </a:r>
          </a:p>
          <a:p>
            <a:r>
              <a:rPr lang="en-GB" sz="4000" dirty="0"/>
              <a:t>How was this achieved? </a:t>
            </a:r>
          </a:p>
        </p:txBody>
      </p:sp>
      <p:pic>
        <p:nvPicPr>
          <p:cNvPr id="4100" name="Picture 4">
            <a:extLst>
              <a:ext uri="{FF2B5EF4-FFF2-40B4-BE49-F238E27FC236}">
                <a16:creationId xmlns:a16="http://schemas.microsoft.com/office/drawing/2014/main" id="{ECF9250E-0B6A-4A40-58B8-C0632C71BBC9}"/>
              </a:ext>
            </a:extLst>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bwMode="auto">
          <a:xfrm>
            <a:off x="6172199" y="480646"/>
            <a:ext cx="5703277" cy="5439508"/>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539DD34B-FB54-001C-DC18-1CA44244993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734581420"/>
      </p:ext>
    </p:extLst>
  </p:cSld>
  <p:clrMapOvr>
    <a:masterClrMapping/>
  </p:clrMapOvr>
  <mc:AlternateContent xmlns:mc="http://schemas.openxmlformats.org/markup-compatibility/2006">
    <mc:Choice xmlns:p14="http://schemas.microsoft.com/office/powerpoint/2010/main" Requires="p14">
      <p:transition spd="slow" p14:dur="2000" advTm="46286"/>
    </mc:Choice>
    <mc:Fallback>
      <p:transition spd="slow" advTm="46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2786C-3274-EADD-CB03-FDB7BDEE88F5}"/>
              </a:ext>
            </a:extLst>
          </p:cNvPr>
          <p:cNvSpPr>
            <a:spLocks noGrp="1"/>
          </p:cNvSpPr>
          <p:nvPr>
            <p:ph type="title"/>
          </p:nvPr>
        </p:nvSpPr>
        <p:spPr>
          <a:xfrm>
            <a:off x="633046" y="365126"/>
            <a:ext cx="10720754" cy="1018198"/>
          </a:xfrm>
        </p:spPr>
        <p:txBody>
          <a:bodyPr>
            <a:normAutofit/>
          </a:bodyPr>
          <a:lstStyle/>
          <a:p>
            <a:r>
              <a:rPr lang="en-GB" sz="5000" b="1" dirty="0"/>
              <a:t>Gantt Chart</a:t>
            </a:r>
          </a:p>
        </p:txBody>
      </p:sp>
      <p:pic>
        <p:nvPicPr>
          <p:cNvPr id="4" name="Picture 3" descr="Graphical user interface&#10;&#10;Description automatically generated">
            <a:extLst>
              <a:ext uri="{FF2B5EF4-FFF2-40B4-BE49-F238E27FC236}">
                <a16:creationId xmlns:a16="http://schemas.microsoft.com/office/drawing/2014/main" id="{645804B3-613C-FB55-1066-138DE8803EF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33045" y="1383324"/>
            <a:ext cx="10832123" cy="4712677"/>
          </a:xfrm>
          <a:prstGeom prst="rect">
            <a:avLst/>
          </a:prstGeom>
        </p:spPr>
      </p:pic>
      <p:pic>
        <p:nvPicPr>
          <p:cNvPr id="3" name="Audio 2">
            <a:hlinkClick r:id="" action="ppaction://media"/>
            <a:extLst>
              <a:ext uri="{FF2B5EF4-FFF2-40B4-BE49-F238E27FC236}">
                <a16:creationId xmlns:a16="http://schemas.microsoft.com/office/drawing/2014/main" id="{2AF94D60-5AD9-9CB5-775D-694EC9D3337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82930094"/>
      </p:ext>
    </p:extLst>
  </p:cSld>
  <p:clrMapOvr>
    <a:masterClrMapping/>
  </p:clrMapOvr>
  <mc:AlternateContent xmlns:mc="http://schemas.openxmlformats.org/markup-compatibility/2006">
    <mc:Choice xmlns:p14="http://schemas.microsoft.com/office/powerpoint/2010/main" Requires="p14">
      <p:transition spd="slow" p14:dur="2000" advTm="20559"/>
    </mc:Choice>
    <mc:Fallback>
      <p:transition spd="slow" advTm="205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5FF10-DAD8-BF64-C018-42E202E7F630}"/>
              </a:ext>
            </a:extLst>
          </p:cNvPr>
          <p:cNvSpPr>
            <a:spLocks noGrp="1"/>
          </p:cNvSpPr>
          <p:nvPr>
            <p:ph type="title"/>
          </p:nvPr>
        </p:nvSpPr>
        <p:spPr/>
        <p:txBody>
          <a:bodyPr>
            <a:normAutofit/>
          </a:bodyPr>
          <a:lstStyle/>
          <a:p>
            <a:r>
              <a:rPr lang="en-GB" sz="5000" b="1" dirty="0"/>
              <a:t>Planning and Methodology</a:t>
            </a:r>
          </a:p>
        </p:txBody>
      </p:sp>
      <p:sp>
        <p:nvSpPr>
          <p:cNvPr id="3" name="Content Placeholder 2">
            <a:extLst>
              <a:ext uri="{FF2B5EF4-FFF2-40B4-BE49-F238E27FC236}">
                <a16:creationId xmlns:a16="http://schemas.microsoft.com/office/drawing/2014/main" id="{6BF72BA0-0084-833E-E37C-543A57BD5E4D}"/>
              </a:ext>
            </a:extLst>
          </p:cNvPr>
          <p:cNvSpPr>
            <a:spLocks noGrp="1"/>
          </p:cNvSpPr>
          <p:nvPr>
            <p:ph sz="half" idx="1"/>
          </p:nvPr>
        </p:nvSpPr>
        <p:spPr/>
        <p:txBody>
          <a:bodyPr/>
          <a:lstStyle/>
          <a:p>
            <a:pPr marL="0" indent="0">
              <a:buNone/>
            </a:pPr>
            <a:r>
              <a:rPr lang="en-GB" dirty="0"/>
              <a:t>Different factors that were considered for the project:</a:t>
            </a:r>
          </a:p>
          <a:p>
            <a:r>
              <a:rPr lang="en-GB" dirty="0"/>
              <a:t>Budget</a:t>
            </a:r>
          </a:p>
          <a:p>
            <a:r>
              <a:rPr lang="en-GB" dirty="0"/>
              <a:t>Management styles, the team and communication</a:t>
            </a:r>
          </a:p>
          <a:p>
            <a:r>
              <a:rPr lang="en-GB" dirty="0"/>
              <a:t>Timescale </a:t>
            </a:r>
          </a:p>
          <a:p>
            <a:r>
              <a:rPr lang="en-GB" dirty="0"/>
              <a:t>Methodologies </a:t>
            </a:r>
          </a:p>
        </p:txBody>
      </p:sp>
      <p:pic>
        <p:nvPicPr>
          <p:cNvPr id="5122" name="Picture 2" descr="Circular Arrows Diagram With Plan Prepare Practice Words 3d Rendering Stock  Photo - Download Image Now - iStock">
            <a:extLst>
              <a:ext uri="{FF2B5EF4-FFF2-40B4-BE49-F238E27FC236}">
                <a16:creationId xmlns:a16="http://schemas.microsoft.com/office/drawing/2014/main" id="{E2A46F75-5E7B-61D2-2858-9F7BEF1F9D5C}"/>
              </a:ext>
            </a:extLst>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bwMode="auto">
          <a:xfrm>
            <a:off x="5662245" y="1488831"/>
            <a:ext cx="6529755" cy="5190598"/>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0940363C-0407-7DD0-E5DA-1B64ADF8F0B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59860102"/>
      </p:ext>
    </p:extLst>
  </p:cSld>
  <p:clrMapOvr>
    <a:masterClrMapping/>
  </p:clrMapOvr>
  <mc:AlternateContent xmlns:mc="http://schemas.openxmlformats.org/markup-compatibility/2006">
    <mc:Choice xmlns:p14="http://schemas.microsoft.com/office/powerpoint/2010/main" Requires="p14">
      <p:transition spd="slow" p14:dur="2000" advTm="10807"/>
    </mc:Choice>
    <mc:Fallback>
      <p:transition spd="slow" advTm="108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6AC43-E2E1-7874-2E41-BB7724AF4604}"/>
              </a:ext>
            </a:extLst>
          </p:cNvPr>
          <p:cNvSpPr>
            <a:spLocks noGrp="1"/>
          </p:cNvSpPr>
          <p:nvPr>
            <p:ph type="title"/>
          </p:nvPr>
        </p:nvSpPr>
        <p:spPr/>
        <p:txBody>
          <a:bodyPr>
            <a:normAutofit/>
          </a:bodyPr>
          <a:lstStyle/>
          <a:p>
            <a:r>
              <a:rPr lang="en-GB" sz="5000" b="1" dirty="0"/>
              <a:t>Planning and Budget</a:t>
            </a:r>
          </a:p>
        </p:txBody>
      </p:sp>
      <p:sp>
        <p:nvSpPr>
          <p:cNvPr id="3" name="Content Placeholder 2">
            <a:extLst>
              <a:ext uri="{FF2B5EF4-FFF2-40B4-BE49-F238E27FC236}">
                <a16:creationId xmlns:a16="http://schemas.microsoft.com/office/drawing/2014/main" id="{BD21D082-B73F-5F4B-7AF7-1C98DC6E3E64}"/>
              </a:ext>
            </a:extLst>
          </p:cNvPr>
          <p:cNvSpPr>
            <a:spLocks noGrp="1"/>
          </p:cNvSpPr>
          <p:nvPr>
            <p:ph sz="half" idx="1"/>
          </p:nvPr>
        </p:nvSpPr>
        <p:spPr>
          <a:xfrm>
            <a:off x="838200" y="1793631"/>
            <a:ext cx="4167554" cy="4383332"/>
          </a:xfrm>
        </p:spPr>
        <p:txBody>
          <a:bodyPr>
            <a:normAutofit/>
          </a:bodyPr>
          <a:lstStyle/>
          <a:p>
            <a:pPr marL="0" indent="0">
              <a:buNone/>
            </a:pPr>
            <a:r>
              <a:rPr lang="en-GB" b="1" dirty="0"/>
              <a:t>Budget </a:t>
            </a:r>
          </a:p>
          <a:p>
            <a:r>
              <a:rPr lang="en-GB" dirty="0"/>
              <a:t>£5000</a:t>
            </a:r>
          </a:p>
          <a:p>
            <a:r>
              <a:rPr lang="en-GB" dirty="0"/>
              <a:t>All samples</a:t>
            </a:r>
          </a:p>
          <a:p>
            <a:r>
              <a:rPr lang="en-GB" dirty="0"/>
              <a:t>Electricity</a:t>
            </a:r>
          </a:p>
          <a:p>
            <a:r>
              <a:rPr lang="en-GB" dirty="0"/>
              <a:t>PPE</a:t>
            </a:r>
          </a:p>
          <a:p>
            <a:r>
              <a:rPr lang="en-GB" dirty="0"/>
              <a:t>Shipping costs</a:t>
            </a:r>
          </a:p>
        </p:txBody>
      </p:sp>
      <p:sp>
        <p:nvSpPr>
          <p:cNvPr id="4" name="Content Placeholder 3">
            <a:extLst>
              <a:ext uri="{FF2B5EF4-FFF2-40B4-BE49-F238E27FC236}">
                <a16:creationId xmlns:a16="http://schemas.microsoft.com/office/drawing/2014/main" id="{0E3E407D-77F9-BA3C-26D9-5428CEF23BCD}"/>
              </a:ext>
            </a:extLst>
          </p:cNvPr>
          <p:cNvSpPr>
            <a:spLocks noGrp="1"/>
          </p:cNvSpPr>
          <p:nvPr>
            <p:ph sz="half" idx="2"/>
          </p:nvPr>
        </p:nvSpPr>
        <p:spPr>
          <a:xfrm>
            <a:off x="5533292" y="1500554"/>
            <a:ext cx="6131170" cy="4865077"/>
          </a:xfrm>
        </p:spPr>
        <p:txBody>
          <a:bodyPr>
            <a:normAutofit/>
          </a:bodyPr>
          <a:lstStyle/>
          <a:p>
            <a:pPr marL="0" indent="0">
              <a:buNone/>
            </a:pPr>
            <a:r>
              <a:rPr lang="en-GB" b="1" dirty="0"/>
              <a:t>Request for Proposal (RFP) made by TATA STEEL which:</a:t>
            </a:r>
          </a:p>
          <a:p>
            <a:r>
              <a:rPr lang="en-GB" dirty="0"/>
              <a:t>Announces the project</a:t>
            </a:r>
          </a:p>
          <a:p>
            <a:r>
              <a:rPr lang="en-GB" dirty="0"/>
              <a:t>Invites bids from professional contractors</a:t>
            </a:r>
          </a:p>
          <a:p>
            <a:r>
              <a:rPr lang="en-GB" dirty="0"/>
              <a:t>Confirms the project is proceeding, inviting qualified candidates to apply to undertake the project.</a:t>
            </a:r>
          </a:p>
          <a:p>
            <a:pPr marL="0" indent="0">
              <a:buNone/>
            </a:pPr>
            <a:r>
              <a:rPr lang="en-GB" b="1" dirty="0"/>
              <a:t>Result – the project to stay at </a:t>
            </a:r>
            <a:r>
              <a:rPr lang="en-GB" b="1" dirty="0" err="1"/>
              <a:t>Trostre</a:t>
            </a:r>
            <a:r>
              <a:rPr lang="en-GB" b="1" dirty="0"/>
              <a:t> due to capability and knowledge at this plant.  </a:t>
            </a:r>
          </a:p>
        </p:txBody>
      </p:sp>
      <p:pic>
        <p:nvPicPr>
          <p:cNvPr id="5" name="Audio 4">
            <a:hlinkClick r:id="" action="ppaction://media"/>
            <a:extLst>
              <a:ext uri="{FF2B5EF4-FFF2-40B4-BE49-F238E27FC236}">
                <a16:creationId xmlns:a16="http://schemas.microsoft.com/office/drawing/2014/main" id="{16908861-3439-851E-5543-CC0E5868313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46278543"/>
      </p:ext>
    </p:extLst>
  </p:cSld>
  <p:clrMapOvr>
    <a:masterClrMapping/>
  </p:clrMapOvr>
  <mc:AlternateContent xmlns:mc="http://schemas.openxmlformats.org/markup-compatibility/2006">
    <mc:Choice xmlns:p14="http://schemas.microsoft.com/office/powerpoint/2010/main" Requires="p14">
      <p:transition spd="slow" p14:dur="2000" advTm="39877"/>
    </mc:Choice>
    <mc:Fallback>
      <p:transition spd="slow" advTm="398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FBAA7-0020-91DE-8AF3-9825A9B92C48}"/>
              </a:ext>
            </a:extLst>
          </p:cNvPr>
          <p:cNvSpPr>
            <a:spLocks noGrp="1"/>
          </p:cNvSpPr>
          <p:nvPr>
            <p:ph type="title"/>
          </p:nvPr>
        </p:nvSpPr>
        <p:spPr>
          <a:xfrm>
            <a:off x="586154" y="365125"/>
            <a:ext cx="10767646" cy="1325563"/>
          </a:xfrm>
        </p:spPr>
        <p:txBody>
          <a:bodyPr>
            <a:normAutofit/>
          </a:bodyPr>
          <a:lstStyle/>
          <a:p>
            <a:r>
              <a:rPr lang="en-GB" sz="5000" b="1" dirty="0"/>
              <a:t>Planning and style</a:t>
            </a:r>
          </a:p>
        </p:txBody>
      </p:sp>
      <p:sp>
        <p:nvSpPr>
          <p:cNvPr id="3" name="Content Placeholder 2">
            <a:extLst>
              <a:ext uri="{FF2B5EF4-FFF2-40B4-BE49-F238E27FC236}">
                <a16:creationId xmlns:a16="http://schemas.microsoft.com/office/drawing/2014/main" id="{6CAA9E2F-49BF-34D1-B66B-AF90A8632BB7}"/>
              </a:ext>
            </a:extLst>
          </p:cNvPr>
          <p:cNvSpPr>
            <a:spLocks noGrp="1"/>
          </p:cNvSpPr>
          <p:nvPr>
            <p:ph sz="half" idx="1"/>
          </p:nvPr>
        </p:nvSpPr>
        <p:spPr>
          <a:xfrm>
            <a:off x="586154" y="1825625"/>
            <a:ext cx="5433646" cy="4351338"/>
          </a:xfrm>
        </p:spPr>
        <p:txBody>
          <a:bodyPr>
            <a:normAutofit fontScale="92500" lnSpcReduction="20000"/>
          </a:bodyPr>
          <a:lstStyle/>
          <a:p>
            <a:pPr marL="0" indent="0">
              <a:buNone/>
            </a:pPr>
            <a:r>
              <a:rPr lang="en-GB" b="1" dirty="0"/>
              <a:t>Why management styles?</a:t>
            </a:r>
          </a:p>
          <a:p>
            <a:pPr>
              <a:buFont typeface="Wingdings" panose="05000000000000000000" pitchFamily="2" charset="2"/>
              <a:buChar char="ü"/>
            </a:pPr>
            <a:r>
              <a:rPr lang="en-GB" dirty="0"/>
              <a:t>Planning</a:t>
            </a:r>
          </a:p>
          <a:p>
            <a:pPr>
              <a:buFont typeface="Wingdings" panose="05000000000000000000" pitchFamily="2" charset="2"/>
              <a:buChar char="ü"/>
            </a:pPr>
            <a:r>
              <a:rPr lang="en-GB" dirty="0"/>
              <a:t>Organisation</a:t>
            </a:r>
          </a:p>
          <a:p>
            <a:pPr>
              <a:buFont typeface="Wingdings" panose="05000000000000000000" pitchFamily="2" charset="2"/>
              <a:buChar char="ü"/>
            </a:pPr>
            <a:r>
              <a:rPr lang="en-GB" dirty="0"/>
              <a:t>Decisions</a:t>
            </a:r>
          </a:p>
          <a:p>
            <a:pPr>
              <a:buFont typeface="Wingdings" panose="05000000000000000000" pitchFamily="2" charset="2"/>
              <a:buChar char="ü"/>
            </a:pPr>
            <a:r>
              <a:rPr lang="en-GB" dirty="0"/>
              <a:t>Delegation</a:t>
            </a:r>
          </a:p>
          <a:p>
            <a:pPr>
              <a:buFont typeface="Wingdings" panose="05000000000000000000" pitchFamily="2" charset="2"/>
              <a:buChar char="ü"/>
            </a:pPr>
            <a:r>
              <a:rPr lang="en-GB" dirty="0"/>
              <a:t>Managing staff</a:t>
            </a:r>
          </a:p>
          <a:p>
            <a:pPr marL="0" indent="0" algn="r">
              <a:buNone/>
            </a:pPr>
            <a:r>
              <a:rPr lang="en-GB" dirty="0"/>
              <a:t>(Investopedia, 2021)</a:t>
            </a:r>
          </a:p>
          <a:p>
            <a:pPr marL="0" indent="0">
              <a:buNone/>
            </a:pPr>
            <a:r>
              <a:rPr lang="en-GB" b="1" dirty="0"/>
              <a:t>The management style chosen for this project:</a:t>
            </a:r>
          </a:p>
          <a:p>
            <a:pPr marL="0" indent="0">
              <a:buNone/>
            </a:pPr>
            <a:r>
              <a:rPr lang="en-GB" b="1" dirty="0"/>
              <a:t>AUTOCRATIC STYLE </a:t>
            </a:r>
          </a:p>
          <a:p>
            <a:pPr marL="0" indent="0" algn="r">
              <a:buNone/>
            </a:pPr>
            <a:r>
              <a:rPr lang="en-GB" dirty="0"/>
              <a:t>(</a:t>
            </a:r>
            <a:r>
              <a:rPr lang="en-GB" dirty="0" err="1"/>
              <a:t>Valamis</a:t>
            </a:r>
            <a:r>
              <a:rPr lang="en-GB" dirty="0"/>
              <a:t>, 2022)</a:t>
            </a:r>
          </a:p>
          <a:p>
            <a:pPr marL="0" indent="0">
              <a:buNone/>
            </a:pPr>
            <a:endParaRPr lang="en-GB" b="1" dirty="0"/>
          </a:p>
          <a:p>
            <a:endParaRPr lang="en-GB" dirty="0"/>
          </a:p>
        </p:txBody>
      </p:sp>
      <p:pic>
        <p:nvPicPr>
          <p:cNvPr id="8194" name="Picture 2" descr="Leadership styles: What you need to know">
            <a:extLst>
              <a:ext uri="{FF2B5EF4-FFF2-40B4-BE49-F238E27FC236}">
                <a16:creationId xmlns:a16="http://schemas.microsoft.com/office/drawing/2014/main" id="{68C78CAA-E28E-791F-A871-6823AC8E9788}"/>
              </a:ext>
            </a:extLst>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bwMode="auto">
          <a:xfrm>
            <a:off x="6096001" y="365125"/>
            <a:ext cx="5939692" cy="6127750"/>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0B4A1EFA-8512-D623-8D46-DD833FE45C9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789693565"/>
      </p:ext>
    </p:extLst>
  </p:cSld>
  <p:clrMapOvr>
    <a:masterClrMapping/>
  </p:clrMapOvr>
  <mc:AlternateContent xmlns:mc="http://schemas.openxmlformats.org/markup-compatibility/2006">
    <mc:Choice xmlns:p14="http://schemas.microsoft.com/office/powerpoint/2010/main" Requires="p14">
      <p:transition spd="slow" p14:dur="2000" advTm="70901"/>
    </mc:Choice>
    <mc:Fallback>
      <p:transition spd="slow" advTm="70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FBAA7-0020-91DE-8AF3-9825A9B92C48}"/>
              </a:ext>
            </a:extLst>
          </p:cNvPr>
          <p:cNvSpPr>
            <a:spLocks noGrp="1"/>
          </p:cNvSpPr>
          <p:nvPr>
            <p:ph type="title"/>
          </p:nvPr>
        </p:nvSpPr>
        <p:spPr/>
        <p:txBody>
          <a:bodyPr>
            <a:normAutofit/>
          </a:bodyPr>
          <a:lstStyle/>
          <a:p>
            <a:r>
              <a:rPr lang="en-GB" sz="5000" b="1" dirty="0"/>
              <a:t>Planning and timescale</a:t>
            </a:r>
          </a:p>
        </p:txBody>
      </p:sp>
      <p:sp>
        <p:nvSpPr>
          <p:cNvPr id="3" name="Content Placeholder 2">
            <a:extLst>
              <a:ext uri="{FF2B5EF4-FFF2-40B4-BE49-F238E27FC236}">
                <a16:creationId xmlns:a16="http://schemas.microsoft.com/office/drawing/2014/main" id="{6CAA9E2F-49BF-34D1-B66B-AF90A8632BB7}"/>
              </a:ext>
            </a:extLst>
          </p:cNvPr>
          <p:cNvSpPr>
            <a:spLocks noGrp="1"/>
          </p:cNvSpPr>
          <p:nvPr>
            <p:ph sz="half" idx="1"/>
          </p:nvPr>
        </p:nvSpPr>
        <p:spPr/>
        <p:txBody>
          <a:bodyPr/>
          <a:lstStyle/>
          <a:p>
            <a:pPr marL="0" indent="0">
              <a:buNone/>
            </a:pPr>
            <a:r>
              <a:rPr lang="en-GB" b="1" dirty="0"/>
              <a:t>Timeframe:</a:t>
            </a:r>
          </a:p>
          <a:p>
            <a:pPr marL="0" indent="0">
              <a:buNone/>
            </a:pPr>
            <a:endParaRPr lang="en-GB" b="1" dirty="0"/>
          </a:p>
          <a:p>
            <a:pPr marL="0" indent="0">
              <a:buNone/>
            </a:pPr>
            <a:r>
              <a:rPr lang="en-GB" b="1" dirty="0"/>
              <a:t>4 months</a:t>
            </a:r>
          </a:p>
          <a:p>
            <a:pPr marL="0" indent="0">
              <a:buNone/>
            </a:pPr>
            <a:endParaRPr lang="en-GB" b="1" dirty="0"/>
          </a:p>
          <a:p>
            <a:pPr marL="0" indent="0">
              <a:buNone/>
            </a:pPr>
            <a:r>
              <a:rPr lang="en-GB" b="1" dirty="0"/>
              <a:t>+ COVID-19</a:t>
            </a:r>
          </a:p>
          <a:p>
            <a:pPr marL="0" indent="0">
              <a:buNone/>
            </a:pPr>
            <a:endParaRPr lang="en-GB" b="1" dirty="0"/>
          </a:p>
          <a:p>
            <a:pPr marL="0" indent="0">
              <a:buNone/>
            </a:pPr>
            <a:r>
              <a:rPr lang="en-GB" b="1" dirty="0"/>
              <a:t> = 6 months</a:t>
            </a:r>
          </a:p>
        </p:txBody>
      </p:sp>
      <p:pic>
        <p:nvPicPr>
          <p:cNvPr id="9218" name="Picture 2" descr="timetable logo – Brownlow Integrated College">
            <a:extLst>
              <a:ext uri="{FF2B5EF4-FFF2-40B4-BE49-F238E27FC236}">
                <a16:creationId xmlns:a16="http://schemas.microsoft.com/office/drawing/2014/main" id="{2237E8ED-BA02-80A7-8505-83C62B22458A}"/>
              </a:ext>
            </a:extLst>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bwMode="auto">
          <a:xfrm>
            <a:off x="6587330" y="1477108"/>
            <a:ext cx="4995070" cy="4876800"/>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E7763650-0AE6-D30F-8F2E-6BDD6940A2B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65398958"/>
      </p:ext>
    </p:extLst>
  </p:cSld>
  <p:clrMapOvr>
    <a:masterClrMapping/>
  </p:clrMapOvr>
  <mc:AlternateContent xmlns:mc="http://schemas.openxmlformats.org/markup-compatibility/2006">
    <mc:Choice xmlns:p14="http://schemas.microsoft.com/office/powerpoint/2010/main" Requires="p14">
      <p:transition spd="slow" p14:dur="2000" advTm="62146"/>
    </mc:Choice>
    <mc:Fallback>
      <p:transition spd="slow" advTm="62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7EBA3-98FD-FCAD-D763-96379C498D5C}"/>
              </a:ext>
            </a:extLst>
          </p:cNvPr>
          <p:cNvSpPr>
            <a:spLocks noGrp="1"/>
          </p:cNvSpPr>
          <p:nvPr>
            <p:ph type="title"/>
          </p:nvPr>
        </p:nvSpPr>
        <p:spPr>
          <a:xfrm>
            <a:off x="468923" y="365126"/>
            <a:ext cx="11301046" cy="1018198"/>
          </a:xfrm>
        </p:spPr>
        <p:txBody>
          <a:bodyPr>
            <a:noAutofit/>
          </a:bodyPr>
          <a:lstStyle/>
          <a:p>
            <a:r>
              <a:rPr lang="en-GB" sz="5000" b="1" dirty="0"/>
              <a:t>Methodologies             The chosen </a:t>
            </a:r>
            <a:br>
              <a:rPr lang="en-GB" sz="5000" b="1" dirty="0"/>
            </a:br>
            <a:r>
              <a:rPr lang="en-GB" sz="5000" b="1" dirty="0"/>
              <a:t>considered…                  methodology…</a:t>
            </a:r>
          </a:p>
        </p:txBody>
      </p:sp>
      <p:sp>
        <p:nvSpPr>
          <p:cNvPr id="3" name="Content Placeholder 2">
            <a:extLst>
              <a:ext uri="{FF2B5EF4-FFF2-40B4-BE49-F238E27FC236}">
                <a16:creationId xmlns:a16="http://schemas.microsoft.com/office/drawing/2014/main" id="{AF1AB068-B778-19D1-06CA-5198913125BE}"/>
              </a:ext>
            </a:extLst>
          </p:cNvPr>
          <p:cNvSpPr>
            <a:spLocks noGrp="1"/>
          </p:cNvSpPr>
          <p:nvPr>
            <p:ph sz="half" idx="1"/>
          </p:nvPr>
        </p:nvSpPr>
        <p:spPr>
          <a:xfrm>
            <a:off x="668215" y="1758462"/>
            <a:ext cx="5351585" cy="4418501"/>
          </a:xfrm>
        </p:spPr>
        <p:txBody>
          <a:bodyPr>
            <a:normAutofit fontScale="77500" lnSpcReduction="20000"/>
          </a:bodyPr>
          <a:lstStyle/>
          <a:p>
            <a:pPr marL="0" indent="0">
              <a:buNone/>
            </a:pPr>
            <a:r>
              <a:rPr lang="en-GB" sz="3500" dirty="0"/>
              <a:t>Agile</a:t>
            </a:r>
          </a:p>
          <a:p>
            <a:pPr marL="0" indent="0">
              <a:buNone/>
            </a:pPr>
            <a:r>
              <a:rPr lang="en-GB" sz="3500" b="1" dirty="0">
                <a:solidFill>
                  <a:srgbClr val="FF0000"/>
                </a:solidFill>
              </a:rPr>
              <a:t>Waterfall</a:t>
            </a:r>
          </a:p>
          <a:p>
            <a:pPr marL="0" indent="0">
              <a:buNone/>
            </a:pPr>
            <a:r>
              <a:rPr lang="en-GB" sz="3500" dirty="0"/>
              <a:t>SCRUM</a:t>
            </a:r>
          </a:p>
          <a:p>
            <a:pPr marL="0" indent="0">
              <a:buNone/>
            </a:pPr>
            <a:r>
              <a:rPr lang="en-GB" sz="3500" dirty="0"/>
              <a:t>KANBAN</a:t>
            </a:r>
          </a:p>
          <a:p>
            <a:pPr marL="0" indent="0">
              <a:buNone/>
            </a:pPr>
            <a:r>
              <a:rPr lang="en-GB" sz="3500" dirty="0" err="1"/>
              <a:t>Scrumban</a:t>
            </a:r>
            <a:endParaRPr lang="en-GB" sz="3500" dirty="0"/>
          </a:p>
          <a:p>
            <a:pPr marL="0" indent="0">
              <a:buNone/>
            </a:pPr>
            <a:r>
              <a:rPr lang="en-GB" sz="3500" dirty="0"/>
              <a:t>PRINCE2</a:t>
            </a:r>
          </a:p>
          <a:p>
            <a:pPr marL="0" indent="0">
              <a:buNone/>
            </a:pPr>
            <a:r>
              <a:rPr lang="en-GB" sz="3500" dirty="0"/>
              <a:t>Six Sigma</a:t>
            </a:r>
          </a:p>
          <a:p>
            <a:pPr marL="0" indent="0">
              <a:buNone/>
            </a:pPr>
            <a:r>
              <a:rPr lang="en-GB" sz="3500" dirty="0"/>
              <a:t>Critical Path Methos (CPM)</a:t>
            </a:r>
          </a:p>
          <a:p>
            <a:pPr marL="0" indent="0">
              <a:buNone/>
            </a:pPr>
            <a:r>
              <a:rPr lang="en-GB" sz="3500" dirty="0"/>
              <a:t>Critical Chain Project Management (CCPM)     </a:t>
            </a:r>
          </a:p>
          <a:p>
            <a:pPr marL="0" indent="0" algn="r">
              <a:buNone/>
            </a:pPr>
            <a:r>
              <a:rPr lang="en-GB" sz="3500" dirty="0"/>
              <a:t> (Asana 2022) </a:t>
            </a:r>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4EB7A3EE-B596-C6C9-5570-791990D2C8F5}"/>
              </a:ext>
            </a:extLst>
          </p:cNvPr>
          <p:cNvSpPr>
            <a:spLocks noGrp="1"/>
          </p:cNvSpPr>
          <p:nvPr>
            <p:ph sz="half" idx="2"/>
          </p:nvPr>
        </p:nvSpPr>
        <p:spPr>
          <a:xfrm>
            <a:off x="6172200" y="1758461"/>
            <a:ext cx="5181600" cy="4418502"/>
          </a:xfrm>
        </p:spPr>
        <p:txBody>
          <a:bodyPr>
            <a:normAutofit fontScale="77500" lnSpcReduction="20000"/>
          </a:bodyPr>
          <a:lstStyle/>
          <a:p>
            <a:pPr marL="0" indent="0">
              <a:buNone/>
            </a:pPr>
            <a:r>
              <a:rPr lang="en-GB" sz="5700" b="1" dirty="0">
                <a:solidFill>
                  <a:srgbClr val="FF0000"/>
                </a:solidFill>
              </a:rPr>
              <a:t>The Waterfall Model </a:t>
            </a:r>
            <a:r>
              <a:rPr lang="en-GB" sz="5700" b="1" dirty="0"/>
              <a:t>focuses on:</a:t>
            </a:r>
          </a:p>
          <a:p>
            <a:pPr>
              <a:buFont typeface="Wingdings" panose="05000000000000000000" pitchFamily="2" charset="2"/>
              <a:buChar char="ü"/>
            </a:pPr>
            <a:r>
              <a:rPr lang="en-GB" sz="5700" dirty="0"/>
              <a:t>Fixed dates;</a:t>
            </a:r>
          </a:p>
          <a:p>
            <a:pPr>
              <a:buFont typeface="Wingdings" panose="05000000000000000000" pitchFamily="2" charset="2"/>
              <a:buChar char="ü"/>
            </a:pPr>
            <a:r>
              <a:rPr lang="en-GB" sz="5700" dirty="0"/>
              <a:t>Requirements;</a:t>
            </a:r>
          </a:p>
          <a:p>
            <a:pPr>
              <a:buFont typeface="Wingdings" panose="05000000000000000000" pitchFamily="2" charset="2"/>
              <a:buChar char="ü"/>
            </a:pPr>
            <a:r>
              <a:rPr lang="en-GB" sz="5700" dirty="0"/>
              <a:t>Outcomes;</a:t>
            </a:r>
          </a:p>
          <a:p>
            <a:pPr>
              <a:buFont typeface="Wingdings" panose="05000000000000000000" pitchFamily="2" charset="2"/>
              <a:buChar char="ü"/>
            </a:pPr>
            <a:r>
              <a:rPr lang="en-GB" sz="5700" dirty="0"/>
              <a:t>Team members can work independently.</a:t>
            </a:r>
          </a:p>
          <a:p>
            <a:pPr>
              <a:buFont typeface="Wingdings" panose="05000000000000000000" pitchFamily="2" charset="2"/>
              <a:buChar char="ü"/>
            </a:pPr>
            <a:endParaRPr lang="en-GB" b="1" dirty="0"/>
          </a:p>
          <a:p>
            <a:pPr>
              <a:buFont typeface="Wingdings" panose="05000000000000000000" pitchFamily="2" charset="2"/>
              <a:buChar char="§"/>
            </a:pPr>
            <a:endParaRPr lang="en-GB" b="1" dirty="0"/>
          </a:p>
        </p:txBody>
      </p:sp>
      <p:pic>
        <p:nvPicPr>
          <p:cNvPr id="5" name="Audio 4">
            <a:hlinkClick r:id="" action="ppaction://media"/>
            <a:extLst>
              <a:ext uri="{FF2B5EF4-FFF2-40B4-BE49-F238E27FC236}">
                <a16:creationId xmlns:a16="http://schemas.microsoft.com/office/drawing/2014/main" id="{995825FF-8C87-78E7-F3FA-1A9B1348C33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623482427"/>
      </p:ext>
    </p:extLst>
  </p:cSld>
  <p:clrMapOvr>
    <a:masterClrMapping/>
  </p:clrMapOvr>
  <mc:AlternateContent xmlns:mc="http://schemas.openxmlformats.org/markup-compatibility/2006">
    <mc:Choice xmlns:p14="http://schemas.microsoft.com/office/powerpoint/2010/main" Requires="p14">
      <p:transition spd="slow" p14:dur="2000" advTm="42271"/>
    </mc:Choice>
    <mc:Fallback>
      <p:transition spd="slow" advTm="422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716FF-798C-F89C-9403-53349BEDEF76}"/>
              </a:ext>
            </a:extLst>
          </p:cNvPr>
          <p:cNvSpPr>
            <a:spLocks noGrp="1"/>
          </p:cNvSpPr>
          <p:nvPr>
            <p:ph type="title"/>
          </p:nvPr>
        </p:nvSpPr>
        <p:spPr>
          <a:xfrm>
            <a:off x="386862" y="365125"/>
            <a:ext cx="10966938" cy="1325563"/>
          </a:xfrm>
        </p:spPr>
        <p:txBody>
          <a:bodyPr>
            <a:normAutofit/>
          </a:bodyPr>
          <a:lstStyle/>
          <a:p>
            <a:r>
              <a:rPr lang="en-GB" sz="5000" b="1" dirty="0"/>
              <a:t>The Waterfall Methodology</a:t>
            </a:r>
          </a:p>
        </p:txBody>
      </p:sp>
      <p:sp>
        <p:nvSpPr>
          <p:cNvPr id="3" name="Content Placeholder 2">
            <a:extLst>
              <a:ext uri="{FF2B5EF4-FFF2-40B4-BE49-F238E27FC236}">
                <a16:creationId xmlns:a16="http://schemas.microsoft.com/office/drawing/2014/main" id="{7FB353FE-8019-B39A-1F4D-544AFC52D82C}"/>
              </a:ext>
            </a:extLst>
          </p:cNvPr>
          <p:cNvSpPr>
            <a:spLocks noGrp="1"/>
          </p:cNvSpPr>
          <p:nvPr>
            <p:ph sz="half" idx="1"/>
          </p:nvPr>
        </p:nvSpPr>
        <p:spPr>
          <a:xfrm>
            <a:off x="386862" y="1690688"/>
            <a:ext cx="6447692" cy="4802187"/>
          </a:xfrm>
        </p:spPr>
        <p:txBody>
          <a:bodyPr>
            <a:normAutofit fontScale="85000" lnSpcReduction="10000"/>
          </a:bodyPr>
          <a:lstStyle/>
          <a:p>
            <a:pPr marL="0" indent="0">
              <a:buNone/>
            </a:pPr>
            <a:r>
              <a:rPr lang="en-GB" b="1" dirty="0">
                <a:solidFill>
                  <a:srgbClr val="00B050"/>
                </a:solidFill>
              </a:rPr>
              <a:t>Benefits:</a:t>
            </a:r>
          </a:p>
          <a:p>
            <a:pPr>
              <a:buFont typeface="Wingdings" panose="05000000000000000000" pitchFamily="2" charset="2"/>
              <a:buChar char="q"/>
            </a:pPr>
            <a:r>
              <a:rPr lang="en-GB" b="1" dirty="0"/>
              <a:t> Project remains static</a:t>
            </a:r>
          </a:p>
          <a:p>
            <a:pPr>
              <a:buFont typeface="Wingdings" panose="05000000000000000000" pitchFamily="2" charset="2"/>
              <a:buChar char="q"/>
            </a:pPr>
            <a:r>
              <a:rPr lang="en-GB" b="1" dirty="0"/>
              <a:t> Stays within budget</a:t>
            </a:r>
          </a:p>
          <a:p>
            <a:pPr>
              <a:buFont typeface="Wingdings" panose="05000000000000000000" pitchFamily="2" charset="2"/>
              <a:buChar char="q"/>
            </a:pPr>
            <a:r>
              <a:rPr lang="en-GB" b="1" dirty="0"/>
              <a:t> Stays within timeline</a:t>
            </a:r>
          </a:p>
          <a:p>
            <a:pPr>
              <a:buFont typeface="Wingdings" panose="05000000000000000000" pitchFamily="2" charset="2"/>
              <a:buChar char="q"/>
            </a:pPr>
            <a:r>
              <a:rPr lang="en-GB" b="1" dirty="0"/>
              <a:t>Structured approach = sequencing = the team always know where they are and next steps. </a:t>
            </a:r>
          </a:p>
          <a:p>
            <a:pPr>
              <a:buFont typeface="Wingdings" panose="05000000000000000000" pitchFamily="2" charset="2"/>
              <a:buChar char="q"/>
            </a:pPr>
            <a:r>
              <a:rPr lang="en-GB" b="1" dirty="0"/>
              <a:t>Issues identified quickly and resolved.</a:t>
            </a:r>
          </a:p>
          <a:p>
            <a:pPr>
              <a:buFont typeface="Wingdings" panose="05000000000000000000" pitchFamily="2" charset="2"/>
              <a:buChar char="q"/>
            </a:pPr>
            <a:r>
              <a:rPr lang="en-GB" b="1" dirty="0"/>
              <a:t>Retains the team = consistency</a:t>
            </a:r>
          </a:p>
          <a:p>
            <a:pPr marL="0" indent="0" algn="r">
              <a:buNone/>
            </a:pPr>
            <a:r>
              <a:rPr lang="en-GB" b="1" dirty="0"/>
              <a:t>(Barker, 2003 and Sherman 2015) </a:t>
            </a:r>
          </a:p>
          <a:p>
            <a:pPr marL="0" indent="0">
              <a:buNone/>
            </a:pPr>
            <a:r>
              <a:rPr lang="en-GB" b="1" dirty="0">
                <a:solidFill>
                  <a:srgbClr val="FF0000"/>
                </a:solidFill>
              </a:rPr>
              <a:t>Barriers:</a:t>
            </a:r>
          </a:p>
          <a:p>
            <a:pPr>
              <a:buFont typeface="Wingdings" panose="05000000000000000000" pitchFamily="2" charset="2"/>
              <a:buChar char="q"/>
            </a:pPr>
            <a:r>
              <a:rPr lang="en-GB" b="1" dirty="0"/>
              <a:t>Constraints – does not allow for any changes or new requirements without causing setbacks. </a:t>
            </a:r>
          </a:p>
          <a:p>
            <a:endParaRPr lang="en-GB" dirty="0"/>
          </a:p>
        </p:txBody>
      </p:sp>
      <p:pic>
        <p:nvPicPr>
          <p:cNvPr id="5" name="Content Placeholder 4" descr="Waterfall Methodology - A Complete Guide | Adobe Workfront">
            <a:extLst>
              <a:ext uri="{FF2B5EF4-FFF2-40B4-BE49-F238E27FC236}">
                <a16:creationId xmlns:a16="http://schemas.microsoft.com/office/drawing/2014/main" id="{6B593D93-A809-51D8-E015-3AB3ADDC138C}"/>
              </a:ext>
            </a:extLst>
          </p:cNvPr>
          <p:cNvPicPr>
            <a:picLocks noGrp="1" noChangeAspect="1"/>
          </p:cNvPicPr>
          <p:nvPr>
            <p:ph sz="half" idx="2"/>
          </p:nvPr>
        </p:nvPicPr>
        <p:blipFill>
          <a:blip r:embed="rId5" cstate="print">
            <a:extLst>
              <a:ext uri="{28A0092B-C50C-407E-A947-70E740481C1C}">
                <a14:useLocalDpi xmlns:a14="http://schemas.microsoft.com/office/drawing/2010/main" val="0"/>
              </a:ext>
            </a:extLst>
          </a:blip>
          <a:srcRect/>
          <a:stretch>
            <a:fillRect/>
          </a:stretch>
        </p:blipFill>
        <p:spPr bwMode="auto">
          <a:xfrm>
            <a:off x="6834554" y="1383323"/>
            <a:ext cx="5205046" cy="5474677"/>
          </a:xfrm>
          <a:prstGeom prst="rect">
            <a:avLst/>
          </a:prstGeom>
          <a:noFill/>
          <a:ln>
            <a:noFill/>
          </a:ln>
        </p:spPr>
      </p:pic>
      <p:pic>
        <p:nvPicPr>
          <p:cNvPr id="4" name="Audio 3">
            <a:hlinkClick r:id="" action="ppaction://media"/>
            <a:extLst>
              <a:ext uri="{FF2B5EF4-FFF2-40B4-BE49-F238E27FC236}">
                <a16:creationId xmlns:a16="http://schemas.microsoft.com/office/drawing/2014/main" id="{D048701B-86AE-2C87-43C4-685572402D4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230401664"/>
      </p:ext>
    </p:extLst>
  </p:cSld>
  <p:clrMapOvr>
    <a:masterClrMapping/>
  </p:clrMapOvr>
  <mc:AlternateContent xmlns:mc="http://schemas.openxmlformats.org/markup-compatibility/2006">
    <mc:Choice xmlns:p14="http://schemas.microsoft.com/office/powerpoint/2010/main" Requires="p14">
      <p:transition spd="slow" p14:dur="2000" advTm="49746"/>
    </mc:Choice>
    <mc:Fallback>
      <p:transition spd="slow" advTm="49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45254-00A5-1C21-43D3-72EE15A5920E}"/>
              </a:ext>
            </a:extLst>
          </p:cNvPr>
          <p:cNvSpPr>
            <a:spLocks noGrp="1"/>
          </p:cNvSpPr>
          <p:nvPr>
            <p:ph type="title"/>
          </p:nvPr>
        </p:nvSpPr>
        <p:spPr/>
        <p:txBody>
          <a:bodyPr>
            <a:normAutofit/>
          </a:bodyPr>
          <a:lstStyle/>
          <a:p>
            <a:r>
              <a:rPr lang="en-GB" sz="5000" b="1" dirty="0"/>
              <a:t>Analysis of the Project </a:t>
            </a:r>
          </a:p>
        </p:txBody>
      </p:sp>
      <p:sp>
        <p:nvSpPr>
          <p:cNvPr id="3" name="Content Placeholder 2">
            <a:extLst>
              <a:ext uri="{FF2B5EF4-FFF2-40B4-BE49-F238E27FC236}">
                <a16:creationId xmlns:a16="http://schemas.microsoft.com/office/drawing/2014/main" id="{6690811A-0D29-A631-9293-BDD79CC96B2B}"/>
              </a:ext>
            </a:extLst>
          </p:cNvPr>
          <p:cNvSpPr>
            <a:spLocks noGrp="1"/>
          </p:cNvSpPr>
          <p:nvPr>
            <p:ph idx="1"/>
          </p:nvPr>
        </p:nvSpPr>
        <p:spPr>
          <a:xfrm>
            <a:off x="838200" y="1825625"/>
            <a:ext cx="6242538" cy="4351338"/>
          </a:xfrm>
        </p:spPr>
        <p:txBody>
          <a:bodyPr/>
          <a:lstStyle/>
          <a:p>
            <a:pPr marL="0" indent="0" algn="just">
              <a:lnSpc>
                <a:spcPct val="107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From analysing the benefits versus the constraints, the chronological report of a typical Waterfall project is made up of the following components: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Requirements/Analysis</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Design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Implementation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Testing/Verification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Operation/Deployment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Maintenance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13316" name="Picture 4" descr="Idea Base Icons Mag Glass Eps Png Svg - Magnifying Glass Logo Png  Transparent PNG - 1085x1086 - Free Download on NicePNG">
            <a:extLst>
              <a:ext uri="{FF2B5EF4-FFF2-40B4-BE49-F238E27FC236}">
                <a16:creationId xmlns:a16="http://schemas.microsoft.com/office/drawing/2014/main" id="{411F7D2F-75E6-D497-7FA3-AF4BB3F599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29037" y="1488831"/>
            <a:ext cx="3972874" cy="4161692"/>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C997D8C7-AEB0-D39D-6544-F0F08E73A7E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877911907"/>
      </p:ext>
    </p:extLst>
  </p:cSld>
  <p:clrMapOvr>
    <a:masterClrMapping/>
  </p:clrMapOvr>
  <mc:AlternateContent xmlns:mc="http://schemas.openxmlformats.org/markup-compatibility/2006">
    <mc:Choice xmlns:p14="http://schemas.microsoft.com/office/powerpoint/2010/main" Requires="p14">
      <p:transition spd="slow" p14:dur="2000" advTm="73013"/>
    </mc:Choice>
    <mc:Fallback>
      <p:transition spd="slow" advTm="730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9FFD1-2ABF-BB7A-6D35-C828EDC75CBF}"/>
              </a:ext>
            </a:extLst>
          </p:cNvPr>
          <p:cNvSpPr>
            <a:spLocks noGrp="1"/>
          </p:cNvSpPr>
          <p:nvPr>
            <p:ph type="title"/>
          </p:nvPr>
        </p:nvSpPr>
        <p:spPr>
          <a:xfrm>
            <a:off x="761998" y="365125"/>
            <a:ext cx="10515600" cy="1325563"/>
          </a:xfrm>
        </p:spPr>
        <p:txBody>
          <a:bodyPr>
            <a:normAutofit/>
          </a:bodyPr>
          <a:lstStyle/>
          <a:p>
            <a:r>
              <a:rPr lang="en-GB" sz="5000" b="1" dirty="0"/>
              <a:t>Evaluation – the advantages </a:t>
            </a:r>
          </a:p>
        </p:txBody>
      </p:sp>
      <p:sp>
        <p:nvSpPr>
          <p:cNvPr id="4" name="Content Placeholder 3">
            <a:extLst>
              <a:ext uri="{FF2B5EF4-FFF2-40B4-BE49-F238E27FC236}">
                <a16:creationId xmlns:a16="http://schemas.microsoft.com/office/drawing/2014/main" id="{3B88B09E-EDE5-D130-0240-09DC59DFC5C7}"/>
              </a:ext>
            </a:extLst>
          </p:cNvPr>
          <p:cNvSpPr>
            <a:spLocks noGrp="1"/>
          </p:cNvSpPr>
          <p:nvPr>
            <p:ph sz="half" idx="1"/>
          </p:nvPr>
        </p:nvSpPr>
        <p:spPr/>
        <p:txBody>
          <a:bodyPr/>
          <a:lstStyle/>
          <a:p>
            <a:pPr marL="0" indent="0">
              <a:buNone/>
            </a:pPr>
            <a:r>
              <a:rPr lang="en-GB" b="1" dirty="0"/>
              <a:t>An analytical approach – a method based on breaking down a complex process into smaller parts. </a:t>
            </a:r>
          </a:p>
          <a:p>
            <a:r>
              <a:rPr lang="en-GB" dirty="0"/>
              <a:t>Information</a:t>
            </a:r>
          </a:p>
          <a:p>
            <a:r>
              <a:rPr lang="en-GB" dirty="0"/>
              <a:t>Data </a:t>
            </a:r>
          </a:p>
          <a:p>
            <a:r>
              <a:rPr lang="en-GB" dirty="0"/>
              <a:t>Gantt Chart + Project Planner</a:t>
            </a:r>
          </a:p>
          <a:p>
            <a:r>
              <a:rPr lang="en-GB" dirty="0"/>
              <a:t>Involving the team</a:t>
            </a:r>
          </a:p>
          <a:p>
            <a:r>
              <a:rPr lang="en-GB" dirty="0"/>
              <a:t>Collaboration with partners </a:t>
            </a:r>
          </a:p>
        </p:txBody>
      </p:sp>
      <p:sp>
        <p:nvSpPr>
          <p:cNvPr id="5" name="Content Placeholder 4">
            <a:extLst>
              <a:ext uri="{FF2B5EF4-FFF2-40B4-BE49-F238E27FC236}">
                <a16:creationId xmlns:a16="http://schemas.microsoft.com/office/drawing/2014/main" id="{4EA916FD-FC79-5CFA-F3C8-CD4B453DCD31}"/>
              </a:ext>
            </a:extLst>
          </p:cNvPr>
          <p:cNvSpPr>
            <a:spLocks noGrp="1"/>
          </p:cNvSpPr>
          <p:nvPr>
            <p:ph sz="half" idx="2"/>
          </p:nvPr>
        </p:nvSpPr>
        <p:spPr/>
        <p:txBody>
          <a:bodyPr/>
          <a:lstStyle/>
          <a:p>
            <a:pPr marL="0" indent="0">
              <a:buNone/>
            </a:pPr>
            <a:r>
              <a:rPr lang="en-GB" b="1" dirty="0"/>
              <a:t>Organisational Structure:</a:t>
            </a:r>
          </a:p>
          <a:p>
            <a:pPr marL="0" indent="0">
              <a:buNone/>
            </a:pPr>
            <a:r>
              <a:rPr lang="en-GB" dirty="0"/>
              <a:t>Line and Staff Organisation  </a:t>
            </a:r>
          </a:p>
          <a:p>
            <a:pPr marL="0" indent="0">
              <a:buNone/>
            </a:pPr>
            <a:endParaRPr lang="en-GB" dirty="0"/>
          </a:p>
        </p:txBody>
      </p:sp>
      <p:pic>
        <p:nvPicPr>
          <p:cNvPr id="6" name="Picture 5" descr="Diagram&#10;&#10;Description automatically generated">
            <a:extLst>
              <a:ext uri="{FF2B5EF4-FFF2-40B4-BE49-F238E27FC236}">
                <a16:creationId xmlns:a16="http://schemas.microsoft.com/office/drawing/2014/main" id="{71B27549-B4E1-B86B-8DCA-DE21736299D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19799" y="3088469"/>
            <a:ext cx="6031523" cy="3499900"/>
          </a:xfrm>
          <a:prstGeom prst="rect">
            <a:avLst/>
          </a:prstGeom>
        </p:spPr>
      </p:pic>
      <p:pic>
        <p:nvPicPr>
          <p:cNvPr id="10242" name="Picture 2" descr="Thumbs Up Emoji (U+1F44D)">
            <a:extLst>
              <a:ext uri="{FF2B5EF4-FFF2-40B4-BE49-F238E27FC236}">
                <a16:creationId xmlns:a16="http://schemas.microsoft.com/office/drawing/2014/main" id="{5EF0143C-1926-1615-DD5A-9F41DBCD7B8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263552" y="157652"/>
            <a:ext cx="1647092" cy="1647092"/>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13132C87-9A6E-D74D-DE97-3056342E6B2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696498958"/>
      </p:ext>
    </p:extLst>
  </p:cSld>
  <p:clrMapOvr>
    <a:masterClrMapping/>
  </p:clrMapOvr>
  <mc:AlternateContent xmlns:mc="http://schemas.openxmlformats.org/markup-compatibility/2006">
    <mc:Choice xmlns:p14="http://schemas.microsoft.com/office/powerpoint/2010/main" Requires="p14">
      <p:transition spd="slow" p14:dur="2000" advTm="49676"/>
    </mc:Choice>
    <mc:Fallback>
      <p:transition spd="slow" advTm="496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Thumbs Down Emoji (U+1F44E)">
            <a:extLst>
              <a:ext uri="{FF2B5EF4-FFF2-40B4-BE49-F238E27FC236}">
                <a16:creationId xmlns:a16="http://schemas.microsoft.com/office/drawing/2014/main" id="{AC93750D-ABFC-9E03-D2E7-EAC676CAF22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081846" y="259617"/>
            <a:ext cx="1863969" cy="1566008"/>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3B88B09E-EDE5-D130-0240-09DC59DFC5C7}"/>
              </a:ext>
            </a:extLst>
          </p:cNvPr>
          <p:cNvSpPr>
            <a:spLocks noGrp="1"/>
          </p:cNvSpPr>
          <p:nvPr>
            <p:ph sz="half" idx="1"/>
          </p:nvPr>
        </p:nvSpPr>
        <p:spPr/>
        <p:txBody>
          <a:bodyPr>
            <a:normAutofit fontScale="92500" lnSpcReduction="20000"/>
          </a:bodyPr>
          <a:lstStyle/>
          <a:p>
            <a:pPr marL="0" indent="0">
              <a:buNone/>
            </a:pPr>
            <a:r>
              <a:rPr lang="en-GB" b="1" dirty="0"/>
              <a:t>Early identification of barriers :</a:t>
            </a:r>
          </a:p>
          <a:p>
            <a:pPr>
              <a:buFont typeface="Wingdings" panose="05000000000000000000" pitchFamily="2" charset="2"/>
              <a:buChar char="q"/>
            </a:pPr>
            <a:r>
              <a:rPr lang="en-GB" dirty="0"/>
              <a:t>Lack of understanding </a:t>
            </a:r>
          </a:p>
          <a:p>
            <a:pPr>
              <a:buFont typeface="Wingdings" panose="05000000000000000000" pitchFamily="2" charset="2"/>
              <a:buChar char="q"/>
            </a:pPr>
            <a:r>
              <a:rPr lang="en-GB" dirty="0"/>
              <a:t>Sound advice</a:t>
            </a:r>
          </a:p>
          <a:p>
            <a:pPr>
              <a:buFont typeface="Wingdings" panose="05000000000000000000" pitchFamily="2" charset="2"/>
              <a:buChar char="q"/>
            </a:pPr>
            <a:r>
              <a:rPr lang="en-GB" dirty="0"/>
              <a:t>Time</a:t>
            </a:r>
          </a:p>
          <a:p>
            <a:pPr>
              <a:buFont typeface="Wingdings" panose="05000000000000000000" pitchFamily="2" charset="2"/>
              <a:buChar char="q"/>
            </a:pPr>
            <a:r>
              <a:rPr lang="en-GB" dirty="0"/>
              <a:t>Covid-19 </a:t>
            </a:r>
          </a:p>
          <a:p>
            <a:pPr marL="0" indent="0">
              <a:buNone/>
            </a:pPr>
            <a:endParaRPr lang="en-GB" b="1" dirty="0"/>
          </a:p>
          <a:p>
            <a:pPr marL="0" indent="0">
              <a:buNone/>
            </a:pPr>
            <a:r>
              <a:rPr lang="en-GB" b="1" dirty="0"/>
              <a:t>How these were resolved:</a:t>
            </a:r>
          </a:p>
          <a:p>
            <a:pPr>
              <a:buFont typeface="Wingdings" panose="05000000000000000000" pitchFamily="2" charset="2"/>
              <a:buChar char="q"/>
            </a:pPr>
            <a:r>
              <a:rPr lang="en-GB" dirty="0"/>
              <a:t>Weekly meetings – set targets</a:t>
            </a:r>
          </a:p>
          <a:p>
            <a:pPr>
              <a:buFont typeface="Wingdings" panose="05000000000000000000" pitchFamily="2" charset="2"/>
              <a:buChar char="q"/>
            </a:pPr>
            <a:r>
              <a:rPr lang="en-GB" dirty="0"/>
              <a:t>Communication</a:t>
            </a:r>
          </a:p>
          <a:p>
            <a:pPr>
              <a:buFont typeface="Wingdings" panose="05000000000000000000" pitchFamily="2" charset="2"/>
              <a:buChar char="q"/>
            </a:pPr>
            <a:r>
              <a:rPr lang="en-GB" dirty="0"/>
              <a:t>Teamwork</a:t>
            </a:r>
          </a:p>
          <a:p>
            <a:endParaRPr lang="en-GB" dirty="0"/>
          </a:p>
        </p:txBody>
      </p:sp>
      <p:sp>
        <p:nvSpPr>
          <p:cNvPr id="5" name="Content Placeholder 4">
            <a:extLst>
              <a:ext uri="{FF2B5EF4-FFF2-40B4-BE49-F238E27FC236}">
                <a16:creationId xmlns:a16="http://schemas.microsoft.com/office/drawing/2014/main" id="{4EA916FD-FC79-5CFA-F3C8-CD4B453DCD31}"/>
              </a:ext>
            </a:extLst>
          </p:cNvPr>
          <p:cNvSpPr>
            <a:spLocks noGrp="1"/>
          </p:cNvSpPr>
          <p:nvPr>
            <p:ph sz="half" idx="2"/>
          </p:nvPr>
        </p:nvSpPr>
        <p:spPr>
          <a:xfrm>
            <a:off x="6172200" y="1825625"/>
            <a:ext cx="5181600" cy="4351338"/>
          </a:xfrm>
        </p:spPr>
        <p:txBody>
          <a:bodyPr>
            <a:normAutofit fontScale="92500" lnSpcReduction="20000"/>
          </a:bodyPr>
          <a:lstStyle/>
          <a:p>
            <a:pPr marL="0" indent="0">
              <a:buNone/>
            </a:pPr>
            <a:r>
              <a:rPr lang="en-GB" b="1" dirty="0"/>
              <a:t>Identifying the weaknesses:</a:t>
            </a:r>
          </a:p>
          <a:p>
            <a:pPr>
              <a:buFont typeface="Wingdings" panose="05000000000000000000" pitchFamily="2" charset="2"/>
              <a:buChar char="q"/>
            </a:pPr>
            <a:r>
              <a:rPr lang="en-GB" dirty="0"/>
              <a:t> Lack of training to the team. </a:t>
            </a:r>
          </a:p>
          <a:p>
            <a:pPr>
              <a:buFont typeface="Wingdings" panose="05000000000000000000" pitchFamily="2" charset="2"/>
              <a:buChar char="q"/>
            </a:pPr>
            <a:r>
              <a:rPr lang="en-GB" dirty="0"/>
              <a:t>Small budget</a:t>
            </a:r>
          </a:p>
          <a:p>
            <a:pPr>
              <a:buFont typeface="Wingdings" panose="05000000000000000000" pitchFamily="2" charset="2"/>
              <a:buChar char="q"/>
            </a:pPr>
            <a:endParaRPr lang="en-GB" dirty="0"/>
          </a:p>
          <a:p>
            <a:pPr marL="0" indent="0">
              <a:buNone/>
            </a:pPr>
            <a:r>
              <a:rPr lang="en-GB" b="1" dirty="0"/>
              <a:t>What I have learned:</a:t>
            </a:r>
          </a:p>
          <a:p>
            <a:pPr>
              <a:buFont typeface="Wingdings" panose="05000000000000000000" pitchFamily="2" charset="2"/>
              <a:buChar char="q"/>
            </a:pPr>
            <a:r>
              <a:rPr lang="en-GB" dirty="0"/>
              <a:t>The upskilling of staff on a continuous basis is crucial in an industry that is ever-changing.   </a:t>
            </a:r>
          </a:p>
        </p:txBody>
      </p:sp>
      <p:sp>
        <p:nvSpPr>
          <p:cNvPr id="2" name="Title 1">
            <a:extLst>
              <a:ext uri="{FF2B5EF4-FFF2-40B4-BE49-F238E27FC236}">
                <a16:creationId xmlns:a16="http://schemas.microsoft.com/office/drawing/2014/main" id="{C6A9FFD1-2ABF-BB7A-6D35-C828EDC75CBF}"/>
              </a:ext>
            </a:extLst>
          </p:cNvPr>
          <p:cNvSpPr>
            <a:spLocks noGrp="1"/>
          </p:cNvSpPr>
          <p:nvPr>
            <p:ph type="title"/>
          </p:nvPr>
        </p:nvSpPr>
        <p:spPr>
          <a:xfrm>
            <a:off x="838200" y="259617"/>
            <a:ext cx="10515600" cy="1325563"/>
          </a:xfrm>
        </p:spPr>
        <p:txBody>
          <a:bodyPr>
            <a:normAutofit/>
          </a:bodyPr>
          <a:lstStyle/>
          <a:p>
            <a:r>
              <a:rPr lang="en-GB" sz="5000" b="1" dirty="0"/>
              <a:t>Evaluation – the disadvantages </a:t>
            </a:r>
          </a:p>
        </p:txBody>
      </p:sp>
      <p:pic>
        <p:nvPicPr>
          <p:cNvPr id="3" name="Audio 2">
            <a:hlinkClick r:id="" action="ppaction://media"/>
            <a:extLst>
              <a:ext uri="{FF2B5EF4-FFF2-40B4-BE49-F238E27FC236}">
                <a16:creationId xmlns:a16="http://schemas.microsoft.com/office/drawing/2014/main" id="{61CB81BB-EAB4-AF63-0C1E-40903E7C0A5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282846598"/>
      </p:ext>
    </p:extLst>
  </p:cSld>
  <p:clrMapOvr>
    <a:masterClrMapping/>
  </p:clrMapOvr>
  <mc:AlternateContent xmlns:mc="http://schemas.openxmlformats.org/markup-compatibility/2006">
    <mc:Choice xmlns:p14="http://schemas.microsoft.com/office/powerpoint/2010/main" Requires="p14">
      <p:transition spd="slow" p14:dur="2000" advTm="42107"/>
    </mc:Choice>
    <mc:Fallback>
      <p:transition spd="slow" advTm="42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92E85-5B77-4ABF-2A6D-03971240BDD6}"/>
              </a:ext>
            </a:extLst>
          </p:cNvPr>
          <p:cNvSpPr>
            <a:spLocks noGrp="1"/>
          </p:cNvSpPr>
          <p:nvPr>
            <p:ph type="title"/>
          </p:nvPr>
        </p:nvSpPr>
        <p:spPr>
          <a:xfrm>
            <a:off x="838200" y="365126"/>
            <a:ext cx="10515600" cy="1029982"/>
          </a:xfrm>
        </p:spPr>
        <p:txBody>
          <a:bodyPr>
            <a:noAutofit/>
          </a:bodyPr>
          <a:lstStyle/>
          <a:p>
            <a:r>
              <a:rPr lang="en-GB" sz="5000" b="1" dirty="0"/>
              <a:t>Upon further </a:t>
            </a:r>
            <a:br>
              <a:rPr lang="en-GB" sz="5000" b="1" dirty="0"/>
            </a:br>
            <a:r>
              <a:rPr lang="en-GB" sz="5000" b="1" dirty="0"/>
              <a:t>reflection… </a:t>
            </a:r>
          </a:p>
        </p:txBody>
      </p:sp>
      <p:sp>
        <p:nvSpPr>
          <p:cNvPr id="3" name="Content Placeholder 2">
            <a:extLst>
              <a:ext uri="{FF2B5EF4-FFF2-40B4-BE49-F238E27FC236}">
                <a16:creationId xmlns:a16="http://schemas.microsoft.com/office/drawing/2014/main" id="{02E49CCA-E3DA-11FD-29FF-7A3FC86316F0}"/>
              </a:ext>
            </a:extLst>
          </p:cNvPr>
          <p:cNvSpPr>
            <a:spLocks noGrp="1"/>
          </p:cNvSpPr>
          <p:nvPr>
            <p:ph sz="half" idx="1"/>
          </p:nvPr>
        </p:nvSpPr>
        <p:spPr>
          <a:xfrm>
            <a:off x="375138" y="1607835"/>
            <a:ext cx="5310551" cy="4823250"/>
          </a:xfrm>
        </p:spPr>
        <p:txBody>
          <a:bodyPr>
            <a:normAutofit/>
          </a:bodyPr>
          <a:lstStyle/>
          <a:p>
            <a:r>
              <a:rPr lang="en-GB" dirty="0"/>
              <a:t>Importance of management style;</a:t>
            </a:r>
          </a:p>
          <a:p>
            <a:r>
              <a:rPr lang="en-GB" dirty="0"/>
              <a:t>Correct balance of respect and command of the team;</a:t>
            </a:r>
          </a:p>
          <a:p>
            <a:endParaRPr lang="en-GB" dirty="0"/>
          </a:p>
          <a:p>
            <a:r>
              <a:rPr lang="en-GB" dirty="0"/>
              <a:t>The Autocratic style; </a:t>
            </a:r>
          </a:p>
          <a:p>
            <a:r>
              <a:rPr lang="en-GB" dirty="0"/>
              <a:t>The Transactional style </a:t>
            </a:r>
          </a:p>
          <a:p>
            <a:r>
              <a:rPr lang="en-GB" dirty="0"/>
              <a:t>(</a:t>
            </a:r>
            <a:r>
              <a:rPr lang="en-GB" dirty="0" err="1"/>
              <a:t>Kesari</a:t>
            </a:r>
            <a:r>
              <a:rPr lang="en-GB" dirty="0"/>
              <a:t> and Kumar Verma,                             2018);</a:t>
            </a:r>
          </a:p>
          <a:p>
            <a:endParaRPr lang="en-GB" dirty="0"/>
          </a:p>
          <a:p>
            <a:r>
              <a:rPr lang="en-GB" dirty="0"/>
              <a:t>The Waterfall framework </a:t>
            </a:r>
          </a:p>
        </p:txBody>
      </p:sp>
      <p:pic>
        <p:nvPicPr>
          <p:cNvPr id="1028" name="Picture 4" descr="What is Autocratic Leadership? - Definition, Characteristics, and Examples">
            <a:extLst>
              <a:ext uri="{FF2B5EF4-FFF2-40B4-BE49-F238E27FC236}">
                <a16:creationId xmlns:a16="http://schemas.microsoft.com/office/drawing/2014/main" id="{52048BCD-7470-8993-4664-3856A8675493}"/>
              </a:ext>
            </a:extLst>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bwMode="auto">
          <a:xfrm>
            <a:off x="5802922" y="152400"/>
            <a:ext cx="6271848" cy="3276600"/>
          </a:xfrm>
          <a:prstGeom prst="rect">
            <a:avLst/>
          </a:prstGeom>
          <a:noFill/>
          <a:extLst>
            <a:ext uri="{909E8E84-426E-40DD-AFC4-6F175D3DCCD1}">
              <a14:hiddenFill xmlns:a14="http://schemas.microsoft.com/office/drawing/2010/main">
                <a:solidFill>
                  <a:srgbClr val="FFFFFF"/>
                </a:solidFill>
              </a14:hiddenFill>
            </a:ext>
          </a:extLst>
        </p:spPr>
      </p:pic>
      <p:sp>
        <p:nvSpPr>
          <p:cNvPr id="6" name="AutoShape 6" descr="Leading with Transactional Leadership | LaptrinhX">
            <a:extLst>
              <a:ext uri="{FF2B5EF4-FFF2-40B4-BE49-F238E27FC236}">
                <a16:creationId xmlns:a16="http://schemas.microsoft.com/office/drawing/2014/main" id="{18F7832B-498A-2D5D-4F8D-EC60F5BCBD8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6" name="Picture 12" descr="Transactional vs Transformational Leadership - Florida Tech Online">
            <a:extLst>
              <a:ext uri="{FF2B5EF4-FFF2-40B4-BE49-F238E27FC236}">
                <a16:creationId xmlns:a16="http://schemas.microsoft.com/office/drawing/2014/main" id="{0B8E8338-DEE7-21FC-045C-55FA3FE3F8F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18185" y="3425904"/>
            <a:ext cx="7256585" cy="3276600"/>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C51CD90E-951F-2ED3-6936-FFD0FF29D43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44482995"/>
      </p:ext>
    </p:extLst>
  </p:cSld>
  <p:clrMapOvr>
    <a:masterClrMapping/>
  </p:clrMapOvr>
  <mc:AlternateContent xmlns:mc="http://schemas.openxmlformats.org/markup-compatibility/2006">
    <mc:Choice xmlns:p14="http://schemas.microsoft.com/office/powerpoint/2010/main" Requires="p14">
      <p:transition spd="slow" p14:dur="2000" advTm="42269"/>
    </mc:Choice>
    <mc:Fallback>
      <p:transition spd="slow" advTm="42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2" name="Picture 4" descr="95,178 Tick Symbol Stock Vector Illustration and Royalty Free Tick Symbol  Clipart">
            <a:extLst>
              <a:ext uri="{FF2B5EF4-FFF2-40B4-BE49-F238E27FC236}">
                <a16:creationId xmlns:a16="http://schemas.microsoft.com/office/drawing/2014/main" id="{78041870-EF66-9199-BD64-EDEB4ABBB7C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33792" y="4199793"/>
            <a:ext cx="2259623" cy="2259623"/>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descr="Course: Developing Team Effectiveness">
            <a:extLst>
              <a:ext uri="{FF2B5EF4-FFF2-40B4-BE49-F238E27FC236}">
                <a16:creationId xmlns:a16="http://schemas.microsoft.com/office/drawing/2014/main" id="{BC84E7DC-3D3A-B99B-6D80-F1DBC8EC099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18185" y="552817"/>
            <a:ext cx="6781799" cy="287618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010FAFF-09D1-A877-6ECB-B2D66903BE69}"/>
              </a:ext>
            </a:extLst>
          </p:cNvPr>
          <p:cNvSpPr>
            <a:spLocks noGrp="1"/>
          </p:cNvSpPr>
          <p:nvPr>
            <p:ph idx="1"/>
          </p:nvPr>
        </p:nvSpPr>
        <p:spPr>
          <a:xfrm>
            <a:off x="750278" y="1825626"/>
            <a:ext cx="9730154" cy="4633790"/>
          </a:xfrm>
        </p:spPr>
        <p:txBody>
          <a:bodyPr>
            <a:normAutofit lnSpcReduction="10000"/>
          </a:bodyPr>
          <a:lstStyle/>
          <a:p>
            <a:pPr>
              <a:buFont typeface="Wingdings" panose="05000000000000000000" pitchFamily="2" charset="2"/>
              <a:buChar char="ü"/>
            </a:pPr>
            <a:r>
              <a:rPr lang="en-GB" sz="2800" b="1" dirty="0">
                <a:effectLst/>
                <a:latin typeface="Arial" panose="020B0604020202020204" pitchFamily="34" charset="0"/>
                <a:ea typeface="Calibri" panose="020F0502020204030204" pitchFamily="34" charset="0"/>
                <a:cs typeface="Arial" panose="020B0604020202020204" pitchFamily="34" charset="0"/>
              </a:rPr>
              <a:t>Small project</a:t>
            </a:r>
          </a:p>
          <a:p>
            <a:pPr>
              <a:buFont typeface="Wingdings" panose="05000000000000000000" pitchFamily="2" charset="2"/>
              <a:buChar char="ü"/>
            </a:pPr>
            <a:r>
              <a:rPr lang="en-GB" sz="2800" b="1" dirty="0">
                <a:effectLst/>
                <a:latin typeface="Arial" panose="020B0604020202020204" pitchFamily="34" charset="0"/>
                <a:ea typeface="Calibri" panose="020F0502020204030204" pitchFamily="34" charset="0"/>
                <a:cs typeface="Arial" panose="020B0604020202020204" pitchFamily="34" charset="0"/>
              </a:rPr>
              <a:t>Limited budget </a:t>
            </a:r>
          </a:p>
          <a:p>
            <a:pPr>
              <a:buFont typeface="Wingdings" panose="05000000000000000000" pitchFamily="2" charset="2"/>
              <a:buChar char="ü"/>
            </a:pPr>
            <a:r>
              <a:rPr lang="en-GB" b="1" dirty="0">
                <a:latin typeface="Arial" panose="020B0604020202020204" pitchFamily="34" charset="0"/>
                <a:ea typeface="Calibri" panose="020F0502020204030204" pitchFamily="34" charset="0"/>
                <a:cs typeface="Arial" panose="020B0604020202020204" pitchFamily="34" charset="0"/>
              </a:rPr>
              <a:t>Limited time</a:t>
            </a:r>
            <a:endParaRPr lang="en-GB" sz="2800" b="1"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b="1" dirty="0">
                <a:latin typeface="Arial" panose="020B0604020202020204" pitchFamily="34" charset="0"/>
                <a:ea typeface="Calibri" panose="020F0502020204030204" pitchFamily="34" charset="0"/>
                <a:cs typeface="Arial" panose="020B0604020202020204" pitchFamily="34" charset="0"/>
              </a:rPr>
              <a:t>Key factors</a:t>
            </a:r>
            <a:r>
              <a:rPr lang="en-GB" dirty="0">
                <a:latin typeface="Arial" panose="020B0604020202020204" pitchFamily="34" charset="0"/>
                <a:ea typeface="Calibri" panose="020F0502020204030204" pitchFamily="34" charset="0"/>
                <a:cs typeface="Arial" panose="020B0604020202020204" pitchFamily="34" charset="0"/>
              </a:rPr>
              <a:t> – a small team, the </a:t>
            </a:r>
            <a:r>
              <a:rPr lang="en-GB" sz="2800" dirty="0">
                <a:effectLst/>
                <a:latin typeface="Arial" panose="020B0604020202020204" pitchFamily="34" charset="0"/>
                <a:ea typeface="Calibri" panose="020F0502020204030204" pitchFamily="34" charset="0"/>
                <a:cs typeface="Arial" panose="020B0604020202020204" pitchFamily="34" charset="0"/>
              </a:rPr>
              <a:t>right approaches, charts and frameworks</a:t>
            </a:r>
          </a:p>
          <a:p>
            <a:pPr marL="0" indent="0">
              <a:buNone/>
            </a:pP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2800" b="1" dirty="0">
                <a:effectLst/>
                <a:latin typeface="Arial" panose="020B0604020202020204" pitchFamily="34" charset="0"/>
                <a:ea typeface="Calibri" panose="020F0502020204030204" pitchFamily="34" charset="0"/>
                <a:cs typeface="Arial" panose="020B0604020202020204" pitchFamily="34" charset="0"/>
              </a:rPr>
              <a:t>Result </a:t>
            </a:r>
            <a:r>
              <a:rPr lang="en-GB" sz="2800" dirty="0">
                <a:effectLst/>
                <a:latin typeface="Arial" panose="020B0604020202020204" pitchFamily="34" charset="0"/>
                <a:ea typeface="Calibri" panose="020F0502020204030204" pitchFamily="34" charset="0"/>
                <a:cs typeface="Arial" panose="020B0604020202020204" pitchFamily="34" charset="0"/>
              </a:rPr>
              <a:t>- purchasing a new tensile testing machine which has increased production, increased sales and built new partnerships.    </a:t>
            </a:r>
            <a:endParaRPr lang="en-GB" sz="2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2" name="Title 1">
            <a:extLst>
              <a:ext uri="{FF2B5EF4-FFF2-40B4-BE49-F238E27FC236}">
                <a16:creationId xmlns:a16="http://schemas.microsoft.com/office/drawing/2014/main" id="{ECAE4B5A-2914-3CD6-EDC8-EEC2B681A3FC}"/>
              </a:ext>
            </a:extLst>
          </p:cNvPr>
          <p:cNvSpPr>
            <a:spLocks noGrp="1"/>
          </p:cNvSpPr>
          <p:nvPr>
            <p:ph type="title"/>
          </p:nvPr>
        </p:nvSpPr>
        <p:spPr>
          <a:xfrm>
            <a:off x="592015" y="247895"/>
            <a:ext cx="10515600" cy="1325563"/>
          </a:xfrm>
        </p:spPr>
        <p:txBody>
          <a:bodyPr>
            <a:normAutofit/>
          </a:bodyPr>
          <a:lstStyle/>
          <a:p>
            <a:r>
              <a:rPr lang="en-GB" sz="5400" b="1" dirty="0"/>
              <a:t>To conclude…</a:t>
            </a:r>
          </a:p>
        </p:txBody>
      </p:sp>
      <p:pic>
        <p:nvPicPr>
          <p:cNvPr id="7" name="Audio 6">
            <a:hlinkClick r:id="" action="ppaction://media"/>
            <a:extLst>
              <a:ext uri="{FF2B5EF4-FFF2-40B4-BE49-F238E27FC236}">
                <a16:creationId xmlns:a16="http://schemas.microsoft.com/office/drawing/2014/main" id="{27BDC0ED-BD6E-2CC9-EB8D-F2DB7FCD354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100240412"/>
      </p:ext>
    </p:extLst>
  </p:cSld>
  <p:clrMapOvr>
    <a:masterClrMapping/>
  </p:clrMapOvr>
  <mc:AlternateContent xmlns:mc="http://schemas.openxmlformats.org/markup-compatibility/2006">
    <mc:Choice xmlns:p14="http://schemas.microsoft.com/office/powerpoint/2010/main" Requires="p14">
      <p:transition spd="slow" p14:dur="2000" advTm="49561"/>
    </mc:Choice>
    <mc:Fallback>
      <p:transition spd="slow" advTm="49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18338-76B1-33AF-6743-F0DDC3479A9B}"/>
              </a:ext>
            </a:extLst>
          </p:cNvPr>
          <p:cNvSpPr>
            <a:spLocks noGrp="1"/>
          </p:cNvSpPr>
          <p:nvPr>
            <p:ph type="title"/>
          </p:nvPr>
        </p:nvSpPr>
        <p:spPr>
          <a:xfrm>
            <a:off x="410308" y="365125"/>
            <a:ext cx="10943492" cy="1325563"/>
          </a:xfrm>
        </p:spPr>
        <p:txBody>
          <a:bodyPr>
            <a:normAutofit/>
          </a:bodyPr>
          <a:lstStyle/>
          <a:p>
            <a:r>
              <a:rPr lang="en-GB" sz="5000" b="1" dirty="0"/>
              <a:t>Reference List </a:t>
            </a:r>
          </a:p>
        </p:txBody>
      </p:sp>
      <p:sp>
        <p:nvSpPr>
          <p:cNvPr id="3" name="Content Placeholder 2">
            <a:extLst>
              <a:ext uri="{FF2B5EF4-FFF2-40B4-BE49-F238E27FC236}">
                <a16:creationId xmlns:a16="http://schemas.microsoft.com/office/drawing/2014/main" id="{F18F50EE-327C-41A2-5C61-49A6679617B2}"/>
              </a:ext>
            </a:extLst>
          </p:cNvPr>
          <p:cNvSpPr>
            <a:spLocks noGrp="1"/>
          </p:cNvSpPr>
          <p:nvPr>
            <p:ph idx="1"/>
          </p:nvPr>
        </p:nvSpPr>
        <p:spPr>
          <a:xfrm>
            <a:off x="410308" y="1825625"/>
            <a:ext cx="11254154" cy="4786190"/>
          </a:xfrm>
        </p:spPr>
        <p:txBody>
          <a:bodyPr>
            <a:normAutofit fontScale="77500" lnSpcReduction="20000"/>
          </a:bodyPr>
          <a:lstStyle/>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Arial" panose="020B0604020202020204" pitchFamily="34" charset="0"/>
              </a:rPr>
              <a:t>Asana (2022) ‘Project Management Methodologies: 12 Popular Frameworks.’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https://asana.com/resources/project-managment-methodologies</a:t>
            </a:r>
            <a:r>
              <a:rPr lang="en-GB" sz="1800" dirty="0">
                <a:effectLst/>
                <a:latin typeface="Arial" panose="020B0604020202020204" pitchFamily="34" charset="0"/>
                <a:ea typeface="Calibri" panose="020F0502020204030204" pitchFamily="34" charset="0"/>
                <a:cs typeface="Arial" panose="020B0604020202020204" pitchFamily="34" charset="0"/>
              </a:rPr>
              <a:t> (Accessed: 2</a:t>
            </a:r>
            <a:r>
              <a:rPr lang="en-GB" sz="1800" baseline="30000" dirty="0">
                <a:effectLst/>
                <a:latin typeface="Arial" panose="020B0604020202020204" pitchFamily="34" charset="0"/>
                <a:ea typeface="Calibri" panose="020F0502020204030204" pitchFamily="34" charset="0"/>
                <a:cs typeface="Arial" panose="020B0604020202020204" pitchFamily="34" charset="0"/>
              </a:rPr>
              <a:t>nd</a:t>
            </a:r>
            <a:r>
              <a:rPr lang="en-GB" sz="1800" dirty="0">
                <a:effectLst/>
                <a:latin typeface="Arial" panose="020B0604020202020204" pitchFamily="34" charset="0"/>
                <a:ea typeface="Calibri" panose="020F0502020204030204" pitchFamily="34" charset="0"/>
                <a:cs typeface="Arial" panose="020B0604020202020204" pitchFamily="34" charset="0"/>
              </a:rPr>
              <a:t> May 2022).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Arial" panose="020B0604020202020204" pitchFamily="34" charset="0"/>
              </a:rPr>
              <a:t>Barker, T.T. (2003) ‘Documentation for Software and IS Development.’ </a:t>
            </a:r>
            <a:r>
              <a:rPr lang="en-GB" sz="1800" i="1" dirty="0">
                <a:effectLst/>
                <a:latin typeface="Arial" panose="020B0604020202020204" pitchFamily="34" charset="0"/>
                <a:ea typeface="Calibri" panose="020F0502020204030204" pitchFamily="34" charset="0"/>
                <a:cs typeface="Arial" panose="020B0604020202020204" pitchFamily="34" charset="0"/>
              </a:rPr>
              <a:t>Encyclopaedia of Information Systems, pp. 683 – 693.</a:t>
            </a:r>
            <a:r>
              <a:rPr lang="en-GB" sz="1800" dirty="0">
                <a:effectLst/>
                <a:latin typeface="Arial" panose="020B0604020202020204" pitchFamily="34" charset="0"/>
                <a:ea typeface="Calibri" panose="020F0502020204030204" pitchFamily="34" charset="0"/>
                <a:cs typeface="Arial" panose="020B0604020202020204" pitchFamily="34" charset="0"/>
              </a:rPr>
              <a:t>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https://www.sciencedirect.com/science/article/pii/B012227240400072</a:t>
            </a:r>
            <a:r>
              <a:rPr lang="en-GB" sz="1800" dirty="0">
                <a:effectLst/>
                <a:latin typeface="Arial" panose="020B0604020202020204" pitchFamily="34" charset="0"/>
                <a:ea typeface="Calibri" panose="020F0502020204030204" pitchFamily="34" charset="0"/>
                <a:cs typeface="Arial" panose="020B0604020202020204" pitchFamily="34" charset="0"/>
              </a:rPr>
              <a:t> (Accessed 21st May 2022).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7000"/>
              </a:lnSpc>
              <a:spcBef>
                <a:spcPts val="0"/>
              </a:spcBef>
              <a:buNone/>
            </a:pPr>
            <a:r>
              <a:rPr lang="en-GB" sz="1800" b="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7000"/>
              </a:lnSpc>
              <a:spcBef>
                <a:spcPts val="0"/>
              </a:spcBef>
              <a:buNone/>
            </a:pPr>
            <a:r>
              <a:rPr lang="en-GB" sz="1800" dirty="0" err="1">
                <a:effectLst/>
                <a:latin typeface="Arial" panose="020B0604020202020204" pitchFamily="34" charset="0"/>
                <a:ea typeface="Calibri" panose="020F0502020204030204" pitchFamily="34" charset="0"/>
                <a:cs typeface="Times New Roman" panose="02020603050405020304" pitchFamily="18" charset="0"/>
              </a:rPr>
              <a:t>Bente</a:t>
            </a:r>
            <a:r>
              <a:rPr lang="en-GB" sz="1800" dirty="0">
                <a:effectLst/>
                <a:latin typeface="Arial" panose="020B0604020202020204" pitchFamily="34" charset="0"/>
                <a:ea typeface="Calibri" panose="020F0502020204030204" pitchFamily="34" charset="0"/>
                <a:cs typeface="Times New Roman" panose="02020603050405020304" pitchFamily="18" charset="0"/>
              </a:rPr>
              <a:t>, 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Bombosch</a:t>
            </a:r>
            <a:r>
              <a:rPr lang="en-GB" sz="1800" dirty="0">
                <a:effectLst/>
                <a:latin typeface="Arial" panose="020B0604020202020204" pitchFamily="34" charset="0"/>
                <a:ea typeface="Calibri" panose="020F0502020204030204" pitchFamily="34" charset="0"/>
                <a:cs typeface="Times New Roman" panose="02020603050405020304" pitchFamily="18" charset="0"/>
              </a:rPr>
              <a:t>, U.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Langade</a:t>
            </a:r>
            <a:r>
              <a:rPr lang="en-GB" sz="1800" dirty="0">
                <a:effectLst/>
                <a:latin typeface="Arial" panose="020B0604020202020204" pitchFamily="34" charset="0"/>
                <a:ea typeface="Calibri" panose="020F0502020204030204" pitchFamily="34" charset="0"/>
                <a:cs typeface="Times New Roman" panose="02020603050405020304" pitchFamily="18" charset="0"/>
              </a:rPr>
              <a:t>, S. (2012) ‘Towards Pragmatism: Lean and Agile.’ </a:t>
            </a:r>
            <a:r>
              <a:rPr lang="en-GB" sz="1800" i="1" dirty="0">
                <a:effectLst/>
                <a:latin typeface="Arial" panose="020B0604020202020204" pitchFamily="34" charset="0"/>
                <a:ea typeface="Calibri" panose="020F0502020204030204" pitchFamily="34" charset="0"/>
                <a:cs typeface="Times New Roman" panose="02020603050405020304" pitchFamily="18" charset="0"/>
              </a:rPr>
              <a:t>Collaborative Enterprise Architecture, pp. 159-234</a:t>
            </a:r>
            <a:r>
              <a:rPr lang="en-GB" sz="1800" dirty="0">
                <a:effectLst/>
                <a:latin typeface="Arial" panose="020B0604020202020204" pitchFamily="34" charset="0"/>
                <a:ea typeface="Calibri" panose="020F0502020204030204" pitchFamily="34" charset="0"/>
                <a:cs typeface="Times New Roman" panose="02020603050405020304" pitchFamily="18" charset="0"/>
              </a:rPr>
              <a:t>. Available at: </a:t>
            </a:r>
          </a:p>
          <a:p>
            <a:pPr marL="0" indent="0" algn="just">
              <a:lnSpc>
                <a:spcPct val="107000"/>
              </a:lnSpc>
              <a:spcBef>
                <a:spcPts val="0"/>
              </a:spcBef>
              <a:buNone/>
            </a:pP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https://sciencedirect.com/science/article/pii/B9780124159341000078</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11</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May 2022).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Arial" panose="020B0604020202020204" pitchFamily="34" charset="0"/>
              </a:rPr>
              <a:t>Faircloth, J. (2014) ‘Enterprise Applications: Administrative Teams’. </a:t>
            </a:r>
            <a:r>
              <a:rPr lang="en-GB" sz="1800" i="1" dirty="0">
                <a:effectLst/>
                <a:latin typeface="Arial" panose="020B0604020202020204" pitchFamily="34" charset="0"/>
                <a:ea typeface="Calibri" panose="020F0502020204030204" pitchFamily="34" charset="0"/>
                <a:cs typeface="Arial" panose="020B0604020202020204" pitchFamily="34" charset="0"/>
              </a:rPr>
              <a:t>The Definite Guide to Implementation and Operations. pp. 273-316</a:t>
            </a:r>
            <a:r>
              <a:rPr lang="en-GB" sz="1800" dirty="0">
                <a:effectLst/>
                <a:latin typeface="Arial" panose="020B0604020202020204" pitchFamily="34" charset="0"/>
                <a:ea typeface="Calibri" panose="020F0502020204030204" pitchFamily="34" charset="0"/>
                <a:cs typeface="Arial" panose="020B0604020202020204" pitchFamily="34" charset="0"/>
              </a:rPr>
              <a:t>.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https://www.sciencedirect.com/science/article/pii/B9780124080560000163</a:t>
            </a:r>
            <a:r>
              <a:rPr lang="en-GB" sz="1800" dirty="0">
                <a:effectLst/>
                <a:latin typeface="Arial" panose="020B0604020202020204" pitchFamily="34" charset="0"/>
                <a:ea typeface="Calibri" panose="020F0502020204030204" pitchFamily="34" charset="0"/>
                <a:cs typeface="Arial" panose="020B0604020202020204" pitchFamily="34" charset="0"/>
              </a:rPr>
              <a:t> (Accessed: 12</a:t>
            </a:r>
            <a:r>
              <a:rPr lang="en-GB" sz="1800" baseline="30000" dirty="0">
                <a:effectLst/>
                <a:latin typeface="Arial" panose="020B0604020202020204" pitchFamily="34" charset="0"/>
                <a:ea typeface="Calibri" panose="020F0502020204030204" pitchFamily="34" charset="0"/>
                <a:cs typeface="Arial" panose="020B0604020202020204" pitchFamily="34" charset="0"/>
              </a:rPr>
              <a:t>th</a:t>
            </a:r>
            <a:r>
              <a:rPr lang="en-GB" sz="1800" dirty="0">
                <a:effectLst/>
                <a:latin typeface="Arial" panose="020B0604020202020204" pitchFamily="34" charset="0"/>
                <a:ea typeface="Calibri" panose="020F0502020204030204" pitchFamily="34" charset="0"/>
                <a:cs typeface="Arial" panose="020B0604020202020204" pitchFamily="34" charset="0"/>
              </a:rPr>
              <a:t> May 2022)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Arial" panose="020B0604020202020204" pitchFamily="34" charset="0"/>
              </a:rPr>
              <a:t>Ferreira, A. (2017) ‘Across the Dashboard’. </a:t>
            </a:r>
            <a:r>
              <a:rPr lang="en-GB" sz="1800" i="1" dirty="0">
                <a:effectLst/>
                <a:latin typeface="Arial" panose="020B0604020202020204" pitchFamily="34" charset="0"/>
                <a:ea typeface="Calibri" panose="020F0502020204030204" pitchFamily="34" charset="0"/>
                <a:cs typeface="Arial" panose="020B0604020202020204" pitchFamily="34" charset="0"/>
              </a:rPr>
              <a:t>Universal UX Design: Building Multicultural User Experiences pp. 49-71</a:t>
            </a:r>
            <a:r>
              <a:rPr lang="en-GB" sz="1800" dirty="0">
                <a:effectLst/>
                <a:latin typeface="Arial" panose="020B0604020202020204" pitchFamily="34" charset="0"/>
                <a:ea typeface="Calibri" panose="020F0502020204030204" pitchFamily="34" charset="0"/>
                <a:cs typeface="Arial" panose="020B0604020202020204" pitchFamily="34" charset="0"/>
              </a:rPr>
              <a:t>. Available at: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7000"/>
              </a:lnSpc>
              <a:spcBef>
                <a:spcPts val="0"/>
              </a:spcBef>
              <a:buNone/>
            </a:pP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https://www.sciencedirect.com/science/article/pii/B9780128024072000034 </a:t>
            </a:r>
            <a:r>
              <a:rPr lang="en-GB" sz="1800" dirty="0">
                <a:effectLst/>
                <a:latin typeface="Arial" panose="020B0604020202020204" pitchFamily="34" charset="0"/>
                <a:ea typeface="Calibri" panose="020F0502020204030204" pitchFamily="34" charset="0"/>
                <a:cs typeface="Arial" panose="020B0604020202020204" pitchFamily="34" charset="0"/>
              </a:rPr>
              <a:t>(Accessed: 13</a:t>
            </a:r>
            <a:r>
              <a:rPr lang="en-GB" sz="1800" baseline="30000" dirty="0">
                <a:effectLst/>
                <a:latin typeface="Arial" panose="020B0604020202020204" pitchFamily="34" charset="0"/>
                <a:ea typeface="Calibri" panose="020F0502020204030204" pitchFamily="34" charset="0"/>
                <a:cs typeface="Arial" panose="020B0604020202020204" pitchFamily="34" charset="0"/>
              </a:rPr>
              <a:t>th</a:t>
            </a:r>
            <a:r>
              <a:rPr lang="en-GB" sz="1800" dirty="0">
                <a:effectLst/>
                <a:latin typeface="Arial" panose="020B0604020202020204" pitchFamily="34" charset="0"/>
                <a:ea typeface="Calibri" panose="020F0502020204030204" pitchFamily="34" charset="0"/>
                <a:cs typeface="Arial" panose="020B0604020202020204" pitchFamily="34" charset="0"/>
              </a:rPr>
              <a:t> May 2022)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Arial" panose="020B0604020202020204" pitchFamily="34" charset="0"/>
              </a:rPr>
              <a:t>Gantt (2022) What is a Gantt Chart?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https://www.gantt.com</a:t>
            </a:r>
            <a:r>
              <a:rPr lang="en-GB" sz="1800" dirty="0">
                <a:effectLst/>
                <a:latin typeface="Arial" panose="020B0604020202020204" pitchFamily="34" charset="0"/>
                <a:ea typeface="Calibri" panose="020F0502020204030204" pitchFamily="34" charset="0"/>
                <a:cs typeface="Arial" panose="020B0604020202020204" pitchFamily="34" charset="0"/>
              </a:rPr>
              <a:t> (Accessed: 5</a:t>
            </a:r>
            <a:r>
              <a:rPr lang="en-GB" sz="1800" baseline="30000" dirty="0">
                <a:effectLst/>
                <a:latin typeface="Arial" panose="020B0604020202020204" pitchFamily="34" charset="0"/>
                <a:ea typeface="Calibri" panose="020F0502020204030204" pitchFamily="34" charset="0"/>
                <a:cs typeface="Arial" panose="020B0604020202020204" pitchFamily="34" charset="0"/>
              </a:rPr>
              <a:t>th</a:t>
            </a:r>
            <a:r>
              <a:rPr lang="en-GB" sz="1800" dirty="0">
                <a:effectLst/>
                <a:latin typeface="Arial" panose="020B0604020202020204" pitchFamily="34" charset="0"/>
                <a:ea typeface="Calibri" panose="020F0502020204030204" pitchFamily="34" charset="0"/>
                <a:cs typeface="Arial" panose="020B0604020202020204" pitchFamily="34" charset="0"/>
              </a:rPr>
              <a:t> April 2022).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7000"/>
              </a:lnSpc>
              <a:spcBef>
                <a:spcPts val="0"/>
              </a:spcBef>
              <a:buNone/>
            </a:pPr>
            <a:r>
              <a:rPr lang="en-GB" sz="1800" dirty="0" err="1">
                <a:effectLst/>
                <a:latin typeface="Arial" panose="020B0604020202020204" pitchFamily="34" charset="0"/>
                <a:ea typeface="Calibri" panose="020F0502020204030204" pitchFamily="34" charset="0"/>
                <a:cs typeface="Arial" panose="020B0604020202020204" pitchFamily="34" charset="0"/>
              </a:rPr>
              <a:t>Herridge</a:t>
            </a:r>
            <a:r>
              <a:rPr lang="en-GB" sz="1800" dirty="0">
                <a:effectLst/>
                <a:latin typeface="Arial" panose="020B0604020202020204" pitchFamily="34" charset="0"/>
                <a:ea typeface="Calibri" panose="020F0502020204030204" pitchFamily="34" charset="0"/>
                <a:cs typeface="Arial" panose="020B0604020202020204" pitchFamily="34" charset="0"/>
              </a:rPr>
              <a:t>, D. (2022) ‘What are SMART Objectives and how do I apply them?’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https://www.professionalacademy.com/blogs/what-are-smart-objectives-and-how-do-i-apply-them/</a:t>
            </a:r>
            <a:r>
              <a:rPr lang="en-GB" sz="1800" dirty="0">
                <a:effectLst/>
                <a:latin typeface="Arial" panose="020B0604020202020204" pitchFamily="34" charset="0"/>
                <a:ea typeface="Calibri" panose="020F0502020204030204" pitchFamily="34" charset="0"/>
                <a:cs typeface="Arial" panose="020B0604020202020204" pitchFamily="34" charset="0"/>
              </a:rPr>
              <a:t> (Accessed 21</a:t>
            </a:r>
            <a:r>
              <a:rPr lang="en-GB" sz="1800" baseline="30000" dirty="0">
                <a:effectLst/>
                <a:latin typeface="Arial" panose="020B0604020202020204" pitchFamily="34" charset="0"/>
                <a:ea typeface="Calibri" panose="020F0502020204030204" pitchFamily="34" charset="0"/>
                <a:cs typeface="Arial" panose="020B0604020202020204" pitchFamily="34" charset="0"/>
              </a:rPr>
              <a:t>st</a:t>
            </a:r>
            <a:r>
              <a:rPr lang="en-GB" sz="1800" dirty="0">
                <a:effectLst/>
                <a:latin typeface="Arial" panose="020B0604020202020204" pitchFamily="34" charset="0"/>
                <a:ea typeface="Calibri" panose="020F0502020204030204" pitchFamily="34" charset="0"/>
                <a:cs typeface="Arial" panose="020B0604020202020204" pitchFamily="34" charset="0"/>
              </a:rPr>
              <a:t> May 2022).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Arial" panose="020B0604020202020204" pitchFamily="34" charset="0"/>
              </a:rPr>
              <a:t>Hubbard, M. and Bailey, M.J. (2018) ‘Mastering Microsoft Teams: Meetings in Teams’.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https://link.springer.com/chaper/10.1007/978-1-4842-3870-3_4</a:t>
            </a:r>
            <a:r>
              <a:rPr lang="en-GB" sz="1800" dirty="0">
                <a:effectLst/>
                <a:latin typeface="Arial" panose="020B0604020202020204" pitchFamily="34" charset="0"/>
                <a:ea typeface="Calibri" panose="020F0502020204030204" pitchFamily="34" charset="0"/>
                <a:cs typeface="Arial" panose="020B0604020202020204" pitchFamily="34" charset="0"/>
              </a:rPr>
              <a:t> (Accessed: 6</a:t>
            </a:r>
            <a:r>
              <a:rPr lang="en-GB" sz="1800" baseline="30000" dirty="0">
                <a:effectLst/>
                <a:latin typeface="Arial" panose="020B0604020202020204" pitchFamily="34" charset="0"/>
                <a:ea typeface="Calibri" panose="020F0502020204030204" pitchFamily="34" charset="0"/>
                <a:cs typeface="Arial" panose="020B0604020202020204" pitchFamily="34" charset="0"/>
              </a:rPr>
              <a:t>th</a:t>
            </a:r>
            <a:r>
              <a:rPr lang="en-GB" sz="1800" dirty="0">
                <a:effectLst/>
                <a:latin typeface="Arial" panose="020B0604020202020204" pitchFamily="34" charset="0"/>
                <a:ea typeface="Calibri" panose="020F0502020204030204" pitchFamily="34" charset="0"/>
                <a:cs typeface="Arial" panose="020B0604020202020204" pitchFamily="34" charset="0"/>
              </a:rPr>
              <a:t> May 2022).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4" name="Audio 3">
            <a:hlinkClick r:id="" action="ppaction://media"/>
            <a:extLst>
              <a:ext uri="{FF2B5EF4-FFF2-40B4-BE49-F238E27FC236}">
                <a16:creationId xmlns:a16="http://schemas.microsoft.com/office/drawing/2014/main" id="{4220B673-6153-5C27-46E6-E8FA6D63DB11}"/>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191374086"/>
      </p:ext>
    </p:extLst>
  </p:cSld>
  <p:clrMapOvr>
    <a:masterClrMapping/>
  </p:clrMapOvr>
  <mc:AlternateContent xmlns:mc="http://schemas.openxmlformats.org/markup-compatibility/2006">
    <mc:Choice xmlns:p14="http://schemas.microsoft.com/office/powerpoint/2010/main" Requires="p14">
      <p:transition spd="slow" p14:dur="2000" advTm="5837"/>
    </mc:Choice>
    <mc:Fallback>
      <p:transition spd="slow" advTm="58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91C54-A34D-9CC8-5A41-F03F6FC7BD89}"/>
              </a:ext>
            </a:extLst>
          </p:cNvPr>
          <p:cNvSpPr>
            <a:spLocks noGrp="1"/>
          </p:cNvSpPr>
          <p:nvPr>
            <p:ph type="title"/>
          </p:nvPr>
        </p:nvSpPr>
        <p:spPr>
          <a:xfrm>
            <a:off x="281353" y="365125"/>
            <a:ext cx="11072447" cy="1325563"/>
          </a:xfrm>
        </p:spPr>
        <p:txBody>
          <a:bodyPr>
            <a:normAutofit/>
          </a:bodyPr>
          <a:lstStyle/>
          <a:p>
            <a:r>
              <a:rPr lang="en-GB" sz="5000" b="1" dirty="0"/>
              <a:t>Reference List </a:t>
            </a:r>
          </a:p>
        </p:txBody>
      </p:sp>
      <p:sp>
        <p:nvSpPr>
          <p:cNvPr id="3" name="Content Placeholder 2">
            <a:extLst>
              <a:ext uri="{FF2B5EF4-FFF2-40B4-BE49-F238E27FC236}">
                <a16:creationId xmlns:a16="http://schemas.microsoft.com/office/drawing/2014/main" id="{1D1BD72B-DD7D-687B-2CCE-D5A0AB00BFD0}"/>
              </a:ext>
            </a:extLst>
          </p:cNvPr>
          <p:cNvSpPr>
            <a:spLocks noGrp="1"/>
          </p:cNvSpPr>
          <p:nvPr>
            <p:ph idx="1"/>
          </p:nvPr>
        </p:nvSpPr>
        <p:spPr>
          <a:xfrm>
            <a:off x="281353" y="1825624"/>
            <a:ext cx="11465169" cy="4575175"/>
          </a:xfrm>
        </p:spPr>
        <p:txBody>
          <a:bodyPr>
            <a:normAutofit fontScale="70000" lnSpcReduction="20000"/>
          </a:bodyPr>
          <a:lstStyle/>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Arial" panose="020B0604020202020204" pitchFamily="34" charset="0"/>
              </a:rPr>
              <a:t>Instron (no date) Tensile Testing: An Introduction.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https://www.instron.com/en-gb/our-company/library/test-types/tensile-test#</a:t>
            </a:r>
            <a:r>
              <a:rPr lang="en-GB" sz="1800" dirty="0">
                <a:effectLst/>
                <a:latin typeface="Arial" panose="020B0604020202020204" pitchFamily="34" charset="0"/>
                <a:ea typeface="Calibri" panose="020F0502020204030204" pitchFamily="34" charset="0"/>
                <a:cs typeface="Arial" panose="020B0604020202020204" pitchFamily="34" charset="0"/>
              </a:rPr>
              <a:t> (Accessed: 17</a:t>
            </a:r>
            <a:r>
              <a:rPr lang="en-GB" sz="1800" baseline="30000" dirty="0">
                <a:effectLst/>
                <a:latin typeface="Arial" panose="020B0604020202020204" pitchFamily="34" charset="0"/>
                <a:ea typeface="Calibri" panose="020F0502020204030204" pitchFamily="34" charset="0"/>
                <a:cs typeface="Arial" panose="020B0604020202020204" pitchFamily="34" charset="0"/>
              </a:rPr>
              <a:t>th</a:t>
            </a:r>
            <a:r>
              <a:rPr lang="en-GB" sz="1800" dirty="0">
                <a:effectLst/>
                <a:latin typeface="Arial" panose="020B0604020202020204" pitchFamily="34" charset="0"/>
                <a:ea typeface="Calibri" panose="020F0502020204030204" pitchFamily="34" charset="0"/>
                <a:cs typeface="Arial" panose="020B0604020202020204" pitchFamily="34" charset="0"/>
              </a:rPr>
              <a:t> May 2022).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Arial" panose="020B0604020202020204" pitchFamily="34" charset="0"/>
              </a:rPr>
              <a:t>Investopedia (no date) ‘What is Project Management’.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https://www.investopedia.com/terms/p/project-management.asp</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2nd May 2022).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Arial" panose="020B0604020202020204" pitchFamily="34" charset="0"/>
              </a:rPr>
              <a:t>Investopedia (no date) ‘Request for Proposal (RFP)’.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https://www.investopedia.com/terms/r/request-for-proposal.asp</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3rd May 2022).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gn="just">
              <a:lnSpc>
                <a:spcPct val="107000"/>
              </a:lnSpc>
              <a:spcBef>
                <a:spcPts val="0"/>
              </a:spcBef>
              <a:buNone/>
            </a:pPr>
            <a:r>
              <a:rPr lang="en-GB" sz="1800" dirty="0" err="1">
                <a:effectLst/>
                <a:latin typeface="Arial" panose="020B0604020202020204" pitchFamily="34" charset="0"/>
                <a:ea typeface="Calibri" panose="020F0502020204030204" pitchFamily="34" charset="0"/>
                <a:cs typeface="Times New Roman" panose="02020603050405020304" pitchFamily="18" charset="0"/>
              </a:rPr>
              <a:t>Kesari</a:t>
            </a:r>
            <a:r>
              <a:rPr lang="en-GB" sz="1800" dirty="0">
                <a:effectLst/>
                <a:latin typeface="Arial" panose="020B0604020202020204" pitchFamily="34" charset="0"/>
                <a:ea typeface="Calibri" panose="020F0502020204030204" pitchFamily="34" charset="0"/>
                <a:cs typeface="Times New Roman" panose="02020603050405020304" pitchFamily="18" charset="0"/>
              </a:rPr>
              <a:t>. B. and Kumar Verma, B. (2018) ‘Does the Leadership Style impact on employee outcomes? A study of the Indian Steel Industry. </a:t>
            </a:r>
            <a:r>
              <a:rPr lang="en-GB" sz="1800" i="1" dirty="0">
                <a:effectLst/>
                <a:latin typeface="Arial" panose="020B0604020202020204" pitchFamily="34" charset="0"/>
                <a:ea typeface="Calibri" panose="020F0502020204030204" pitchFamily="34" charset="0"/>
                <a:cs typeface="Times New Roman" panose="02020603050405020304" pitchFamily="18" charset="0"/>
              </a:rPr>
              <a:t>Global Business Review</a:t>
            </a:r>
            <a:r>
              <a:rPr lang="en-GB" sz="18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https://journals/sagepub.com/doi/10.1177/0792150918793734</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16</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May 2022).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Krzysztof, C. (2020) </a:t>
            </a:r>
            <a:r>
              <a:rPr lang="en-GB" sz="1800" i="1" dirty="0">
                <a:effectLst/>
                <a:latin typeface="Arial" panose="020B0604020202020204" pitchFamily="34" charset="0"/>
                <a:ea typeface="Calibri" panose="020F0502020204030204" pitchFamily="34" charset="0"/>
                <a:cs typeface="Times New Roman" panose="02020603050405020304" pitchFamily="18" charset="0"/>
              </a:rPr>
              <a:t>The Business and Management of Convention and Visitor Bureaus: A Global Approach</a:t>
            </a:r>
            <a:r>
              <a:rPr lang="en-GB" sz="1800" dirty="0">
                <a:effectLst/>
                <a:latin typeface="Arial" panose="020B0604020202020204" pitchFamily="34" charset="0"/>
                <a:ea typeface="Calibri" panose="020F0502020204030204" pitchFamily="34" charset="0"/>
                <a:cs typeface="Times New Roman" panose="02020603050405020304" pitchFamily="18" charset="0"/>
              </a:rPr>
              <a:t>. Oxford: Goodfellow Publications Ltd.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Markovic, M. R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Omalaja</a:t>
            </a:r>
            <a:r>
              <a:rPr lang="en-GB" sz="1800" dirty="0">
                <a:effectLst/>
                <a:latin typeface="Arial" panose="020B0604020202020204" pitchFamily="34" charset="0"/>
                <a:ea typeface="Calibri" panose="020F0502020204030204" pitchFamily="34" charset="0"/>
                <a:cs typeface="Times New Roman" panose="02020603050405020304" pitchFamily="18" charset="0"/>
              </a:rPr>
              <a:t>, M. (2009) </a:t>
            </a:r>
            <a:r>
              <a:rPr lang="en-GB" sz="1800" i="1" dirty="0">
                <a:effectLst/>
                <a:latin typeface="Arial" panose="020B0604020202020204" pitchFamily="34" charset="0"/>
                <a:ea typeface="Calibri" panose="020F0502020204030204" pitchFamily="34" charset="0"/>
                <a:cs typeface="Times New Roman" panose="02020603050405020304" pitchFamily="18" charset="0"/>
              </a:rPr>
              <a:t>Information Management – Concepts, Analysis and Applications</a:t>
            </a:r>
            <a:r>
              <a:rPr lang="en-GB" sz="1800" dirty="0">
                <a:effectLst/>
                <a:latin typeface="Arial" panose="020B0604020202020204" pitchFamily="34" charset="0"/>
                <a:ea typeface="Calibri" panose="020F0502020204030204" pitchFamily="34" charset="0"/>
                <a:cs typeface="Times New Roman" panose="02020603050405020304" pitchFamily="18" charset="0"/>
              </a:rPr>
              <a:t>. India: Himalaya Publishing.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Markovic, M.R.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Salamzaden</a:t>
            </a:r>
            <a:r>
              <a:rPr lang="en-GB" sz="1800" dirty="0">
                <a:effectLst/>
                <a:latin typeface="Arial" panose="020B0604020202020204" pitchFamily="34" charset="0"/>
                <a:ea typeface="Calibri" panose="020F0502020204030204" pitchFamily="34" charset="0"/>
                <a:cs typeface="Times New Roman" panose="02020603050405020304" pitchFamily="18" charset="0"/>
              </a:rPr>
              <a:t>, A. (2018) ‘The Importance of Communication in Business Management.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https://www.researchgate.net/profile/aidin-salamzaden/publication/328630849_The_importance_of_communication_in_business_communication</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2</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1800" dirty="0">
                <a:effectLst/>
                <a:latin typeface="Arial" panose="020B0604020202020204" pitchFamily="34" charset="0"/>
                <a:ea typeface="Calibri" panose="020F0502020204030204" pitchFamily="34" charset="0"/>
                <a:cs typeface="Times New Roman" panose="02020603050405020304" pitchFamily="18" charset="0"/>
              </a:rPr>
              <a:t> May 2022).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Martin, L. (2019) ‘Teaching with Teams – Open Journal Systems.’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https://journals.satffs.ac.uk</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7</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May 2022).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McKnight, W. (2014) Agile Practices for Information Practices. Pp. 168-178.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https://www.sciencedirect.com/science/article/pii/B9780124080560000163</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15</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May 2022). </a:t>
            </a:r>
          </a:p>
          <a:p>
            <a:pPr marL="0" indent="0">
              <a:buNone/>
            </a:pPr>
            <a:endParaRPr lang="en-GB" dirty="0"/>
          </a:p>
        </p:txBody>
      </p:sp>
      <p:pic>
        <p:nvPicPr>
          <p:cNvPr id="4" name="Audio 3">
            <a:hlinkClick r:id="" action="ppaction://media"/>
            <a:extLst>
              <a:ext uri="{FF2B5EF4-FFF2-40B4-BE49-F238E27FC236}">
                <a16:creationId xmlns:a16="http://schemas.microsoft.com/office/drawing/2014/main" id="{2BAA7836-DE0B-F303-A2E2-026EA8750642}"/>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71785753"/>
      </p:ext>
    </p:extLst>
  </p:cSld>
  <p:clrMapOvr>
    <a:masterClrMapping/>
  </p:clrMapOvr>
  <mc:AlternateContent xmlns:mc="http://schemas.openxmlformats.org/markup-compatibility/2006">
    <mc:Choice xmlns:p14="http://schemas.microsoft.com/office/powerpoint/2010/main" Requires="p14">
      <p:transition spd="slow" p14:dur="2000" advTm="2099"/>
    </mc:Choice>
    <mc:Fallback>
      <p:transition spd="slow" advTm="20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0ED94-9F83-CB0A-F3C1-E2DE69EAD022}"/>
              </a:ext>
            </a:extLst>
          </p:cNvPr>
          <p:cNvSpPr>
            <a:spLocks noGrp="1"/>
          </p:cNvSpPr>
          <p:nvPr>
            <p:ph type="title"/>
          </p:nvPr>
        </p:nvSpPr>
        <p:spPr>
          <a:xfrm>
            <a:off x="433754" y="365125"/>
            <a:ext cx="10920046" cy="1325563"/>
          </a:xfrm>
        </p:spPr>
        <p:txBody>
          <a:bodyPr>
            <a:normAutofit/>
          </a:bodyPr>
          <a:lstStyle/>
          <a:p>
            <a:r>
              <a:rPr lang="en-GB" sz="5000" b="1" dirty="0"/>
              <a:t>Reference List </a:t>
            </a:r>
          </a:p>
        </p:txBody>
      </p:sp>
      <p:sp>
        <p:nvSpPr>
          <p:cNvPr id="3" name="Content Placeholder 2">
            <a:extLst>
              <a:ext uri="{FF2B5EF4-FFF2-40B4-BE49-F238E27FC236}">
                <a16:creationId xmlns:a16="http://schemas.microsoft.com/office/drawing/2014/main" id="{B4FFE38F-3479-E710-78C3-194A2CE1EA6A}"/>
              </a:ext>
            </a:extLst>
          </p:cNvPr>
          <p:cNvSpPr>
            <a:spLocks noGrp="1"/>
          </p:cNvSpPr>
          <p:nvPr>
            <p:ph idx="1"/>
          </p:nvPr>
        </p:nvSpPr>
        <p:spPr>
          <a:xfrm>
            <a:off x="293077" y="1690688"/>
            <a:ext cx="11605845" cy="4802187"/>
          </a:xfrm>
        </p:spPr>
        <p:txBody>
          <a:bodyPr>
            <a:normAutofit fontScale="70000" lnSpcReduction="20000"/>
          </a:bodyPr>
          <a:lstStyle/>
          <a:p>
            <a:pPr marL="0" indent="0" algn="just">
              <a:lnSpc>
                <a:spcPct val="107000"/>
              </a:lnSpc>
              <a:spcBef>
                <a:spcPts val="0"/>
              </a:spcBef>
              <a:buNone/>
            </a:pPr>
            <a:r>
              <a:rPr lang="en-GB" sz="1800" dirty="0" err="1">
                <a:effectLst/>
                <a:latin typeface="Arial" panose="020B0604020202020204" pitchFamily="34" charset="0"/>
                <a:ea typeface="Calibri" panose="020F0502020204030204" pitchFamily="34" charset="0"/>
                <a:cs typeface="Times New Roman" panose="02020603050405020304" pitchFamily="18" charset="0"/>
              </a:rPr>
              <a:t>Meardon</a:t>
            </a:r>
            <a:r>
              <a:rPr lang="en-GB" sz="1800" dirty="0">
                <a:effectLst/>
                <a:latin typeface="Arial" panose="020B0604020202020204" pitchFamily="34" charset="0"/>
                <a:ea typeface="Calibri" panose="020F0502020204030204" pitchFamily="34" charset="0"/>
                <a:cs typeface="Times New Roman" panose="02020603050405020304" pitchFamily="18" charset="0"/>
              </a:rPr>
              <a:t>, E. (2022) ‘What is a Gantt Chart?’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https://www.atlassion.com/agile/project-management-gantt-chart</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8</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May 2022).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Northouse, P.G. (2016) </a:t>
            </a:r>
            <a:r>
              <a:rPr lang="en-GB" sz="1800" i="1" dirty="0">
                <a:effectLst/>
                <a:latin typeface="Arial" panose="020B0604020202020204" pitchFamily="34" charset="0"/>
                <a:ea typeface="Calibri" panose="020F0502020204030204" pitchFamily="34" charset="0"/>
                <a:cs typeface="Times New Roman" panose="02020603050405020304" pitchFamily="18" charset="0"/>
              </a:rPr>
              <a:t>Leadership: Theory and Practice</a:t>
            </a:r>
            <a:r>
              <a:rPr lang="en-GB" sz="1800" dirty="0">
                <a:effectLst/>
                <a:latin typeface="Arial" panose="020B0604020202020204" pitchFamily="34" charset="0"/>
                <a:ea typeface="Calibri" panose="020F0502020204030204" pitchFamily="34" charset="0"/>
                <a:cs typeface="Times New Roman" panose="02020603050405020304" pitchFamily="18" charset="0"/>
              </a:rPr>
              <a:t>. 7</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edn</a:t>
            </a:r>
            <a:r>
              <a:rPr lang="en-GB" sz="1800" dirty="0">
                <a:effectLst/>
                <a:latin typeface="Arial" panose="020B0604020202020204" pitchFamily="34" charset="0"/>
                <a:ea typeface="Calibri" panose="020F0502020204030204" pitchFamily="34" charset="0"/>
                <a:cs typeface="Times New Roman" panose="02020603050405020304" pitchFamily="18" charset="0"/>
              </a:rPr>
              <a:t>. London: Sage Publications Ltd.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gn="just">
              <a:lnSpc>
                <a:spcPct val="107000"/>
              </a:lnSpc>
              <a:spcBef>
                <a:spcPts val="0"/>
              </a:spcBef>
              <a:buNone/>
            </a:pPr>
            <a:r>
              <a:rPr lang="en-GB" sz="1800" dirty="0" err="1">
                <a:effectLst/>
                <a:latin typeface="Arial" panose="020B0604020202020204" pitchFamily="34" charset="0"/>
                <a:ea typeface="Calibri" panose="020F0502020204030204" pitchFamily="34" charset="0"/>
                <a:cs typeface="Times New Roman" panose="02020603050405020304" pitchFamily="18" charset="0"/>
              </a:rPr>
              <a:t>Pedamkar</a:t>
            </a:r>
            <a:r>
              <a:rPr lang="en-GB" sz="1800" dirty="0">
                <a:effectLst/>
                <a:latin typeface="Arial" panose="020B0604020202020204" pitchFamily="34" charset="0"/>
                <a:ea typeface="Calibri" panose="020F0502020204030204" pitchFamily="34" charset="0"/>
                <a:cs typeface="Times New Roman" panose="02020603050405020304" pitchFamily="18" charset="0"/>
              </a:rPr>
              <a:t>, P. (2022) Waterfall Model.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Availabe</a:t>
            </a:r>
            <a:r>
              <a:rPr lang="en-GB" sz="1800" dirty="0">
                <a:effectLst/>
                <a:latin typeface="Arial" panose="020B0604020202020204" pitchFamily="34" charset="0"/>
                <a:ea typeface="Calibri" panose="020F0502020204030204" pitchFamily="34" charset="0"/>
                <a:cs typeface="Times New Roman" panose="02020603050405020304" pitchFamily="18" charset="0"/>
              </a:rPr>
              <a:t>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https://www.educba.com/waterfall-model</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5</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May, 2022).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Sherman, R, (2015) ‘Project Management.</a:t>
            </a:r>
            <a:r>
              <a:rPr lang="en-GB" sz="1800" i="1" dirty="0">
                <a:effectLst/>
                <a:latin typeface="Arial" panose="020B0604020202020204" pitchFamily="34" charset="0"/>
                <a:ea typeface="Calibri" panose="020F0502020204030204" pitchFamily="34" charset="0"/>
                <a:cs typeface="Times New Roman" panose="02020603050405020304" pitchFamily="18" charset="0"/>
              </a:rPr>
              <a:t>’ Business Intelligence Guidebook, pp 449-492.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 </a:t>
            </a:r>
          </a:p>
          <a:p>
            <a:pPr marL="0" indent="0" algn="just">
              <a:lnSpc>
                <a:spcPct val="107000"/>
              </a:lnSpc>
              <a:spcBef>
                <a:spcPts val="0"/>
              </a:spcBef>
              <a:buNone/>
            </a:pP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https://sciencedirect.com/science/article/pii/B9780124114616000186</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11</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May 2022).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Sherman, R, (2015) ‘People, Process and Politics.</a:t>
            </a:r>
            <a:r>
              <a:rPr lang="en-GB" sz="1800" i="1" dirty="0">
                <a:effectLst/>
                <a:latin typeface="Arial" panose="020B0604020202020204" pitchFamily="34" charset="0"/>
                <a:ea typeface="Calibri" panose="020F0502020204030204" pitchFamily="34" charset="0"/>
                <a:cs typeface="Times New Roman" panose="02020603050405020304" pitchFamily="18" charset="0"/>
              </a:rPr>
              <a:t>’ Business Intelligence Guidebook, pp 425-448.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 </a:t>
            </a:r>
          </a:p>
          <a:p>
            <a:pPr marL="0" indent="0" algn="just">
              <a:lnSpc>
                <a:spcPct val="107000"/>
              </a:lnSpc>
              <a:spcBef>
                <a:spcPts val="0"/>
              </a:spcBef>
              <a:buNone/>
            </a:pP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https://sciencedirect.com/science/article/pii/B9780124114616000174</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11</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May 2022).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The Economic Times (2022) ‘What is Autocratic Leadership’.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http://economictimes.indiatimes.com/definition/autocratic-leadership</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16</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May 2022).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gn="just">
              <a:lnSpc>
                <a:spcPct val="107000"/>
              </a:lnSpc>
              <a:spcBef>
                <a:spcPts val="0"/>
              </a:spcBef>
              <a:buNone/>
            </a:pPr>
            <a:r>
              <a:rPr lang="en-GB" sz="1800" dirty="0" err="1">
                <a:effectLst/>
                <a:latin typeface="Arial" panose="020B0604020202020204" pitchFamily="34" charset="0"/>
                <a:ea typeface="Calibri" panose="020F0502020204030204" pitchFamily="34" charset="0"/>
                <a:cs typeface="Times New Roman" panose="02020603050405020304" pitchFamily="18" charset="0"/>
              </a:rPr>
              <a:t>Tizroo</a:t>
            </a:r>
            <a:r>
              <a:rPr lang="en-GB" sz="1800" dirty="0">
                <a:effectLst/>
                <a:latin typeface="Arial" panose="020B0604020202020204" pitchFamily="34" charset="0"/>
                <a:ea typeface="Calibri" panose="020F0502020204030204" pitchFamily="34" charset="0"/>
                <a:cs typeface="Times New Roman" panose="02020603050405020304" pitchFamily="18" charset="0"/>
              </a:rPr>
              <a:t>, A. et al. (2017) ‘Proposing an agile strategy for a steel industry supply chain through the integration of balance scorecard and interpretive structural modelling.’ Journal of Business Economics and Management. Volume 18, Issue 2 pp. 288-308.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https://www.tandfonline.com/doi/abs/10.3846/16111699.2017.1279683</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14</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May 2022).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Workfront (2022) Waterfall Methodology.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https://www.workfront.com</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4</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May 2022).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gn="just">
              <a:lnSpc>
                <a:spcPct val="107000"/>
              </a:lnSpc>
              <a:spcBef>
                <a:spcPts val="0"/>
              </a:spcBef>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Zwick/</a:t>
            </a:r>
            <a:r>
              <a:rPr lang="en-GB" sz="1800" dirty="0" err="1">
                <a:effectLst/>
                <a:latin typeface="Arial" panose="020B0604020202020204" pitchFamily="34" charset="0"/>
                <a:ea typeface="Calibri" panose="020F0502020204030204" pitchFamily="34" charset="0"/>
                <a:cs typeface="Times New Roman" panose="02020603050405020304" pitchFamily="18" charset="0"/>
              </a:rPr>
              <a:t>Roell</a:t>
            </a:r>
            <a:r>
              <a:rPr lang="en-GB" sz="1800" dirty="0">
                <a:effectLst/>
                <a:latin typeface="Arial" panose="020B0604020202020204" pitchFamily="34" charset="0"/>
                <a:ea typeface="Calibri" panose="020F0502020204030204" pitchFamily="34" charset="0"/>
                <a:cs typeface="Times New Roman" panose="02020603050405020304" pitchFamily="18" charset="0"/>
              </a:rPr>
              <a:t> (2022) ‘Tensile Testing Machines and Testers: Tensile Testers from 5KN up to 2500 for Determination of the tensile strength of a material.’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https://www.zwickroell.com/products/static-materials-testing-machines/universal-testing-machines-for-static-applications/</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4</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April 2022).   </a:t>
            </a:r>
          </a:p>
          <a:p>
            <a:pPr marL="0" indent="0">
              <a:buNone/>
            </a:pPr>
            <a:endParaRPr lang="en-GB" dirty="0"/>
          </a:p>
        </p:txBody>
      </p:sp>
      <p:pic>
        <p:nvPicPr>
          <p:cNvPr id="5" name="Audio 4">
            <a:hlinkClick r:id="" action="ppaction://media"/>
            <a:extLst>
              <a:ext uri="{FF2B5EF4-FFF2-40B4-BE49-F238E27FC236}">
                <a16:creationId xmlns:a16="http://schemas.microsoft.com/office/drawing/2014/main" id="{51BF91CD-9BC8-4252-B048-1EE516D8216A}"/>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264063127"/>
      </p:ext>
    </p:extLst>
  </p:cSld>
  <p:clrMapOvr>
    <a:masterClrMapping/>
  </p:clrMapOvr>
  <mc:AlternateContent xmlns:mc="http://schemas.openxmlformats.org/markup-compatibility/2006">
    <mc:Choice xmlns:p14="http://schemas.microsoft.com/office/powerpoint/2010/main" Requires="p14">
      <p:transition spd="slow" p14:dur="2000" advTm="2471"/>
    </mc:Choice>
    <mc:Fallback>
      <p:transition spd="slow" advTm="2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3093</TotalTime>
  <Words>3601</Words>
  <Application>Microsoft Office PowerPoint</Application>
  <PresentationFormat>Widescreen</PresentationFormat>
  <Paragraphs>294</Paragraphs>
  <Slides>19</Slides>
  <Notes>19</Notes>
  <HiddenSlides>0</HiddenSlides>
  <MMClips>19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Wingdings</vt:lpstr>
      <vt:lpstr>Office Theme</vt:lpstr>
      <vt:lpstr>Commissioning a new  Tensile Machine </vt:lpstr>
      <vt:lpstr>Contents </vt:lpstr>
      <vt:lpstr>Background </vt:lpstr>
      <vt:lpstr>Aim </vt:lpstr>
      <vt:lpstr>Gantt Chart</vt:lpstr>
      <vt:lpstr>Planning and Methodology</vt:lpstr>
      <vt:lpstr>Planning and Budget</vt:lpstr>
      <vt:lpstr>Planning and style</vt:lpstr>
      <vt:lpstr>Planning and timescale</vt:lpstr>
      <vt:lpstr>Methodologies             The chosen  considered…                  methodology…</vt:lpstr>
      <vt:lpstr>The Waterfall Methodology</vt:lpstr>
      <vt:lpstr>Analysis of the Project </vt:lpstr>
      <vt:lpstr>Evaluation – the advantages </vt:lpstr>
      <vt:lpstr>Evaluation – the disadvantages </vt:lpstr>
      <vt:lpstr>Upon further  reflection… </vt:lpstr>
      <vt:lpstr>To conclude…</vt:lpstr>
      <vt:lpstr>Reference List </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Commissioning a new  Tensile Machine</dc:title>
  <dc:creator>Gruff Saer</dc:creator>
  <cp:lastModifiedBy>Sioned Saer</cp:lastModifiedBy>
  <cp:revision>3</cp:revision>
  <cp:lastPrinted>2022-06-05T14:08:18Z</cp:lastPrinted>
  <dcterms:created xsi:type="dcterms:W3CDTF">2022-06-02T15:11:05Z</dcterms:created>
  <dcterms:modified xsi:type="dcterms:W3CDTF">2022-06-05T16:21:52Z</dcterms:modified>
</cp:coreProperties>
</file>