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9" r:id="rId4"/>
    <p:sldId id="260" r:id="rId5"/>
    <p:sldId id="261" r:id="rId6"/>
    <p:sldId id="262" r:id="rId7"/>
    <p:sldId id="263" r:id="rId8"/>
    <p:sldId id="264" r:id="rId9"/>
    <p:sldId id="265" r:id="rId10"/>
    <p:sldId id="266" r:id="rId11"/>
    <p:sldId id="267" r:id="rId12"/>
    <p:sldId id="269" r:id="rId13"/>
    <p:sldId id="272" r:id="rId14"/>
    <p:sldId id="270"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766" autoAdjust="0"/>
  </p:normalViewPr>
  <p:slideViewPr>
    <p:cSldViewPr snapToGrid="0" snapToObjects="1">
      <p:cViewPr varScale="1">
        <p:scale>
          <a:sx n="74" d="100"/>
          <a:sy n="74" d="100"/>
        </p:scale>
        <p:origin x="101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Shrewsbury and Telford Hospital NHS Trust (SATHT) maternity scandal is illustrative of the opportunity for preventable harm when the factors that contribute to clinical error are amplified by weak governance, an unsafe culture for patients and staff, inadequate staffing, and a lack of learning. The </a:t>
            </a:r>
            <a:r>
              <a:rPr lang="en-US" dirty="0" err="1"/>
              <a:t>Ockenden</a:t>
            </a:r>
            <a:r>
              <a:rPr lang="en-US" dirty="0"/>
              <a:t> Review started by reviewing the experiences of 1,486 families and 1,592 clinical incidents (most of which took place from 2000 to 2019). It identified that it was missing multi-disciplinary working, investigation and caring, escalation and monitoring. None of the 12 </a:t>
            </a:r>
            <a:r>
              <a:rPr lang="en-US" dirty="0" err="1"/>
              <a:t>analysed</a:t>
            </a:r>
            <a:r>
              <a:rPr lang="en-US" dirty="0"/>
              <a:t> cases of mother death was comprehensively cared for as per current best practice. Approximately a quarter and 65.9% of the hypoxic-</a:t>
            </a:r>
            <a:r>
              <a:rPr lang="en-US" dirty="0" err="1"/>
              <a:t>ischaemic</a:t>
            </a:r>
            <a:r>
              <a:rPr lang="en-US" dirty="0"/>
              <a:t> encephalopathy cases of all reviewed stillbirths raised severe concerns about maternity care (</a:t>
            </a:r>
            <a:r>
              <a:rPr lang="en-US" dirty="0" err="1"/>
              <a:t>Ockenden</a:t>
            </a:r>
            <a:r>
              <a:rPr lang="en-US" dirty="0"/>
              <a:t>, 2022).</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Swiss Cheese Model illustrates that patient-safety gaps come when there are gaps in each of the protective shields. Failure at the Trust impacted fetal monitoring, maternal observations, diagnosis, risk assessment and timely escalation as well as the follow of national guidance (Liu et al., 2024). Teamwork was hindered by limited challenge, lack of consultant support and professional divisions, and poor communication. A lack of staff, longer working hours, insufficient training and coordination of staff exacerbated the risks (Shabani, Jerie and Shabani, 2024). Additionally, there was a failure in clinical governance, board oversight, and complaint responses. These can be </a:t>
            </a:r>
            <a:r>
              <a:rPr lang="en-US" dirty="0" err="1"/>
              <a:t>organised</a:t>
            </a:r>
            <a:r>
              <a:rPr lang="en-US" dirty="0"/>
              <a:t> using a Fishbone Diagram, and such a system can prevent dependence on person training.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Diagram will be used to </a:t>
            </a:r>
            <a:r>
              <a:rPr lang="en-US" dirty="0" err="1"/>
              <a:t>categorise</a:t>
            </a:r>
            <a:r>
              <a:rPr lang="en-US" dirty="0"/>
              <a:t> the causes of the maternity failures into clear categories and subcategories: People, Leadership, Policies, Communication, Working conditions, Clinical procedures and monitoring systems (</a:t>
            </a:r>
            <a:r>
              <a:rPr lang="en-US" dirty="0" err="1"/>
              <a:t>Sakdiyah</a:t>
            </a:r>
            <a:r>
              <a:rPr lang="en-US" dirty="0"/>
              <a:t>, </a:t>
            </a:r>
            <a:r>
              <a:rPr lang="en-US" dirty="0" err="1"/>
              <a:t>Eltivia</a:t>
            </a:r>
            <a:r>
              <a:rPr lang="en-US" dirty="0"/>
              <a:t> and Afandi, 2022). Human factors could involve employee inexperience or not enough staff, or simply not asking questions of other employees. Low accountability, a flawed management system and an </a:t>
            </a:r>
            <a:r>
              <a:rPr lang="en-US" dirty="0" err="1"/>
              <a:t>organisation</a:t>
            </a:r>
            <a:r>
              <a:rPr lang="en-US" dirty="0"/>
              <a:t> with a "defensive" attitude can be weaknesses in leadership. The factors of macro policy and process might be related to the lack of consistency in implementing the National maternal guidelines, ineffective escalation and poor incident investigation (</a:t>
            </a:r>
            <a:r>
              <a:rPr lang="en-US" dirty="0" err="1"/>
              <a:t>Harinta</a:t>
            </a:r>
            <a:r>
              <a:rPr lang="en-US" dirty="0"/>
              <a:t> and </a:t>
            </a:r>
            <a:r>
              <a:rPr lang="en-US" dirty="0" err="1"/>
              <a:t>Arianti</a:t>
            </a:r>
            <a:r>
              <a:rPr lang="en-US" dirty="0"/>
              <a:t>, 2023). Between midwives, obstetricians, manager/family, ineffective communication can also be traced. This is important because it shows that there were many adverse events that occurred because of multiple factors and not just a single mistake, done by one individual.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more holistic view of the dynamics between these factors within the </a:t>
            </a:r>
            <a:r>
              <a:rPr lang="en-US" dirty="0" err="1"/>
              <a:t>organisation</a:t>
            </a:r>
            <a:r>
              <a:rPr lang="en-US" dirty="0"/>
              <a:t>. The maternity service was part of a complex system of clinicians, managers, policies, technology, regulators and service users (</a:t>
            </a:r>
            <a:r>
              <a:rPr lang="en-US" dirty="0" err="1"/>
              <a:t>Ventres</a:t>
            </a:r>
            <a:r>
              <a:rPr lang="en-US" dirty="0"/>
              <a:t> et al., 2024). There was a lack of correlation between deficiencies in one area and others. If, on the other hand, staffing was poor, consultants were unavailable, information systems were not working properly, and the leadership was weak, that would not matter much if there were more stringent escalation processes. Systems Theory therefore indicates that the changes that are required must be coordinated between clinical practice, workforce planning, governance and </a:t>
            </a:r>
            <a:r>
              <a:rPr lang="en-US" dirty="0" err="1"/>
              <a:t>organisational</a:t>
            </a:r>
            <a:r>
              <a:rPr lang="en-US" dirty="0"/>
              <a:t> culture. The two models offer a comprehensive understanding of the numerous weaknesses that the Trust experienced with incident learning, compliance with policies and quality monitoring.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Weak assurance and implementation were not only lacking in policies, it was the major policy issue. There was national guidance, but this was not always followed in practice. There were cases where a serious incident was downgraded, a case plan was not fully owned, and where the board was not assured fully. This required the presence of policies, but not necessarily influence at the point of care, given to paper-based policies. It also reveals from a wider picture of evidence that there can be staffing difficulties, lack of resources, lack of up-to-date knowledge about standards, and weak interprofessional working as barriers to implementation. </a:t>
            </a:r>
          </a:p>
          <a:p>
            <a:r>
              <a:rPr lang="en-US" dirty="0"/>
              <a:t>Family involvement in the patient safety incident response process is now encouraged to be compassionate and proportionate, instead of </a:t>
            </a:r>
            <a:r>
              <a:rPr lang="en-US" dirty="0" err="1"/>
              <a:t>focussed</a:t>
            </a:r>
            <a:r>
              <a:rPr lang="en-US" dirty="0"/>
              <a:t> on simple blame, as is now facilitated by the framework for patient safety incident investigation and supportive oversight of the system (Sujan, 2025). The NHS maternity and neonatal delivery plan then puts emphasis on listening to families, the development of the workforce, and building an equal care and learning culture.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quality was affected in all five domains of safety, effectiveness, timeliness, responsiveness and patient-</a:t>
            </a:r>
            <a:r>
              <a:rPr lang="en-US" dirty="0" err="1"/>
              <a:t>centred</a:t>
            </a:r>
            <a:r>
              <a:rPr lang="en-US" dirty="0"/>
              <a:t> care. Poor recognition/complaint handling and delayed escalation led to fatalities, neurological injury, sepsis, emergency procedures and long-term disability, and poor compassion resulted in psychological harm and loss of trust (Adams et al, 2025). Efficiency was also sacrificed due to the unnecessary incidents causing extra intensive care, transfers, investigations, litigation, compensation, external reviews and staff turnover. Equity issues were prominent, including for Black, Asian and minority-ethnic women, with their issues at times being overlooked (MacLellan et al., 2022).</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Requires caring, ethical and transformative leadership. A vision for maternity safety should be discussed at board level, published accounts should be produced, and a balanced board dashboard should contain clinical outcomes, staffing, complaints, inequalities, maternity safety culture, and maternity improvement actions – any that are overdue. There have been a few studies that have found supportive and transformational leadership to be associated with greater teamwork, </a:t>
            </a:r>
            <a:r>
              <a:rPr lang="en-US" dirty="0" err="1"/>
              <a:t>organisational</a:t>
            </a:r>
            <a:r>
              <a:rPr lang="en-US" dirty="0"/>
              <a:t> learning, communication and patient safety culture. </a:t>
            </a:r>
          </a:p>
          <a:p>
            <a:r>
              <a:rPr lang="en-US" dirty="0"/>
              <a:t>Have staff meetings to assess the operational risks using a structured walkaround of the school by the senior leaders. But if concerns are raised, they should be recorded, allocated and followed through; don't be symbolic walking around. </a:t>
            </a:r>
          </a:p>
          <a:p>
            <a:r>
              <a:rPr lang="en-US" dirty="0"/>
              <a:t>The members of a multi-disciplinary maternity-safety committee should include midwives, obstetricians, neonatologists, and </a:t>
            </a:r>
            <a:r>
              <a:rPr lang="en-US" dirty="0" err="1"/>
              <a:t>anaesthetists</a:t>
            </a:r>
            <a:r>
              <a:rPr lang="en-US" dirty="0"/>
              <a:t>, as well as governance experts and individuals from the current service users. Leaders need to ensure time is made available for incident review, simulation, supervision and multi-disciplinary training.</a:t>
            </a:r>
          </a:p>
          <a:p>
            <a:r>
              <a:rPr lang="en-US" dirty="0"/>
              <a:t>A restorative culture is different from an error and harm culture: it allows for learning and it ensures fair and appropriate accountability. Professionals' willingness to speak up will be influenced by the hierarchy, culture and relationships within an </a:t>
            </a:r>
            <a:r>
              <a:rPr lang="en-US" dirty="0" err="1"/>
              <a:t>organisation</a:t>
            </a:r>
            <a:r>
              <a:rPr lang="en-US" dirty="0"/>
              <a:t>; psychological safety should be assessed as should speaking up </a:t>
            </a:r>
            <a:r>
              <a:rPr lang="en-US" dirty="0" err="1"/>
              <a:t>behaviour</a:t>
            </a:r>
            <a:r>
              <a:rPr lang="en-US" dirty="0"/>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unfreezing, leaders should share </a:t>
            </a:r>
            <a:r>
              <a:rPr lang="en-US" dirty="0" err="1"/>
              <a:t>Ockenden</a:t>
            </a:r>
            <a:r>
              <a:rPr lang="en-US" dirty="0"/>
              <a:t> findings, local performance data and family experiences showing why the current practices are unacceptable. Diagnosing barriers should be carried out with the involvement of staff, professional groups, unions and representatives of the maternity service users (Amina, Kassem and Sleem, 2022).</a:t>
            </a:r>
          </a:p>
          <a:p>
            <a:r>
              <a:rPr lang="en-US" dirty="0"/>
              <a:t>The Trust is required to have in place safe staffing units, supernumerary </a:t>
            </a:r>
            <a:r>
              <a:rPr lang="en-US" dirty="0" err="1"/>
              <a:t>labour</a:t>
            </a:r>
            <a:r>
              <a:rPr lang="en-US" dirty="0"/>
              <a:t>-ward co-ordination, clear escalation procedures, consultant availability, multi-disciplinary simulation and </a:t>
            </a:r>
            <a:r>
              <a:rPr lang="en-US" dirty="0" err="1"/>
              <a:t>standardised</a:t>
            </a:r>
            <a:r>
              <a:rPr lang="en-US" dirty="0"/>
              <a:t> handovers as part of change, as well as family-inclusive investigations (Zhao et al., 2025).</a:t>
            </a:r>
          </a:p>
          <a:p>
            <a:r>
              <a:rPr lang="en-US" dirty="0"/>
              <a:t>New practices need to be implemented during refreezing via job descriptions, induction, competency assessment, electronic reminders, audits, appraisal and board reporting. While Lewin's model offers helpful guiding stages, it is important that change in the healthcare sector is flexible to suit the needs of the </a:t>
            </a:r>
            <a:r>
              <a:rPr lang="en-US" dirty="0" err="1"/>
              <a:t>organisation</a:t>
            </a:r>
            <a:r>
              <a:rPr lang="en-US" dirty="0"/>
              <a:t> and the working environment is constantly changing.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Plan: Set a measurable goal, outline the escalation plan, and gather baseline data on recognition-to-review time, documentation and clinical outcomes.</a:t>
            </a:r>
          </a:p>
          <a:p>
            <a:r>
              <a:rPr lang="en-US" dirty="0"/>
              <a:t>Do: Test an agreed escalation checklist and/or rapid consultant-response process on one ward or shift.</a:t>
            </a:r>
          </a:p>
          <a:p>
            <a:r>
              <a:rPr lang="en-US" dirty="0"/>
              <a:t>Study: Examine the data from a run-chart, the escalations that were missed, staff feedback, workload and side effects (</a:t>
            </a:r>
            <a:r>
              <a:rPr lang="en-US" dirty="0" err="1"/>
              <a:t>Manandi</a:t>
            </a:r>
            <a:r>
              <a:rPr lang="en-US" dirty="0"/>
              <a:t> et al., 2023).</a:t>
            </a:r>
          </a:p>
          <a:p>
            <a:r>
              <a:rPr lang="en-US" dirty="0"/>
              <a:t>Act: </a:t>
            </a:r>
            <a:r>
              <a:rPr lang="en-US" dirty="0" err="1"/>
              <a:t>Optimise</a:t>
            </a:r>
            <a:r>
              <a:rPr lang="en-US" dirty="0"/>
              <a:t> the process, perform additional testing on various shifts, and scale up only if the change has shown consistent improvement.</a:t>
            </a:r>
          </a:p>
          <a:p>
            <a:r>
              <a:rPr lang="en-US" dirty="0"/>
              <a:t>Additional cycles might focus on maternity triage, deterioration following the birth, the quality of the responses and investigations of complaints. Successful implementation of PDSA involves small-scale testing, data over time, balancing measures and interprofessional involvement, not implementing a large change without testing.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proposed intervention is systems-based and multi-disciplinary, measurable and family-</a:t>
            </a:r>
            <a:r>
              <a:rPr lang="en-US" dirty="0" err="1"/>
              <a:t>centred</a:t>
            </a:r>
            <a:r>
              <a:rPr lang="en-US" dirty="0"/>
              <a:t>. It ties diagnosis, implementation and continuous learning together, and integrates accountability and psychological safety. Donabedian measures help with broader performance assessment; PDSA helps to pilot the changes on a small scale before the full scale-up. However, if the recommendations and effective monitoring are not robust, RCA and Fishbone analysis can turn out to be a paper exercise (Huang et al., 2025). Other constraints are a total lack of incident data, oversimplification of models and staff fatigue. Staffing, financial, hierarchy, fear of blame, leadership change and disjointed digital systems are all significant challenges. The following should be addressed through protected resources, independent oversight, co-production, transparent reporting and balancing measures.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Component 2 will start with an executive summary and include an introduction to explain the context of the case. It will then provide a systems-based root cause analysis and </a:t>
            </a:r>
            <a:r>
              <a:rPr lang="en-US" dirty="0" err="1"/>
              <a:t>utilise</a:t>
            </a:r>
            <a:r>
              <a:rPr lang="en-US" dirty="0"/>
              <a:t> RCA, Fishbone Diagram, systems theory and the Donabedian Model. The impact of relevant policies will be evaluated, and how they affect quality, efficiency and equity will be discussed. In addition, leadership approaches (as well as their downfalls), strategies for workforce change, and a proposed PDSA for improvement with performance measures will be covered. The component will look at strengths and weaknesses and </a:t>
            </a:r>
            <a:r>
              <a:rPr lang="en-US" dirty="0" err="1"/>
              <a:t>analyse</a:t>
            </a:r>
            <a:r>
              <a:rPr lang="en-US" dirty="0"/>
              <a:t> the barriers to implementation, then they will make recommendations, a timeline for implementation, a conclusion and references. The Swiss Cheese map, stakeholder analysis, and PDSA template and maternity-safety dashboard may be included in the appendices.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maternity scandal was an outcome of multiple clinical, team, staffing, governance, leadership and external failures. Sustainable improvements don't require the rewriting of policy, but the improvement of the entire system does require a change of the whole system. The Trust needs to develop a psychologically safe, staffed and family-friendly learning system that investigates incidents using a systems approach, makes a secure set of recommendations, brings identified inequalities to the surface and does not allow leaders to be off the hook for these issues. The Swiss Cheese Model, RCA, Fishbone Diagram, Systems Theory and Lewin's Change Model all provide a means to move from recognition of harm to its prevention from recurring.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www.scirp.net/pdf/jbm20241212_322152939.pdf" TargetMode="External"/><Relationship Id="rId13" Type="http://schemas.openxmlformats.org/officeDocument/2006/relationships/hyperlink" Target="https://www.academia.edu/download/113129806/SWISS_CHEESE_MODEL.pdf" TargetMode="External"/><Relationship Id="rId3" Type="http://schemas.openxmlformats.org/officeDocument/2006/relationships/hyperlink" Target="https://link.springer.com/content/pdf/10.1007/s10389-023-02158-y.pdf" TargetMode="External"/><Relationship Id="rId7" Type="http://schemas.openxmlformats.org/officeDocument/2006/relationships/hyperlink" Target="https://www.tandfonline.com/doi/pdf/10.2147/RMHP.S527015" TargetMode="External"/><Relationship Id="rId12" Type="http://schemas.openxmlformats.org/officeDocument/2006/relationships/hyperlink" Target="https://equatorscience.com/index.php/jabter/article/download/103/80" TargetMode="External"/><Relationship Id="rId2" Type="http://schemas.openxmlformats.org/officeDocument/2006/relationships/notesSlide" Target="../notesSlides/notesSlide14.xml"/><Relationship Id="rId16" Type="http://schemas.openxmlformats.org/officeDocument/2006/relationships/hyperlink" Target="https://journals.asm.org/doi/pdf/10.1128/spectrum.00809-25" TargetMode="External"/><Relationship Id="rId1" Type="http://schemas.openxmlformats.org/officeDocument/2006/relationships/slideLayout" Target="../slideLayouts/slideLayout1.xml"/><Relationship Id="rId6" Type="http://schemas.openxmlformats.org/officeDocument/2006/relationships/hyperlink" Target="https://www.journal.amca2012.org/index.php/ajcd/article/download/348/168" TargetMode="External"/><Relationship Id="rId11" Type="http://schemas.openxmlformats.org/officeDocument/2006/relationships/hyperlink" Target="https://www.gov.uk/government/publications/final-report-of-the-ockenden-review" TargetMode="External"/><Relationship Id="rId5" Type="http://schemas.openxmlformats.org/officeDocument/2006/relationships/hyperlink" Target="https://www.myamericannurse.com/inspire-transformational-leadership/" TargetMode="External"/><Relationship Id="rId15" Type="http://schemas.openxmlformats.org/officeDocument/2006/relationships/hyperlink" Target="https://www.researchgate.net/publication/379788768_Storylines_of_family_medicine_III_core_principles-primary_care_systems_and_family" TargetMode="External"/><Relationship Id="rId10" Type="http://schemas.openxmlformats.org/officeDocument/2006/relationships/hyperlink" Target="https://connectsci.au/py/article-pdf/doi/10.1071/PY23123/586598/py23123.pdf" TargetMode="External"/><Relationship Id="rId4" Type="http://schemas.openxmlformats.org/officeDocument/2006/relationships/hyperlink" Target="https://journals.ekb.eg/article_295591_2e01c440a7769101b9fd53066f06f65c.pdf" TargetMode="External"/><Relationship Id="rId9" Type="http://schemas.openxmlformats.org/officeDocument/2006/relationships/hyperlink" Target="https://onlinelibrary.wiley.com/doi/pdf/10.1111/jan.15233" TargetMode="External"/><Relationship Id="rId14" Type="http://schemas.openxmlformats.org/officeDocument/2006/relationships/hyperlink" Target="https://papers.ssrn.com/sol3/Delivery.cfm?abstractid=52317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8FA"/>
        </a:solidFill>
        <a:effectLst/>
      </p:bgPr>
    </p:bg>
    <p:spTree>
      <p:nvGrpSpPr>
        <p:cNvPr id="1" name=""/>
        <p:cNvGrpSpPr/>
        <p:nvPr/>
      </p:nvGrpSpPr>
      <p:grpSpPr>
        <a:xfrm>
          <a:off x="0" y="0"/>
          <a:ext cx="0" cy="0"/>
          <a:chOff x="0" y="0"/>
          <a:chExt cx="0" cy="0"/>
        </a:xfrm>
      </p:grpSpPr>
      <p:sp>
        <p:nvSpPr>
          <p:cNvPr id="2" name="Shape 0"/>
          <p:cNvSpPr/>
          <p:nvPr/>
        </p:nvSpPr>
        <p:spPr>
          <a:xfrm>
            <a:off x="-56917" y="-100584"/>
            <a:ext cx="12191695" cy="6858000"/>
          </a:xfrm>
          <a:prstGeom prst="rect">
            <a:avLst/>
          </a:prstGeom>
          <a:solidFill>
            <a:schemeClr val="accent1">
              <a:lumMod val="20000"/>
              <a:lumOff val="80000"/>
            </a:schemeClr>
          </a:solidFill>
          <a:ln w="12700">
            <a:solidFill>
              <a:srgbClr val="F4F8FA"/>
            </a:solidFill>
            <a:prstDash val="solid"/>
          </a:ln>
        </p:spPr>
        <p:txBody>
          <a:bodyPr/>
          <a:lstStyle/>
          <a:p>
            <a:r>
              <a:rPr lang="en-IN"/>
              <a:t>LCHS7006 </a:t>
            </a:r>
            <a:endParaRPr lang="en-IN" dirty="0"/>
          </a:p>
        </p:txBody>
      </p:sp>
      <p:sp>
        <p:nvSpPr>
          <p:cNvPr id="3" name="Shape 1"/>
          <p:cNvSpPr/>
          <p:nvPr/>
        </p:nvSpPr>
        <p:spPr>
          <a:xfrm>
            <a:off x="-260604" y="0"/>
            <a:ext cx="4709160" cy="6858000"/>
          </a:xfrm>
          <a:prstGeom prst="rect">
            <a:avLst/>
          </a:prstGeom>
          <a:solidFill>
            <a:srgbClr val="0B1F33"/>
          </a:solidFill>
          <a:ln w="12700">
            <a:solidFill>
              <a:srgbClr val="0B1F33"/>
            </a:solidFill>
            <a:prstDash val="solid"/>
          </a:ln>
        </p:spPr>
        <p:txBody>
          <a:bodyPr/>
          <a:lstStyle/>
          <a:p>
            <a:endParaRPr lang="en-IN" dirty="0"/>
          </a:p>
        </p:txBody>
      </p:sp>
      <p:sp>
        <p:nvSpPr>
          <p:cNvPr id="4" name="Shape 2"/>
          <p:cNvSpPr/>
          <p:nvPr/>
        </p:nvSpPr>
        <p:spPr>
          <a:xfrm>
            <a:off x="4709160" y="0"/>
            <a:ext cx="146304" cy="6858000"/>
          </a:xfrm>
          <a:prstGeom prst="rect">
            <a:avLst/>
          </a:prstGeom>
          <a:solidFill>
            <a:srgbClr val="00A6A6"/>
          </a:solidFill>
          <a:ln w="12700">
            <a:solidFill>
              <a:srgbClr val="00A6A6"/>
            </a:solidFill>
            <a:prstDash val="solid"/>
          </a:ln>
        </p:spPr>
      </p:sp>
      <p:sp>
        <p:nvSpPr>
          <p:cNvPr id="5" name="Text 3"/>
          <p:cNvSpPr/>
          <p:nvPr/>
        </p:nvSpPr>
        <p:spPr>
          <a:xfrm>
            <a:off x="260604" y="406908"/>
            <a:ext cx="4187952" cy="1417320"/>
          </a:xfrm>
          <a:prstGeom prst="rect">
            <a:avLst/>
          </a:prstGeom>
          <a:noFill/>
        </p:spPr>
        <p:txBody>
          <a:bodyPr wrap="square" lIns="508" tIns="508" rIns="508" bIns="508" rtlCol="0" anchor="t">
            <a:normAutofit/>
          </a:bodyPr>
          <a:lstStyle/>
          <a:p>
            <a:pPr marL="0" indent="0" algn="l">
              <a:buNone/>
            </a:pPr>
            <a:r>
              <a:rPr lang="en-US" sz="2000" b="1" dirty="0">
                <a:solidFill>
                  <a:srgbClr val="FFFFFF"/>
                </a:solidFill>
                <a:latin typeface="Arial" panose="020B0604020202020204" pitchFamily="34" charset="0"/>
                <a:ea typeface="Arial" panose="020B0604020202020204" pitchFamily="34" charset="-122"/>
                <a:cs typeface="Arial" panose="020B0604020202020204" pitchFamily="34" charset="-120"/>
              </a:rPr>
              <a:t>MSc Public Health and Social Care in Practice</a:t>
            </a:r>
            <a:endParaRPr lang="en-US" sz="2000" dirty="0"/>
          </a:p>
        </p:txBody>
      </p:sp>
      <p:sp>
        <p:nvSpPr>
          <p:cNvPr id="6" name="Text 4"/>
          <p:cNvSpPr/>
          <p:nvPr/>
        </p:nvSpPr>
        <p:spPr>
          <a:xfrm>
            <a:off x="260604" y="1220817"/>
            <a:ext cx="4425696" cy="384048"/>
          </a:xfrm>
          <a:prstGeom prst="rect">
            <a:avLst/>
          </a:prstGeom>
          <a:noFill/>
        </p:spPr>
        <p:txBody>
          <a:bodyPr wrap="square" lIns="508" tIns="508" rIns="508" bIns="508" rtlCol="0" anchor="t">
            <a:normAutofit fontScale="92500"/>
          </a:bodyPr>
          <a:lstStyle/>
          <a:p>
            <a:pPr marL="0" indent="0" algn="l">
              <a:buNone/>
            </a:pPr>
            <a:r>
              <a:rPr lang="en-US" sz="1650" b="1" dirty="0">
                <a:solidFill>
                  <a:srgbClr val="CFE6F4"/>
                </a:solidFill>
                <a:latin typeface="Arial" panose="020B0604020202020204" pitchFamily="34" charset="0"/>
                <a:ea typeface="Arial" panose="020B0604020202020204" pitchFamily="34" charset="-122"/>
                <a:cs typeface="Arial" panose="020B0604020202020204" pitchFamily="34" charset="-120"/>
              </a:rPr>
              <a:t>Quality Assurance and Service Improvements </a:t>
            </a:r>
            <a:endParaRPr lang="en-US" sz="1650" dirty="0"/>
          </a:p>
        </p:txBody>
      </p:sp>
      <p:sp>
        <p:nvSpPr>
          <p:cNvPr id="7" name="Shape 5"/>
          <p:cNvSpPr/>
          <p:nvPr/>
        </p:nvSpPr>
        <p:spPr>
          <a:xfrm>
            <a:off x="804672" y="3273552"/>
            <a:ext cx="2377440" cy="54864"/>
          </a:xfrm>
          <a:prstGeom prst="rect">
            <a:avLst/>
          </a:prstGeom>
          <a:solidFill>
            <a:srgbClr val="00A6A6"/>
          </a:solidFill>
          <a:ln w="12700">
            <a:solidFill>
              <a:srgbClr val="00A6A6"/>
            </a:solidFill>
            <a:prstDash val="solid"/>
          </a:ln>
        </p:spPr>
      </p:sp>
      <p:sp>
        <p:nvSpPr>
          <p:cNvPr id="8" name="Text 6"/>
          <p:cNvSpPr/>
          <p:nvPr/>
        </p:nvSpPr>
        <p:spPr>
          <a:xfrm>
            <a:off x="1737705" y="1655064"/>
            <a:ext cx="1583993" cy="438912"/>
          </a:xfrm>
          <a:prstGeom prst="rect">
            <a:avLst/>
          </a:prstGeom>
          <a:noFill/>
        </p:spPr>
        <p:txBody>
          <a:bodyPr wrap="square" lIns="508" tIns="508" rIns="508" bIns="508" rtlCol="0" anchor="t">
            <a:normAutofit/>
          </a:bodyPr>
          <a:lstStyle/>
          <a:p>
            <a:pPr marL="0" indent="0" algn="l">
              <a:buNone/>
            </a:pPr>
            <a:r>
              <a:rPr lang="en-US" sz="1450" dirty="0">
                <a:solidFill>
                  <a:srgbClr val="FFFFFF"/>
                </a:solidFill>
                <a:latin typeface="Arial" panose="020B0604020202020204" pitchFamily="34" charset="0"/>
                <a:ea typeface="Arial" panose="020B0604020202020204" pitchFamily="34" charset="-122"/>
                <a:cs typeface="Arial" panose="020B0604020202020204" pitchFamily="34" charset="-120"/>
              </a:rPr>
              <a:t>LCHS7006 </a:t>
            </a:r>
            <a:endParaRPr lang="en-US" sz="1450" dirty="0"/>
          </a:p>
        </p:txBody>
      </p:sp>
      <p:sp>
        <p:nvSpPr>
          <p:cNvPr id="9" name="Shape 7"/>
          <p:cNvSpPr/>
          <p:nvPr/>
        </p:nvSpPr>
        <p:spPr>
          <a:xfrm>
            <a:off x="5532120" y="1600200"/>
            <a:ext cx="5349240" cy="3251718"/>
          </a:xfrm>
          <a:prstGeom prst="rect">
            <a:avLst/>
          </a:prstGeom>
          <a:solidFill>
            <a:srgbClr val="FFFFFF"/>
          </a:solidFill>
          <a:ln w="11430">
            <a:solidFill>
              <a:srgbClr val="C9D7E1"/>
            </a:solidFill>
            <a:prstDash val="solid"/>
          </a:ln>
        </p:spPr>
        <p:txBody>
          <a:bodyPr/>
          <a:lstStyle/>
          <a:p>
            <a:endParaRPr lang="en-IN" dirty="0"/>
          </a:p>
        </p:txBody>
      </p:sp>
      <p:sp>
        <p:nvSpPr>
          <p:cNvPr id="20" name="Shape 18"/>
          <p:cNvSpPr/>
          <p:nvPr/>
        </p:nvSpPr>
        <p:spPr>
          <a:xfrm>
            <a:off x="5532120" y="5021654"/>
            <a:ext cx="5349240" cy="320040"/>
          </a:xfrm>
          <a:prstGeom prst="rect">
            <a:avLst/>
          </a:prstGeom>
          <a:solidFill>
            <a:srgbClr val="DDEFF2"/>
          </a:solidFill>
          <a:ln w="12700">
            <a:solidFill>
              <a:srgbClr val="DDEFF2"/>
            </a:solidFill>
            <a:prstDash val="solid"/>
          </a:ln>
        </p:spPr>
      </p:sp>
      <p:sp>
        <p:nvSpPr>
          <p:cNvPr id="23" name="Text 6"/>
          <p:cNvSpPr/>
          <p:nvPr/>
        </p:nvSpPr>
        <p:spPr>
          <a:xfrm>
            <a:off x="424907" y="2330005"/>
            <a:ext cx="3474795" cy="943547"/>
          </a:xfrm>
          <a:prstGeom prst="rect">
            <a:avLst/>
          </a:prstGeom>
          <a:noFill/>
        </p:spPr>
        <p:txBody>
          <a:bodyPr wrap="square" lIns="508" tIns="508" rIns="508" bIns="508" rtlCol="0" anchor="t">
            <a:normAutofit/>
          </a:bodyPr>
          <a:lstStyle/>
          <a:p>
            <a:pPr marL="0" indent="0" algn="l">
              <a:buNone/>
            </a:pPr>
            <a:r>
              <a:rPr lang="en-GB" sz="1450" dirty="0">
                <a:solidFill>
                  <a:srgbClr val="FFFFFF"/>
                </a:solidFill>
                <a:latin typeface="Arial" panose="020B0604020202020204" pitchFamily="34" charset="0"/>
                <a:ea typeface="Arial" panose="020B0604020202020204" pitchFamily="34" charset="-122"/>
                <a:cs typeface="Arial" panose="020B0604020202020204" pitchFamily="34" charset="-120"/>
              </a:rPr>
              <a:t>Student </a:t>
            </a:r>
            <a:r>
              <a:rPr lang="en-US" sz="1450" dirty="0">
                <a:solidFill>
                  <a:srgbClr val="FFFFFF"/>
                </a:solidFill>
                <a:latin typeface="Arial" panose="020B0604020202020204" pitchFamily="34" charset="0"/>
                <a:ea typeface="Arial" panose="020B0604020202020204" pitchFamily="34" charset="-122"/>
                <a:cs typeface="Arial" panose="020B0604020202020204" pitchFamily="34" charset="-120"/>
              </a:rPr>
              <a:t>ID:</a:t>
            </a:r>
            <a:r>
              <a:rPr lang="en-GB" sz="1450" dirty="0">
                <a:solidFill>
                  <a:srgbClr val="FFFFFF"/>
                </a:solidFill>
                <a:latin typeface="Arial" panose="020B0604020202020204" pitchFamily="34" charset="0"/>
                <a:ea typeface="Arial" panose="020B0604020202020204" pitchFamily="34" charset="-122"/>
                <a:cs typeface="Arial" panose="020B0604020202020204" pitchFamily="34" charset="-120"/>
              </a:rPr>
              <a:t>2522919</a:t>
            </a:r>
            <a:r>
              <a:rPr lang="en-US" sz="1450" dirty="0">
                <a:solidFill>
                  <a:srgbClr val="FFFFFF"/>
                </a:solidFill>
                <a:latin typeface="Arial" panose="020B0604020202020204" pitchFamily="34" charset="0"/>
                <a:ea typeface="Arial" panose="020B0604020202020204" pitchFamily="34" charset="-122"/>
                <a:cs typeface="Arial" panose="020B0604020202020204" pitchFamily="34" charset="-120"/>
              </a:rPr>
              <a:t> </a:t>
            </a:r>
            <a:endParaRPr lang="en-GB" sz="1450" dirty="0">
              <a:solidFill>
                <a:srgbClr val="FFFFFF"/>
              </a:solidFill>
              <a:latin typeface="Arial" panose="020B0604020202020204" pitchFamily="34" charset="0"/>
              <a:ea typeface="Arial" panose="020B0604020202020204" pitchFamily="34" charset="-122"/>
              <a:cs typeface="Arial" panose="020B0604020202020204" pitchFamily="34" charset="-120"/>
            </a:endParaRPr>
          </a:p>
          <a:p>
            <a:pPr marL="0" indent="0" algn="l">
              <a:buNone/>
            </a:pPr>
            <a:r>
              <a:rPr lang="en-GB" sz="1450" dirty="0">
                <a:solidFill>
                  <a:schemeClr val="bg1"/>
                </a:solidFill>
              </a:rPr>
              <a:t>Student name : Odedra </a:t>
            </a:r>
            <a:r>
              <a:rPr lang="en-GB" sz="1450" dirty="0" err="1">
                <a:solidFill>
                  <a:schemeClr val="bg1"/>
                </a:solidFill>
              </a:rPr>
              <a:t>Bharatji</a:t>
            </a:r>
            <a:r>
              <a:rPr lang="en-GB" sz="1450" dirty="0">
                <a:solidFill>
                  <a:schemeClr val="bg1"/>
                </a:solidFill>
              </a:rPr>
              <a:t> </a:t>
            </a:r>
            <a:r>
              <a:rPr lang="en-GB" sz="1450" dirty="0" err="1">
                <a:solidFill>
                  <a:schemeClr val="bg1"/>
                </a:solidFill>
              </a:rPr>
              <a:t>Arabhamji</a:t>
            </a:r>
            <a:endParaRPr lang="en-US" sz="1450" dirty="0">
              <a:solidFill>
                <a:schemeClr val="bg1"/>
              </a:solidFill>
            </a:endParaRPr>
          </a:p>
        </p:txBody>
      </p:sp>
      <p:pic>
        <p:nvPicPr>
          <p:cNvPr id="25" name="Picture 24"/>
          <p:cNvPicPr>
            <a:picLocks noChangeAspect="1"/>
          </p:cNvPicPr>
          <p:nvPr/>
        </p:nvPicPr>
        <p:blipFill>
          <a:blip r:embed="rId3"/>
          <a:stretch>
            <a:fillRect/>
          </a:stretch>
        </p:blipFill>
        <p:spPr>
          <a:xfrm>
            <a:off x="5815703" y="1769936"/>
            <a:ext cx="4429125" cy="26574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01</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1.0 Introduction</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Ockenden exposed repeated avoidable harm across maternity services (Ockenden, 2022).</a:t>
            </a:r>
            <a:endParaRPr lang="en-US" sz="1780" dirty="0"/>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Clinical errors combined with weak governance and unsafe culture.</a:t>
            </a:r>
            <a:endParaRPr lang="en-US" sz="1780" dirty="0"/>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Report diagnoses system causes, policy issues, and change needs.</a:t>
            </a:r>
            <a:endParaRPr lang="en-US" sz="1780" dirty="0"/>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Sustainable improvement requires learning, accountability, and family-centred care.</a:t>
            </a:r>
            <a:endParaRPr lang="en-US" sz="1780" dirty="0"/>
          </a:p>
        </p:txBody>
      </p:sp>
      <p:sp>
        <p:nvSpPr>
          <p:cNvPr id="32" name="Text 11"/>
          <p:cNvSpPr/>
          <p:nvPr/>
        </p:nvSpPr>
        <p:spPr>
          <a:xfrm>
            <a:off x="1316736" y="435413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Review examined 1,486 families and 1,592 incidents (Ockenden, 2022).</a:t>
            </a:r>
            <a:endParaRPr lang="en-US" sz="1780" dirty="0"/>
          </a:p>
        </p:txBody>
      </p:sp>
      <p:sp>
        <p:nvSpPr>
          <p:cNvPr id="34" name="Text 13"/>
          <p:cNvSpPr/>
          <p:nvPr/>
        </p:nvSpPr>
        <p:spPr>
          <a:xfrm>
            <a:off x="1316736" y="5065776"/>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Twelve maternal deaths lacked fully consistent best-practice care.</a:t>
            </a:r>
            <a:endParaRPr lang="en-US" sz="1780" dirty="0"/>
          </a:p>
        </p:txBody>
      </p:sp>
      <p:sp>
        <p:nvSpPr>
          <p:cNvPr id="36" name="Text 17"/>
          <p:cNvSpPr/>
          <p:nvPr/>
        </p:nvSpPr>
        <p:spPr>
          <a:xfrm>
            <a:off x="1316736" y="5700290"/>
            <a:ext cx="5532120" cy="438912"/>
          </a:xfrm>
          <a:prstGeom prst="rect">
            <a:avLst/>
          </a:prstGeom>
          <a:noFill/>
        </p:spPr>
        <p:txBody>
          <a:bodyPr wrap="square" lIns="508" tIns="508" rIns="508" bIns="508" rtlCol="0" anchor="t">
            <a:normAutofit fontScale="725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Families reported poor compassion, communication, and complaint responses</a:t>
            </a:r>
            <a:r>
              <a:rPr lang="en-IN" alt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(Ockenden, 2022)</a:t>
            </a: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a:t>
            </a:r>
            <a:endParaRPr lang="en-US" sz="1780" dirty="0"/>
          </a:p>
        </p:txBody>
      </p:sp>
      <p:sp>
        <p:nvSpPr>
          <p:cNvPr id="40" name="Shape 18"/>
          <p:cNvSpPr/>
          <p:nvPr/>
        </p:nvSpPr>
        <p:spPr>
          <a:xfrm>
            <a:off x="6812280" y="1261872"/>
            <a:ext cx="4526280" cy="4069080"/>
          </a:xfrm>
          <a:prstGeom prst="rect">
            <a:avLst/>
          </a:prstGeom>
          <a:solidFill>
            <a:srgbClr val="FFFFFF"/>
          </a:solidFill>
          <a:ln w="11430">
            <a:solidFill>
              <a:srgbClr val="C9D7E1"/>
            </a:solidFill>
            <a:prstDash val="solid"/>
          </a:ln>
        </p:spPr>
      </p:sp>
      <p:sp>
        <p:nvSpPr>
          <p:cNvPr id="42" name="Text 19"/>
          <p:cNvSpPr/>
          <p:nvPr/>
        </p:nvSpPr>
        <p:spPr>
          <a:xfrm>
            <a:off x="7068312" y="1472184"/>
            <a:ext cx="4023360" cy="228600"/>
          </a:xfrm>
          <a:prstGeom prst="rect">
            <a:avLst/>
          </a:prstGeom>
          <a:noFill/>
        </p:spPr>
        <p:txBody>
          <a:bodyPr wrap="square" lIns="508" tIns="508" rIns="508" bIns="508" rtlCol="0" anchor="t">
            <a:normAutofit/>
          </a:bodyPr>
          <a:lstStyle/>
          <a:p>
            <a:pPr marL="0" indent="0" algn="l">
              <a:buNone/>
            </a:pPr>
            <a:r>
              <a:rPr lang="en-US" sz="1400" b="1" dirty="0">
                <a:solidFill>
                  <a:srgbClr val="0B1F33"/>
                </a:solidFill>
                <a:latin typeface="Arial" panose="020B0604020202020204" pitchFamily="34" charset="0"/>
                <a:ea typeface="Arial" panose="020B0604020202020204" pitchFamily="34" charset="-122"/>
                <a:cs typeface="Arial" panose="020B0604020202020204" pitchFamily="34" charset="-120"/>
              </a:rPr>
              <a:t>Ockenden review evidence</a:t>
            </a:r>
            <a:endParaRPr lang="en-US" sz="1400" dirty="0"/>
          </a:p>
        </p:txBody>
      </p:sp>
      <p:sp>
        <p:nvSpPr>
          <p:cNvPr id="44" name="Shape 20"/>
          <p:cNvSpPr/>
          <p:nvPr/>
        </p:nvSpPr>
        <p:spPr>
          <a:xfrm>
            <a:off x="7068312" y="2011680"/>
            <a:ext cx="4005072" cy="512064"/>
          </a:xfrm>
          <a:prstGeom prst="rect">
            <a:avLst/>
          </a:prstGeom>
          <a:solidFill>
            <a:srgbClr val="DDEFF2"/>
          </a:solidFill>
          <a:ln w="12700">
            <a:solidFill>
              <a:srgbClr val="FFFFFF">
                <a:alpha val="0"/>
              </a:srgbClr>
            </a:solidFill>
            <a:prstDash val="solid"/>
          </a:ln>
        </p:spPr>
      </p:sp>
      <p:sp>
        <p:nvSpPr>
          <p:cNvPr id="46" name="Text 21"/>
          <p:cNvSpPr/>
          <p:nvPr/>
        </p:nvSpPr>
        <p:spPr>
          <a:xfrm>
            <a:off x="7223760" y="2130552"/>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1,486</a:t>
            </a:r>
            <a:endParaRPr lang="en-US" sz="1750" dirty="0"/>
          </a:p>
        </p:txBody>
      </p:sp>
      <p:sp>
        <p:nvSpPr>
          <p:cNvPr id="48" name="Text 22"/>
          <p:cNvSpPr/>
          <p:nvPr/>
        </p:nvSpPr>
        <p:spPr>
          <a:xfrm>
            <a:off x="8202168" y="2148840"/>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family experiences reviewed</a:t>
            </a:r>
            <a:endParaRPr lang="en-US" sz="1280" dirty="0"/>
          </a:p>
        </p:txBody>
      </p:sp>
      <p:sp>
        <p:nvSpPr>
          <p:cNvPr id="50" name="Shape 23"/>
          <p:cNvSpPr/>
          <p:nvPr/>
        </p:nvSpPr>
        <p:spPr>
          <a:xfrm>
            <a:off x="7068312" y="2761488"/>
            <a:ext cx="4005072" cy="512064"/>
          </a:xfrm>
          <a:prstGeom prst="rect">
            <a:avLst/>
          </a:prstGeom>
          <a:solidFill>
            <a:srgbClr val="EAF3F7"/>
          </a:solidFill>
          <a:ln w="12700">
            <a:solidFill>
              <a:srgbClr val="FFFFFF">
                <a:alpha val="0"/>
              </a:srgbClr>
            </a:solidFill>
            <a:prstDash val="solid"/>
          </a:ln>
        </p:spPr>
      </p:sp>
      <p:sp>
        <p:nvSpPr>
          <p:cNvPr id="52" name="Text 24"/>
          <p:cNvSpPr/>
          <p:nvPr/>
        </p:nvSpPr>
        <p:spPr>
          <a:xfrm>
            <a:off x="7223760" y="2880360"/>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1,592</a:t>
            </a:r>
            <a:endParaRPr lang="en-US" sz="1750" dirty="0"/>
          </a:p>
        </p:txBody>
      </p:sp>
      <p:sp>
        <p:nvSpPr>
          <p:cNvPr id="54" name="Text 25"/>
          <p:cNvSpPr/>
          <p:nvPr/>
        </p:nvSpPr>
        <p:spPr>
          <a:xfrm>
            <a:off x="8202168" y="2898648"/>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clinical incidents examined</a:t>
            </a:r>
            <a:endParaRPr lang="en-US" sz="1280" dirty="0"/>
          </a:p>
        </p:txBody>
      </p:sp>
      <p:sp>
        <p:nvSpPr>
          <p:cNvPr id="56" name="Shape 26"/>
          <p:cNvSpPr/>
          <p:nvPr/>
        </p:nvSpPr>
        <p:spPr>
          <a:xfrm>
            <a:off x="7068312" y="3511296"/>
            <a:ext cx="4005072" cy="512064"/>
          </a:xfrm>
          <a:prstGeom prst="rect">
            <a:avLst/>
          </a:prstGeom>
          <a:solidFill>
            <a:srgbClr val="DDEFF2"/>
          </a:solidFill>
          <a:ln w="12700">
            <a:solidFill>
              <a:srgbClr val="FFFFFF">
                <a:alpha val="0"/>
              </a:srgbClr>
            </a:solidFill>
            <a:prstDash val="solid"/>
          </a:ln>
        </p:spPr>
      </p:sp>
      <p:sp>
        <p:nvSpPr>
          <p:cNvPr id="58" name="Text 27"/>
          <p:cNvSpPr/>
          <p:nvPr/>
        </p:nvSpPr>
        <p:spPr>
          <a:xfrm>
            <a:off x="7223760" y="3630168"/>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12</a:t>
            </a:r>
            <a:endParaRPr lang="en-US" sz="1750" dirty="0"/>
          </a:p>
        </p:txBody>
      </p:sp>
      <p:sp>
        <p:nvSpPr>
          <p:cNvPr id="60" name="Text 28"/>
          <p:cNvSpPr/>
          <p:nvPr/>
        </p:nvSpPr>
        <p:spPr>
          <a:xfrm>
            <a:off x="8202168" y="3648456"/>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maternal deaths assessed</a:t>
            </a:r>
            <a:endParaRPr lang="en-US" sz="1280" dirty="0"/>
          </a:p>
        </p:txBody>
      </p:sp>
      <p:sp>
        <p:nvSpPr>
          <p:cNvPr id="62" name="Shape 29"/>
          <p:cNvSpPr/>
          <p:nvPr/>
        </p:nvSpPr>
        <p:spPr>
          <a:xfrm>
            <a:off x="7068312" y="4261104"/>
            <a:ext cx="4005072" cy="512064"/>
          </a:xfrm>
          <a:prstGeom prst="rect">
            <a:avLst/>
          </a:prstGeom>
          <a:solidFill>
            <a:srgbClr val="EAF3F7"/>
          </a:solidFill>
          <a:ln w="12700">
            <a:solidFill>
              <a:srgbClr val="FFFFFF">
                <a:alpha val="0"/>
              </a:srgbClr>
            </a:solidFill>
            <a:prstDash val="solid"/>
          </a:ln>
        </p:spPr>
      </p:sp>
      <p:sp>
        <p:nvSpPr>
          <p:cNvPr id="64" name="Text 30"/>
          <p:cNvSpPr/>
          <p:nvPr/>
        </p:nvSpPr>
        <p:spPr>
          <a:xfrm>
            <a:off x="7223760" y="4379976"/>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65.9%</a:t>
            </a:r>
            <a:endParaRPr lang="en-US" sz="1750" dirty="0"/>
          </a:p>
        </p:txBody>
      </p:sp>
      <p:sp>
        <p:nvSpPr>
          <p:cNvPr id="66" name="Text 31"/>
          <p:cNvSpPr/>
          <p:nvPr/>
        </p:nvSpPr>
        <p:spPr>
          <a:xfrm>
            <a:off x="8202168" y="4398264"/>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HIE cases with concerns</a:t>
            </a:r>
            <a:endParaRPr lang="en-US" sz="1280" dirty="0"/>
          </a:p>
        </p:txBody>
      </p:sp>
      <p:sp>
        <p:nvSpPr>
          <p:cNvPr id="68" name="Text 16"/>
          <p:cNvSpPr/>
          <p:nvPr/>
        </p:nvSpPr>
        <p:spPr>
          <a:xfrm>
            <a:off x="1019689" y="4485132"/>
            <a:ext cx="112776" cy="77869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70" name="Text 16"/>
          <p:cNvSpPr/>
          <p:nvPr/>
        </p:nvSpPr>
        <p:spPr>
          <a:xfrm>
            <a:off x="984504" y="50566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72" name="Text 16"/>
          <p:cNvSpPr/>
          <p:nvPr/>
        </p:nvSpPr>
        <p:spPr>
          <a:xfrm>
            <a:off x="1002792" y="566682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8" name="TextBox 7"/>
          <p:cNvSpPr txBox="1"/>
          <p:nvPr/>
        </p:nvSpPr>
        <p:spPr>
          <a:xfrm>
            <a:off x="7690104" y="5385816"/>
            <a:ext cx="3503098" cy="645160"/>
          </a:xfrm>
          <a:prstGeom prst="rect">
            <a:avLst/>
          </a:prstGeom>
          <a:noFill/>
        </p:spPr>
        <p:txBody>
          <a:bodyPr wrap="square" rtlCol="0">
            <a:spAutoFit/>
          </a:bodyPr>
          <a:lstStyle/>
          <a:p>
            <a:pPr algn="ctr"/>
            <a:r>
              <a:rPr lang="en-IN" dirty="0"/>
              <a:t>Ockenden review evidence</a:t>
            </a:r>
          </a:p>
          <a:p>
            <a:pPr algn="ctr"/>
            <a:r>
              <a:rPr lang="en-IN" dirty="0"/>
              <a:t>(Source: </a:t>
            </a:r>
            <a:r>
              <a:rPr lang="en-US" dirty="0" err="1">
                <a:solidFill>
                  <a:srgbClr val="1D2939"/>
                </a:solidFill>
                <a:latin typeface="Arial" panose="020B0604020202020204" pitchFamily="34" charset="0"/>
                <a:ea typeface="Arial" panose="020B0604020202020204" pitchFamily="34" charset="-122"/>
                <a:cs typeface="Arial" panose="020B0604020202020204" pitchFamily="34" charset="-120"/>
              </a:rPr>
              <a:t>Ockenden</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 2022)</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02</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Swiss Cheese Model: Root-Cause Logic</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898525" y="1896999"/>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774698"/>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Swiss Cheese shows aligned failures breaching defences (Liu et al., 2024).</a:t>
            </a:r>
          </a:p>
        </p:txBody>
      </p:sp>
      <p:sp>
        <p:nvSpPr>
          <p:cNvPr id="14" name="Text 12"/>
          <p:cNvSpPr/>
          <p:nvPr/>
        </p:nvSpPr>
        <p:spPr>
          <a:xfrm>
            <a:off x="895985" y="2618867"/>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52450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Clinical practice failures weakened the first safety barrier.</a:t>
            </a:r>
          </a:p>
        </p:txBody>
      </p:sp>
      <p:sp>
        <p:nvSpPr>
          <p:cNvPr id="16" name="Text 14"/>
          <p:cNvSpPr/>
          <p:nvPr/>
        </p:nvSpPr>
        <p:spPr>
          <a:xfrm flipV="1">
            <a:off x="960120" y="3153410"/>
            <a:ext cx="219710" cy="378460"/>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92225" y="3367659"/>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Teamwork, staffing, governance, and oversight holes aligned dangerously</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(Liu et al., 2024)</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t>
            </a:r>
          </a:p>
        </p:txBody>
      </p:sp>
      <p:sp>
        <p:nvSpPr>
          <p:cNvPr id="18" name="Text 16"/>
          <p:cNvSpPr/>
          <p:nvPr/>
        </p:nvSpPr>
        <p:spPr>
          <a:xfrm>
            <a:off x="960120" y="439851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43987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Latent conditions explain repeated harm beyond isolated mistakes.</a:t>
            </a:r>
          </a:p>
        </p:txBody>
      </p:sp>
      <p:sp>
        <p:nvSpPr>
          <p:cNvPr id="20" name="Shape 18"/>
          <p:cNvSpPr/>
          <p:nvPr/>
        </p:nvSpPr>
        <p:spPr>
          <a:xfrm>
            <a:off x="7068185" y="1243330"/>
            <a:ext cx="4270375" cy="4041775"/>
          </a:xfrm>
          <a:prstGeom prst="roundRect">
            <a:avLst>
              <a:gd name="adj" fmla="val 1810"/>
            </a:avLst>
          </a:prstGeom>
          <a:solidFill>
            <a:srgbClr val="FFFFFF"/>
          </a:solidFill>
          <a:ln w="11430">
            <a:solidFill>
              <a:srgbClr val="C9D7E1"/>
            </a:solidFill>
            <a:prstDash val="solid"/>
          </a:ln>
        </p:spPr>
      </p:sp>
      <p:pic>
        <p:nvPicPr>
          <p:cNvPr id="21" name="Image 0" descr="/mnt/data/extracted_media/image1.png"/>
          <p:cNvPicPr>
            <a:picLocks noChangeAspect="1"/>
          </p:cNvPicPr>
          <p:nvPr/>
        </p:nvPicPr>
        <p:blipFill>
          <a:blip r:embed="rId3"/>
          <a:stretch>
            <a:fillRect/>
          </a:stretch>
        </p:blipFill>
        <p:spPr>
          <a:xfrm>
            <a:off x="7363460" y="2038350"/>
            <a:ext cx="3719195" cy="2259965"/>
          </a:xfrm>
          <a:prstGeom prst="rect">
            <a:avLst/>
          </a:prstGeom>
        </p:spPr>
      </p:pic>
      <p:sp>
        <p:nvSpPr>
          <p:cNvPr id="22" name="Shape 19"/>
          <p:cNvSpPr/>
          <p:nvPr/>
        </p:nvSpPr>
        <p:spPr>
          <a:xfrm>
            <a:off x="7067550" y="4694555"/>
            <a:ext cx="4271010" cy="590550"/>
          </a:xfrm>
          <a:prstGeom prst="rect">
            <a:avLst/>
          </a:prstGeom>
          <a:solidFill>
            <a:srgbClr val="EAF3F7"/>
          </a:solidFill>
          <a:ln w="12700">
            <a:solidFill>
              <a:srgbClr val="EAF3F7"/>
            </a:solidFill>
            <a:prstDash val="solid"/>
          </a:ln>
        </p:spPr>
      </p:sp>
      <p:sp>
        <p:nvSpPr>
          <p:cNvPr id="23" name="Text 20"/>
          <p:cNvSpPr/>
          <p:nvPr/>
        </p:nvSpPr>
        <p:spPr>
          <a:xfrm>
            <a:off x="6995160" y="4754880"/>
            <a:ext cx="4160520" cy="384048"/>
          </a:xfrm>
          <a:prstGeom prst="rect">
            <a:avLst/>
          </a:prstGeom>
          <a:noFill/>
        </p:spPr>
        <p:txBody>
          <a:bodyPr wrap="square" lIns="508" tIns="508" rIns="508" bIns="508" rtlCol="0" anchor="t">
            <a:normAutofit/>
          </a:bodyPr>
          <a:lstStyle/>
          <a:p>
            <a:pPr marL="0" indent="0" algn="ctr">
              <a:buNone/>
            </a:pPr>
            <a:r>
              <a:rPr lang="en-US" sz="1050" b="1" dirty="0">
                <a:solidFill>
                  <a:srgbClr val="64748B"/>
                </a:solidFill>
                <a:latin typeface="Arial" panose="020B0604020202020204" pitchFamily="34" charset="0"/>
                <a:ea typeface="Arial" panose="020B0604020202020204" pitchFamily="34" charset="-122"/>
                <a:cs typeface="Arial" panose="020B0604020202020204" pitchFamily="34" charset="-120"/>
              </a:rPr>
              <a:t> Swiss Cheese Model from report</a:t>
            </a:r>
          </a:p>
          <a:p>
            <a:pPr marL="0" indent="0" algn="ctr">
              <a:buNone/>
            </a:pPr>
            <a:r>
              <a:rPr lang="en-US" sz="1050" b="1" dirty="0">
                <a:solidFill>
                  <a:srgbClr val="64748B"/>
                </a:solidFill>
                <a:latin typeface="Arial" panose="020B0604020202020204" pitchFamily="34" charset="0"/>
                <a:cs typeface="Arial" panose="020B0604020202020204" pitchFamily="34" charset="-120"/>
              </a:rPr>
              <a:t>(Source: Self-Developed)</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03</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Fishbone Diagram: Interconnected Causes</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Fishbone groups causes under people, leadership, processes (Sakdiyah et al., 2022).</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Communication gaps connected managers, clinicians, families, and reviewers.</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Working conditions created pressure, fatigue, and unsafe prioritisation.</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Root causes interacted rather than appearing separately in practice.</a:t>
            </a:r>
          </a:p>
        </p:txBody>
      </p:sp>
      <p:sp>
        <p:nvSpPr>
          <p:cNvPr id="20" name="Shape 18"/>
          <p:cNvSpPr/>
          <p:nvPr/>
        </p:nvSpPr>
        <p:spPr>
          <a:xfrm>
            <a:off x="7087870" y="1243330"/>
            <a:ext cx="4250690" cy="4041775"/>
          </a:xfrm>
          <a:prstGeom prst="roundRect">
            <a:avLst>
              <a:gd name="adj" fmla="val 1810"/>
            </a:avLst>
          </a:prstGeom>
          <a:solidFill>
            <a:srgbClr val="FFFFFF"/>
          </a:solidFill>
          <a:ln w="11430">
            <a:solidFill>
              <a:srgbClr val="C9D7E1"/>
            </a:solidFill>
            <a:prstDash val="solid"/>
          </a:ln>
        </p:spPr>
      </p:sp>
      <p:pic>
        <p:nvPicPr>
          <p:cNvPr id="21" name="Image 0" descr="/mnt/data/extracted_media/image2.png"/>
          <p:cNvPicPr>
            <a:picLocks noChangeAspect="1"/>
          </p:cNvPicPr>
          <p:nvPr/>
        </p:nvPicPr>
        <p:blipFill>
          <a:blip r:embed="rId3"/>
          <a:stretch>
            <a:fillRect/>
          </a:stretch>
        </p:blipFill>
        <p:spPr>
          <a:xfrm>
            <a:off x="7327265" y="1536065"/>
            <a:ext cx="3755390" cy="2921635"/>
          </a:xfrm>
          <a:prstGeom prst="rect">
            <a:avLst/>
          </a:prstGeom>
        </p:spPr>
      </p:pic>
      <p:sp>
        <p:nvSpPr>
          <p:cNvPr id="22" name="Shape 19"/>
          <p:cNvSpPr/>
          <p:nvPr/>
        </p:nvSpPr>
        <p:spPr>
          <a:xfrm>
            <a:off x="6812280" y="4901184"/>
            <a:ext cx="4526280" cy="384048"/>
          </a:xfrm>
          <a:prstGeom prst="rect">
            <a:avLst/>
          </a:prstGeom>
          <a:solidFill>
            <a:srgbClr val="EAF3F7"/>
          </a:solidFill>
          <a:ln w="12700">
            <a:solidFill>
              <a:srgbClr val="EAF3F7"/>
            </a:solidFill>
            <a:prstDash val="solid"/>
          </a:ln>
        </p:spPr>
      </p:sp>
      <p:sp>
        <p:nvSpPr>
          <p:cNvPr id="23" name="Text 20"/>
          <p:cNvSpPr/>
          <p:nvPr/>
        </p:nvSpPr>
        <p:spPr>
          <a:xfrm>
            <a:off x="6995160" y="4828032"/>
            <a:ext cx="4160520" cy="310896"/>
          </a:xfrm>
          <a:prstGeom prst="rect">
            <a:avLst/>
          </a:prstGeom>
          <a:noFill/>
        </p:spPr>
        <p:txBody>
          <a:bodyPr wrap="square" lIns="508" tIns="508" rIns="508" bIns="508" rtlCol="0" anchor="t">
            <a:noAutofit/>
          </a:bodyPr>
          <a:lstStyle/>
          <a:p>
            <a:pPr marL="0" indent="0" algn="ctr">
              <a:buNone/>
            </a:pPr>
            <a:r>
              <a:rPr lang="en-US" sz="800" b="1" dirty="0">
                <a:solidFill>
                  <a:srgbClr val="64748B"/>
                </a:solidFill>
                <a:latin typeface="Arial" panose="020B0604020202020204" pitchFamily="34" charset="0"/>
                <a:ea typeface="Arial" panose="020B0604020202020204" pitchFamily="34" charset="-122"/>
                <a:cs typeface="Arial" panose="020B0604020202020204" pitchFamily="34" charset="-120"/>
              </a:rPr>
              <a:t> Fishbone Diagram from report</a:t>
            </a:r>
          </a:p>
          <a:p>
            <a:pPr marL="0" indent="0" algn="ctr">
              <a:buNone/>
            </a:pPr>
            <a:r>
              <a:rPr lang="en-US" sz="800" b="1" dirty="0">
                <a:solidFill>
                  <a:srgbClr val="64748B"/>
                </a:solidFill>
                <a:latin typeface="Arial" panose="020B0604020202020204" pitchFamily="34" charset="0"/>
                <a:cs typeface="Arial" panose="020B0604020202020204" pitchFamily="34" charset="-120"/>
              </a:rPr>
              <a:t>(Source: Self-Developed)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IN" dirty="0"/>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04</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Systems Theory: Whole-Service Interaction</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Systems Theory links clinicians, managers, technology, regulators (Ventres et al., 2024).</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Weaknesses in one area disrupted performance elsewhere.</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Escalation needs staffing, consultants, information, and leadership support.</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Coordinated improvement must address the maternity system.</a:t>
            </a:r>
          </a:p>
        </p:txBody>
      </p:sp>
      <p:sp>
        <p:nvSpPr>
          <p:cNvPr id="20" name="Shape 18"/>
          <p:cNvSpPr/>
          <p:nvPr/>
        </p:nvSpPr>
        <p:spPr>
          <a:xfrm>
            <a:off x="7397750" y="1335024"/>
            <a:ext cx="4526280" cy="4041648"/>
          </a:xfrm>
          <a:prstGeom prst="roundRect">
            <a:avLst>
              <a:gd name="adj" fmla="val 1810"/>
            </a:avLst>
          </a:prstGeom>
          <a:solidFill>
            <a:srgbClr val="FFFFFF"/>
          </a:solidFill>
          <a:ln w="11430">
            <a:solidFill>
              <a:srgbClr val="C9D7E1"/>
            </a:solidFill>
            <a:prstDash val="solid"/>
          </a:ln>
        </p:spPr>
      </p:sp>
      <p:pic>
        <p:nvPicPr>
          <p:cNvPr id="21" name="Image 0" descr="/mnt/data/extracted_media/image3.png"/>
          <p:cNvPicPr>
            <a:picLocks noChangeAspect="1"/>
          </p:cNvPicPr>
          <p:nvPr/>
        </p:nvPicPr>
        <p:blipFill>
          <a:blip r:embed="rId3"/>
          <a:stretch>
            <a:fillRect/>
          </a:stretch>
        </p:blipFill>
        <p:spPr>
          <a:xfrm>
            <a:off x="7761605" y="2108200"/>
            <a:ext cx="4014470" cy="2513965"/>
          </a:xfrm>
          <a:prstGeom prst="rect">
            <a:avLst/>
          </a:prstGeom>
        </p:spPr>
      </p:pic>
      <p:sp>
        <p:nvSpPr>
          <p:cNvPr id="22" name="Shape 19"/>
          <p:cNvSpPr/>
          <p:nvPr/>
        </p:nvSpPr>
        <p:spPr>
          <a:xfrm>
            <a:off x="7397750" y="4882769"/>
            <a:ext cx="4526280" cy="384048"/>
          </a:xfrm>
          <a:prstGeom prst="rect">
            <a:avLst/>
          </a:prstGeom>
          <a:solidFill>
            <a:srgbClr val="EAF3F7"/>
          </a:solidFill>
          <a:ln w="12700">
            <a:solidFill>
              <a:srgbClr val="EAF3F7"/>
            </a:solidFill>
            <a:prstDash val="solid"/>
          </a:ln>
        </p:spPr>
      </p:sp>
      <p:sp>
        <p:nvSpPr>
          <p:cNvPr id="23" name="Text 20"/>
          <p:cNvSpPr/>
          <p:nvPr/>
        </p:nvSpPr>
        <p:spPr>
          <a:xfrm>
            <a:off x="7615555" y="5010912"/>
            <a:ext cx="4160520" cy="128016"/>
          </a:xfrm>
          <a:prstGeom prst="rect">
            <a:avLst/>
          </a:prstGeom>
          <a:noFill/>
        </p:spPr>
        <p:txBody>
          <a:bodyPr wrap="square" lIns="508" tIns="508" rIns="508" bIns="508" rtlCol="0" anchor="t"/>
          <a:lstStyle/>
          <a:p>
            <a:pPr marL="0" indent="0" algn="ctr">
              <a:buNone/>
            </a:pPr>
            <a:r>
              <a:rPr lang="en-US" sz="1200" b="1" dirty="0">
                <a:latin typeface="Times New Roman" panose="02020603050405020304" pitchFamily="18" charset="0"/>
                <a:ea typeface="Arial" panose="020B0604020202020204" pitchFamily="34" charset="-122"/>
                <a:cs typeface="Times New Roman" panose="02020603050405020304" pitchFamily="18" charset="0"/>
              </a:rPr>
              <a:t>Systems Theory from report</a:t>
            </a:r>
          </a:p>
          <a:p>
            <a:pPr algn="ctr"/>
            <a:r>
              <a:rPr lang="en-US" sz="1200" b="1" dirty="0">
                <a:latin typeface="Times New Roman" panose="02020603050405020304" pitchFamily="18" charset="0"/>
                <a:cs typeface="Times New Roman" panose="02020603050405020304" pitchFamily="18" charset="0"/>
              </a:rPr>
              <a:t>(Source: </a:t>
            </a:r>
            <a:r>
              <a:rPr lang="en-IN" sz="1200" b="1" kern="100" dirty="0" err="1">
                <a:latin typeface="Times New Roman" panose="02020603050405020304" pitchFamily="18" charset="0"/>
                <a:ea typeface="Calibri" panose="020F0502020204030204" pitchFamily="34" charset="0"/>
                <a:cs typeface="Times New Roman" panose="02020603050405020304" pitchFamily="18" charset="0"/>
              </a:rPr>
              <a:t>Ventres</a:t>
            </a:r>
            <a:r>
              <a:rPr lang="en-IN" sz="1200" b="1"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b="1" i="1" kern="100" dirty="0">
                <a:latin typeface="Times New Roman" panose="02020603050405020304" pitchFamily="18" charset="0"/>
                <a:ea typeface="Calibri" panose="020F0502020204030204" pitchFamily="34" charset="0"/>
                <a:cs typeface="Times New Roman" panose="02020603050405020304" pitchFamily="18" charset="0"/>
              </a:rPr>
              <a:t>et al</a:t>
            </a:r>
            <a:r>
              <a:rPr lang="en-IN" sz="1200" b="1" kern="100" dirty="0">
                <a:latin typeface="Times New Roman" panose="02020603050405020304" pitchFamily="18" charset="0"/>
                <a:ea typeface="Calibri" panose="020F0502020204030204" pitchFamily="34" charset="0"/>
                <a:cs typeface="Times New Roman" panose="02020603050405020304" pitchFamily="18" charset="0"/>
              </a:rPr>
              <a:t>..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05</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Policy Implementation Issues</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Policies existed but were poorly embedded into practice.</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Serious incidents were downgraded and weakly monitored locally.</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PSIRF promotes compassionate systems-based investigation (Sujan, 2025).</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a:bodyPr>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Audits should test practice, not mere policy existence.</a:t>
            </a:r>
          </a:p>
        </p:txBody>
      </p:sp>
      <p:sp>
        <p:nvSpPr>
          <p:cNvPr id="20" name="Shape 18"/>
          <p:cNvSpPr/>
          <p:nvPr/>
        </p:nvSpPr>
        <p:spPr>
          <a:xfrm>
            <a:off x="6913245" y="1261745"/>
            <a:ext cx="4681220" cy="4082415"/>
          </a:xfrm>
          <a:prstGeom prst="rect">
            <a:avLst/>
          </a:prstGeom>
          <a:solidFill>
            <a:srgbClr val="FFFFFF"/>
          </a:solidFill>
          <a:ln w="11430">
            <a:solidFill>
              <a:srgbClr val="C9D7E1"/>
            </a:solidFill>
            <a:prstDash val="solid"/>
          </a:ln>
        </p:spPr>
      </p:sp>
      <p:sp>
        <p:nvSpPr>
          <p:cNvPr id="21" name="Shape 19"/>
          <p:cNvSpPr/>
          <p:nvPr/>
        </p:nvSpPr>
        <p:spPr>
          <a:xfrm>
            <a:off x="7068185" y="1175512"/>
            <a:ext cx="4526280" cy="566928"/>
          </a:xfrm>
          <a:prstGeom prst="rect">
            <a:avLst/>
          </a:prstGeom>
          <a:solidFill>
            <a:srgbClr val="12324D"/>
          </a:solidFill>
          <a:ln w="12700">
            <a:solidFill>
              <a:srgbClr val="12324D"/>
            </a:solidFill>
            <a:prstDash val="solid"/>
          </a:ln>
        </p:spPr>
      </p:sp>
      <p:sp>
        <p:nvSpPr>
          <p:cNvPr id="22" name="Text 20"/>
          <p:cNvSpPr/>
          <p:nvPr/>
        </p:nvSpPr>
        <p:spPr>
          <a:xfrm>
            <a:off x="7315327"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Policy delivery gap</a:t>
            </a:r>
            <a:endParaRPr lang="en-US" sz="1450" dirty="0"/>
          </a:p>
        </p:txBody>
      </p:sp>
      <p:sp>
        <p:nvSpPr>
          <p:cNvPr id="23" name="Shape 21"/>
          <p:cNvSpPr/>
          <p:nvPr/>
        </p:nvSpPr>
        <p:spPr>
          <a:xfrm>
            <a:off x="7104888" y="2276856"/>
            <a:ext cx="109728" cy="347472"/>
          </a:xfrm>
          <a:prstGeom prst="rect">
            <a:avLst/>
          </a:prstGeom>
          <a:solidFill>
            <a:srgbClr val="C7352A"/>
          </a:solidFill>
          <a:ln w="12700">
            <a:solidFill>
              <a:srgbClr val="C7352A"/>
            </a:solidFill>
            <a:prstDash val="solid"/>
          </a:ln>
        </p:spPr>
      </p:sp>
      <p:sp>
        <p:nvSpPr>
          <p:cNvPr id="24" name="Text 22"/>
          <p:cNvSpPr/>
          <p:nvPr/>
        </p:nvSpPr>
        <p:spPr>
          <a:xfrm>
            <a:off x="7379208" y="2249424"/>
            <a:ext cx="3703320" cy="329184"/>
          </a:xfrm>
          <a:prstGeom prst="rect">
            <a:avLst/>
          </a:prstGeom>
          <a:noFill/>
        </p:spPr>
        <p:txBody>
          <a:bodyPr wrap="square" lIns="508" tIns="508" rIns="508" bIns="508" rtlCol="0" anchor="t">
            <a:normAutofit/>
          </a:bodyPr>
          <a:lstStyle/>
          <a:p>
            <a:pPr marL="0" indent="0" algn="l">
              <a:buNone/>
            </a:pPr>
            <a:r>
              <a:rPr lang="en-US" sz="1620" b="1" dirty="0">
                <a:solidFill>
                  <a:srgbClr val="1D2939"/>
                </a:solidFill>
                <a:latin typeface="Arial" panose="020B0604020202020204" pitchFamily="34" charset="0"/>
                <a:ea typeface="Arial" panose="020B0604020202020204" pitchFamily="34" charset="-122"/>
                <a:cs typeface="Arial" panose="020B0604020202020204" pitchFamily="34" charset="-120"/>
              </a:rPr>
              <a:t>Paper compliance</a:t>
            </a:r>
            <a:endParaRPr lang="en-US" sz="1620" dirty="0"/>
          </a:p>
        </p:txBody>
      </p:sp>
      <p:sp>
        <p:nvSpPr>
          <p:cNvPr id="25" name="Shape 23"/>
          <p:cNvSpPr/>
          <p:nvPr/>
        </p:nvSpPr>
        <p:spPr>
          <a:xfrm>
            <a:off x="7104888" y="2990088"/>
            <a:ext cx="109728" cy="347472"/>
          </a:xfrm>
          <a:prstGeom prst="rect">
            <a:avLst/>
          </a:prstGeom>
          <a:solidFill>
            <a:srgbClr val="007C89"/>
          </a:solidFill>
          <a:ln w="12700">
            <a:solidFill>
              <a:srgbClr val="007C89"/>
            </a:solidFill>
            <a:prstDash val="solid"/>
          </a:ln>
        </p:spPr>
      </p:sp>
      <p:sp>
        <p:nvSpPr>
          <p:cNvPr id="26" name="Text 24"/>
          <p:cNvSpPr/>
          <p:nvPr/>
        </p:nvSpPr>
        <p:spPr>
          <a:xfrm>
            <a:off x="7379208" y="2962656"/>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Weak assurance</a:t>
            </a:r>
            <a:endParaRPr lang="en-US" sz="1620" dirty="0"/>
          </a:p>
        </p:txBody>
      </p:sp>
      <p:sp>
        <p:nvSpPr>
          <p:cNvPr id="27" name="Shape 25"/>
          <p:cNvSpPr/>
          <p:nvPr/>
        </p:nvSpPr>
        <p:spPr>
          <a:xfrm>
            <a:off x="7104888" y="3703320"/>
            <a:ext cx="109728" cy="347472"/>
          </a:xfrm>
          <a:prstGeom prst="rect">
            <a:avLst/>
          </a:prstGeom>
          <a:solidFill>
            <a:srgbClr val="005EB8"/>
          </a:solidFill>
          <a:ln w="12700">
            <a:solidFill>
              <a:srgbClr val="005EB8"/>
            </a:solidFill>
            <a:prstDash val="solid"/>
          </a:ln>
        </p:spPr>
      </p:sp>
      <p:sp>
        <p:nvSpPr>
          <p:cNvPr id="28" name="Text 26"/>
          <p:cNvSpPr/>
          <p:nvPr/>
        </p:nvSpPr>
        <p:spPr>
          <a:xfrm>
            <a:off x="7379208" y="3675888"/>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Unclear ownership</a:t>
            </a:r>
            <a:endParaRPr lang="en-US" sz="1620" dirty="0"/>
          </a:p>
        </p:txBody>
      </p:sp>
      <p:sp>
        <p:nvSpPr>
          <p:cNvPr id="29" name="Shape 27"/>
          <p:cNvSpPr/>
          <p:nvPr/>
        </p:nvSpPr>
        <p:spPr>
          <a:xfrm>
            <a:off x="7104888" y="4416552"/>
            <a:ext cx="109728" cy="347472"/>
          </a:xfrm>
          <a:prstGeom prst="rect">
            <a:avLst/>
          </a:prstGeom>
          <a:solidFill>
            <a:srgbClr val="FDB913"/>
          </a:solidFill>
          <a:ln w="12700">
            <a:solidFill>
              <a:srgbClr val="FDB913"/>
            </a:solidFill>
            <a:prstDash val="solid"/>
          </a:ln>
        </p:spPr>
      </p:sp>
      <p:sp>
        <p:nvSpPr>
          <p:cNvPr id="30" name="Text 28"/>
          <p:cNvSpPr/>
          <p:nvPr/>
        </p:nvSpPr>
        <p:spPr>
          <a:xfrm>
            <a:off x="7379208" y="4389120"/>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Limited learning</a:t>
            </a:r>
            <a:endParaRPr lang="en-US" sz="1620" dirty="0"/>
          </a:p>
        </p:txBody>
      </p:sp>
      <p:sp>
        <p:nvSpPr>
          <p:cNvPr id="8" name="TextBox 7"/>
          <p:cNvSpPr txBox="1"/>
          <p:nvPr/>
        </p:nvSpPr>
        <p:spPr>
          <a:xfrm>
            <a:off x="7579360" y="5344561"/>
            <a:ext cx="2611120" cy="460375"/>
          </a:xfrm>
          <a:prstGeom prst="rect">
            <a:avLst/>
          </a:prstGeom>
          <a:noFill/>
        </p:spPr>
        <p:txBody>
          <a:bodyPr wrap="square" rtlCol="0">
            <a:spAutoFit/>
          </a:bodyPr>
          <a:lstStyle/>
          <a:p>
            <a:pPr algn="ctr"/>
            <a:r>
              <a:rPr lang="en-US" sz="1200" dirty="0"/>
              <a:t>Policy Delivery Gap</a:t>
            </a:r>
          </a:p>
          <a:p>
            <a:pPr algn="ctr"/>
            <a:r>
              <a:rPr lang="en-US" sz="1200" dirty="0"/>
              <a:t>(Source: Self-Developed)</a:t>
            </a:r>
            <a:endParaRPr lang="en-IN"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IN" dirty="0"/>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06</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Impact on Quality, Efficiency and Equity</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Quality suffered across safety, timeliness, responsiveness, and compassion.</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Preventable emergencies increased transfers, investigations, litigation, turnover.</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Ethnic-minority women face communication barriers (MacLellan et al., 2022).</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a:bodyPr>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Safety data should be stratified for equity learning.</a:t>
            </a:r>
          </a:p>
        </p:txBody>
      </p:sp>
      <p:sp>
        <p:nvSpPr>
          <p:cNvPr id="20" name="Shape 18"/>
          <p:cNvSpPr/>
          <p:nvPr/>
        </p:nvSpPr>
        <p:spPr>
          <a:xfrm>
            <a:off x="6812280" y="1261872"/>
            <a:ext cx="4526280" cy="4069080"/>
          </a:xfrm>
          <a:prstGeom prst="rect">
            <a:avLst/>
          </a:prstGeom>
          <a:solidFill>
            <a:srgbClr val="FFFFFF"/>
          </a:solidFill>
          <a:ln w="11430">
            <a:solidFill>
              <a:srgbClr val="C9D7E1"/>
            </a:solidFill>
            <a:prstDash val="solid"/>
          </a:ln>
        </p:spPr>
      </p:sp>
      <p:sp>
        <p:nvSpPr>
          <p:cNvPr id="21" name="Shape 19"/>
          <p:cNvSpPr/>
          <p:nvPr/>
        </p:nvSpPr>
        <p:spPr>
          <a:xfrm>
            <a:off x="6812280" y="1261872"/>
            <a:ext cx="4526280" cy="566928"/>
          </a:xfrm>
          <a:prstGeom prst="rect">
            <a:avLst/>
          </a:prstGeom>
          <a:solidFill>
            <a:srgbClr val="12324D"/>
          </a:solidFill>
          <a:ln w="12700">
            <a:solidFill>
              <a:srgbClr val="12324D"/>
            </a:solidFill>
            <a:prstDash val="solid"/>
          </a:ln>
        </p:spPr>
      </p:sp>
      <p:sp>
        <p:nvSpPr>
          <p:cNvPr id="22" name="Text 20"/>
          <p:cNvSpPr/>
          <p:nvPr/>
        </p:nvSpPr>
        <p:spPr>
          <a:xfrm>
            <a:off x="7068312"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Impact lens</a:t>
            </a:r>
            <a:endParaRPr lang="en-US" sz="1450" dirty="0"/>
          </a:p>
        </p:txBody>
      </p:sp>
      <p:sp>
        <p:nvSpPr>
          <p:cNvPr id="23" name="Shape 21"/>
          <p:cNvSpPr/>
          <p:nvPr/>
        </p:nvSpPr>
        <p:spPr>
          <a:xfrm>
            <a:off x="7104888" y="2276856"/>
            <a:ext cx="109728" cy="347472"/>
          </a:xfrm>
          <a:prstGeom prst="rect">
            <a:avLst/>
          </a:prstGeom>
          <a:solidFill>
            <a:srgbClr val="C7352A"/>
          </a:solidFill>
          <a:ln w="12700">
            <a:solidFill>
              <a:srgbClr val="C7352A"/>
            </a:solidFill>
            <a:prstDash val="solid"/>
          </a:ln>
        </p:spPr>
      </p:sp>
      <p:sp>
        <p:nvSpPr>
          <p:cNvPr id="24" name="Text 22"/>
          <p:cNvSpPr/>
          <p:nvPr/>
        </p:nvSpPr>
        <p:spPr>
          <a:xfrm>
            <a:off x="7379208" y="2249424"/>
            <a:ext cx="3703320" cy="329184"/>
          </a:xfrm>
          <a:prstGeom prst="rect">
            <a:avLst/>
          </a:prstGeom>
          <a:noFill/>
        </p:spPr>
        <p:txBody>
          <a:bodyPr wrap="square" lIns="508" tIns="508" rIns="508" bIns="508" rtlCol="0" anchor="t">
            <a:normAutofit/>
          </a:bodyPr>
          <a:lstStyle/>
          <a:p>
            <a:pPr marL="0" indent="0" algn="l">
              <a:buNone/>
            </a:pPr>
            <a:r>
              <a:rPr lang="en-US" sz="1620" b="1" dirty="0">
                <a:solidFill>
                  <a:srgbClr val="1D2939"/>
                </a:solidFill>
                <a:latin typeface="Arial" panose="020B0604020202020204" pitchFamily="34" charset="0"/>
                <a:ea typeface="Arial" panose="020B0604020202020204" pitchFamily="34" charset="-122"/>
                <a:cs typeface="Arial" panose="020B0604020202020204" pitchFamily="34" charset="-120"/>
              </a:rPr>
              <a:t>Safety and effectiveness</a:t>
            </a:r>
            <a:endParaRPr lang="en-US" sz="1620" dirty="0"/>
          </a:p>
        </p:txBody>
      </p:sp>
      <p:sp>
        <p:nvSpPr>
          <p:cNvPr id="25" name="Shape 23"/>
          <p:cNvSpPr/>
          <p:nvPr/>
        </p:nvSpPr>
        <p:spPr>
          <a:xfrm>
            <a:off x="7104888" y="2990088"/>
            <a:ext cx="109728" cy="347472"/>
          </a:xfrm>
          <a:prstGeom prst="rect">
            <a:avLst/>
          </a:prstGeom>
          <a:solidFill>
            <a:srgbClr val="007C89"/>
          </a:solidFill>
          <a:ln w="12700">
            <a:solidFill>
              <a:srgbClr val="007C89"/>
            </a:solidFill>
            <a:prstDash val="solid"/>
          </a:ln>
        </p:spPr>
      </p:sp>
      <p:sp>
        <p:nvSpPr>
          <p:cNvPr id="26" name="Text 24"/>
          <p:cNvSpPr/>
          <p:nvPr/>
        </p:nvSpPr>
        <p:spPr>
          <a:xfrm>
            <a:off x="7379208" y="2962656"/>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Financial cost</a:t>
            </a:r>
            <a:endParaRPr lang="en-US" sz="1620" dirty="0"/>
          </a:p>
        </p:txBody>
      </p:sp>
      <p:sp>
        <p:nvSpPr>
          <p:cNvPr id="27" name="Shape 25"/>
          <p:cNvSpPr/>
          <p:nvPr/>
        </p:nvSpPr>
        <p:spPr>
          <a:xfrm>
            <a:off x="7104888" y="3703320"/>
            <a:ext cx="109728" cy="347472"/>
          </a:xfrm>
          <a:prstGeom prst="rect">
            <a:avLst/>
          </a:prstGeom>
          <a:solidFill>
            <a:srgbClr val="005EB8"/>
          </a:solidFill>
          <a:ln w="12700">
            <a:solidFill>
              <a:srgbClr val="005EB8"/>
            </a:solidFill>
            <a:prstDash val="solid"/>
          </a:ln>
        </p:spPr>
      </p:sp>
      <p:sp>
        <p:nvSpPr>
          <p:cNvPr id="28" name="Text 26"/>
          <p:cNvSpPr/>
          <p:nvPr/>
        </p:nvSpPr>
        <p:spPr>
          <a:xfrm>
            <a:off x="7379208" y="3675888"/>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Equity visibility</a:t>
            </a:r>
            <a:endParaRPr lang="en-US" sz="1620" dirty="0"/>
          </a:p>
        </p:txBody>
      </p:sp>
      <p:sp>
        <p:nvSpPr>
          <p:cNvPr id="29" name="Shape 27"/>
          <p:cNvSpPr/>
          <p:nvPr/>
        </p:nvSpPr>
        <p:spPr>
          <a:xfrm>
            <a:off x="7104888" y="4416552"/>
            <a:ext cx="109728" cy="347472"/>
          </a:xfrm>
          <a:prstGeom prst="rect">
            <a:avLst/>
          </a:prstGeom>
          <a:solidFill>
            <a:srgbClr val="FDB913"/>
          </a:solidFill>
          <a:ln w="12700">
            <a:solidFill>
              <a:srgbClr val="FDB913"/>
            </a:solidFill>
            <a:prstDash val="solid"/>
          </a:ln>
        </p:spPr>
      </p:sp>
      <p:sp>
        <p:nvSpPr>
          <p:cNvPr id="30" name="Text 28"/>
          <p:cNvSpPr/>
          <p:nvPr/>
        </p:nvSpPr>
        <p:spPr>
          <a:xfrm>
            <a:off x="7379208" y="4389120"/>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Patient-centred care</a:t>
            </a:r>
            <a:endParaRPr lang="en-US" sz="1620" dirty="0"/>
          </a:p>
        </p:txBody>
      </p:sp>
      <p:sp>
        <p:nvSpPr>
          <p:cNvPr id="8" name="TextBox 7"/>
          <p:cNvSpPr txBox="1"/>
          <p:nvPr/>
        </p:nvSpPr>
        <p:spPr>
          <a:xfrm>
            <a:off x="7214235" y="5368925"/>
            <a:ext cx="2551430" cy="460375"/>
          </a:xfrm>
          <a:prstGeom prst="rect">
            <a:avLst/>
          </a:prstGeom>
          <a:noFill/>
        </p:spPr>
        <p:txBody>
          <a:bodyPr wrap="square" rtlCol="0">
            <a:spAutoFit/>
          </a:bodyPr>
          <a:lstStyle/>
          <a:p>
            <a:pPr algn="ctr"/>
            <a:r>
              <a:rPr lang="en-US" sz="1200" dirty="0"/>
              <a:t> Impact Lens</a:t>
            </a:r>
          </a:p>
          <a:p>
            <a:pPr algn="ctr"/>
            <a:r>
              <a:rPr lang="en-US" sz="1200" dirty="0"/>
              <a:t>(Source: Self-Developed)</a:t>
            </a:r>
            <a:endParaRPr lang="en-IN"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07</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Leadership Strategy for Cultural Change</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Transformational leadership supports teamwork and learning culture (Adams et al., 2025).</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Board dashboards should balance outcomes, staffing, complaints, inequalities.</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Walkarounds must record, allocate, and follow staff concerns.</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316736" y="35341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Restorative just culture encourages speaking-up and accountability</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(Adams et al., 2025)</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t>
            </a:r>
          </a:p>
        </p:txBody>
      </p:sp>
      <p:sp>
        <p:nvSpPr>
          <p:cNvPr id="20" name="Shape 18"/>
          <p:cNvSpPr/>
          <p:nvPr/>
        </p:nvSpPr>
        <p:spPr>
          <a:xfrm>
            <a:off x="7068312" y="1273302"/>
            <a:ext cx="4526280" cy="4069080"/>
          </a:xfrm>
          <a:prstGeom prst="rect">
            <a:avLst/>
          </a:prstGeom>
          <a:solidFill>
            <a:srgbClr val="FFFFFF"/>
          </a:solidFill>
          <a:ln w="11430">
            <a:solidFill>
              <a:srgbClr val="C9D7E1"/>
            </a:solidFill>
            <a:prstDash val="solid"/>
          </a:ln>
        </p:spPr>
        <p:txBody>
          <a:bodyPr/>
          <a:lstStyle/>
          <a:p>
            <a:endParaRPr lang="en-IN" dirty="0"/>
          </a:p>
        </p:txBody>
      </p:sp>
      <p:sp>
        <p:nvSpPr>
          <p:cNvPr id="22" name="Text 20"/>
          <p:cNvSpPr/>
          <p:nvPr/>
        </p:nvSpPr>
        <p:spPr>
          <a:xfrm>
            <a:off x="7068312"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Leadership priorities</a:t>
            </a:r>
            <a:endParaRPr lang="en-US" sz="1450" dirty="0"/>
          </a:p>
        </p:txBody>
      </p:sp>
      <p:pic>
        <p:nvPicPr>
          <p:cNvPr id="32" name="Picture 31"/>
          <p:cNvPicPr>
            <a:picLocks noChangeAspect="1"/>
          </p:cNvPicPr>
          <p:nvPr/>
        </p:nvPicPr>
        <p:blipFill>
          <a:blip r:embed="rId3"/>
          <a:stretch>
            <a:fillRect/>
          </a:stretch>
        </p:blipFill>
        <p:spPr>
          <a:xfrm>
            <a:off x="7132320" y="1384300"/>
            <a:ext cx="4462272" cy="4152392"/>
          </a:xfrm>
          <a:prstGeom prst="rect">
            <a:avLst/>
          </a:prstGeom>
        </p:spPr>
      </p:pic>
      <p:sp>
        <p:nvSpPr>
          <p:cNvPr id="8" name="TextBox 7"/>
          <p:cNvSpPr txBox="1"/>
          <p:nvPr/>
        </p:nvSpPr>
        <p:spPr>
          <a:xfrm>
            <a:off x="7132320" y="5689600"/>
            <a:ext cx="4424045" cy="521970"/>
          </a:xfrm>
          <a:prstGeom prst="rect">
            <a:avLst/>
          </a:prstGeom>
          <a:noFill/>
        </p:spPr>
        <p:txBody>
          <a:bodyPr wrap="square" rtlCol="0">
            <a:spAutoFit/>
          </a:bodyPr>
          <a:lstStyle/>
          <a:p>
            <a:pPr algn="ctr"/>
            <a:r>
              <a:rPr lang="en-US" sz="1400" dirty="0">
                <a:latin typeface="+mj-lt"/>
              </a:rPr>
              <a:t>Transformational Leadership</a:t>
            </a:r>
          </a:p>
          <a:p>
            <a:pPr algn="ctr"/>
            <a:r>
              <a:rPr lang="en-US" sz="1400" dirty="0">
                <a:latin typeface="+mj-lt"/>
              </a:rPr>
              <a:t>(Source: </a:t>
            </a:r>
            <a:r>
              <a:rPr lang="en-IN" sz="1400" dirty="0">
                <a:latin typeface="+mj-lt"/>
                <a:ea typeface="Calibri" panose="020F0502020204030204" pitchFamily="34" charset="0"/>
                <a:cs typeface="Times New Roman" panose="02020603050405020304" pitchFamily="18" charset="0"/>
              </a:rPr>
              <a:t>Clavelle and Prado-Inzerillo, 2024)</a:t>
            </a:r>
            <a:endParaRPr lang="en-IN" sz="1400"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08</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Lewin’s Model: Workforce Change Stages</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Unfreezing uses findings, data, and family experiences (Amina et al., 2022).</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Change introduces staffing, escalation, simulation, and standardised handovers.</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Refreezing embeds competencies, electronic prompts, audits, reporting</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Amina et al., 2022</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l">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Adaptability remains essential as workforce pressures evolve.</a:t>
            </a:r>
          </a:p>
        </p:txBody>
      </p:sp>
      <p:sp>
        <p:nvSpPr>
          <p:cNvPr id="20" name="Shape 18"/>
          <p:cNvSpPr/>
          <p:nvPr/>
        </p:nvSpPr>
        <p:spPr>
          <a:xfrm>
            <a:off x="6913245" y="1243330"/>
            <a:ext cx="4425315" cy="4041775"/>
          </a:xfrm>
          <a:prstGeom prst="roundRect">
            <a:avLst>
              <a:gd name="adj" fmla="val 1810"/>
            </a:avLst>
          </a:prstGeom>
          <a:solidFill>
            <a:srgbClr val="FFFFFF"/>
          </a:solidFill>
          <a:ln w="11430">
            <a:solidFill>
              <a:srgbClr val="C9D7E1"/>
            </a:solidFill>
            <a:prstDash val="solid"/>
          </a:ln>
        </p:spPr>
      </p:sp>
      <p:pic>
        <p:nvPicPr>
          <p:cNvPr id="21" name="Image 0" descr="/mnt/data/extracted_media/image4.png"/>
          <p:cNvPicPr>
            <a:picLocks noChangeAspect="1"/>
          </p:cNvPicPr>
          <p:nvPr/>
        </p:nvPicPr>
        <p:blipFill>
          <a:blip r:embed="rId3"/>
          <a:stretch>
            <a:fillRect/>
          </a:stretch>
        </p:blipFill>
        <p:spPr>
          <a:xfrm>
            <a:off x="7068312" y="2293060"/>
            <a:ext cx="4014216" cy="1750672"/>
          </a:xfrm>
          <a:prstGeom prst="rect">
            <a:avLst/>
          </a:prstGeom>
        </p:spPr>
      </p:pic>
      <p:sp>
        <p:nvSpPr>
          <p:cNvPr id="22" name="Shape 19"/>
          <p:cNvSpPr/>
          <p:nvPr/>
        </p:nvSpPr>
        <p:spPr>
          <a:xfrm>
            <a:off x="6812280" y="4901184"/>
            <a:ext cx="4526280" cy="384048"/>
          </a:xfrm>
          <a:prstGeom prst="rect">
            <a:avLst/>
          </a:prstGeom>
          <a:solidFill>
            <a:srgbClr val="EAF3F7"/>
          </a:solidFill>
          <a:ln w="12700">
            <a:solidFill>
              <a:srgbClr val="EAF3F7"/>
            </a:solidFill>
            <a:prstDash val="solid"/>
          </a:ln>
        </p:spPr>
      </p:sp>
      <p:sp>
        <p:nvSpPr>
          <p:cNvPr id="23" name="Text 20"/>
          <p:cNvSpPr/>
          <p:nvPr/>
        </p:nvSpPr>
        <p:spPr>
          <a:xfrm>
            <a:off x="6995160" y="5010912"/>
            <a:ext cx="4160520" cy="128016"/>
          </a:xfrm>
          <a:prstGeom prst="rect">
            <a:avLst/>
          </a:prstGeom>
          <a:noFill/>
        </p:spPr>
        <p:txBody>
          <a:bodyPr wrap="square" lIns="508" tIns="508" rIns="508" bIns="508" rtlCol="0" anchor="t"/>
          <a:lstStyle/>
          <a:p>
            <a:pPr marL="0" indent="0" algn="ctr">
              <a:buNone/>
            </a:pPr>
            <a:r>
              <a:rPr lang="en-US" sz="1000" b="1" dirty="0">
                <a:solidFill>
                  <a:srgbClr val="64748B"/>
                </a:solidFill>
                <a:latin typeface="Arial" panose="020B0604020202020204" pitchFamily="34" charset="0"/>
                <a:ea typeface="Arial" panose="020B0604020202020204" pitchFamily="34" charset="-122"/>
                <a:cs typeface="Arial" panose="020B0604020202020204" pitchFamily="34" charset="-120"/>
              </a:rPr>
              <a:t>Lewin’s Model from report</a:t>
            </a:r>
          </a:p>
          <a:p>
            <a:pPr marL="0" indent="0" algn="ctr">
              <a:buNone/>
            </a:pPr>
            <a:r>
              <a:rPr lang="en-US" sz="1000" b="1" dirty="0">
                <a:solidFill>
                  <a:srgbClr val="64748B"/>
                </a:solidFill>
                <a:latin typeface="Arial" panose="020B0604020202020204" pitchFamily="34" charset="0"/>
                <a:cs typeface="Arial" panose="020B0604020202020204" pitchFamily="34" charset="-120"/>
              </a:rPr>
              <a:t>(Source: Amina et al.,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cs typeface="Arial" panose="020B0604020202020204" pitchFamily="34" charset="-120"/>
              </a:rPr>
              <a:t>09</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PDSA Cycle: Escalation Improvement Project</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PDSA targets timely abnormal fetal-monitoring escalation (Manandi et al., 2023).</a:t>
            </a:r>
            <a:endParaRPr lang="en-US" sz="1780" dirty="0"/>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normAutofit/>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Plan maps pathways and baseline review times clearly.</a:t>
            </a:r>
            <a:endParaRPr lang="en-US" sz="1780" dirty="0"/>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Do tests checklists and consultant-response procedures locally.</a:t>
            </a:r>
            <a:endParaRPr lang="en-US" sz="1780" dirty="0"/>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Study uses feedback, workload data, and balancing measures.</a:t>
            </a:r>
            <a:endParaRPr lang="en-US" sz="1780" dirty="0"/>
          </a:p>
        </p:txBody>
      </p:sp>
      <p:sp>
        <p:nvSpPr>
          <p:cNvPr id="20" name="Shape 18"/>
          <p:cNvSpPr/>
          <p:nvPr/>
        </p:nvSpPr>
        <p:spPr>
          <a:xfrm>
            <a:off x="6995160" y="1216152"/>
            <a:ext cx="4526280" cy="4041648"/>
          </a:xfrm>
          <a:prstGeom prst="roundRect">
            <a:avLst>
              <a:gd name="adj" fmla="val 1810"/>
            </a:avLst>
          </a:prstGeom>
          <a:solidFill>
            <a:srgbClr val="FFFFFF"/>
          </a:solidFill>
          <a:ln w="11430">
            <a:solidFill>
              <a:srgbClr val="C9D7E1"/>
            </a:solidFill>
            <a:prstDash val="solid"/>
          </a:ln>
        </p:spPr>
        <p:txBody>
          <a:bodyPr/>
          <a:lstStyle/>
          <a:p>
            <a:endParaRPr lang="en-IN" dirty="0"/>
          </a:p>
        </p:txBody>
      </p:sp>
      <p:pic>
        <p:nvPicPr>
          <p:cNvPr id="21" name="Image 0" descr="/mnt/data/extracted_media/image5.png"/>
          <p:cNvPicPr>
            <a:picLocks noChangeAspect="1"/>
          </p:cNvPicPr>
          <p:nvPr/>
        </p:nvPicPr>
        <p:blipFill>
          <a:blip r:embed="rId3"/>
          <a:stretch>
            <a:fillRect/>
          </a:stretch>
        </p:blipFill>
        <p:spPr>
          <a:xfrm>
            <a:off x="7397496" y="1490472"/>
            <a:ext cx="3355848" cy="3355848"/>
          </a:xfrm>
          <a:prstGeom prst="rect">
            <a:avLst/>
          </a:prstGeom>
        </p:spPr>
      </p:pic>
      <p:sp>
        <p:nvSpPr>
          <p:cNvPr id="22" name="Shape 19"/>
          <p:cNvSpPr/>
          <p:nvPr/>
        </p:nvSpPr>
        <p:spPr>
          <a:xfrm>
            <a:off x="6995160" y="4873752"/>
            <a:ext cx="4526280" cy="384048"/>
          </a:xfrm>
          <a:prstGeom prst="rect">
            <a:avLst/>
          </a:prstGeom>
          <a:solidFill>
            <a:srgbClr val="EAF3F7"/>
          </a:solidFill>
          <a:ln w="12700">
            <a:solidFill>
              <a:srgbClr val="EAF3F7"/>
            </a:solidFill>
            <a:prstDash val="solid"/>
          </a:ln>
        </p:spPr>
      </p:sp>
      <p:sp>
        <p:nvSpPr>
          <p:cNvPr id="23" name="Text 20"/>
          <p:cNvSpPr/>
          <p:nvPr/>
        </p:nvSpPr>
        <p:spPr>
          <a:xfrm>
            <a:off x="7275195" y="4986655"/>
            <a:ext cx="4160520" cy="153035"/>
          </a:xfrm>
          <a:prstGeom prst="rect">
            <a:avLst/>
          </a:prstGeom>
          <a:noFill/>
        </p:spPr>
        <p:txBody>
          <a:bodyPr wrap="square" lIns="508" tIns="508" rIns="508" bIns="508" rtlCol="0" anchor="t"/>
          <a:lstStyle/>
          <a:p>
            <a:pPr marL="0" indent="0" algn="ctr">
              <a:buNone/>
            </a:pPr>
            <a:r>
              <a:rPr lang="en-US" sz="900" b="1" dirty="0">
                <a:solidFill>
                  <a:srgbClr val="64748B"/>
                </a:solidFill>
                <a:latin typeface="Arial" panose="020B0604020202020204" pitchFamily="34" charset="0"/>
                <a:ea typeface="Arial" panose="020B0604020202020204" pitchFamily="34" charset="-122"/>
                <a:cs typeface="Arial" panose="020B0604020202020204" pitchFamily="34" charset="-120"/>
              </a:rPr>
              <a:t>PDSA Cycle from report</a:t>
            </a:r>
          </a:p>
          <a:p>
            <a:pPr marL="0" indent="0" algn="ctr">
              <a:buNone/>
            </a:pPr>
            <a:r>
              <a:rPr lang="en-US" sz="900" b="1" dirty="0">
                <a:solidFill>
                  <a:srgbClr val="64748B"/>
                </a:solidFill>
                <a:latin typeface="Arial" panose="020B0604020202020204" pitchFamily="34" charset="0"/>
                <a:cs typeface="Arial" panose="020B0604020202020204" pitchFamily="34" charset="-120"/>
              </a:rPr>
              <a:t>(Source: Self-Developed)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10</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Strengths, Weaknesses and Barriers</a:t>
            </a:r>
            <a:endParaRPr lang="en-US" sz="2750" dirty="0"/>
          </a:p>
        </p:txBody>
      </p:sp>
      <p:sp>
        <p:nvSpPr>
          <p:cNvPr id="9" name="Shape 7"/>
          <p:cNvSpPr/>
          <p:nvPr/>
        </p:nvSpPr>
        <p:spPr>
          <a:xfrm>
            <a:off x="896112" y="6522656"/>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Systems-based design avoids blaming single practitioners alone unfairly.</a:t>
            </a:r>
            <a:endParaRPr lang="en-US" sz="1780" dirty="0"/>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Multidisciplinary participation improves learning and shared ownership.</a:t>
            </a:r>
            <a:endParaRPr lang="en-US" sz="1780" dirty="0"/>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RCA may become paperwork without monitoring (Huang et al., 2025).</a:t>
            </a:r>
            <a:endParaRPr lang="en-US" sz="1780" dirty="0"/>
          </a:p>
        </p:txBody>
      </p:sp>
      <p:sp>
        <p:nvSpPr>
          <p:cNvPr id="18" name="Text 16"/>
          <p:cNvSpPr/>
          <p:nvPr/>
        </p:nvSpPr>
        <p:spPr>
          <a:xfrm>
            <a:off x="983222" y="375381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PDSA enables testing before organisation-wide implementation and scaling.</a:t>
            </a:r>
          </a:p>
          <a:p>
            <a:pPr marL="0" indent="0" algn="l">
              <a:buNone/>
            </a:pPr>
            <a:endParaRPr lang="en-US" sz="1780" dirty="0"/>
          </a:p>
        </p:txBody>
      </p:sp>
      <p:sp>
        <p:nvSpPr>
          <p:cNvPr id="20" name="Shape 18"/>
          <p:cNvSpPr/>
          <p:nvPr/>
        </p:nvSpPr>
        <p:spPr>
          <a:xfrm>
            <a:off x="6812280" y="1261872"/>
            <a:ext cx="4526280" cy="4069080"/>
          </a:xfrm>
          <a:prstGeom prst="rect">
            <a:avLst/>
          </a:prstGeom>
          <a:solidFill>
            <a:srgbClr val="FFFFFF"/>
          </a:solidFill>
          <a:ln w="11430">
            <a:solidFill>
              <a:srgbClr val="C9D7E1"/>
            </a:solidFill>
            <a:prstDash val="solid"/>
          </a:ln>
        </p:spPr>
      </p:sp>
      <p:sp>
        <p:nvSpPr>
          <p:cNvPr id="21" name="Shape 19"/>
          <p:cNvSpPr/>
          <p:nvPr/>
        </p:nvSpPr>
        <p:spPr>
          <a:xfrm>
            <a:off x="6812280" y="1261872"/>
            <a:ext cx="4526280" cy="566928"/>
          </a:xfrm>
          <a:prstGeom prst="rect">
            <a:avLst/>
          </a:prstGeom>
          <a:solidFill>
            <a:srgbClr val="12324D"/>
          </a:solidFill>
          <a:ln w="12700">
            <a:solidFill>
              <a:srgbClr val="12324D"/>
            </a:solidFill>
            <a:prstDash val="solid"/>
          </a:ln>
        </p:spPr>
      </p:sp>
      <p:sp>
        <p:nvSpPr>
          <p:cNvPr id="22" name="Text 20"/>
          <p:cNvSpPr/>
          <p:nvPr/>
        </p:nvSpPr>
        <p:spPr>
          <a:xfrm>
            <a:off x="7068312"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Approach strengths</a:t>
            </a:r>
            <a:endParaRPr lang="en-US" sz="1450" dirty="0"/>
          </a:p>
        </p:txBody>
      </p:sp>
      <p:sp>
        <p:nvSpPr>
          <p:cNvPr id="23" name="Shape 21"/>
          <p:cNvSpPr/>
          <p:nvPr/>
        </p:nvSpPr>
        <p:spPr>
          <a:xfrm>
            <a:off x="7104888" y="2276856"/>
            <a:ext cx="109728" cy="347472"/>
          </a:xfrm>
          <a:prstGeom prst="rect">
            <a:avLst/>
          </a:prstGeom>
          <a:solidFill>
            <a:srgbClr val="C7352A"/>
          </a:solidFill>
          <a:ln w="12700">
            <a:solidFill>
              <a:srgbClr val="C7352A"/>
            </a:solidFill>
            <a:prstDash val="solid"/>
          </a:ln>
        </p:spPr>
      </p:sp>
      <p:sp>
        <p:nvSpPr>
          <p:cNvPr id="24" name="Text 22"/>
          <p:cNvSpPr/>
          <p:nvPr/>
        </p:nvSpPr>
        <p:spPr>
          <a:xfrm>
            <a:off x="7379208" y="2249424"/>
            <a:ext cx="3703320" cy="329184"/>
          </a:xfrm>
          <a:prstGeom prst="rect">
            <a:avLst/>
          </a:prstGeom>
          <a:noFill/>
        </p:spPr>
        <p:txBody>
          <a:bodyPr wrap="square" lIns="508" tIns="508" rIns="508" bIns="508" rtlCol="0" anchor="t">
            <a:normAutofit/>
          </a:bodyPr>
          <a:lstStyle/>
          <a:p>
            <a:pPr marL="0" indent="0" algn="l">
              <a:buNone/>
            </a:pPr>
            <a:r>
              <a:rPr lang="en-US" sz="1620" b="1" dirty="0">
                <a:solidFill>
                  <a:srgbClr val="1D2939"/>
                </a:solidFill>
                <a:latin typeface="Arial" panose="020B0604020202020204" pitchFamily="34" charset="0"/>
                <a:ea typeface="Arial" panose="020B0604020202020204" pitchFamily="34" charset="-122"/>
                <a:cs typeface="Arial" panose="020B0604020202020204" pitchFamily="34" charset="-120"/>
              </a:rPr>
              <a:t>Systems-based</a:t>
            </a:r>
            <a:endParaRPr lang="en-US" sz="1620" dirty="0"/>
          </a:p>
        </p:txBody>
      </p:sp>
      <p:sp>
        <p:nvSpPr>
          <p:cNvPr id="25" name="Shape 23"/>
          <p:cNvSpPr/>
          <p:nvPr/>
        </p:nvSpPr>
        <p:spPr>
          <a:xfrm>
            <a:off x="7104888" y="2990088"/>
            <a:ext cx="109728" cy="347472"/>
          </a:xfrm>
          <a:prstGeom prst="rect">
            <a:avLst/>
          </a:prstGeom>
          <a:solidFill>
            <a:srgbClr val="007C89"/>
          </a:solidFill>
          <a:ln w="12700">
            <a:solidFill>
              <a:srgbClr val="007C89"/>
            </a:solidFill>
            <a:prstDash val="solid"/>
          </a:ln>
        </p:spPr>
      </p:sp>
      <p:sp>
        <p:nvSpPr>
          <p:cNvPr id="26" name="Text 24"/>
          <p:cNvSpPr/>
          <p:nvPr/>
        </p:nvSpPr>
        <p:spPr>
          <a:xfrm>
            <a:off x="7379208" y="2962656"/>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Multidisciplinary</a:t>
            </a:r>
            <a:endParaRPr lang="en-US" sz="1620" dirty="0"/>
          </a:p>
        </p:txBody>
      </p:sp>
      <p:sp>
        <p:nvSpPr>
          <p:cNvPr id="27" name="Shape 25"/>
          <p:cNvSpPr/>
          <p:nvPr/>
        </p:nvSpPr>
        <p:spPr>
          <a:xfrm>
            <a:off x="7104888" y="3703320"/>
            <a:ext cx="109728" cy="347472"/>
          </a:xfrm>
          <a:prstGeom prst="rect">
            <a:avLst/>
          </a:prstGeom>
          <a:solidFill>
            <a:srgbClr val="005EB8"/>
          </a:solidFill>
          <a:ln w="12700">
            <a:solidFill>
              <a:srgbClr val="005EB8"/>
            </a:solidFill>
            <a:prstDash val="solid"/>
          </a:ln>
        </p:spPr>
      </p:sp>
      <p:sp>
        <p:nvSpPr>
          <p:cNvPr id="28" name="Text 26"/>
          <p:cNvSpPr/>
          <p:nvPr/>
        </p:nvSpPr>
        <p:spPr>
          <a:xfrm>
            <a:off x="7379208" y="3675888"/>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Measurable</a:t>
            </a:r>
            <a:endParaRPr lang="en-US" sz="1620" dirty="0"/>
          </a:p>
        </p:txBody>
      </p:sp>
      <p:sp>
        <p:nvSpPr>
          <p:cNvPr id="29" name="Shape 27"/>
          <p:cNvSpPr/>
          <p:nvPr/>
        </p:nvSpPr>
        <p:spPr>
          <a:xfrm>
            <a:off x="7104888" y="4416552"/>
            <a:ext cx="109728" cy="347472"/>
          </a:xfrm>
          <a:prstGeom prst="rect">
            <a:avLst/>
          </a:prstGeom>
          <a:solidFill>
            <a:srgbClr val="FDB913"/>
          </a:solidFill>
          <a:ln w="12700">
            <a:solidFill>
              <a:srgbClr val="FDB913"/>
            </a:solidFill>
            <a:prstDash val="solid"/>
          </a:ln>
        </p:spPr>
      </p:sp>
      <p:sp>
        <p:nvSpPr>
          <p:cNvPr id="30" name="Text 28"/>
          <p:cNvSpPr/>
          <p:nvPr/>
        </p:nvSpPr>
        <p:spPr>
          <a:xfrm>
            <a:off x="7379208" y="4389120"/>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Family-centred</a:t>
            </a:r>
            <a:endParaRPr lang="en-US" sz="1620" dirty="0"/>
          </a:p>
        </p:txBody>
      </p:sp>
      <p:sp>
        <p:nvSpPr>
          <p:cNvPr id="32" name="TextBox 31"/>
          <p:cNvSpPr txBox="1"/>
          <p:nvPr/>
        </p:nvSpPr>
        <p:spPr>
          <a:xfrm>
            <a:off x="1196902" y="4220197"/>
            <a:ext cx="6100010" cy="584775"/>
          </a:xfrm>
          <a:prstGeom prst="rect">
            <a:avLst/>
          </a:prstGeom>
          <a:noFill/>
        </p:spPr>
        <p:txBody>
          <a:bodyPr wrap="square">
            <a:spAutoFit/>
          </a:bodyPr>
          <a:lstStyle/>
          <a:p>
            <a:pPr algn="l"/>
            <a:r>
              <a:rPr lang="en-US" sz="1600" dirty="0">
                <a:solidFill>
                  <a:srgbClr val="1D2939"/>
                </a:solidFill>
                <a:latin typeface="Arial" panose="020B0604020202020204" pitchFamily="34" charset="0"/>
                <a:ea typeface="Arial" panose="020B0604020202020204" pitchFamily="34" charset="-122"/>
                <a:cs typeface="Arial" panose="020B0604020202020204" pitchFamily="34" charset="-120"/>
              </a:rPr>
              <a:t>Barriers include shortages, finance, hierarchy, blame, fragmentation.</a:t>
            </a:r>
            <a:endParaRPr lang="en-US" sz="1600" dirty="0"/>
          </a:p>
        </p:txBody>
      </p:sp>
      <p:sp>
        <p:nvSpPr>
          <p:cNvPr id="34" name="Text 16"/>
          <p:cNvSpPr/>
          <p:nvPr/>
        </p:nvSpPr>
        <p:spPr>
          <a:xfrm>
            <a:off x="977446" y="448771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36" name="TextBox 35"/>
          <p:cNvSpPr txBox="1"/>
          <p:nvPr/>
        </p:nvSpPr>
        <p:spPr>
          <a:xfrm>
            <a:off x="1179576" y="5062789"/>
            <a:ext cx="5559552" cy="584775"/>
          </a:xfrm>
          <a:prstGeom prst="rect">
            <a:avLst/>
          </a:prstGeom>
          <a:noFill/>
        </p:spPr>
        <p:txBody>
          <a:bodyPr wrap="square">
            <a:spAutoFit/>
          </a:bodyPr>
          <a:lstStyle/>
          <a:p>
            <a:pPr marL="0" indent="0" algn="l">
              <a:buNone/>
            </a:pPr>
            <a:r>
              <a:rPr lang="en-US" sz="1600" dirty="0">
                <a:solidFill>
                  <a:srgbClr val="1D2939"/>
                </a:solidFill>
                <a:latin typeface="Arial" panose="020B0604020202020204" pitchFamily="34" charset="0"/>
                <a:ea typeface="Arial" panose="020B0604020202020204" pitchFamily="34" charset="-122"/>
                <a:cs typeface="Arial" panose="020B0604020202020204" pitchFamily="34" charset="-120"/>
              </a:rPr>
              <a:t>Safety-culture success depends on leadership support (Huang et al., 2025).</a:t>
            </a:r>
            <a:endParaRPr lang="en-US" sz="1600" dirty="0"/>
          </a:p>
        </p:txBody>
      </p:sp>
      <p:sp>
        <p:nvSpPr>
          <p:cNvPr id="38" name="Text 16"/>
          <p:cNvSpPr/>
          <p:nvPr/>
        </p:nvSpPr>
        <p:spPr>
          <a:xfrm>
            <a:off x="1011161" y="5125865"/>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8" name="TextBox 7"/>
          <p:cNvSpPr txBox="1"/>
          <p:nvPr/>
        </p:nvSpPr>
        <p:spPr>
          <a:xfrm>
            <a:off x="7068820" y="5327015"/>
            <a:ext cx="3561080" cy="512445"/>
          </a:xfrm>
          <a:prstGeom prst="rect">
            <a:avLst/>
          </a:prstGeom>
          <a:noFill/>
        </p:spPr>
        <p:txBody>
          <a:bodyPr wrap="square" rtlCol="0">
            <a:noAutofit/>
          </a:bodyPr>
          <a:lstStyle/>
          <a:p>
            <a:pPr algn="ctr"/>
            <a:r>
              <a:rPr lang="en-US" sz="1400" dirty="0"/>
              <a:t>Figure: Approach Strengths</a:t>
            </a:r>
          </a:p>
          <a:p>
            <a:pPr algn="ctr"/>
            <a:r>
              <a:rPr lang="en-US" sz="1400" dirty="0"/>
              <a:t>(Source: Self-Developed)</a:t>
            </a:r>
            <a:endParaRPr lang="en-IN"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58368" y="832104"/>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11</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Proposed Structure of Component 2</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32" name="TextBox 31"/>
          <p:cNvSpPr txBox="1"/>
          <p:nvPr/>
        </p:nvSpPr>
        <p:spPr>
          <a:xfrm>
            <a:off x="1044677" y="1453896"/>
            <a:ext cx="7912510" cy="226267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1600" dirty="0"/>
              <a:t>Introduction and case context will establish the background and purpose. </a:t>
            </a:r>
          </a:p>
          <a:p>
            <a:pPr marL="285750" indent="-285750">
              <a:lnSpc>
                <a:spcPct val="150000"/>
              </a:lnSpc>
              <a:buFont typeface="Arial" panose="020B0604020202020204" pitchFamily="34" charset="0"/>
              <a:buChar char="•"/>
            </a:pPr>
            <a:r>
              <a:rPr lang="en-IN" sz="1600" dirty="0"/>
              <a:t>Root-cause analysis will apply RCA, Fishbone, Systems Theory and Donabedian. </a:t>
            </a:r>
          </a:p>
          <a:p>
            <a:pPr marL="285750" indent="-285750">
              <a:lnSpc>
                <a:spcPct val="150000"/>
              </a:lnSpc>
              <a:buFont typeface="Arial" panose="020B0604020202020204" pitchFamily="34" charset="0"/>
              <a:buChar char="•"/>
            </a:pPr>
            <a:r>
              <a:rPr lang="en-IN" sz="1600" dirty="0"/>
              <a:t>Policy, quality, efficiency, equity, leadership and workforce change will be evaluated. </a:t>
            </a:r>
          </a:p>
          <a:p>
            <a:pPr marL="285750" indent="-285750">
              <a:lnSpc>
                <a:spcPct val="150000"/>
              </a:lnSpc>
              <a:buFont typeface="Arial" panose="020B0604020202020204" pitchFamily="34" charset="0"/>
              <a:buChar char="•"/>
            </a:pPr>
            <a:r>
              <a:rPr lang="en-IN" sz="1600" dirty="0"/>
              <a:t>PDSA measures, barriers, recommendations, timetable, conclusion, references and appendices will follow.</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sp>
      <p:sp>
        <p:nvSpPr>
          <p:cNvPr id="4" name="Shape 2"/>
          <p:cNvSpPr/>
          <p:nvPr/>
        </p:nvSpPr>
        <p:spPr>
          <a:xfrm>
            <a:off x="0" y="0"/>
            <a:ext cx="621792" cy="6858000"/>
          </a:xfrm>
          <a:prstGeom prst="rect">
            <a:avLst/>
          </a:prstGeom>
          <a:solidFill>
            <a:srgbClr val="12324D"/>
          </a:solidFill>
          <a:ln w="12700">
            <a:solidFill>
              <a:srgbClr val="12324D"/>
            </a:solidFill>
            <a:prstDash val="solid"/>
          </a:ln>
        </p:spPr>
      </p:sp>
      <p:sp>
        <p:nvSpPr>
          <p:cNvPr id="5" name="Shape 3"/>
          <p:cNvSpPr/>
          <p:nvPr/>
        </p:nvSpPr>
        <p:spPr>
          <a:xfrm>
            <a:off x="621792" y="0"/>
            <a:ext cx="73152" cy="6858000"/>
          </a:xfrm>
          <a:prstGeom prst="rect">
            <a:avLst/>
          </a:prstGeom>
          <a:solidFill>
            <a:srgbClr val="007C89"/>
          </a:solidFill>
          <a:ln w="12700">
            <a:solidFill>
              <a:srgbClr val="007C89"/>
            </a:solidFill>
            <a:prstDash val="solid"/>
          </a:ln>
        </p:spPr>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12</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Recommendations and Implementation Roadmap</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The board dashboard should publish outcomes, staffing, complaints, and inequalities monthly.</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Staffing, supervision, training, and review time require protection.</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Families and service users should co-produce safety improvements.</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Combined models guide prevention of future harm (Ockenden, 2022).</a:t>
            </a:r>
          </a:p>
        </p:txBody>
      </p:sp>
      <p:pic>
        <p:nvPicPr>
          <p:cNvPr id="8" name="Picture 7"/>
          <p:cNvPicPr/>
          <p:nvPr/>
        </p:nvPicPr>
        <p:blipFill>
          <a:blip r:embed="rId3"/>
          <a:stretch>
            <a:fillRect/>
          </a:stretch>
        </p:blipFill>
        <p:spPr>
          <a:xfrm>
            <a:off x="7639685" y="1120140"/>
            <a:ext cx="3867785" cy="340487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841248"/>
          </a:xfrm>
          <a:prstGeom prst="rect">
            <a:avLst/>
          </a:prstGeom>
          <a:solidFill>
            <a:srgbClr val="0B1F33"/>
          </a:solidFill>
          <a:ln w="12700">
            <a:solidFill>
              <a:srgbClr val="0B1F33"/>
            </a:solidFill>
            <a:prstDash val="solid"/>
          </a:ln>
        </p:spPr>
      </p:sp>
      <p:sp>
        <p:nvSpPr>
          <p:cNvPr id="3" name="Shape 1"/>
          <p:cNvSpPr/>
          <p:nvPr/>
        </p:nvSpPr>
        <p:spPr>
          <a:xfrm>
            <a:off x="0" y="841248"/>
            <a:ext cx="12191695" cy="59436"/>
          </a:xfrm>
          <a:prstGeom prst="rect">
            <a:avLst/>
          </a:prstGeom>
          <a:solidFill>
            <a:srgbClr val="00A6A6"/>
          </a:solidFill>
          <a:ln w="12700">
            <a:solidFill>
              <a:srgbClr val="00A6A6"/>
            </a:solidFill>
            <a:prstDash val="solid"/>
          </a:ln>
        </p:spPr>
      </p:sp>
      <p:sp>
        <p:nvSpPr>
          <p:cNvPr id="4" name="Text 2"/>
          <p:cNvSpPr/>
          <p:nvPr/>
        </p:nvSpPr>
        <p:spPr>
          <a:xfrm>
            <a:off x="713232" y="219456"/>
            <a:ext cx="6858000" cy="384048"/>
          </a:xfrm>
          <a:prstGeom prst="rect">
            <a:avLst/>
          </a:prstGeom>
          <a:noFill/>
        </p:spPr>
        <p:txBody>
          <a:bodyPr wrap="square" lIns="508" tIns="508" rIns="508" bIns="508" rtlCol="0" anchor="t">
            <a:normAutofit fontScale="92500" lnSpcReduction="20000"/>
          </a:bodyPr>
          <a:lstStyle/>
          <a:p>
            <a:pPr marL="0" indent="0" algn="l">
              <a:buNone/>
            </a:pPr>
            <a:r>
              <a:rPr lang="en-US" sz="3000" b="1" dirty="0">
                <a:solidFill>
                  <a:srgbClr val="FFFFFF"/>
                </a:solidFill>
                <a:latin typeface="Arial" panose="020B0604020202020204" pitchFamily="34" charset="0"/>
                <a:ea typeface="Arial" panose="020B0604020202020204" pitchFamily="34" charset="-122"/>
                <a:cs typeface="Arial" panose="020B0604020202020204" pitchFamily="34" charset="-120"/>
              </a:rPr>
              <a:t>References</a:t>
            </a:r>
            <a:endParaRPr lang="en-US" sz="3000" dirty="0"/>
          </a:p>
        </p:txBody>
      </p:sp>
      <p:sp>
        <p:nvSpPr>
          <p:cNvPr id="31" name="TextBox 30"/>
          <p:cNvSpPr txBox="1"/>
          <p:nvPr/>
        </p:nvSpPr>
        <p:spPr>
          <a:xfrm>
            <a:off x="550506" y="1282106"/>
            <a:ext cx="10870163" cy="4837222"/>
          </a:xfrm>
          <a:prstGeom prst="rect">
            <a:avLst/>
          </a:prstGeom>
          <a:noFill/>
        </p:spPr>
        <p:txBody>
          <a:bodyPr wrap="square">
            <a:spAutoFit/>
          </a:bodyPr>
          <a:lstStyle/>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Adams, C., </a:t>
            </a:r>
            <a:r>
              <a:rPr lang="en-GB" sz="800" kern="100" dirty="0" err="1">
                <a:effectLst/>
                <a:latin typeface="+mj-lt"/>
                <a:ea typeface="Calibri" panose="020F0502020204030204" pitchFamily="34" charset="0"/>
                <a:cs typeface="Times New Roman" panose="02020603050405020304" pitchFamily="18" charset="0"/>
              </a:rPr>
              <a:t>Walpola</a:t>
            </a:r>
            <a:r>
              <a:rPr lang="en-GB" sz="800" kern="100" dirty="0">
                <a:effectLst/>
                <a:latin typeface="+mj-lt"/>
                <a:ea typeface="Calibri" panose="020F0502020204030204" pitchFamily="34" charset="0"/>
                <a:cs typeface="Times New Roman" panose="02020603050405020304" pitchFamily="18" charset="0"/>
              </a:rPr>
              <a:t>, R., Iqbal, M.P., Schembri, A. and Harrison, R. (2025). The three pillars of patient experience: identifying key drivers of patient experience to improve quality in healthcare. </a:t>
            </a:r>
            <a:r>
              <a:rPr lang="en-GB" sz="800" i="1" kern="100" dirty="0">
                <a:effectLst/>
                <a:latin typeface="+mj-lt"/>
                <a:ea typeface="Calibri" panose="020F0502020204030204" pitchFamily="34" charset="0"/>
                <a:cs typeface="Times New Roman" panose="02020603050405020304" pitchFamily="18" charset="0"/>
              </a:rPr>
              <a:t>Journal of public health</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33</a:t>
            </a:r>
            <a:r>
              <a:rPr lang="en-GB" sz="800" kern="100" dirty="0">
                <a:effectLst/>
                <a:latin typeface="+mj-lt"/>
                <a:ea typeface="Calibri" panose="020F0502020204030204" pitchFamily="34" charset="0"/>
                <a:cs typeface="Times New Roman" panose="02020603050405020304" pitchFamily="18" charset="0"/>
              </a:rPr>
              <a:t>(10), pp.2105-2113.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3"/>
              </a:rPr>
              <a:t>https://link.springer.com/content/pdf/10.1007/s10389-023-02158-y.pdf</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Amina, A., Kassem, A. and Sleem, W. (2022). Applying Lewin's change management theory to improve patient's discharge plan. </a:t>
            </a:r>
            <a:r>
              <a:rPr lang="en-GB" sz="800" i="1" kern="100" dirty="0">
                <a:effectLst/>
                <a:latin typeface="+mj-lt"/>
                <a:ea typeface="Calibri" panose="020F0502020204030204" pitchFamily="34" charset="0"/>
                <a:cs typeface="Times New Roman" panose="02020603050405020304" pitchFamily="18" charset="0"/>
              </a:rPr>
              <a:t>Mansoura Nursing Journal</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9</a:t>
            </a:r>
            <a:r>
              <a:rPr lang="en-GB" sz="800" kern="100" dirty="0">
                <a:effectLst/>
                <a:latin typeface="+mj-lt"/>
                <a:ea typeface="Calibri" panose="020F0502020204030204" pitchFamily="34" charset="0"/>
                <a:cs typeface="Times New Roman" panose="02020603050405020304" pitchFamily="18" charset="0"/>
              </a:rPr>
              <a:t>(2), pp.335-348.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4"/>
              </a:rPr>
              <a:t>https://journals.ekb.eg/article_295591_2e01c440a7769101b9fd53066f06f65c.pdf</a:t>
            </a:r>
            <a:r>
              <a:rPr lang="en-GB" sz="800" kern="100" dirty="0">
                <a:effectLst/>
                <a:latin typeface="+mj-lt"/>
                <a:ea typeface="Calibri" panose="020F0502020204030204" pitchFamily="34" charset="0"/>
                <a:cs typeface="Times New Roman" panose="02020603050405020304" pitchFamily="18" charset="0"/>
              </a:rPr>
              <a:t> </a:t>
            </a:r>
          </a:p>
          <a:p>
            <a:pPr algn="just">
              <a:lnSpc>
                <a:spcPct val="150000"/>
              </a:lnSpc>
              <a:spcAft>
                <a:spcPts val="1000"/>
              </a:spcAft>
              <a:buNone/>
            </a:pPr>
            <a:r>
              <a:rPr lang="en-IN" sz="800" dirty="0">
                <a:effectLst/>
                <a:latin typeface="Times New Roman" panose="02020603050405020304" pitchFamily="18" charset="0"/>
                <a:ea typeface="Calibri" panose="020F0502020204030204" pitchFamily="34" charset="0"/>
                <a:cs typeface="Times New Roman" panose="02020603050405020304" pitchFamily="18" charset="0"/>
              </a:rPr>
              <a:t>Clavelle, J.T. and Prado-Inzerillo, M. (2020). </a:t>
            </a:r>
            <a:r>
              <a:rPr lang="en-IN" sz="800" i="1" dirty="0">
                <a:effectLst/>
                <a:latin typeface="Times New Roman" panose="02020603050405020304" pitchFamily="18" charset="0"/>
                <a:ea typeface="Calibri" panose="020F0502020204030204" pitchFamily="34" charset="0"/>
                <a:cs typeface="Times New Roman" panose="02020603050405020304" pitchFamily="18" charset="0"/>
              </a:rPr>
              <a:t>Inspire others through transformational leadership</a:t>
            </a:r>
            <a:r>
              <a:rPr lang="en-IN" sz="800" dirty="0">
                <a:effectLst/>
                <a:latin typeface="Times New Roman" panose="02020603050405020304" pitchFamily="18" charset="0"/>
                <a:ea typeface="Calibri" panose="020F0502020204030204" pitchFamily="34" charset="0"/>
                <a:cs typeface="Times New Roman" panose="02020603050405020304" pitchFamily="18" charset="0"/>
              </a:rPr>
              <a:t>. [online] American nurse. Available at: </a:t>
            </a:r>
            <a:r>
              <a:rPr lang="en-IN" sz="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https://www.myamericannurse.com/inspire-transformational-leadership/</a:t>
            </a:r>
            <a:r>
              <a:rPr lang="en-IN" sz="800" dirty="0">
                <a:effectLst/>
                <a:latin typeface="Times New Roman" panose="02020603050405020304" pitchFamily="18" charset="0"/>
                <a:ea typeface="Calibri" panose="020F0502020204030204" pitchFamily="34" charset="0"/>
                <a:cs typeface="Times New Roman" panose="02020603050405020304" pitchFamily="18" charset="0"/>
              </a:rPr>
              <a:t> [Accessed 18 July 2026].</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err="1">
                <a:effectLst/>
                <a:latin typeface="+mj-lt"/>
                <a:ea typeface="Calibri" panose="020F0502020204030204" pitchFamily="34" charset="0"/>
                <a:cs typeface="Times New Roman" panose="02020603050405020304" pitchFamily="18" charset="0"/>
              </a:rPr>
              <a:t>Harinta</a:t>
            </a:r>
            <a:r>
              <a:rPr lang="en-GB" sz="800" kern="100" dirty="0">
                <a:effectLst/>
                <a:latin typeface="+mj-lt"/>
                <a:ea typeface="Calibri" panose="020F0502020204030204" pitchFamily="34" charset="0"/>
                <a:cs typeface="Times New Roman" panose="02020603050405020304" pitchFamily="18" charset="0"/>
              </a:rPr>
              <a:t>, Y.W. and </a:t>
            </a:r>
            <a:r>
              <a:rPr lang="en-GB" sz="800" kern="100" dirty="0" err="1">
                <a:effectLst/>
                <a:latin typeface="+mj-lt"/>
                <a:ea typeface="Calibri" panose="020F0502020204030204" pitchFamily="34" charset="0"/>
                <a:cs typeface="Times New Roman" panose="02020603050405020304" pitchFamily="18" charset="0"/>
              </a:rPr>
              <a:t>Arianti</a:t>
            </a:r>
            <a:r>
              <a:rPr lang="en-GB" sz="800" kern="100" dirty="0">
                <a:effectLst/>
                <a:latin typeface="+mj-lt"/>
                <a:ea typeface="Calibri" panose="020F0502020204030204" pitchFamily="34" charset="0"/>
                <a:cs typeface="Times New Roman" panose="02020603050405020304" pitchFamily="18" charset="0"/>
              </a:rPr>
              <a:t>, Y.S. (2023). The fishbone diagram analysis to know the factors that influence the decreasing interest of farmers in the cultivation of soybean. </a:t>
            </a:r>
            <a:r>
              <a:rPr lang="en-GB" sz="800" i="1" kern="100" dirty="0">
                <a:effectLst/>
                <a:latin typeface="+mj-lt"/>
                <a:ea typeface="Calibri" panose="020F0502020204030204" pitchFamily="34" charset="0"/>
                <a:cs typeface="Times New Roman" panose="02020603050405020304" pitchFamily="18" charset="0"/>
              </a:rPr>
              <a:t>AMCA Journal of Community Development</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3</a:t>
            </a:r>
            <a:r>
              <a:rPr lang="en-GB" sz="800" kern="100" dirty="0">
                <a:effectLst/>
                <a:latin typeface="+mj-lt"/>
                <a:ea typeface="Calibri" panose="020F0502020204030204" pitchFamily="34" charset="0"/>
                <a:cs typeface="Times New Roman" panose="02020603050405020304" pitchFamily="18" charset="0"/>
              </a:rPr>
              <a:t>(2), pp.100-102.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6"/>
              </a:rPr>
              <a:t>https://www.journal.amca2012.org/index.php/ajcd/article/download/348/168</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Huang, L.L., Yang, J.H., Hong, W.W., Wang, B.L. and Chen, H.F. (2025). Tracing Missing Surgical Specimens: A Quality Improvement Strategy for Adverse Events Based on Root Cause Analysis. </a:t>
            </a:r>
            <a:r>
              <a:rPr lang="en-GB" sz="800" i="1" kern="100" dirty="0">
                <a:effectLst/>
                <a:latin typeface="+mj-lt"/>
                <a:ea typeface="Calibri" panose="020F0502020204030204" pitchFamily="34" charset="0"/>
                <a:cs typeface="Times New Roman" panose="02020603050405020304" pitchFamily="18" charset="0"/>
              </a:rPr>
              <a:t>Risk Management and Healthcare Policy</a:t>
            </a:r>
            <a:r>
              <a:rPr lang="en-GB" sz="800" kern="100" dirty="0">
                <a:effectLst/>
                <a:latin typeface="+mj-lt"/>
                <a:ea typeface="Calibri" panose="020F0502020204030204" pitchFamily="34" charset="0"/>
                <a:cs typeface="Times New Roman" panose="02020603050405020304" pitchFamily="18" charset="0"/>
              </a:rPr>
              <a:t>, pp.2139-2150.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7"/>
              </a:rPr>
              <a:t>https://www.tandfonline.com/doi/pdf/10.2147/RMHP.S527015</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Liu, Y., Yang, Y., Jia, C. and Shi, Z. (2024). The application progress of Swiss cheese model in safety management of nursing care. </a:t>
            </a:r>
            <a:r>
              <a:rPr lang="en-GB" sz="800" i="1" kern="100" dirty="0">
                <a:effectLst/>
                <a:latin typeface="+mj-lt"/>
                <a:ea typeface="Calibri" panose="020F0502020204030204" pitchFamily="34" charset="0"/>
                <a:cs typeface="Times New Roman" panose="02020603050405020304" pitchFamily="18" charset="0"/>
              </a:rPr>
              <a:t>Journal of Biosciences and Medicines</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12</a:t>
            </a:r>
            <a:r>
              <a:rPr lang="en-GB" sz="800" kern="100" dirty="0">
                <a:effectLst/>
                <a:latin typeface="+mj-lt"/>
                <a:ea typeface="Calibri" panose="020F0502020204030204" pitchFamily="34" charset="0"/>
                <a:cs typeface="Times New Roman" panose="02020603050405020304" pitchFamily="18" charset="0"/>
              </a:rPr>
              <a:t>(12), pp.402-410.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8"/>
              </a:rPr>
              <a:t>https://www.scirp.net/pdf/jbm20241212_322152939.pdf</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MacLellan, J., Collins, S., Myatt, M., Pope, C., Knighton, W. and Rai, T. (2022). Black, Asian and minority ethnic women's experiences of maternity services in the UK: A qualitative evidence synthesis. </a:t>
            </a:r>
            <a:r>
              <a:rPr lang="en-GB" sz="800" i="1" kern="100" dirty="0">
                <a:effectLst/>
                <a:latin typeface="+mj-lt"/>
                <a:ea typeface="Calibri" panose="020F0502020204030204" pitchFamily="34" charset="0"/>
                <a:cs typeface="Times New Roman" panose="02020603050405020304" pitchFamily="18" charset="0"/>
              </a:rPr>
              <a:t>Journal of advanced nursing</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78</a:t>
            </a:r>
            <a:r>
              <a:rPr lang="en-GB" sz="800" kern="100" dirty="0">
                <a:effectLst/>
                <a:latin typeface="+mj-lt"/>
                <a:ea typeface="Calibri" panose="020F0502020204030204" pitchFamily="34" charset="0"/>
                <a:cs typeface="Times New Roman" panose="02020603050405020304" pitchFamily="18" charset="0"/>
              </a:rPr>
              <a:t>(7), pp.2175-2190.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9"/>
              </a:rPr>
              <a:t>https://onlinelibrary.wiley.com/doi/pdf/10.1111/jan.15233</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err="1">
                <a:effectLst/>
                <a:latin typeface="+mj-lt"/>
                <a:ea typeface="Calibri" panose="020F0502020204030204" pitchFamily="34" charset="0"/>
                <a:cs typeface="Times New Roman" panose="02020603050405020304" pitchFamily="18" charset="0"/>
              </a:rPr>
              <a:t>Manandi</a:t>
            </a:r>
            <a:r>
              <a:rPr lang="en-GB" sz="800" kern="100" dirty="0">
                <a:effectLst/>
                <a:latin typeface="+mj-lt"/>
                <a:ea typeface="Calibri" panose="020F0502020204030204" pitchFamily="34" charset="0"/>
                <a:cs typeface="Times New Roman" panose="02020603050405020304" pitchFamily="18" charset="0"/>
              </a:rPr>
              <a:t>, D., Tu, Q., Hafiz, N., Raeside, R., Redfern, J. and Hyun, K. (2023). The evaluation of the Plan–Do–Study–Act cycles for a healthcare quality improvement intervention in primary care. </a:t>
            </a:r>
            <a:r>
              <a:rPr lang="en-GB" sz="800" i="1" kern="100" dirty="0">
                <a:effectLst/>
                <a:latin typeface="+mj-lt"/>
                <a:ea typeface="Calibri" panose="020F0502020204030204" pitchFamily="34" charset="0"/>
                <a:cs typeface="Times New Roman" panose="02020603050405020304" pitchFamily="18" charset="0"/>
              </a:rPr>
              <a:t>Australian journal of primary health</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30</a:t>
            </a:r>
            <a:r>
              <a:rPr lang="en-GB" sz="800" kern="100" dirty="0">
                <a:effectLst/>
                <a:latin typeface="+mj-lt"/>
                <a:ea typeface="Calibri" panose="020F0502020204030204" pitchFamily="34" charset="0"/>
                <a:cs typeface="Times New Roman" panose="02020603050405020304" pitchFamily="18" charset="0"/>
              </a:rPr>
              <a:t>(1), p.PY23123.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10"/>
              </a:rPr>
              <a:t>https://connectsci.au/py/article-pdf/doi/10.1071/PY23123/586598/py23123.pdf</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IN" sz="800" kern="100" dirty="0">
                <a:effectLst/>
                <a:latin typeface="+mj-lt"/>
                <a:ea typeface="Calibri" panose="020F0502020204030204" pitchFamily="34" charset="0"/>
                <a:cs typeface="Times New Roman" panose="02020603050405020304" pitchFamily="18" charset="0"/>
              </a:rPr>
              <a:t>Ockenden, D. (2022). </a:t>
            </a:r>
            <a:r>
              <a:rPr lang="en-IN" sz="800" i="1" kern="100" dirty="0">
                <a:effectLst/>
                <a:latin typeface="+mj-lt"/>
                <a:ea typeface="Calibri" panose="020F0502020204030204" pitchFamily="34" charset="0"/>
                <a:cs typeface="Times New Roman" panose="02020603050405020304" pitchFamily="18" charset="0"/>
              </a:rPr>
              <a:t>Final report of the </a:t>
            </a:r>
            <a:r>
              <a:rPr lang="en-IN" sz="800" i="1" kern="100" dirty="0" err="1">
                <a:effectLst/>
                <a:latin typeface="+mj-lt"/>
                <a:ea typeface="Calibri" panose="020F0502020204030204" pitchFamily="34" charset="0"/>
                <a:cs typeface="Times New Roman" panose="02020603050405020304" pitchFamily="18" charset="0"/>
              </a:rPr>
              <a:t>ockenden</a:t>
            </a:r>
            <a:r>
              <a:rPr lang="en-IN" sz="800" i="1" kern="100" dirty="0">
                <a:effectLst/>
                <a:latin typeface="+mj-lt"/>
                <a:ea typeface="Calibri" panose="020F0502020204030204" pitchFamily="34" charset="0"/>
                <a:cs typeface="Times New Roman" panose="02020603050405020304" pitchFamily="18" charset="0"/>
              </a:rPr>
              <a:t> review</a:t>
            </a:r>
            <a:r>
              <a:rPr lang="en-IN" sz="800" kern="100" dirty="0">
                <a:effectLst/>
                <a:latin typeface="+mj-lt"/>
                <a:ea typeface="Calibri" panose="020F0502020204030204" pitchFamily="34" charset="0"/>
                <a:cs typeface="Times New Roman" panose="02020603050405020304" pitchFamily="18" charset="0"/>
              </a:rPr>
              <a:t>. [online] GOV.UK. Available at: </a:t>
            </a:r>
            <a:r>
              <a:rPr lang="en-IN" sz="800" u="sng" kern="100" dirty="0">
                <a:solidFill>
                  <a:srgbClr val="0563C1"/>
                </a:solidFill>
                <a:effectLst/>
                <a:latin typeface="+mj-lt"/>
                <a:ea typeface="Calibri" panose="020F0502020204030204" pitchFamily="34" charset="0"/>
                <a:cs typeface="Times New Roman" panose="02020603050405020304" pitchFamily="18" charset="0"/>
                <a:hlinkClick r:id="rId11"/>
              </a:rPr>
              <a:t>https://www.gov.uk/government/publications/final-report-of-the-ockenden-review</a:t>
            </a:r>
            <a:r>
              <a:rPr lang="en-IN" sz="800" kern="100" dirty="0">
                <a:effectLst/>
                <a:latin typeface="+mj-lt"/>
                <a:ea typeface="Calibri" panose="020F0502020204030204" pitchFamily="34" charset="0"/>
                <a:cs typeface="Times New Roman" panose="02020603050405020304" pitchFamily="18" charset="0"/>
              </a:rPr>
              <a:t>  [Accessed 17 July 2026].</a:t>
            </a:r>
          </a:p>
          <a:p>
            <a:pPr algn="just">
              <a:spcAft>
                <a:spcPts val="800"/>
              </a:spcAft>
              <a:buNone/>
            </a:pPr>
            <a:r>
              <a:rPr lang="en-GB" sz="800" kern="100" dirty="0" err="1">
                <a:effectLst/>
                <a:latin typeface="+mj-lt"/>
                <a:ea typeface="Calibri" panose="020F0502020204030204" pitchFamily="34" charset="0"/>
                <a:cs typeface="Times New Roman" panose="02020603050405020304" pitchFamily="18" charset="0"/>
              </a:rPr>
              <a:t>Sakdiyah</a:t>
            </a:r>
            <a:r>
              <a:rPr lang="en-GB" sz="800" kern="100" dirty="0">
                <a:effectLst/>
                <a:latin typeface="+mj-lt"/>
                <a:ea typeface="Calibri" panose="020F0502020204030204" pitchFamily="34" charset="0"/>
                <a:cs typeface="Times New Roman" panose="02020603050405020304" pitchFamily="18" charset="0"/>
              </a:rPr>
              <a:t>, S.H., </a:t>
            </a:r>
            <a:r>
              <a:rPr lang="en-GB" sz="800" kern="100" dirty="0" err="1">
                <a:effectLst/>
                <a:latin typeface="+mj-lt"/>
                <a:ea typeface="Calibri" panose="020F0502020204030204" pitchFamily="34" charset="0"/>
                <a:cs typeface="Times New Roman" panose="02020603050405020304" pitchFamily="18" charset="0"/>
              </a:rPr>
              <a:t>Eltivia</a:t>
            </a:r>
            <a:r>
              <a:rPr lang="en-GB" sz="800" kern="100" dirty="0">
                <a:effectLst/>
                <a:latin typeface="+mj-lt"/>
                <a:ea typeface="Calibri" panose="020F0502020204030204" pitchFamily="34" charset="0"/>
                <a:cs typeface="Times New Roman" panose="02020603050405020304" pitchFamily="18" charset="0"/>
              </a:rPr>
              <a:t>, N. and Afandi, A. (2022). Root cause analysis using fishbone diagram: company management decision making. </a:t>
            </a:r>
            <a:r>
              <a:rPr lang="en-GB" sz="800" i="1" kern="100" dirty="0">
                <a:effectLst/>
                <a:latin typeface="+mj-lt"/>
                <a:ea typeface="Calibri" panose="020F0502020204030204" pitchFamily="34" charset="0"/>
                <a:cs typeface="Times New Roman" panose="02020603050405020304" pitchFamily="18" charset="0"/>
              </a:rPr>
              <a:t>Journal of Applied Business, Taxation and Economics Research</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1</a:t>
            </a:r>
            <a:r>
              <a:rPr lang="en-GB" sz="800" kern="100" dirty="0">
                <a:effectLst/>
                <a:latin typeface="+mj-lt"/>
                <a:ea typeface="Calibri" panose="020F0502020204030204" pitchFamily="34" charset="0"/>
                <a:cs typeface="Times New Roman" panose="02020603050405020304" pitchFamily="18" charset="0"/>
              </a:rPr>
              <a:t>(6), pp.566-576.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12"/>
              </a:rPr>
              <a:t>https://equatorscience.com/index.php/jabter/article/download/103/80</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Shabani, T., Jerie, S. and Shabani, T. (2024). A comprehensive review of the Swiss cheese model in risk management. </a:t>
            </a:r>
            <a:r>
              <a:rPr lang="en-GB" sz="800" i="1" kern="100" dirty="0">
                <a:effectLst/>
                <a:latin typeface="+mj-lt"/>
                <a:ea typeface="Calibri" panose="020F0502020204030204" pitchFamily="34" charset="0"/>
                <a:cs typeface="Times New Roman" panose="02020603050405020304" pitchFamily="18" charset="0"/>
              </a:rPr>
              <a:t>Safety in extreme environments</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6</a:t>
            </a:r>
            <a:r>
              <a:rPr lang="en-GB" sz="800" kern="100" dirty="0">
                <a:effectLst/>
                <a:latin typeface="+mj-lt"/>
                <a:ea typeface="Calibri" panose="020F0502020204030204" pitchFamily="34" charset="0"/>
                <a:cs typeface="Times New Roman" panose="02020603050405020304" pitchFamily="18" charset="0"/>
              </a:rPr>
              <a:t>(1), pp.43-57.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13"/>
              </a:rPr>
              <a:t>https://www.academia.edu/download/113129806/SWISS_CHEESE_MODEL.pdf</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Sujan, M. (2025). Self-Assessment Framework for Event Response (SAFER) Oversight: A Tool for Effective Patient Safety Incident Response Framework (PSIRF) Governance. </a:t>
            </a:r>
            <a:r>
              <a:rPr lang="en-GB" sz="800" i="1" kern="100" dirty="0">
                <a:effectLst/>
                <a:latin typeface="+mj-lt"/>
                <a:ea typeface="Calibri" panose="020F0502020204030204" pitchFamily="34" charset="0"/>
                <a:cs typeface="Times New Roman" panose="02020603050405020304" pitchFamily="18" charset="0"/>
              </a:rPr>
              <a:t>Available at SSRN 5231730</a:t>
            </a:r>
            <a:r>
              <a:rPr lang="en-GB" sz="800" kern="100" dirty="0">
                <a:effectLst/>
                <a:latin typeface="+mj-lt"/>
                <a:ea typeface="Calibri" panose="020F0502020204030204" pitchFamily="34" charset="0"/>
                <a:cs typeface="Times New Roman" panose="02020603050405020304" pitchFamily="18" charset="0"/>
              </a:rPr>
              <a:t>.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14"/>
              </a:rPr>
              <a:t>https://papers.ssrn.com/sol3/Delivery.cfm?abstractid=5231730</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a:p>
            <a:pPr algn="just">
              <a:spcAft>
                <a:spcPts val="800"/>
              </a:spcAft>
              <a:buNone/>
            </a:pPr>
            <a:r>
              <a:rPr lang="en-IN" sz="800" kern="100" dirty="0" err="1">
                <a:effectLst/>
                <a:latin typeface="+mj-lt"/>
                <a:ea typeface="Calibri" panose="020F0502020204030204" pitchFamily="34" charset="0"/>
                <a:cs typeface="Times New Roman" panose="02020603050405020304" pitchFamily="18" charset="0"/>
              </a:rPr>
              <a:t>Ventres</a:t>
            </a:r>
            <a:r>
              <a:rPr lang="en-IN" sz="800" kern="100" dirty="0">
                <a:effectLst/>
                <a:latin typeface="+mj-lt"/>
                <a:ea typeface="Calibri" panose="020F0502020204030204" pitchFamily="34" charset="0"/>
                <a:cs typeface="Times New Roman" panose="02020603050405020304" pitchFamily="18" charset="0"/>
              </a:rPr>
              <a:t>, W.B., Stone, L.A., Joslin, T.A., Saultz, J.W., Aldulaimi, S., Gordon, P.R., Lane, J.C., Lee, E.R., </a:t>
            </a:r>
            <a:r>
              <a:rPr lang="en-IN" sz="800" kern="100" dirty="0" err="1">
                <a:effectLst/>
                <a:latin typeface="+mj-lt"/>
                <a:ea typeface="Calibri" panose="020F0502020204030204" pitchFamily="34" charset="0"/>
                <a:cs typeface="Times New Roman" panose="02020603050405020304" pitchFamily="18" charset="0"/>
              </a:rPr>
              <a:t>Prunuske</a:t>
            </a:r>
            <a:r>
              <a:rPr lang="en-IN" sz="800" kern="100" dirty="0">
                <a:effectLst/>
                <a:latin typeface="+mj-lt"/>
                <a:ea typeface="Calibri" panose="020F0502020204030204" pitchFamily="34" charset="0"/>
                <a:cs typeface="Times New Roman" panose="02020603050405020304" pitchFamily="18" charset="0"/>
              </a:rPr>
              <a:t>, J., </a:t>
            </a:r>
            <a:r>
              <a:rPr lang="en-IN" sz="800" kern="100" dirty="0" err="1">
                <a:effectLst/>
                <a:latin typeface="+mj-lt"/>
                <a:ea typeface="Calibri" panose="020F0502020204030204" pitchFamily="34" charset="0"/>
                <a:cs typeface="Times New Roman" panose="02020603050405020304" pitchFamily="18" charset="0"/>
              </a:rPr>
              <a:t>Gildenblatt</a:t>
            </a:r>
            <a:r>
              <a:rPr lang="en-IN" sz="800" kern="100" dirty="0">
                <a:effectLst/>
                <a:latin typeface="+mj-lt"/>
                <a:ea typeface="Calibri" panose="020F0502020204030204" pitchFamily="34" charset="0"/>
                <a:cs typeface="Times New Roman" panose="02020603050405020304" pitchFamily="18" charset="0"/>
              </a:rPr>
              <a:t>, L., Friedman, M.H., Fogarty, C.T., McDaniel, S.H., Rohrberg, T. and Odom, A. (2024). Storylines of family medicine III: Core principles-primary care, systems and family. </a:t>
            </a:r>
            <a:r>
              <a:rPr lang="en-IN" sz="800" i="1" kern="100" dirty="0">
                <a:effectLst/>
                <a:latin typeface="+mj-lt"/>
                <a:ea typeface="Calibri" panose="020F0502020204030204" pitchFamily="34" charset="0"/>
                <a:cs typeface="Times New Roman" panose="02020603050405020304" pitchFamily="18" charset="0"/>
              </a:rPr>
              <a:t>Family medicine and community health</a:t>
            </a:r>
            <a:r>
              <a:rPr lang="en-IN" sz="800" kern="100" dirty="0">
                <a:effectLst/>
                <a:latin typeface="+mj-lt"/>
                <a:ea typeface="Calibri" panose="020F0502020204030204" pitchFamily="34" charset="0"/>
                <a:cs typeface="Times New Roman" panose="02020603050405020304" pitchFamily="18" charset="0"/>
              </a:rPr>
              <a:t>, [online] 12(Suppl 3), p.e002790. </a:t>
            </a:r>
            <a:r>
              <a:rPr lang="en-IN" sz="800" u="sng" kern="100" dirty="0">
                <a:solidFill>
                  <a:srgbClr val="0563C1"/>
                </a:solidFill>
                <a:effectLst/>
                <a:latin typeface="+mj-lt"/>
                <a:ea typeface="Calibri" panose="020F0502020204030204" pitchFamily="34" charset="0"/>
                <a:cs typeface="Times New Roman" panose="02020603050405020304" pitchFamily="18" charset="0"/>
                <a:hlinkClick r:id="rId15"/>
              </a:rPr>
              <a:t>https://www.researchgate.net/publication/379788768_Storylines_of_family_medicine_III_core_principles-primary_care_systems_and_family</a:t>
            </a:r>
            <a:r>
              <a:rPr lang="en-IN" sz="800" kern="100" dirty="0">
                <a:effectLst/>
                <a:latin typeface="+mj-lt"/>
                <a:ea typeface="Calibri" panose="020F0502020204030204" pitchFamily="34" charset="0"/>
                <a:cs typeface="Times New Roman" panose="02020603050405020304" pitchFamily="18" charset="0"/>
              </a:rPr>
              <a:t>. </a:t>
            </a:r>
          </a:p>
          <a:p>
            <a:pPr algn="just">
              <a:spcAft>
                <a:spcPts val="800"/>
              </a:spcAft>
              <a:buNone/>
            </a:pPr>
            <a:r>
              <a:rPr lang="en-GB" sz="800" kern="100" dirty="0">
                <a:effectLst/>
                <a:latin typeface="+mj-lt"/>
                <a:ea typeface="Calibri" panose="020F0502020204030204" pitchFamily="34" charset="0"/>
                <a:cs typeface="Times New Roman" panose="02020603050405020304" pitchFamily="18" charset="0"/>
              </a:rPr>
              <a:t>Zhao, W., Singh, K., Sozzi, V., </a:t>
            </a:r>
            <a:r>
              <a:rPr lang="en-GB" sz="800" kern="100" dirty="0" err="1">
                <a:effectLst/>
                <a:latin typeface="+mj-lt"/>
                <a:ea typeface="Calibri" panose="020F0502020204030204" pitchFamily="34" charset="0"/>
                <a:cs typeface="Times New Roman" panose="02020603050405020304" pitchFamily="18" charset="0"/>
              </a:rPr>
              <a:t>Cevaal</a:t>
            </a:r>
            <a:r>
              <a:rPr lang="en-GB" sz="800" kern="100" dirty="0">
                <a:effectLst/>
                <a:latin typeface="+mj-lt"/>
                <a:ea typeface="Calibri" panose="020F0502020204030204" pitchFamily="34" charset="0"/>
                <a:cs typeface="Times New Roman" panose="02020603050405020304" pitchFamily="18" charset="0"/>
              </a:rPr>
              <a:t>, P., Rossello, F.J., </a:t>
            </a:r>
            <a:r>
              <a:rPr lang="en-GB" sz="800" kern="100" dirty="0" err="1">
                <a:effectLst/>
                <a:latin typeface="+mj-lt"/>
                <a:ea typeface="Calibri" panose="020F0502020204030204" pitchFamily="34" charset="0"/>
                <a:cs typeface="Times New Roman" panose="02020603050405020304" pitchFamily="18" charset="0"/>
              </a:rPr>
              <a:t>Martelotto</a:t>
            </a:r>
            <a:r>
              <a:rPr lang="en-GB" sz="800" kern="100" dirty="0">
                <a:effectLst/>
                <a:latin typeface="+mj-lt"/>
                <a:ea typeface="Calibri" panose="020F0502020204030204" pitchFamily="34" charset="0"/>
                <a:cs typeface="Times New Roman" panose="02020603050405020304" pitchFamily="18" charset="0"/>
              </a:rPr>
              <a:t>, L., </a:t>
            </a:r>
            <a:r>
              <a:rPr lang="en-GB" sz="800" kern="100" dirty="0" err="1">
                <a:effectLst/>
                <a:latin typeface="+mj-lt"/>
                <a:ea typeface="Calibri" panose="020F0502020204030204" pitchFamily="34" charset="0"/>
                <a:cs typeface="Times New Roman" panose="02020603050405020304" pitchFamily="18" charset="0"/>
              </a:rPr>
              <a:t>Zerbato</a:t>
            </a:r>
            <a:r>
              <a:rPr lang="en-GB" sz="800" kern="100" dirty="0">
                <a:effectLst/>
                <a:latin typeface="+mj-lt"/>
                <a:ea typeface="Calibri" panose="020F0502020204030204" pitchFamily="34" charset="0"/>
                <a:cs typeface="Times New Roman" panose="02020603050405020304" pitchFamily="18" charset="0"/>
              </a:rPr>
              <a:t>, J.M., Rhodes, A., Powell, D.R., Schröder, J. and Anderson, J. (2025). Hepatitis B surface antigen is upregulated by HIV Tat in an HIV–hepatitis B virus co-infection model system. </a:t>
            </a:r>
            <a:r>
              <a:rPr lang="en-GB" sz="800" i="1" kern="100" dirty="0">
                <a:effectLst/>
                <a:latin typeface="+mj-lt"/>
                <a:ea typeface="Calibri" panose="020F0502020204030204" pitchFamily="34" charset="0"/>
                <a:cs typeface="Times New Roman" panose="02020603050405020304" pitchFamily="18" charset="0"/>
              </a:rPr>
              <a:t>Microbiology Spectrum</a:t>
            </a:r>
            <a:r>
              <a:rPr lang="en-GB" sz="800" kern="100" dirty="0">
                <a:effectLst/>
                <a:latin typeface="+mj-lt"/>
                <a:ea typeface="Calibri" panose="020F0502020204030204" pitchFamily="34" charset="0"/>
                <a:cs typeface="Times New Roman" panose="02020603050405020304" pitchFamily="18" charset="0"/>
              </a:rPr>
              <a:t>, </a:t>
            </a:r>
            <a:r>
              <a:rPr lang="en-GB" sz="800" i="1" kern="100" dirty="0">
                <a:effectLst/>
                <a:latin typeface="+mj-lt"/>
                <a:ea typeface="Calibri" panose="020F0502020204030204" pitchFamily="34" charset="0"/>
                <a:cs typeface="Times New Roman" panose="02020603050405020304" pitchFamily="18" charset="0"/>
              </a:rPr>
              <a:t>13</a:t>
            </a:r>
            <a:r>
              <a:rPr lang="en-GB" sz="800" kern="100" dirty="0">
                <a:effectLst/>
                <a:latin typeface="+mj-lt"/>
                <a:ea typeface="Calibri" panose="020F0502020204030204" pitchFamily="34" charset="0"/>
                <a:cs typeface="Times New Roman" panose="02020603050405020304" pitchFamily="18" charset="0"/>
              </a:rPr>
              <a:t>(9), pp.e00809-25. </a:t>
            </a:r>
            <a:r>
              <a:rPr lang="en-GB" sz="800" u="sng" kern="100" dirty="0">
                <a:solidFill>
                  <a:srgbClr val="0563C1"/>
                </a:solidFill>
                <a:effectLst/>
                <a:latin typeface="+mj-lt"/>
                <a:ea typeface="Calibri" panose="020F0502020204030204" pitchFamily="34" charset="0"/>
                <a:cs typeface="Times New Roman" panose="02020603050405020304" pitchFamily="18" charset="0"/>
                <a:hlinkClick r:id="rId16"/>
              </a:rPr>
              <a:t>https://journals.asm.org/doi/pdf/10.1128/spectrum.00809-25</a:t>
            </a:r>
            <a:r>
              <a:rPr lang="en-GB" sz="800" kern="100" dirty="0">
                <a:effectLst/>
                <a:latin typeface="+mj-lt"/>
                <a:ea typeface="Calibri" panose="020F0502020204030204" pitchFamily="34" charset="0"/>
                <a:cs typeface="Times New Roman" panose="02020603050405020304" pitchFamily="18" charset="0"/>
              </a:rPr>
              <a:t> </a:t>
            </a:r>
            <a:endParaRPr lang="en-IN" sz="800" kern="100" dirty="0">
              <a:effectLst/>
              <a:latin typeface="+mj-lt"/>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9486</Words>
  <Application>Microsoft Office PowerPoint</Application>
  <PresentationFormat>Widescreen</PresentationFormat>
  <Paragraphs>357</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Bharatji Odedra</cp:lastModifiedBy>
  <cp:revision>1</cp:revision>
  <dcterms:created xsi:type="dcterms:W3CDTF">2026-07-17T19:36:00Z</dcterms:created>
  <dcterms:modified xsi:type="dcterms:W3CDTF">2026-07-20T17:38:40Z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707D7527483949FF949EEBC8C3AB9D33_12</vt:lpwstr>
  </property>
  <property fmtid="{D5CDD505-2E9C-101B-9397-08002B2CF9AE}" pid="3" name="KSOProductBuildVer">
    <vt:lpwstr>1033-12.1.0.27458</vt:lpwstr>
  </property>
</Properties>
</file>