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8"/>
  </p:notesMasterIdLst>
  <p:sldIdLst>
    <p:sldId id="257" r:id="rId3"/>
    <p:sldId id="271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74" d="100"/>
          <a:sy n="74" d="100"/>
        </p:scale>
        <p:origin x="2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6BB6CB-BFAE-42AB-BB79-7957623A2CB2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3DC95-F2B2-4652-BC97-D128EDDBAC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555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780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253568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665789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56668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56035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870620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070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963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600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442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744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51350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160204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090083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8005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92024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09152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3061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49A1EA-D651-4C64-A4CD-DD212D85DB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0878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45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739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0423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64759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D6F8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69DD50-218B-49BA-8601-88B9A6D997B3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32480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4FBDB1F-E771-4CBE-9BCD-A9C3D0A0F078}" type="datetimeFigureOut">
              <a:rPr lang="en-GB" smtClean="0"/>
              <a:pPr/>
              <a:t>28/04/2017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549A1EA-D651-4C64-A4CD-DD212D85DBE2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2392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730321"/>
            <a:ext cx="6400800" cy="1841679"/>
          </a:xfrm>
        </p:spPr>
        <p:txBody>
          <a:bodyPr/>
          <a:lstStyle/>
          <a:p>
            <a:r>
              <a:rPr lang="en-GB" dirty="0"/>
              <a:t>Critical Engagement, Originality and YOUR OWN voice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381000"/>
            <a:ext cx="8640960" cy="1752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CLCL5005</a:t>
            </a:r>
            <a:br>
              <a:rPr lang="en-GB" dirty="0" smtClean="0"/>
            </a:br>
            <a:r>
              <a:rPr lang="en-GB" dirty="0" smtClean="0"/>
              <a:t>Classics Independent Research Project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068" y="3346629"/>
            <a:ext cx="7648441" cy="331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528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we begin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154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NEXT FRIDAY IS THE DEADLINE:</a:t>
            </a:r>
          </a:p>
          <a:p>
            <a:pPr lvl="1"/>
            <a:r>
              <a:rPr lang="en-GB" dirty="0" smtClean="0"/>
              <a:t>5</a:t>
            </a:r>
            <a:r>
              <a:rPr lang="en-GB" baseline="30000" dirty="0" smtClean="0"/>
              <a:t>TH</a:t>
            </a:r>
            <a:r>
              <a:rPr lang="en-GB" dirty="0" smtClean="0"/>
              <a:t> OF MAY – submission by 23:59. </a:t>
            </a:r>
          </a:p>
          <a:p>
            <a:pPr lvl="1"/>
            <a:endParaRPr lang="en-GB" sz="1100" dirty="0"/>
          </a:p>
          <a:p>
            <a:r>
              <a:rPr lang="en-GB" dirty="0" smtClean="0"/>
              <a:t>We have a drop in session next week – are normal scheduled slot is 3-6pm. </a:t>
            </a:r>
          </a:p>
          <a:p>
            <a:pPr lvl="1"/>
            <a:r>
              <a:rPr lang="en-GB" dirty="0" smtClean="0"/>
              <a:t>However this gives only a short time to make any changes before the deadline.</a:t>
            </a:r>
          </a:p>
          <a:p>
            <a:pPr lvl="1"/>
            <a:endParaRPr lang="en-GB" sz="1100" dirty="0"/>
          </a:p>
          <a:p>
            <a:r>
              <a:rPr lang="en-GB" dirty="0" smtClean="0"/>
              <a:t>Proposal: Do the majority want to instead have the drop in session be between 9am to 12 noon?</a:t>
            </a:r>
          </a:p>
          <a:p>
            <a:pPr lvl="1"/>
            <a:r>
              <a:rPr lang="en-GB" dirty="0" smtClean="0"/>
              <a:t>Some of you will have soldiers at 11am, but this still gives you 2 hours before hand. </a:t>
            </a:r>
          </a:p>
          <a:p>
            <a:pPr lvl="1"/>
            <a:endParaRPr lang="en-GB" sz="1100" dirty="0"/>
          </a:p>
          <a:p>
            <a:r>
              <a:rPr lang="en-GB" dirty="0" smtClean="0"/>
              <a:t>We will take a democratic vote.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326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doing today?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16991" y="1479424"/>
            <a:ext cx="8503920" cy="244827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It is essential that your VOICE is intact in your project.</a:t>
            </a:r>
          </a:p>
          <a:p>
            <a:endParaRPr lang="en-GB" sz="900" dirty="0" smtClean="0"/>
          </a:p>
          <a:p>
            <a:r>
              <a:rPr lang="en-GB" dirty="0" smtClean="0"/>
              <a:t>The more critical engagement you exhibit, the better your project will be.</a:t>
            </a:r>
          </a:p>
          <a:p>
            <a:endParaRPr lang="en-GB" sz="900" dirty="0" smtClean="0"/>
          </a:p>
          <a:p>
            <a:r>
              <a:rPr lang="en-GB" dirty="0" smtClean="0"/>
              <a:t>The more originality/independent thinking you show, the better your project will be.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421002"/>
              </p:ext>
            </p:extLst>
          </p:nvPr>
        </p:nvGraphicFramePr>
        <p:xfrm>
          <a:off x="301750" y="6017121"/>
          <a:ext cx="8534401" cy="560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78631"/>
                <a:gridCol w="1191640"/>
                <a:gridCol w="814345"/>
                <a:gridCol w="814345"/>
                <a:gridCol w="814345"/>
                <a:gridCol w="708497"/>
                <a:gridCol w="756299"/>
                <a:gridCol w="756299"/>
              </a:tblGrid>
              <a:tr h="457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Critical Engagement with Scholarship (CE2)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4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Effort At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Very Limited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Limited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Adequate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Good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Very Good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081672"/>
              </p:ext>
            </p:extLst>
          </p:nvPr>
        </p:nvGraphicFramePr>
        <p:xfrm>
          <a:off x="815536" y="5195491"/>
          <a:ext cx="8037661" cy="210312"/>
        </p:xfrm>
        <a:graphic>
          <a:graphicData uri="http://schemas.openxmlformats.org/drawingml/2006/table">
            <a:tbl>
              <a:tblPr firstRow="1" firstCol="1" bandRow="1"/>
              <a:tblGrid>
                <a:gridCol w="2181891"/>
                <a:gridCol w="1191640"/>
                <a:gridCol w="814345"/>
                <a:gridCol w="814345"/>
                <a:gridCol w="814345"/>
                <a:gridCol w="708497"/>
                <a:gridCol w="756299"/>
                <a:gridCol w="756299"/>
              </a:tblGrid>
              <a:tr h="2103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2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9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B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9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A+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CE1"/>
                    </a:solidFill>
                  </a:tcPr>
                </a:tc>
              </a:tr>
            </a:tbl>
          </a:graphicData>
        </a:graphic>
      </p:graphicFrame>
      <p:cxnSp>
        <p:nvCxnSpPr>
          <p:cNvPr id="9" name="Straight Arrow Connector 8"/>
          <p:cNvCxnSpPr/>
          <p:nvPr/>
        </p:nvCxnSpPr>
        <p:spPr>
          <a:xfrm>
            <a:off x="7073205" y="4622868"/>
            <a:ext cx="682581" cy="55379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7826576" y="4592747"/>
            <a:ext cx="682581" cy="55379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6236079" y="4604036"/>
            <a:ext cx="682581" cy="55379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335912" y="4576207"/>
            <a:ext cx="682581" cy="55379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4617936" y="4604036"/>
            <a:ext cx="682581" cy="55379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812924" y="4284805"/>
            <a:ext cx="837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70s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6032725" y="4284805"/>
            <a:ext cx="837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2.1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167136" y="4291723"/>
            <a:ext cx="837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2.2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167435" y="4322468"/>
            <a:ext cx="837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Third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7650050" y="4284805"/>
            <a:ext cx="837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80s +</a:t>
            </a:r>
            <a:endParaRPr lang="en-GB" dirty="0"/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6612219"/>
              </p:ext>
            </p:extLst>
          </p:nvPr>
        </p:nvGraphicFramePr>
        <p:xfrm>
          <a:off x="316991" y="5424634"/>
          <a:ext cx="8536206" cy="5386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79198"/>
                <a:gridCol w="1191892"/>
                <a:gridCol w="814517"/>
                <a:gridCol w="814517"/>
                <a:gridCol w="814517"/>
                <a:gridCol w="708647"/>
                <a:gridCol w="756459"/>
                <a:gridCol w="756459"/>
              </a:tblGrid>
              <a:tr h="5386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200" dirty="0">
                          <a:effectLst/>
                        </a:rPr>
                        <a:t>Critical Engagement with source/primary material (CE1)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2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Effort At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Very Limited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Adequate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Good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Very Good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Very Good</a:t>
                      </a:r>
                      <a:endParaRPr lang="en-GB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79028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534400" cy="75895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Criticism of ancient sources: Don’t forget the basics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784976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Look at the background, position and agenda / intentions of the sources (if this can be determined), and consider how this impacts on their strengths and weaknesses.</a:t>
            </a:r>
          </a:p>
          <a:p>
            <a:endParaRPr lang="en-GB" sz="400" dirty="0" smtClean="0"/>
          </a:p>
          <a:p>
            <a:r>
              <a:rPr lang="en-GB" dirty="0" smtClean="0"/>
              <a:t>Don’t just dump it all in the introduction and then forget about it in the rest of your work. </a:t>
            </a:r>
          </a:p>
          <a:p>
            <a:endParaRPr lang="en-GB" sz="400" dirty="0" smtClean="0"/>
          </a:p>
          <a:p>
            <a:r>
              <a:rPr lang="en-GB" dirty="0" smtClean="0"/>
              <a:t>Make sure that with every source you are using, you are aware of any problems/difficulties, etc.</a:t>
            </a:r>
          </a:p>
          <a:p>
            <a:endParaRPr lang="en-GB" sz="400" dirty="0"/>
          </a:p>
          <a:p>
            <a:r>
              <a:rPr lang="en-GB" dirty="0"/>
              <a:t>When your argument is supported by evidence from multiple sources, then you often do not have the space to discuss each and every one individually.</a:t>
            </a:r>
          </a:p>
          <a:p>
            <a:endParaRPr lang="en-GB" sz="400" dirty="0"/>
          </a:p>
          <a:p>
            <a:r>
              <a:rPr lang="en-GB" dirty="0"/>
              <a:t>However, you have to make certain that you are </a:t>
            </a:r>
            <a:r>
              <a:rPr lang="en-GB" dirty="0" smtClean="0"/>
              <a:t>clearly </a:t>
            </a:r>
            <a:r>
              <a:rPr lang="en-GB" dirty="0"/>
              <a:t>aware in your text of any weaknesses or issues.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5321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Issues with multiple sources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896544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happens if all the sources for a specific area of discussion </a:t>
            </a:r>
            <a:r>
              <a:rPr lang="en-GB" sz="2800" dirty="0"/>
              <a:t>or </a:t>
            </a:r>
            <a:r>
              <a:rPr lang="en-GB" sz="2800" dirty="0" smtClean="0"/>
              <a:t>(part of an) </a:t>
            </a:r>
            <a:r>
              <a:rPr lang="en-GB" sz="2800" dirty="0"/>
              <a:t>argument are </a:t>
            </a:r>
            <a:r>
              <a:rPr lang="en-GB" sz="2800" dirty="0" smtClean="0"/>
              <a:t>late?</a:t>
            </a:r>
          </a:p>
          <a:p>
            <a:pPr lvl="1"/>
            <a:r>
              <a:rPr lang="en-GB" sz="2400" dirty="0" smtClean="0"/>
              <a:t>Then you have to discuss the issue rather than asserting, without further comment, that this is a problem.</a:t>
            </a:r>
          </a:p>
          <a:p>
            <a:endParaRPr lang="en-GB" sz="1200" dirty="0"/>
          </a:p>
        </p:txBody>
      </p:sp>
      <p:sp>
        <p:nvSpPr>
          <p:cNvPr id="4" name="Flowchart: Process 3"/>
          <p:cNvSpPr/>
          <p:nvPr/>
        </p:nvSpPr>
        <p:spPr>
          <a:xfrm>
            <a:off x="940072" y="371703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Process 4"/>
          <p:cNvSpPr/>
          <p:nvPr/>
        </p:nvSpPr>
        <p:spPr>
          <a:xfrm>
            <a:off x="934505" y="459942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Process 5"/>
          <p:cNvSpPr/>
          <p:nvPr/>
        </p:nvSpPr>
        <p:spPr>
          <a:xfrm>
            <a:off x="922769" y="551723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4427984" y="386943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Process 7"/>
          <p:cNvSpPr/>
          <p:nvPr/>
        </p:nvSpPr>
        <p:spPr>
          <a:xfrm>
            <a:off x="4427984" y="5013176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Process 8"/>
          <p:cNvSpPr/>
          <p:nvPr/>
        </p:nvSpPr>
        <p:spPr>
          <a:xfrm>
            <a:off x="6804248" y="4530519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985299" y="3790781"/>
            <a:ext cx="1527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Cluvius</a:t>
            </a:r>
            <a:r>
              <a:rPr lang="en-GB" dirty="0"/>
              <a:t> Rufus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969776" y="4705893"/>
            <a:ext cx="1704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Pliny the Elder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38322" y="5692606"/>
            <a:ext cx="18036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Fabius</a:t>
            </a:r>
            <a:r>
              <a:rPr lang="en-GB" dirty="0"/>
              <a:t> </a:t>
            </a:r>
            <a:r>
              <a:rPr lang="en-GB" dirty="0" err="1"/>
              <a:t>Rusticus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568952" y="404480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Tacitus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593376" y="518855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Suetonius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020272" y="4705893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Cassius </a:t>
            </a:r>
            <a:r>
              <a:rPr lang="en-GB" dirty="0" err="1" smtClean="0"/>
              <a:t>Dio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6140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multiple </a:t>
            </a:r>
            <a:r>
              <a:rPr lang="en-GB" dirty="0" smtClean="0"/>
              <a:t>sources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000" dirty="0"/>
              <a:t>What happens if all the sources are essentially copying each other?</a:t>
            </a:r>
          </a:p>
          <a:p>
            <a:pPr lvl="1"/>
            <a:r>
              <a:rPr lang="en-GB" sz="2400" dirty="0"/>
              <a:t>Then you need to mention that possibility and then discuss any possible issues with the “original” source (if we know what it is – if not then </a:t>
            </a:r>
            <a:r>
              <a:rPr lang="en-GB" sz="2400" dirty="0" smtClean="0"/>
              <a:t>what can we </a:t>
            </a:r>
            <a:r>
              <a:rPr lang="en-GB" sz="2400" dirty="0"/>
              <a:t>get at).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lowchart: Process 3"/>
          <p:cNvSpPr/>
          <p:nvPr/>
        </p:nvSpPr>
        <p:spPr>
          <a:xfrm>
            <a:off x="827584" y="4293096"/>
            <a:ext cx="2376264" cy="144016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99592" y="4797152"/>
            <a:ext cx="23042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Pliny the Elder </a:t>
            </a:r>
            <a:r>
              <a:rPr lang="en-GB" i="1" dirty="0" smtClean="0"/>
              <a:t>NH</a:t>
            </a:r>
          </a:p>
          <a:p>
            <a:r>
              <a:rPr lang="en-GB" sz="1600" dirty="0" smtClean="0"/>
              <a:t>Discussing </a:t>
            </a:r>
            <a:r>
              <a:rPr lang="en-GB" sz="1600" dirty="0" err="1" smtClean="0"/>
              <a:t>Taprobane</a:t>
            </a:r>
            <a:endParaRPr lang="en-GB" sz="1600" dirty="0"/>
          </a:p>
        </p:txBody>
      </p:sp>
      <p:sp>
        <p:nvSpPr>
          <p:cNvPr id="6" name="Flowchart: Process 5"/>
          <p:cNvSpPr/>
          <p:nvPr/>
        </p:nvSpPr>
        <p:spPr>
          <a:xfrm>
            <a:off x="4427984" y="4291033"/>
            <a:ext cx="2016224" cy="50405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446735" y="4358395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</a:t>
            </a:r>
            <a:r>
              <a:rPr lang="en-GB" dirty="0" smtClean="0"/>
              <a:t>. Julius </a:t>
            </a:r>
            <a:r>
              <a:rPr lang="en-GB" dirty="0" err="1" smtClean="0"/>
              <a:t>Solinus</a:t>
            </a:r>
            <a:endParaRPr lang="en-GB" dirty="0"/>
          </a:p>
        </p:txBody>
      </p:sp>
      <p:sp>
        <p:nvSpPr>
          <p:cNvPr id="8" name="Flowchart: Process 7"/>
          <p:cNvSpPr/>
          <p:nvPr/>
        </p:nvSpPr>
        <p:spPr>
          <a:xfrm>
            <a:off x="4412654" y="5197842"/>
            <a:ext cx="2016224" cy="53541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376650" y="5280883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Martianus</a:t>
            </a:r>
            <a:r>
              <a:rPr lang="en-GB" dirty="0" smtClean="0"/>
              <a:t> Capella</a:t>
            </a:r>
            <a:endParaRPr lang="en-GB" dirty="0"/>
          </a:p>
        </p:txBody>
      </p:sp>
      <p:sp>
        <p:nvSpPr>
          <p:cNvPr id="10" name="Flowchart: Process 9"/>
          <p:cNvSpPr/>
          <p:nvPr/>
        </p:nvSpPr>
        <p:spPr>
          <a:xfrm>
            <a:off x="6847761" y="4688573"/>
            <a:ext cx="1944216" cy="53541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847761" y="477161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Isidorus</a:t>
            </a:r>
            <a:r>
              <a:rPr lang="en-GB" dirty="0" smtClean="0"/>
              <a:t> of Seville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27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 Generalising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784976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It is extremely important that you do not follow things by rote:</a:t>
            </a:r>
          </a:p>
          <a:p>
            <a:pPr lvl="1"/>
            <a:r>
              <a:rPr lang="en-GB" sz="2000" dirty="0" smtClean="0"/>
              <a:t>Not all inscriptions are fragmentary</a:t>
            </a:r>
          </a:p>
          <a:p>
            <a:pPr lvl="1"/>
            <a:r>
              <a:rPr lang="en-GB" sz="2000" dirty="0" smtClean="0"/>
              <a:t>Not all coins are un-datable</a:t>
            </a:r>
          </a:p>
          <a:p>
            <a:pPr lvl="1"/>
            <a:r>
              <a:rPr lang="en-GB" sz="2000" dirty="0" smtClean="0"/>
              <a:t>“Bias” cannot be seen in every word of an author</a:t>
            </a:r>
          </a:p>
          <a:p>
            <a:pPr lvl="1"/>
            <a:endParaRPr lang="en-GB" sz="200" dirty="0" smtClean="0"/>
          </a:p>
          <a:p>
            <a:r>
              <a:rPr lang="en-GB" dirty="0" smtClean="0"/>
              <a:t>The importance of nuance:</a:t>
            </a:r>
          </a:p>
          <a:p>
            <a:pPr lvl="1"/>
            <a:r>
              <a:rPr lang="en-GB" sz="1900" dirty="0" smtClean="0"/>
              <a:t>It is not enough to simply reject or support a source.</a:t>
            </a:r>
          </a:p>
          <a:p>
            <a:pPr lvl="1"/>
            <a:r>
              <a:rPr lang="en-GB" sz="1900" dirty="0" smtClean="0"/>
              <a:t>Modern scholarship is your friend there as you may be able to find scholarship that supports your interpretation of a source. </a:t>
            </a:r>
          </a:p>
          <a:p>
            <a:pPr lvl="1"/>
            <a:r>
              <a:rPr lang="en-GB" sz="1900" dirty="0" smtClean="0"/>
              <a:t>If you can’t, then you need to make a strong argument (which is very good because that gives you better chances for originality).</a:t>
            </a:r>
          </a:p>
          <a:p>
            <a:pPr lvl="1"/>
            <a:r>
              <a:rPr lang="en-GB" sz="1900" dirty="0" smtClean="0"/>
              <a:t>What is the main evidence for an area of debate? What is more broadly supportive? What is more peripheral? – devote your attention accordingly. 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5751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28" t="51258" r="22831" b="2949"/>
          <a:stretch/>
        </p:blipFill>
        <p:spPr bwMode="auto">
          <a:xfrm>
            <a:off x="196952" y="3412744"/>
            <a:ext cx="5490728" cy="2773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1045160" y="3645024"/>
            <a:ext cx="41749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572932" y="3933056"/>
            <a:ext cx="35283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590701" y="4221088"/>
            <a:ext cx="362937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4" t="26754" r="23048" b="58901"/>
          <a:stretch/>
        </p:blipFill>
        <p:spPr bwMode="auto">
          <a:xfrm>
            <a:off x="273713" y="305005"/>
            <a:ext cx="5436605" cy="876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50" t="36303" r="25188" b="45301"/>
          <a:stretch/>
        </p:blipFill>
        <p:spPr bwMode="auto">
          <a:xfrm>
            <a:off x="273713" y="1284321"/>
            <a:ext cx="5148573" cy="1076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Straight Connector 11"/>
          <p:cNvCxnSpPr/>
          <p:nvPr/>
        </p:nvCxnSpPr>
        <p:spPr>
          <a:xfrm>
            <a:off x="4101324" y="548680"/>
            <a:ext cx="1224136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629462" y="836712"/>
            <a:ext cx="272792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>
            <a:off x="3851920" y="1490536"/>
            <a:ext cx="1368152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44024" y="1788465"/>
            <a:ext cx="4807950" cy="9567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08" t="45715" r="25293" b="40108"/>
          <a:stretch/>
        </p:blipFill>
        <p:spPr bwMode="auto">
          <a:xfrm>
            <a:off x="273713" y="2552460"/>
            <a:ext cx="5171733" cy="860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Straight Connector 16"/>
          <p:cNvCxnSpPr/>
          <p:nvPr/>
        </p:nvCxnSpPr>
        <p:spPr>
          <a:xfrm>
            <a:off x="506397" y="4509120"/>
            <a:ext cx="2362553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2195736" y="2780928"/>
            <a:ext cx="3024336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547936" y="3068960"/>
            <a:ext cx="4132076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5687680" y="163778"/>
            <a:ext cx="3292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prstClr val="black"/>
                </a:solidFill>
              </a:rPr>
              <a:t>The importance of nuance</a:t>
            </a:r>
          </a:p>
        </p:txBody>
      </p:sp>
      <p:sp>
        <p:nvSpPr>
          <p:cNvPr id="20" name="Content Placeholder 2"/>
          <p:cNvSpPr txBox="1">
            <a:spLocks/>
          </p:cNvSpPr>
          <p:nvPr/>
        </p:nvSpPr>
        <p:spPr>
          <a:xfrm>
            <a:off x="5734082" y="548680"/>
            <a:ext cx="3208646" cy="9418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D16349"/>
              </a:buClr>
              <a:buFont typeface="Wingdings 2"/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Conflicting interpretations based on the evidence</a:t>
            </a:r>
            <a:endParaRPr lang="en-GB" sz="2000" dirty="0">
              <a:solidFill>
                <a:prstClr val="black"/>
              </a:solidFill>
            </a:endParaRPr>
          </a:p>
        </p:txBody>
      </p:sp>
      <p:cxnSp>
        <p:nvCxnSpPr>
          <p:cNvPr id="14" name="Straight Arrow Connector 13"/>
          <p:cNvCxnSpPr>
            <a:stCxn id="1027" idx="3"/>
          </p:cNvCxnSpPr>
          <p:nvPr/>
        </p:nvCxnSpPr>
        <p:spPr>
          <a:xfrm flipH="1" flipV="1">
            <a:off x="5357184" y="651126"/>
            <a:ext cx="353134" cy="923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Content Placeholder 2"/>
          <p:cNvSpPr txBox="1">
            <a:spLocks/>
          </p:cNvSpPr>
          <p:nvPr/>
        </p:nvSpPr>
        <p:spPr>
          <a:xfrm>
            <a:off x="5771923" y="1284321"/>
            <a:ext cx="3208646" cy="1200928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D16349"/>
              </a:buClr>
              <a:buFont typeface="Wingdings 2"/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Use of the evidence: interpretations from coinage – purity, weight, condition</a:t>
            </a:r>
            <a:endParaRPr lang="en-GB" sz="2000" dirty="0">
              <a:solidFill>
                <a:prstClr val="black"/>
              </a:solidFill>
            </a:endParaRPr>
          </a:p>
        </p:txBody>
      </p:sp>
      <p:cxnSp>
        <p:nvCxnSpPr>
          <p:cNvPr id="26" name="Straight Arrow Connector 25"/>
          <p:cNvCxnSpPr/>
          <p:nvPr/>
        </p:nvCxnSpPr>
        <p:spPr>
          <a:xfrm flipH="1">
            <a:off x="5399869" y="1592981"/>
            <a:ext cx="334213" cy="5882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2"/>
          <p:cNvSpPr txBox="1">
            <a:spLocks/>
          </p:cNvSpPr>
          <p:nvPr/>
        </p:nvSpPr>
        <p:spPr>
          <a:xfrm>
            <a:off x="5771923" y="2635996"/>
            <a:ext cx="3208646" cy="1200928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D16349"/>
              </a:buClr>
              <a:buFont typeface="Wingdings 2"/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Use of the evidence: </a:t>
            </a:r>
            <a:r>
              <a:rPr lang="en-GB" sz="2000" dirty="0" err="1">
                <a:solidFill>
                  <a:prstClr val="black"/>
                </a:solidFill>
              </a:rPr>
              <a:t>M</a:t>
            </a:r>
            <a:r>
              <a:rPr lang="en-GB" sz="2000" dirty="0" err="1" smtClean="0">
                <a:solidFill>
                  <a:prstClr val="black"/>
                </a:solidFill>
              </a:rPr>
              <a:t>uziris</a:t>
            </a:r>
            <a:r>
              <a:rPr lang="en-GB" sz="2000" dirty="0" smtClean="0">
                <a:solidFill>
                  <a:prstClr val="black"/>
                </a:solidFill>
              </a:rPr>
              <a:t> Papyrus, inscriptions (esp. </a:t>
            </a:r>
            <a:r>
              <a:rPr lang="en-GB" sz="2000" dirty="0" err="1" smtClean="0">
                <a:solidFill>
                  <a:prstClr val="black"/>
                </a:solidFill>
              </a:rPr>
              <a:t>Palmyrene</a:t>
            </a:r>
            <a:r>
              <a:rPr lang="en-GB" sz="2000" dirty="0" smtClean="0">
                <a:solidFill>
                  <a:prstClr val="black"/>
                </a:solidFill>
              </a:rPr>
              <a:t> merchants)</a:t>
            </a:r>
            <a:endParaRPr lang="en-GB" sz="2000" dirty="0">
              <a:solidFill>
                <a:prstClr val="black"/>
              </a:solidFill>
            </a:endParaRPr>
          </a:p>
        </p:txBody>
      </p:sp>
      <p:cxnSp>
        <p:nvCxnSpPr>
          <p:cNvPr id="29" name="Straight Arrow Connector 28"/>
          <p:cNvCxnSpPr/>
          <p:nvPr/>
        </p:nvCxnSpPr>
        <p:spPr>
          <a:xfrm flipH="1" flipV="1">
            <a:off x="5399457" y="2763978"/>
            <a:ext cx="376335" cy="2976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2"/>
          <p:cNvSpPr txBox="1">
            <a:spLocks/>
          </p:cNvSpPr>
          <p:nvPr/>
        </p:nvSpPr>
        <p:spPr>
          <a:xfrm>
            <a:off x="5784671" y="4076948"/>
            <a:ext cx="3208646" cy="216036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D16349"/>
              </a:buClr>
              <a:buFont typeface="Wingdings 2"/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Critique of previous use of the evidence</a:t>
            </a:r>
          </a:p>
          <a:p>
            <a:pPr marL="0" indent="0">
              <a:buClr>
                <a:srgbClr val="D16349"/>
              </a:buClr>
              <a:buFont typeface="Wingdings 2"/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Long term trends from archaeological evidence</a:t>
            </a:r>
          </a:p>
          <a:p>
            <a:pPr marL="0" indent="0">
              <a:buClr>
                <a:srgbClr val="D16349"/>
              </a:buClr>
              <a:buFont typeface="Wingdings 2"/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Reinterpreting the coinage</a:t>
            </a:r>
          </a:p>
          <a:p>
            <a:pPr marL="0" indent="0">
              <a:buClr>
                <a:srgbClr val="D16349"/>
              </a:buClr>
              <a:buFont typeface="Wingdings 2"/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New dating advocated</a:t>
            </a:r>
            <a:endParaRPr lang="en-GB" sz="2000" dirty="0">
              <a:solidFill>
                <a:prstClr val="black"/>
              </a:solidFill>
            </a:endParaRPr>
          </a:p>
        </p:txBody>
      </p:sp>
      <p:cxnSp>
        <p:nvCxnSpPr>
          <p:cNvPr id="32" name="Straight Arrow Connector 31"/>
          <p:cNvCxnSpPr/>
          <p:nvPr/>
        </p:nvCxnSpPr>
        <p:spPr>
          <a:xfrm flipH="1" flipV="1">
            <a:off x="5388152" y="4313861"/>
            <a:ext cx="376335" cy="2976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429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5" grpId="0"/>
      <p:bldP spid="28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Going back on your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805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need to make sure that taking a certain position in one of the smaller (more specific debates) does not essentially contradict the position you have taken in the bigger (more encompassing) debate.</a:t>
            </a:r>
          </a:p>
          <a:p>
            <a:endParaRPr lang="en-GB" sz="2600" dirty="0" smtClean="0"/>
          </a:p>
          <a:p>
            <a:r>
              <a:rPr lang="en-GB" dirty="0" smtClean="0"/>
              <a:t>If you do end up in the position where your positions are contradictory, you need to give a careful and clear explanation.</a:t>
            </a:r>
          </a:p>
          <a:p>
            <a:endParaRPr lang="en-GB" sz="2600" dirty="0"/>
          </a:p>
          <a:p>
            <a:r>
              <a:rPr lang="en-GB" dirty="0" smtClean="0"/>
              <a:t>Example – Polybius and Livy </a:t>
            </a:r>
            <a:r>
              <a:rPr lang="en-GB" dirty="0"/>
              <a:t>on the </a:t>
            </a:r>
            <a:r>
              <a:rPr lang="en-GB" dirty="0" smtClean="0"/>
              <a:t>siege of </a:t>
            </a:r>
            <a:r>
              <a:rPr lang="en-GB" dirty="0" err="1" smtClean="0"/>
              <a:t>Saguntum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2466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and scholarship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680520"/>
          </a:xfrm>
        </p:spPr>
        <p:txBody>
          <a:bodyPr>
            <a:normAutofit/>
          </a:bodyPr>
          <a:lstStyle/>
          <a:p>
            <a:r>
              <a:rPr lang="en-GB" dirty="0" smtClean="0"/>
              <a:t>The best way to refute or support a scholarly argument or opinion is by the use of ancient sources and evidence. This means:</a:t>
            </a:r>
          </a:p>
          <a:p>
            <a:pPr lvl="1"/>
            <a:r>
              <a:rPr lang="en-GB" dirty="0" smtClean="0"/>
              <a:t>Either a source or piece of evidence that others have not used.</a:t>
            </a:r>
          </a:p>
          <a:p>
            <a:pPr lvl="1"/>
            <a:r>
              <a:rPr lang="en-GB" dirty="0" smtClean="0"/>
              <a:t>Interpreting a source or piece of evidence differently or by comparing it to something different. </a:t>
            </a:r>
          </a:p>
          <a:p>
            <a:pPr lvl="1"/>
            <a:endParaRPr lang="en-GB" sz="900" dirty="0"/>
          </a:p>
          <a:p>
            <a:r>
              <a:rPr lang="en-GB" dirty="0"/>
              <a:t>Do not be fearful to be critical of scholarly opinion. </a:t>
            </a:r>
          </a:p>
          <a:p>
            <a:endParaRPr lang="en-GB" sz="900" dirty="0"/>
          </a:p>
          <a:p>
            <a:r>
              <a:rPr lang="en-GB" dirty="0"/>
              <a:t>As long as your argument (and your criticism) is based on a viable use of the ancient sources and evidence, then there is nothing wrong with it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653202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95536" y="260648"/>
            <a:ext cx="8534400" cy="758825"/>
          </a:xfrm>
        </p:spPr>
        <p:txBody>
          <a:bodyPr/>
          <a:lstStyle/>
          <a:p>
            <a:r>
              <a:rPr lang="en-GB" dirty="0" smtClean="0"/>
              <a:t>Courtesy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75006" y="1301308"/>
            <a:ext cx="8504238" cy="2897507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Never rubbish scholarship!</a:t>
            </a:r>
          </a:p>
          <a:p>
            <a:endParaRPr lang="en-GB" sz="1300" dirty="0" smtClean="0"/>
          </a:p>
          <a:p>
            <a:r>
              <a:rPr lang="en-GB" dirty="0" smtClean="0"/>
              <a:t>You need to always be clear in your opinion and not present your opinion as undoubted truth. </a:t>
            </a:r>
          </a:p>
          <a:p>
            <a:endParaRPr lang="en-GB" sz="1300" dirty="0" smtClean="0"/>
          </a:p>
          <a:p>
            <a:r>
              <a:rPr lang="en-GB" dirty="0" smtClean="0"/>
              <a:t>If you disagree, then disagree presenting your argument with the evidence. </a:t>
            </a:r>
          </a:p>
          <a:p>
            <a:endParaRPr lang="en-GB" sz="1300" dirty="0" smtClean="0"/>
          </a:p>
          <a:p>
            <a:r>
              <a:rPr lang="en-GB" dirty="0" smtClean="0"/>
              <a:t>In other words, avoid adjectives: e.g. unbelievable, out of touch, stupid, uninformed.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75006" y="4764388"/>
            <a:ext cx="8630666" cy="1656184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Never say that you agree with X vs. Y, just because X’s argument is better/more believable, etc. – JUSTIFY </a:t>
            </a:r>
          </a:p>
          <a:p>
            <a:endParaRPr lang="en-GB" sz="1100" dirty="0" smtClean="0"/>
          </a:p>
          <a:p>
            <a:r>
              <a:rPr lang="en-GB" dirty="0" smtClean="0"/>
              <a:t>You need to base your agreement on the interpretation of the evidence. </a:t>
            </a: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86512" y="4024919"/>
            <a:ext cx="8534400" cy="758952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Scholar vs scholar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90603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your voice?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772816"/>
            <a:ext cx="8503920" cy="439824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Your argument as a whole.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Your criticism (positive or negative) of the ancient sources/evidence.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Your criticism (positive or negative) of the modern scholarship.</a:t>
            </a:r>
          </a:p>
          <a:p>
            <a:pPr marL="514350" indent="-514350">
              <a:buFont typeface="+mj-lt"/>
              <a:buAutoNum type="arabicPeriod"/>
            </a:pPr>
            <a:endParaRPr lang="en-GB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 interpretation that is original.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7207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892480" cy="778098"/>
          </a:xfrm>
        </p:spPr>
        <p:txBody>
          <a:bodyPr>
            <a:normAutofit/>
          </a:bodyPr>
          <a:lstStyle/>
          <a:p>
            <a:r>
              <a:rPr lang="en-GB" dirty="0" smtClean="0"/>
              <a:t>Quotations </a:t>
            </a:r>
            <a:endParaRPr lang="en-GB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89" t="14049" r="23124" b="39971"/>
          <a:stretch/>
        </p:blipFill>
        <p:spPr bwMode="auto">
          <a:xfrm>
            <a:off x="3143468" y="3630035"/>
            <a:ext cx="5837275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3287484" y="4365104"/>
            <a:ext cx="5693259" cy="1766224"/>
          </a:xfrm>
          <a:prstGeom prst="rect">
            <a:avLst/>
          </a:prstGeom>
          <a:noFill/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ular Callout 9"/>
          <p:cNvSpPr/>
          <p:nvPr/>
        </p:nvSpPr>
        <p:spPr>
          <a:xfrm>
            <a:off x="179512" y="5085184"/>
            <a:ext cx="2792560" cy="1137139"/>
          </a:xfrm>
          <a:prstGeom prst="wedgeRectCallout">
            <a:avLst>
              <a:gd name="adj1" fmla="val 60608"/>
              <a:gd name="adj2" fmla="val -7461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Long quotation from ancient source that is the focus of the discussion. Make sure it is relevant!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79512" y="1435993"/>
            <a:ext cx="8712968" cy="21051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200" dirty="0">
                <a:solidFill>
                  <a:prstClr val="black"/>
                </a:solidFill>
              </a:rPr>
              <a:t>Two types of </a:t>
            </a:r>
            <a:r>
              <a:rPr lang="en-GB" sz="2200" dirty="0" smtClean="0">
                <a:solidFill>
                  <a:prstClr val="black"/>
                </a:solidFill>
              </a:rPr>
              <a:t>quotations: </a:t>
            </a:r>
            <a:r>
              <a:rPr lang="en-GB" dirty="0">
                <a:solidFill>
                  <a:srgbClr val="646B86"/>
                </a:solidFill>
              </a:rPr>
              <a:t>f</a:t>
            </a:r>
            <a:r>
              <a:rPr lang="en-GB" dirty="0" smtClean="0">
                <a:solidFill>
                  <a:srgbClr val="646B86"/>
                </a:solidFill>
              </a:rPr>
              <a:t>rom </a:t>
            </a:r>
            <a:r>
              <a:rPr lang="en-GB" dirty="0">
                <a:solidFill>
                  <a:srgbClr val="646B86"/>
                </a:solidFill>
              </a:rPr>
              <a:t>ancient </a:t>
            </a:r>
            <a:r>
              <a:rPr lang="en-GB" dirty="0" smtClean="0">
                <a:solidFill>
                  <a:srgbClr val="646B86"/>
                </a:solidFill>
              </a:rPr>
              <a:t>sources; from </a:t>
            </a:r>
            <a:r>
              <a:rPr lang="en-GB" dirty="0">
                <a:solidFill>
                  <a:srgbClr val="646B86"/>
                </a:solidFill>
              </a:rPr>
              <a:t>modern scholarship</a:t>
            </a:r>
          </a:p>
          <a:p>
            <a:pPr marL="548640" lvl="1" indent="-274320">
              <a:spcBef>
                <a:spcPct val="20000"/>
              </a:spcBef>
              <a:buClr>
                <a:srgbClr val="CCB400"/>
              </a:buClr>
              <a:buSzPct val="70000"/>
              <a:buFont typeface="Wingdings"/>
              <a:buChar char=""/>
            </a:pPr>
            <a:endParaRPr lang="en-GB" sz="500" dirty="0">
              <a:solidFill>
                <a:srgbClr val="646B86"/>
              </a:solidFill>
            </a:endParaRPr>
          </a:p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200" dirty="0">
                <a:solidFill>
                  <a:prstClr val="black"/>
                </a:solidFill>
              </a:rPr>
              <a:t>The fewer quotations from modern scholarship you have the better off your work is.</a:t>
            </a:r>
          </a:p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endParaRPr lang="en-GB" sz="500" dirty="0">
              <a:solidFill>
                <a:prstClr val="black"/>
              </a:solidFill>
            </a:endParaRPr>
          </a:p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200" dirty="0">
                <a:solidFill>
                  <a:prstClr val="black"/>
                </a:solidFill>
              </a:rPr>
              <a:t>Quotations from ancient sources should be specific and are better as independent quotations rather than as part of your sentences</a:t>
            </a:r>
          </a:p>
        </p:txBody>
      </p:sp>
    </p:spTree>
    <p:extLst>
      <p:ext uri="{BB962C8B-B14F-4D97-AF65-F5344CB8AC3E}">
        <p14:creationId xmlns:p14="http://schemas.microsoft.com/office/powerpoint/2010/main" val="865994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 at all costs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212468" y="1628800"/>
            <a:ext cx="8712968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The half-sentence quotation from modern scholarship:</a:t>
            </a:r>
          </a:p>
          <a:p>
            <a:pPr lvl="1"/>
            <a:r>
              <a:rPr lang="en-GB" dirty="0" smtClean="0"/>
              <a:t>Industry in the ancient world was not important as “the contribution of manufacture was negligible” (Finley, 1985:139).</a:t>
            </a:r>
          </a:p>
          <a:p>
            <a:endParaRPr lang="en-GB" sz="500" dirty="0" smtClean="0"/>
          </a:p>
          <a:p>
            <a:r>
              <a:rPr lang="en-GB" dirty="0" smtClean="0"/>
              <a:t>This type of presentation completely distances yourself from the presented argument and it looks as if you are not writing an essay but an extensive collection of quotations.</a:t>
            </a:r>
          </a:p>
          <a:p>
            <a:endParaRPr lang="en-GB" sz="500" dirty="0"/>
          </a:p>
          <a:p>
            <a:r>
              <a:rPr lang="en-GB" dirty="0" smtClean="0"/>
              <a:t>The only reason to quote extensively a modern scholar is if there is no </a:t>
            </a:r>
            <a:r>
              <a:rPr lang="en-GB" dirty="0"/>
              <a:t>other way to present </a:t>
            </a:r>
            <a:r>
              <a:rPr lang="en-GB" dirty="0" smtClean="0"/>
              <a:t>the issue.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359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Clarity of expression makes your voice audible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01751" y="1844823"/>
            <a:ext cx="8649065" cy="4427187"/>
          </a:xfrm>
        </p:spPr>
        <p:txBody>
          <a:bodyPr>
            <a:normAutofit/>
          </a:bodyPr>
          <a:lstStyle/>
          <a:p>
            <a:r>
              <a:rPr lang="en-GB" dirty="0" smtClean="0"/>
              <a:t>Identify scholars by name (if you are still referring to them in the following sentence, and it is clear who you mean, you can then employ he/she, his/her (as applicable).</a:t>
            </a:r>
          </a:p>
          <a:p>
            <a:endParaRPr lang="en-GB" dirty="0" smtClean="0"/>
          </a:p>
          <a:p>
            <a:r>
              <a:rPr lang="en-GB" dirty="0" smtClean="0"/>
              <a:t>If feasible give their argument clearly in one sentence. </a:t>
            </a:r>
          </a:p>
          <a:p>
            <a:endParaRPr lang="en-GB" dirty="0" smtClean="0"/>
          </a:p>
          <a:p>
            <a:r>
              <a:rPr lang="en-GB" dirty="0" smtClean="0"/>
              <a:t>Give your opinion of it clearly, as well as the evidence you base your opinion 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4113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</TotalTime>
  <Words>1177</Words>
  <Application>Microsoft Office PowerPoint</Application>
  <PresentationFormat>On-screen Show (4:3)</PresentationFormat>
  <Paragraphs>148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Georgia</vt:lpstr>
      <vt:lpstr>Times New Roman</vt:lpstr>
      <vt:lpstr>Wingdings</vt:lpstr>
      <vt:lpstr>Wingdings 2</vt:lpstr>
      <vt:lpstr>1_Civic</vt:lpstr>
      <vt:lpstr>Civic</vt:lpstr>
      <vt:lpstr>CLCL5005 Classics Independent Research Project</vt:lpstr>
      <vt:lpstr>Before we begin</vt:lpstr>
      <vt:lpstr>What are we doing today?</vt:lpstr>
      <vt:lpstr>Criticism of ancient sources: Don’t forget the basics</vt:lpstr>
      <vt:lpstr>Issues with multiple sources (1)</vt:lpstr>
      <vt:lpstr>Issues with multiple sources (2)</vt:lpstr>
      <vt:lpstr>Avoid Generalising</vt:lpstr>
      <vt:lpstr>PowerPoint Presentation</vt:lpstr>
      <vt:lpstr>Going back on your view</vt:lpstr>
      <vt:lpstr>Sources and scholarship</vt:lpstr>
      <vt:lpstr>Courtesy </vt:lpstr>
      <vt:lpstr>What is your voice?</vt:lpstr>
      <vt:lpstr>Quotations </vt:lpstr>
      <vt:lpstr>Avoid at all costs</vt:lpstr>
      <vt:lpstr>Clarity of expression makes your voice audible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CLCL5005 Classics Independent Research Project</dc:title>
  <dc:creator>Matthew Cobb</dc:creator>
  <cp:lastModifiedBy>Matthew Cobb</cp:lastModifiedBy>
  <cp:revision>17</cp:revision>
  <dcterms:created xsi:type="dcterms:W3CDTF">2017-04-28T11:28:34Z</dcterms:created>
  <dcterms:modified xsi:type="dcterms:W3CDTF">2017-04-28T12:27:00Z</dcterms:modified>
</cp:coreProperties>
</file>