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5"/>
  </p:notesMasterIdLst>
  <p:handoutMasterIdLst>
    <p:handoutMasterId r:id="rId36"/>
  </p:handoutMasterIdLst>
  <p:sldIdLst>
    <p:sldId id="256" r:id="rId3"/>
    <p:sldId id="283" r:id="rId4"/>
    <p:sldId id="324" r:id="rId5"/>
    <p:sldId id="327" r:id="rId6"/>
    <p:sldId id="356" r:id="rId7"/>
    <p:sldId id="333" r:id="rId8"/>
    <p:sldId id="320" r:id="rId9"/>
    <p:sldId id="303" r:id="rId10"/>
    <p:sldId id="334" r:id="rId11"/>
    <p:sldId id="354" r:id="rId12"/>
    <p:sldId id="335" r:id="rId13"/>
    <p:sldId id="336" r:id="rId14"/>
    <p:sldId id="337" r:id="rId15"/>
    <p:sldId id="355" r:id="rId16"/>
    <p:sldId id="338" r:id="rId17"/>
    <p:sldId id="339" r:id="rId18"/>
    <p:sldId id="340" r:id="rId19"/>
    <p:sldId id="341" r:id="rId20"/>
    <p:sldId id="348" r:id="rId21"/>
    <p:sldId id="342" r:id="rId22"/>
    <p:sldId id="349" r:id="rId23"/>
    <p:sldId id="343" r:id="rId24"/>
    <p:sldId id="344" r:id="rId25"/>
    <p:sldId id="350" r:id="rId26"/>
    <p:sldId id="345" r:id="rId27"/>
    <p:sldId id="351" r:id="rId28"/>
    <p:sldId id="346" r:id="rId29"/>
    <p:sldId id="352" r:id="rId30"/>
    <p:sldId id="353" r:id="rId31"/>
    <p:sldId id="347" r:id="rId32"/>
    <p:sldId id="323" r:id="rId33"/>
    <p:sldId id="275" r:id="rId34"/>
  </p:sldIdLst>
  <p:sldSz cx="9144000" cy="6858000" type="screen4x3"/>
  <p:notesSz cx="6669405" cy="9753600"/>
  <p:defaultTextStyle>
    <a:defPPr>
      <a:defRPr lang="en-US"/>
    </a:defPPr>
    <a:lvl1pPr marL="0" lvl="0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1pPr>
    <a:lvl2pPr marL="457200" lvl="1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2pPr>
    <a:lvl3pPr marL="914400" lvl="2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3pPr>
    <a:lvl4pPr marL="1371600" lvl="3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4pPr>
    <a:lvl5pPr marL="1828800" lvl="4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5pPr>
    <a:lvl6pPr marL="2286000" lvl="5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6pPr>
    <a:lvl7pPr marL="2743200" lvl="6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7pPr>
    <a:lvl8pPr marL="3200400" lvl="7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8pPr>
    <a:lvl9pPr marL="3657600" lvl="8" indent="0" algn="l" defTabSz="914400" rtl="0" eaLnBrk="0" fontAlgn="base" latinLnBrk="0" hangingPunct="0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Myriad Pro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2FDB2607-1784-4EEB-B798-7EB5836EED8A}">
        <p14:showMediaCtrls xmlns:p14="http://schemas.microsoft.com/office/powerpoint/2010/main" val="1"/>
      </p:ext>
    </p:extLst>
  </p:showPr>
  <p:clrMru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深色样式 1 - 强调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howGuides="1"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6" cy="72006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9" Type="http://schemas.openxmlformats.org/officeDocument/2006/relationships/tableStyles" Target="tableStyles.xml"/><Relationship Id="rId38" Type="http://schemas.openxmlformats.org/officeDocument/2006/relationships/viewProps" Target="viewProps.xml"/><Relationship Id="rId37" Type="http://schemas.openxmlformats.org/officeDocument/2006/relationships/presProps" Target="presProps.xml"/><Relationship Id="rId36" Type="http://schemas.openxmlformats.org/officeDocument/2006/relationships/handoutMaster" Target="handoutMasters/handoutMaster1.xml"/><Relationship Id="rId35" Type="http://schemas.openxmlformats.org/officeDocument/2006/relationships/notesMaster" Target="notesMasters/notesMaster1.xml"/><Relationship Id="rId34" Type="http://schemas.openxmlformats.org/officeDocument/2006/relationships/slide" Target="slides/slide32.xml"/><Relationship Id="rId33" Type="http://schemas.openxmlformats.org/officeDocument/2006/relationships/slide" Target="slides/slide31.xml"/><Relationship Id="rId32" Type="http://schemas.openxmlformats.org/officeDocument/2006/relationships/slide" Target="slides/slide30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200">
                <a:latin typeface="Myriad Pro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8250" y="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r" eaLnBrk="1" hangingPunct="1">
              <a:defRPr sz="1200">
                <a:solidFill>
                  <a:srgbClr val="898989"/>
                </a:solidFill>
                <a:latin typeface="Myriad Pro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5EA6FC7-01A4-44FB-A9E2-DBF16C5F2A21}" type="datetime1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eaLnBrk="1" hangingPunct="1">
              <a:defRPr sz="1200">
                <a:latin typeface="Myriad Pro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8250" y="926465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defRPr sz="1200">
                <a:solidFill>
                  <a:srgbClr val="898989"/>
                </a:solidFill>
                <a:latin typeface="Myriad Pro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1B16B72-2B05-456A-B891-C60118B9E8E8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p>
            <a:pPr lvl="0" eaLnBrk="1" hangingPunct="1">
              <a:buNone/>
            </a:pPr>
            <a:endParaRPr lang="en-US" altLang="zh-CN" sz="1200" dirty="0">
              <a:ea typeface="SimSun" panose="02010600030101010101" pitchFamily="2" charset="-122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p>
            <a:pPr lvl="0" algn="r" eaLnBrk="1" hangingPunct="1">
              <a:buNone/>
            </a:pPr>
            <a:fld id="{BB962C8B-B14F-4D97-AF65-F5344CB8AC3E}" type="datetime1">
              <a:rPr lang="en-US" altLang="zh-CN" sz="1200" dirty="0">
                <a:ea typeface="SimSun" panose="02010600030101010101" pitchFamily="2" charset="-122"/>
              </a:rPr>
            </a:fld>
            <a:endParaRPr lang="en-US" altLang="zh-CN" sz="1200" dirty="0">
              <a:ea typeface="SimSun" panose="02010600030101010101" pitchFamily="2" charset="-122"/>
            </a:endParaRPr>
          </a:p>
        </p:txBody>
      </p:sp>
      <p:sp>
        <p:nvSpPr>
          <p:cNvPr id="4100" name="Slide Image Placeholder 3"/>
          <p:cNvSpPr>
            <a:spLocks noGrp="1" noRot="1" noChangeAspec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5125" name="Notes Placeholder 4"/>
          <p:cNvSpPr>
            <a:spLocks noGrp="1" noChangeArrowheads="1"/>
          </p:cNvSpPr>
          <p:nvPr>
            <p:ph type="body" sz="quarter" idx="4294967295"/>
          </p:nvPr>
        </p:nvSpPr>
        <p:spPr bwMode="auto">
          <a:xfrm>
            <a:off x="666750" y="4632325"/>
            <a:ext cx="5335588" cy="43894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Click to edit Master text styles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Second level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Third level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Fourth level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Fifth level</a:t>
            </a: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p>
            <a:pPr lvl="0" eaLnBrk="1" hangingPunct="1">
              <a:buNone/>
            </a:pPr>
            <a:endParaRPr lang="en-US" altLang="zh-CN" sz="1200" dirty="0">
              <a:ea typeface="SimSun" panose="02010600030101010101" pitchFamily="2" charset="-122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736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p>
            <a:pPr lvl="0" algn="r" eaLnBrk="1" hangingPunct="1">
              <a:buNone/>
            </a:pPr>
            <a:fld id="{9A0DB2DC-4C9A-4742-B13C-FB6460FD3503}" type="slidenum">
              <a:rPr lang="en-US" altLang="zh-CN" sz="1200" dirty="0">
                <a:ea typeface="SimSun" panose="02010600030101010101" pitchFamily="2" charset="-122"/>
              </a:rPr>
            </a:fld>
            <a:endParaRPr lang="en-US" altLang="zh-CN" sz="1200" dirty="0">
              <a:ea typeface="SimSun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defTabSz="457200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1"/>
              <a:t>Click to edit Master subtitle style</a:t>
            </a:r>
            <a:endParaRPr lang="en-GB" noProof="1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E3B6F2B-4698-4130-A75A-ABA924DE650C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>
                <a:latin typeface="Myriad Pro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GB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A04AEEF-FC8B-4DC4-B9EC-35F3C7D050BC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A65AC66-225E-407F-995C-26257307E96B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>
                <a:latin typeface="Myriad Pro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GB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B9C27F9-5946-4EC4-A67F-7BE08BE4A611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9AC09DA-C733-4D2E-AD17-72D2E315802B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BD249F3-B4A5-4457-A657-B3958A9D93FD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9AC09DA-C733-4D2E-AD17-72D2E315802B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BD249F3-B4A5-4457-A657-B3958A9D93FD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9AC09DA-C733-4D2E-AD17-72D2E315802B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BD249F3-B4A5-4457-A657-B3958A9D93FD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9AC09DA-C733-4D2E-AD17-72D2E315802B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BD249F3-B4A5-4457-A657-B3958A9D93FD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9AC09DA-C733-4D2E-AD17-72D2E315802B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BD249F3-B4A5-4457-A657-B3958A9D93FD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9AC09DA-C733-4D2E-AD17-72D2E315802B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BD249F3-B4A5-4457-A657-B3958A9D93FD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sz="32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Click icon to add picture</a:t>
            </a:r>
            <a:endParaRPr kumimoji="0" lang="en-GB" sz="3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1"/>
              <a:t>Click to edit Master text styles</a:t>
            </a:r>
            <a:endParaRPr lang="en-US" noProof="1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9AC09DA-C733-4D2E-AD17-72D2E315802B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BD249F3-B4A5-4457-A657-B3958A9D93FD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9AC09DA-C733-4D2E-AD17-72D2E315802B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BD249F3-B4A5-4457-A657-B3958A9D93FD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noProof="1"/>
              <a:t>Click to edit Master text styles</a:t>
            </a:r>
            <a:endParaRPr lang="en-US" noProof="1"/>
          </a:p>
          <a:p>
            <a:pPr lvl="1"/>
            <a:r>
              <a:rPr lang="en-US" noProof="1"/>
              <a:t>Second level</a:t>
            </a:r>
            <a:endParaRPr lang="en-US" noProof="1"/>
          </a:p>
          <a:p>
            <a:pPr lvl="2"/>
            <a:r>
              <a:rPr lang="en-US" noProof="1"/>
              <a:t>Third level</a:t>
            </a:r>
            <a:endParaRPr lang="en-US" noProof="1"/>
          </a:p>
          <a:p>
            <a:pPr lvl="3"/>
            <a:r>
              <a:rPr lang="en-US" noProof="1"/>
              <a:t>Fourth level</a:t>
            </a:r>
            <a:endParaRPr lang="en-US" noProof="1"/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9AC09DA-C733-4D2E-AD17-72D2E315802B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BD249F3-B4A5-4457-A657-B3958A9D93FD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p>
            <a:pPr lvl="0"/>
            <a:r>
              <a:rPr lang="en-US" altLang="zh-CN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noFill/>
          <a:ln w="9525">
            <a:noFill/>
          </a:ln>
        </p:spPr>
        <p:txBody>
          <a:bodyPr/>
          <a:p>
            <a:pPr lvl="0"/>
            <a:r>
              <a:rPr lang="en-US" altLang="zh-CN" dirty="0"/>
              <a:t>Click to edit Master text styles</a:t>
            </a:r>
            <a:endParaRPr lang="en-US" altLang="zh-CN" dirty="0"/>
          </a:p>
          <a:p>
            <a:pPr lvl="1"/>
            <a:r>
              <a:rPr lang="en-US" altLang="zh-CN" dirty="0"/>
              <a:t>Second level</a:t>
            </a:r>
            <a:endParaRPr lang="en-US" altLang="zh-CN" dirty="0"/>
          </a:p>
          <a:p>
            <a:pPr lvl="2"/>
            <a:r>
              <a:rPr lang="en-US" altLang="zh-CN" dirty="0"/>
              <a:t>Third level</a:t>
            </a:r>
            <a:endParaRPr lang="en-US" altLang="zh-CN" dirty="0"/>
          </a:p>
          <a:p>
            <a:pPr lvl="3"/>
            <a:r>
              <a:rPr lang="en-US" altLang="zh-CN" dirty="0"/>
              <a:t>Fourth level</a:t>
            </a:r>
            <a:endParaRPr lang="en-US" altLang="zh-CN" dirty="0"/>
          </a:p>
          <a:p>
            <a:pPr lvl="4"/>
            <a:r>
              <a:rPr lang="en-US" altLang="zh-CN" dirty="0"/>
              <a:t>Fifth level</a:t>
            </a:r>
            <a:endParaRPr lang="en-GB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ctr" eaLnBrk="1" hangingPunct="1">
              <a:defRPr sz="1000">
                <a:solidFill>
                  <a:srgbClr val="898989"/>
                </a:solidFill>
                <a:latin typeface="Myriad Pro" charset="0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09AC09DA-C733-4D2E-AD17-72D2E315802B}" type="datetime1"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r" eaLnBrk="1" hangingPunct="1">
              <a:defRPr sz="1200">
                <a:solidFill>
                  <a:srgbClr val="898989"/>
                </a:solidFill>
                <a:latin typeface="Myriad Pro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BD249F3-B4A5-4457-A657-B3958A9D93FD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 charset="0"/>
                <a:ea typeface="+mn-ea"/>
                <a:cs typeface="+mn-cs"/>
              </a:rPr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 charset="0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6263" y="908050"/>
            <a:ext cx="7991475" cy="4824413"/>
          </a:xfrm>
        </p:spPr>
        <p:txBody>
          <a:bodyPr vert="horz" wrap="square" lIns="91440" tIns="45720" rIns="91440" bIns="45720" numCol="1" anchor="ctr" anchorCtr="0" compatLnSpc="1"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53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BA International Hotel Management</a:t>
            </a: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4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GB" sz="44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Hospitality and Guest Services</a:t>
            </a: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31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(M4X01915)</a:t>
            </a:r>
            <a:b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31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Session 1</a:t>
            </a:r>
            <a:b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49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Introduction to the Module</a:t>
            </a:r>
            <a:endParaRPr kumimoji="0" lang="en-GB" altLang="en-US" sz="49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fr-CA" altLang="en-US" b="1" dirty="0"/>
              <a:t>Scheme of Work </a:t>
            </a:r>
            <a:r>
              <a:rPr lang="en-GB" altLang="en-US" b="1" dirty="0"/>
              <a:t>…..</a:t>
            </a:r>
            <a:endParaRPr lang="en-GB" alt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3813"/>
            <a:ext cx="8229600" cy="4222750"/>
          </a:xfrm>
          <a:ln/>
        </p:spPr>
        <p:txBody>
          <a:bodyPr vert="horz" wrap="square" lIns="91440" tIns="45720" rIns="91440" bIns="45720" anchor="t"/>
          <a:p>
            <a:pPr eaLnBrk="1" hangingPunct="1">
              <a:lnSpc>
                <a:spcPct val="80000"/>
              </a:lnSpc>
            </a:pPr>
            <a:endParaRPr lang="en-US" altLang="zh-CN" sz="3100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3100" dirty="0">
                <a:ea typeface="SimSun" panose="02010600030101010101" pitchFamily="2" charset="-122"/>
              </a:rPr>
              <a:t>Introducing the Module Tutors</a:t>
            </a:r>
            <a:endParaRPr lang="en-US" altLang="zh-CN" sz="3100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3100" dirty="0">
                <a:ea typeface="SimSun" panose="02010600030101010101" pitchFamily="2" charset="-122"/>
              </a:rPr>
              <a:t>Module Overview</a:t>
            </a:r>
            <a:endParaRPr lang="en-US" altLang="zh-CN" sz="3100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3100" dirty="0">
                <a:ea typeface="SimSun" panose="02010600030101010101" pitchFamily="2" charset="-122"/>
              </a:rPr>
              <a:t>Delivery Structure</a:t>
            </a:r>
            <a:endParaRPr lang="en-GB" altLang="en-US" sz="3100" dirty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en-GB" altLang="en-US" sz="2700" dirty="0"/>
              <a:t>   </a:t>
            </a:r>
            <a:r>
              <a:rPr lang="en-US" altLang="zh-CN" sz="2700" dirty="0">
                <a:ea typeface="SimSun" panose="02010600030101010101" pitchFamily="2" charset="-122"/>
              </a:rPr>
              <a:t>Lectures </a:t>
            </a:r>
            <a:endParaRPr lang="en-US" altLang="zh-CN" sz="2700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en-US" altLang="zh-CN" sz="2700" dirty="0">
                <a:ea typeface="SimSun" panose="02010600030101010101" pitchFamily="2" charset="-122"/>
              </a:rPr>
              <a:t>   </a:t>
            </a:r>
            <a:r>
              <a:rPr lang="en-GB" altLang="en-US" sz="2700" dirty="0"/>
              <a:t>Interactional seminars,</a:t>
            </a:r>
            <a:endParaRPr lang="en-GB" altLang="en-US" sz="2700" dirty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en-GB" altLang="en-US" sz="2700" dirty="0"/>
              <a:t>   Tutorials, and,</a:t>
            </a:r>
            <a:endParaRPr lang="en-GB" altLang="en-US" sz="2700" dirty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Ø"/>
            </a:pPr>
            <a:r>
              <a:rPr lang="en-GB" altLang="en-US" sz="2700" dirty="0"/>
              <a:t>   Workshops</a:t>
            </a:r>
            <a:endParaRPr lang="en-GB" altLang="en-US" sz="3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1" end="4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7" end="6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66" end="7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79" end="10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06" end="1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25" end="13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Module Overview</a:t>
            </a:r>
            <a:endParaRPr lang="en-GB" altLang="en-US" b="1" dirty="0"/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176713"/>
          </a:xfrm>
          <a:ln/>
        </p:spPr>
        <p:txBody>
          <a:bodyPr vert="horz" wrap="square" lIns="91440" tIns="45720" rIns="91440" bIns="45720" anchor="t"/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2500" dirty="0"/>
              <a:t>Upon the successful completion of this module, students should be able to:</a:t>
            </a:r>
            <a:endParaRPr lang="en-GB" altLang="en-US" sz="2500" dirty="0"/>
          </a:p>
          <a:p>
            <a:pPr marL="0" indent="0" algn="just" eaLnBrk="1" hangingPunct="1">
              <a:lnSpc>
                <a:spcPct val="80000"/>
              </a:lnSpc>
            </a:pPr>
            <a:r>
              <a:rPr lang="en-GB" altLang="en-US" sz="2500" dirty="0"/>
              <a:t>Understand the importance of Guest Services</a:t>
            </a:r>
            <a:endParaRPr lang="en-GB" altLang="en-US" sz="25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500" dirty="0"/>
              <a:t>  strategies,</a:t>
            </a:r>
            <a:endParaRPr lang="en-GB" altLang="en-US" sz="2500" dirty="0"/>
          </a:p>
          <a:p>
            <a:pPr marL="0" indent="0" algn="just" eaLnBrk="1" hangingPunct="1">
              <a:lnSpc>
                <a:spcPct val="80000"/>
              </a:lnSpc>
            </a:pPr>
            <a:r>
              <a:rPr lang="en-GB" altLang="en-US" sz="2500" dirty="0"/>
              <a:t>Appreciate their use in understanding guest needs and</a:t>
            </a:r>
            <a:endParaRPr lang="en-GB" altLang="en-US" sz="25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500" dirty="0"/>
              <a:t> the value of empowerment and guest service</a:t>
            </a:r>
            <a:endParaRPr lang="en-GB" altLang="en-US" sz="25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500" dirty="0"/>
              <a:t> measurements;</a:t>
            </a:r>
            <a:endParaRPr lang="en-GB" altLang="en-US" sz="2500" dirty="0"/>
          </a:p>
          <a:p>
            <a:pPr marL="0" indent="0" algn="just" eaLnBrk="1" hangingPunct="1">
              <a:lnSpc>
                <a:spcPct val="80000"/>
              </a:lnSpc>
            </a:pPr>
            <a:r>
              <a:rPr lang="en-GB" altLang="en-US" sz="2500" dirty="0"/>
              <a:t>Evaluate the range of hospitality services and provision</a:t>
            </a:r>
            <a:endParaRPr lang="en-GB" altLang="en-US" sz="25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500" dirty="0"/>
              <a:t>  in terms of the changing nature of consumer demands,</a:t>
            </a:r>
            <a:endParaRPr lang="en-GB" altLang="en-US" sz="25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500" dirty="0"/>
              <a:t>  and</a:t>
            </a:r>
            <a:endParaRPr lang="en-GB" altLang="en-US" sz="2500" dirty="0"/>
          </a:p>
          <a:p>
            <a:pPr marL="0" indent="0" algn="just" eaLnBrk="1" hangingPunct="1">
              <a:lnSpc>
                <a:spcPct val="80000"/>
              </a:lnSpc>
            </a:pPr>
            <a:r>
              <a:rPr lang="en-GB" altLang="en-US" sz="2500" dirty="0"/>
              <a:t>Understand operational systems and resource provision</a:t>
            </a:r>
            <a:endParaRPr lang="en-GB" altLang="en-US" sz="250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500" dirty="0"/>
              <a:t>  required to deliver service excellence.</a:t>
            </a:r>
            <a:endParaRPr lang="en-GB" altLang="en-US" sz="2500" dirty="0"/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Module Overview</a:t>
            </a:r>
            <a:endParaRPr lang="en-GB" altLang="en-US" b="1" dirty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13125"/>
          </a:xfrm>
          <a:ln/>
        </p:spPr>
        <p:txBody>
          <a:bodyPr vert="horz" wrap="square" lIns="91440" tIns="45720" rIns="91440" bIns="45720" anchor="t"/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000" dirty="0"/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b="1" dirty="0"/>
              <a:t>Main theme of consideration:</a:t>
            </a:r>
            <a:endParaRPr lang="en-GB" altLang="en-US" b="1" dirty="0"/>
          </a:p>
          <a:p>
            <a:pPr marL="0" indent="0" eaLnBrk="1" hangingPunct="1">
              <a:lnSpc>
                <a:spcPct val="80000"/>
              </a:lnSpc>
            </a:pPr>
            <a:r>
              <a:rPr lang="en-GB" altLang="en-US" sz="2800" dirty="0"/>
              <a:t>International and UK Hospitality Industry,</a:t>
            </a:r>
            <a:endParaRPr lang="en-GB" altLang="en-US" sz="2800" dirty="0"/>
          </a:p>
          <a:p>
            <a:pPr marL="0" indent="0" eaLnBrk="1" hangingPunct="1">
              <a:lnSpc>
                <a:spcPct val="80000"/>
              </a:lnSpc>
            </a:pPr>
            <a:r>
              <a:rPr lang="en-GB" altLang="en-US" sz="2800" dirty="0"/>
              <a:t>Consumers - Understanding and appreciation of </a:t>
            </a:r>
            <a:endParaRPr lang="en-GB" altLang="en-US" sz="2800" dirty="0"/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2800" dirty="0"/>
              <a:t>  guest needs, etc.,</a:t>
            </a:r>
            <a:endParaRPr lang="en-GB" altLang="en-US" sz="2800" dirty="0"/>
          </a:p>
          <a:p>
            <a:pPr marL="0" indent="0" eaLnBrk="1" hangingPunct="1">
              <a:lnSpc>
                <a:spcPct val="80000"/>
              </a:lnSpc>
            </a:pPr>
            <a:r>
              <a:rPr lang="en-GB" altLang="en-US" sz="2800" dirty="0"/>
              <a:t>Hospitality Skill Requirements and Operational</a:t>
            </a:r>
            <a:endParaRPr lang="en-GB" altLang="en-US" sz="2800" dirty="0"/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2800" dirty="0"/>
              <a:t> Issues,</a:t>
            </a:r>
            <a:endParaRPr lang="en-GB" altLang="en-US" sz="2800" dirty="0"/>
          </a:p>
          <a:p>
            <a:pPr marL="0" indent="0" eaLnBrk="1" hangingPunct="1">
              <a:lnSpc>
                <a:spcPct val="80000"/>
              </a:lnSpc>
            </a:pPr>
            <a:r>
              <a:rPr lang="en-GB" altLang="en-US" sz="2800" dirty="0"/>
              <a:t>Guest services- Nature, scope and role, etc.,</a:t>
            </a:r>
            <a:endParaRPr lang="en-US" altLang="zh-CN" sz="2800" dirty="0">
              <a:ea typeface="SimSun" panose="02010600030101010101" pitchFamily="2" charset="-122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zh-CN" sz="2000" dirty="0">
              <a:latin typeface="Angsana New" panose="02020603050405020304" pitchFamily="18" charset="-34"/>
              <a:ea typeface="SimSun" panose="02010600030101010101" pitchFamily="2" charset="-122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Class Activity</a:t>
            </a:r>
            <a:endParaRPr lang="en-GB" altLang="en-US" b="1" dirty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13125"/>
          </a:xfrm>
          <a:ln/>
        </p:spPr>
        <p:txBody>
          <a:bodyPr vert="horz" wrap="square" lIns="91440" tIns="45720" rIns="91440" bIns="45720" anchor="t"/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dirty="0"/>
              <a:t>What are your expectations from this module?</a:t>
            </a:r>
            <a:endParaRPr lang="en-GB" altLang="en-US" dirty="0"/>
          </a:p>
          <a:p>
            <a:pPr marL="0" indent="0" algn="just" eaLnBrk="1" hangingPunct="1">
              <a:lnSpc>
                <a:spcPct val="80000"/>
              </a:lnSpc>
              <a:buNone/>
            </a:pPr>
            <a:endParaRPr lang="en-GB" altLang="en-US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dirty="0"/>
              <a:t>Prepare a list of topics that you would expect to learn from this module.</a:t>
            </a:r>
            <a:endParaRPr lang="en-GB" altLang="en-US" dirty="0"/>
          </a:p>
          <a:p>
            <a:pPr marL="0" indent="0" algn="just" eaLnBrk="1" hangingPunct="1">
              <a:lnSpc>
                <a:spcPct val="80000"/>
              </a:lnSpc>
              <a:buNone/>
            </a:pPr>
            <a:endParaRPr lang="en-GB" altLang="en-US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dirty="0"/>
              <a:t>Share it with the class and see what others came up with</a:t>
            </a:r>
            <a:endParaRPr lang="en-GB" altLang="en-US" dirty="0"/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zh-CN" sz="2000" dirty="0">
              <a:latin typeface="Angsana New" panose="02020603050405020304" pitchFamily="18" charset="-34"/>
              <a:ea typeface="SimSun" panose="02010600030101010101" pitchFamily="2" charset="-122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dirty="0"/>
              <a:t>Scheme of Work</a:t>
            </a:r>
            <a:endParaRPr lang="en-GB" alt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</p:nvPr>
        </p:nvGraphicFramePr>
        <p:xfrm>
          <a:off x="0" y="1417638"/>
          <a:ext cx="9144000" cy="5981700"/>
        </p:xfrm>
        <a:graphic>
          <a:graphicData uri="http://schemas.openxmlformats.org/drawingml/2006/table">
            <a:tbl>
              <a:tblPr>
                <a:tableStyleId>{8FD4443E-F989-4FC4-A0C8-D5A2AF1F390B}</a:tableStyleId>
              </a:tblPr>
              <a:tblGrid>
                <a:gridCol w="1899920"/>
                <a:gridCol w="7244080"/>
              </a:tblGrid>
              <a:tr h="65436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>
                          <a:effectLst/>
                        </a:rPr>
                        <a:t>Week 1</a:t>
                      </a:r>
                      <a:endParaRPr lang="en-GB" sz="2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 dirty="0">
                          <a:effectLst/>
                        </a:rPr>
                        <a:t>Introduction to Hospitality industry &amp; the module</a:t>
                      </a:r>
                      <a:endParaRPr lang="en-GB" sz="25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</a:tr>
              <a:tr h="1007797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>
                          <a:effectLst/>
                        </a:rPr>
                        <a:t>Week 2</a:t>
                      </a:r>
                      <a:endParaRPr lang="en-GB" sz="2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 dirty="0">
                          <a:effectLst/>
                        </a:rPr>
                        <a:t>Market analysis of different sectors in Hospitality Industry</a:t>
                      </a:r>
                      <a:endParaRPr lang="en-GB" sz="2500" u="none" strike="noStrike" dirty="0">
                        <a:effectLst/>
                      </a:endParaRPr>
                    </a:p>
                  </a:txBody>
                  <a:tcPr marL="9525" marR="9525" marT="9859" marB="0" anchor="ctr"/>
                </a:tc>
              </a:tr>
              <a:tr h="508208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>
                          <a:effectLst/>
                        </a:rPr>
                        <a:t>Week 3</a:t>
                      </a:r>
                      <a:endParaRPr lang="en-GB" sz="2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 dirty="0">
                          <a:effectLst/>
                        </a:rPr>
                        <a:t>Customer care &amp; Historical development</a:t>
                      </a:r>
                      <a:endParaRPr lang="en-GB" sz="2500" u="none" strike="noStrike" dirty="0">
                        <a:effectLst/>
                      </a:endParaRPr>
                    </a:p>
                  </a:txBody>
                  <a:tcPr marL="9525" marR="9525" marT="9859" marB="0" anchor="ctr"/>
                </a:tc>
              </a:tr>
              <a:tr h="1007797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 dirty="0">
                          <a:effectLst/>
                        </a:rPr>
                        <a:t>Week 4</a:t>
                      </a:r>
                      <a:endParaRPr lang="en-GB" sz="25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 dirty="0">
                          <a:effectLst/>
                        </a:rPr>
                        <a:t>Identifying consumer demand &amp; market segments for hospitality products</a:t>
                      </a:r>
                      <a:endParaRPr lang="en-GB" sz="25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</a:tr>
              <a:tr h="508208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>
                          <a:effectLst/>
                        </a:rPr>
                        <a:t>Week 5</a:t>
                      </a:r>
                      <a:endParaRPr lang="en-GB" sz="2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 dirty="0">
                          <a:effectLst/>
                        </a:rPr>
                        <a:t>Hospitality skills requirement</a:t>
                      </a:r>
                      <a:endParaRPr lang="en-GB" sz="25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</a:tr>
              <a:tr h="572340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>
                          <a:effectLst/>
                        </a:rPr>
                        <a:t>Week 6</a:t>
                      </a:r>
                      <a:endParaRPr lang="en-GB" sz="2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 dirty="0">
                          <a:effectLst/>
                        </a:rPr>
                        <a:t>Operational issues &amp; Systems for provision</a:t>
                      </a:r>
                      <a:endParaRPr lang="en-GB" sz="25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</a:tr>
              <a:tr h="624551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>
                          <a:effectLst/>
                        </a:rPr>
                        <a:t>Week 7</a:t>
                      </a:r>
                      <a:endParaRPr lang="en-GB" sz="2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 dirty="0">
                          <a:effectLst/>
                        </a:rPr>
                        <a:t>Changing industry &amp; social media influence </a:t>
                      </a:r>
                      <a:endParaRPr lang="en-GB" sz="25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</a:tr>
              <a:tr h="508208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>
                          <a:effectLst/>
                        </a:rPr>
                        <a:t>Week 8</a:t>
                      </a:r>
                      <a:endParaRPr lang="en-GB" sz="2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 dirty="0">
                          <a:effectLst/>
                        </a:rPr>
                        <a:t>Importance of Guest services</a:t>
                      </a:r>
                      <a:endParaRPr lang="en-GB" sz="25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</a:tr>
              <a:tr h="508208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>
                          <a:effectLst/>
                        </a:rPr>
                        <a:t>Week 9</a:t>
                      </a:r>
                      <a:endParaRPr lang="en-GB" sz="2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500" u="none" strike="noStrike" dirty="0">
                          <a:effectLst/>
                        </a:rPr>
                        <a:t>Revision</a:t>
                      </a:r>
                      <a:endParaRPr lang="en-GB" sz="25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859" marB="0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dirty="0"/>
              <a:t>Scheme of Work</a:t>
            </a:r>
            <a:endParaRPr lang="en-GB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319588"/>
          </a:xfrm>
          <a:ln/>
        </p:spPr>
        <p:txBody>
          <a:bodyPr vert="horz" wrap="square" lIns="91440" tIns="45720" rIns="91440" bIns="45720" anchor="t"/>
          <a:p>
            <a:pPr marL="0" indent="0" eaLnBrk="1" hangingPunct="1">
              <a:buNone/>
            </a:pPr>
            <a:r>
              <a:rPr lang="en-GB" altLang="en-US" sz="3600" b="1" dirty="0"/>
              <a:t>Block Teaching ( 4 hours) </a:t>
            </a:r>
            <a:r>
              <a:rPr lang="en-GB" altLang="en-US" sz="2000" b="1" dirty="0"/>
              <a:t>- </a:t>
            </a:r>
            <a:endParaRPr lang="en-GB" altLang="en-US" sz="2000" b="1" dirty="0"/>
          </a:p>
          <a:p>
            <a:pPr marL="0" indent="0" eaLnBrk="1" hangingPunct="1">
              <a:buFont typeface="Wingdings" panose="05000000000000000000" pitchFamily="2" charset="2"/>
              <a:buChar char="Ø"/>
            </a:pPr>
            <a:r>
              <a:rPr lang="en-GB" altLang="en-US" dirty="0"/>
              <a:t>Lectures</a:t>
            </a:r>
            <a:endParaRPr lang="en-GB" altLang="en-US" dirty="0"/>
          </a:p>
          <a:p>
            <a:pPr marL="0" indent="0" eaLnBrk="1" hangingPunct="1">
              <a:buFont typeface="Wingdings" panose="05000000000000000000" pitchFamily="2" charset="2"/>
              <a:buChar char="Ø"/>
            </a:pPr>
            <a:r>
              <a:rPr lang="en-GB" altLang="en-US" dirty="0"/>
              <a:t>Interactional seminars,</a:t>
            </a:r>
            <a:endParaRPr lang="en-GB" altLang="en-US" dirty="0"/>
          </a:p>
          <a:p>
            <a:pPr marL="0" indent="0" eaLnBrk="1" hangingPunct="1">
              <a:buFont typeface="Wingdings" panose="05000000000000000000" pitchFamily="2" charset="2"/>
              <a:buChar char="Ø"/>
            </a:pPr>
            <a:r>
              <a:rPr lang="en-GB" altLang="en-US" dirty="0"/>
              <a:t>Tutorials, and Workshops</a:t>
            </a:r>
            <a:endParaRPr lang="en-GB" altLang="en-US" dirty="0"/>
          </a:p>
          <a:p>
            <a:pPr marL="0" indent="0" eaLnBrk="1" hangingPunct="1">
              <a:buFont typeface="Wingdings" panose="05000000000000000000" pitchFamily="2" charset="2"/>
              <a:buChar char="Ø"/>
            </a:pPr>
            <a:r>
              <a:rPr lang="en-GB" altLang="en-US" dirty="0"/>
              <a:t>Individual/group in-class activities</a:t>
            </a:r>
            <a:endParaRPr lang="en-GB" altLang="en-US" dirty="0"/>
          </a:p>
          <a:p>
            <a:pPr marL="0" indent="0" eaLnBrk="1" hangingPunct="1">
              <a:buFont typeface="Wingdings" panose="05000000000000000000" pitchFamily="2" charset="2"/>
              <a:buChar char="Ø"/>
            </a:pPr>
            <a:r>
              <a:rPr lang="en-GB" altLang="en-US" dirty="0"/>
              <a:t>Intermittent Break Times</a:t>
            </a:r>
            <a:endParaRPr lang="en-GB" altLang="en-US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0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9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8" end="6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62" end="8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87" end="1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24" end="14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Assessment</a:t>
            </a:r>
            <a:endParaRPr lang="en-GB" alt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wrap="square" lIns="91440" tIns="45720" rIns="91440" bIns="45720" anchor="t"/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dirty="0"/>
              <a:t>Component 1 – </a:t>
            </a:r>
            <a:endParaRPr lang="en-GB" altLang="en-US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dirty="0"/>
              <a:t>Class Presentation (4 students per group). </a:t>
            </a:r>
            <a:r>
              <a:rPr lang="en-GB" altLang="en-US" dirty="0">
                <a:solidFill>
                  <a:srgbClr val="FF0000"/>
                </a:solidFill>
              </a:rPr>
              <a:t>TBC</a:t>
            </a:r>
            <a:endParaRPr lang="en-GB" altLang="en-US" dirty="0">
              <a:solidFill>
                <a:srgbClr val="FF0000"/>
              </a:solidFill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dirty="0"/>
              <a:t>Component 2 – </a:t>
            </a:r>
            <a:endParaRPr lang="en-GB" altLang="en-US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dirty="0"/>
              <a:t>2000 words writing essay to be submitted by </a:t>
            </a:r>
            <a:r>
              <a:rPr lang="en-GB" altLang="en-US" dirty="0">
                <a:solidFill>
                  <a:srgbClr val="FF0000"/>
                </a:solidFill>
              </a:rPr>
              <a:t>TBC</a:t>
            </a:r>
            <a:endParaRPr lang="en-GB" altLang="en-US" dirty="0">
              <a:solidFill>
                <a:srgbClr val="FF0000"/>
              </a:solidFill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dirty="0">
              <a:solidFill>
                <a:srgbClr val="FF0000"/>
              </a:solidFill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dirty="0"/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0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63" end="7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78" end="1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4338" name="Title 43009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dirty="0">
                <a:latin typeface="Georgia" panose="02040502050405020303" pitchFamily="18" charset="0"/>
              </a:rPr>
              <a:t>Defining the Hospitality Field </a:t>
            </a:r>
            <a:endParaRPr lang="en-US" altLang="en-US" dirty="0">
              <a:latin typeface="Georgia" panose="02040502050405020303" pitchFamily="18" charset="0"/>
            </a:endParaRPr>
          </a:p>
        </p:txBody>
      </p:sp>
      <p:sp>
        <p:nvSpPr>
          <p:cNvPr id="15363" name="Text Placeholder 43010"/>
          <p:cNvSpPr>
            <a:spLocks noGrp="1" noChangeArrowheads="1"/>
          </p:cNvSpPr>
          <p:nvPr>
            <p:ph idx="1"/>
          </p:nvPr>
        </p:nvSpPr>
        <p:spPr>
          <a:xfrm>
            <a:off x="323850" y="1579563"/>
            <a:ext cx="8229600" cy="39163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just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The hospitality field, by definition, is a service industry. Its task is to create shareholder wealth by servicing and satisfying guests. 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  <p:pic>
        <p:nvPicPr>
          <p:cNvPr id="14340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0713" y="2636838"/>
            <a:ext cx="8096250" cy="28590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5362" name="Title 43009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dirty="0">
                <a:latin typeface="Georgia" panose="02040502050405020303" pitchFamily="18" charset="0"/>
              </a:rPr>
              <a:t>Defining the Hospitality</a:t>
            </a:r>
            <a:endParaRPr lang="en-US" altLang="en-US" dirty="0">
              <a:latin typeface="Georgia" panose="02040502050405020303" pitchFamily="18" charset="0"/>
            </a:endParaRPr>
          </a:p>
        </p:txBody>
      </p:sp>
      <p:sp>
        <p:nvSpPr>
          <p:cNvPr id="15363" name="Text Placeholder 43010"/>
          <p:cNvSpPr>
            <a:spLocks noGrp="1" noChangeArrowheads="1"/>
          </p:cNvSpPr>
          <p:nvPr>
            <p:ph idx="1"/>
          </p:nvPr>
        </p:nvSpPr>
        <p:spPr>
          <a:xfrm>
            <a:off x="457200" y="1417638"/>
            <a:ext cx="8229600" cy="39163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just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Industry segments include, among others: hotels, restaurants, private clubs, managed food service, event planning, tourism related businesses, and travel providers.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just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More often than not, the product purchased is either intangible or the perceived quality of the product purchased is impacted by the service method in which it was received.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6386" name="Title 44033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dirty="0">
                <a:latin typeface="Georgia" panose="02040502050405020303" pitchFamily="18" charset="0"/>
              </a:rPr>
              <a:t>Defining the Hospitality</a:t>
            </a:r>
            <a:endParaRPr lang="en-US" altLang="en-US" dirty="0">
              <a:latin typeface="Georgia" panose="02040502050405020303" pitchFamily="18" charset="0"/>
            </a:endParaRPr>
          </a:p>
        </p:txBody>
      </p:sp>
      <p:sp>
        <p:nvSpPr>
          <p:cNvPr id="44035" name="Text Placeholder 4403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just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Langhorn (2004) noted that in hospitality, the service provider is “part of the product itself”. For guests to be satisfied, they not only must believe that they have received a valuable service for their dollar, but also feel valued and respected by the workers providing the service (Kernbach &amp; Schutte, 2005; Langhorn, 2004; Varca,2004; Winsted, 2000).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18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18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Scott-</a:t>
            </a:r>
            <a:r>
              <a:rPr kumimoji="0" lang="en-US" altLang="en-US" sz="18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Halsell</a:t>
            </a:r>
            <a:r>
              <a:rPr kumimoji="0" lang="en-US" altLang="en-US" sz="18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, Sheila A., Blum, Shane.C., &amp; Huffman, Lynn (2008): A</a:t>
            </a:r>
            <a:endParaRPr kumimoji="0" lang="en-US" altLang="en-US" sz="18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18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Study of Emotional Intelligence Levels in Hospitality Industry Professionals, Journal of Human Resources in Hospitality &amp; Tourism, Vol. 7(2), 135-152</a:t>
            </a:r>
            <a:endParaRPr kumimoji="0" lang="en-US" altLang="en-US" sz="18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18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18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17410" name="Picture 5632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0825" y="117475"/>
            <a:ext cx="8424863" cy="67405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8434" name="Title 45057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>
                <a:latin typeface="Georgia" panose="02040502050405020303" pitchFamily="18" charset="0"/>
              </a:rPr>
              <a:t>Defining the Hospitality</a:t>
            </a:r>
            <a:endParaRPr lang="en-US" altLang="en-US" b="1" dirty="0">
              <a:latin typeface="Georgia" panose="02040502050405020303" pitchFamily="18" charset="0"/>
            </a:endParaRPr>
          </a:p>
        </p:txBody>
      </p:sp>
      <p:sp>
        <p:nvSpPr>
          <p:cNvPr id="45059" name="Text Placeholder 45058"/>
          <p:cNvSpPr>
            <a:spLocks noGrp="1"/>
          </p:cNvSpPr>
          <p:nvPr>
            <p:ph idx="1"/>
          </p:nvPr>
        </p:nvSpPr>
        <p:spPr>
          <a:xfrm>
            <a:off x="179388" y="1268413"/>
            <a:ext cx="8229600" cy="39163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1" i="0" u="sng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Hospitality is:</a:t>
            </a:r>
            <a:endParaRPr kumimoji="0" lang="en-US" altLang="en-US" sz="28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-"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 act of kindness in welcoming and looking after the basic needs of guests or strangers, mainly in relation to food, drink and accommodation;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-"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-"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refers to the relationship process between a guest and a host;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458" name="Title 45057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>
                <a:latin typeface="Georgia" panose="02040502050405020303" pitchFamily="18" charset="0"/>
              </a:rPr>
              <a:t>Defining the Hospitality</a:t>
            </a:r>
            <a:endParaRPr lang="en-US" altLang="en-US" b="1" dirty="0">
              <a:latin typeface="Georgia" panose="02040502050405020303" pitchFamily="18" charset="0"/>
            </a:endParaRPr>
          </a:p>
        </p:txBody>
      </p:sp>
      <p:sp>
        <p:nvSpPr>
          <p:cNvPr id="45059" name="Text Placeholder 45058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1" i="0" u="sng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Hospitality is:</a:t>
            </a:r>
            <a:endParaRPr kumimoji="0" lang="en-US" altLang="en-US" sz="28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-"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 reception and entertainment of guests, visitors, or strangers with liberality and goodwill (Oxford English Dictionary);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-"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-"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derived from the Latin word </a:t>
            </a:r>
            <a:r>
              <a:rPr kumimoji="0" lang="en-US" altLang="en-US" sz="28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hospitare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meaning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   to “receive as a guest”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0482" name="Title 4608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14387"/>
          </a:xfrm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dirty="0">
                <a:latin typeface="Georgia" panose="02040502050405020303" pitchFamily="18" charset="0"/>
              </a:rPr>
              <a:t>The Hospitality Industry</a:t>
            </a:r>
            <a:endParaRPr lang="en-US" altLang="en-US" dirty="0">
              <a:latin typeface="Georgia" panose="02040502050405020303" pitchFamily="18" charset="0"/>
            </a:endParaRPr>
          </a:p>
        </p:txBody>
      </p:sp>
      <p:sp>
        <p:nvSpPr>
          <p:cNvPr id="46083" name="Text Placeholder 46082"/>
          <p:cNvSpPr>
            <a:spLocks noGrp="1"/>
          </p:cNvSpPr>
          <p:nvPr>
            <p:ph idx="1"/>
          </p:nvPr>
        </p:nvSpPr>
        <p:spPr>
          <a:xfrm>
            <a:off x="0" y="1268413"/>
            <a:ext cx="8964613" cy="4248150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1" i="0" u="sng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 Hospitality Industry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include the companies or organizations which provide food and/or drink and/or accommodation to people who are away from home.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0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0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12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http://www.edb.gov.hk/FileManager/EN/Content_6371/Introduction_to_Hospitality_Eng.pdf</a:t>
            </a:r>
            <a:endParaRPr kumimoji="0" lang="en-US" altLang="en-US" sz="12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2698750" marR="0" lvl="4" indent="-2286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2698750" marR="0" lvl="4" indent="-2286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484" name="Picture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25" y="2994025"/>
            <a:ext cx="4014788" cy="23399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485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8" y="3003550"/>
            <a:ext cx="4948237" cy="23304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1506" name="Title 57345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dirty="0">
                <a:latin typeface="Georgia" panose="02040502050405020303" pitchFamily="18" charset="0"/>
              </a:rPr>
              <a:t>Hospitality Industry</a:t>
            </a:r>
            <a:endParaRPr lang="en-US" altLang="en-US" dirty="0">
              <a:latin typeface="Georgia" panose="02040502050405020303" pitchFamily="18" charset="0"/>
            </a:endParaRPr>
          </a:p>
        </p:txBody>
      </p:sp>
      <p:sp>
        <p:nvSpPr>
          <p:cNvPr id="57347" name="Text Placeholder 5734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1" i="0" u="sng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 hospitality and tourism industry (H&amp;T industry)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</a:t>
            </a:r>
            <a:r>
              <a:rPr kumimoji="0" lang="en-US" altLang="en-US" sz="28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meets the needs of people with kindness and goodwill while they are away from their homes. </a:t>
            </a:r>
            <a:endParaRPr kumimoji="0" lang="en-US" altLang="en-US" sz="28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 H&amp;T industry has four service sectors: food and beverage, lodging, recreation, and travel and tourism.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16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http://www.montana.edu/hhunts/MAFCS WEBSITE DEVELOPED 2008/MAFCS 2007 Student Lesson Plans/Unit Plan- adobe files/Lesson 1 Intro to H T Lesson Plan.pdf</a:t>
            </a:r>
            <a:endParaRPr kumimoji="0" lang="en-US" altLang="en-US" sz="16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2530" name="Title 58369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>
                <a:latin typeface="Georgia" panose="02040502050405020303" pitchFamily="18" charset="0"/>
              </a:rPr>
              <a:t>The Hospitality Industry</a:t>
            </a:r>
            <a:endParaRPr lang="en-US" altLang="en-US" b="1" dirty="0">
              <a:latin typeface="Georgia" panose="02040502050405020303" pitchFamily="18" charset="0"/>
            </a:endParaRPr>
          </a:p>
        </p:txBody>
      </p:sp>
      <p:sp>
        <p:nvSpPr>
          <p:cNvPr id="58371" name="Text Placeholder 58370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-"/>
              <a:defRPr/>
            </a:pPr>
            <a:r>
              <a:rPr kumimoji="0" lang="en-US" altLang="en-US" sz="2800" b="1" i="0" u="sng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 H&amp;T industry is about Service.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 industry provides service to people when they are away from their homes, and sometimes even when they are home.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For example, home delivery of food would be part of the hospitality industry as would a masseuse that does home visits or a cook that does at-home cooking lessons or catering.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3554" name="Title 59393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>
                <a:latin typeface="Georgia" panose="02040502050405020303" pitchFamily="18" charset="0"/>
              </a:rPr>
              <a:t>The Hospitality Industry</a:t>
            </a:r>
            <a:endParaRPr lang="en-US" altLang="en-US" b="1" dirty="0">
              <a:latin typeface="Georgia" panose="02040502050405020303" pitchFamily="18" charset="0"/>
            </a:endParaRPr>
          </a:p>
        </p:txBody>
      </p:sp>
      <p:sp>
        <p:nvSpPr>
          <p:cNvPr id="59395" name="Text Placeholder 5939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-"/>
              <a:defRPr/>
            </a:pPr>
            <a:r>
              <a:rPr kumimoji="0" lang="en-US" altLang="en-US" sz="2800" b="1" i="0" u="sng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 H&amp;T industry is about diversity.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There are small, large, privately owned, and publicly owned businesses.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There are people of every socioeconomic class, cultural background, race, age, and religion involved with H&amp;T, both in providing and receiving the services.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4578" name="Title 59393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>
                <a:latin typeface="Georgia" panose="02040502050405020303" pitchFamily="18" charset="0"/>
              </a:rPr>
              <a:t>The Hospitality Industry</a:t>
            </a:r>
            <a:endParaRPr lang="en-US" altLang="en-US" b="1" dirty="0">
              <a:latin typeface="Georgia" panose="02040502050405020303" pitchFamily="18" charset="0"/>
            </a:endParaRPr>
          </a:p>
        </p:txBody>
      </p:sp>
      <p:sp>
        <p:nvSpPr>
          <p:cNvPr id="59395" name="Text Placeholder 5939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-"/>
              <a:defRPr/>
            </a:pPr>
            <a:r>
              <a:rPr kumimoji="0" lang="en-US" altLang="en-US" sz="2800" b="1" i="0" u="sng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 H&amp;T industry is about diversity.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 H&amp;T industry reaches every corner of the globe, while providing jobs, entertainment, food, transportation, and a place to sleep.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5602" name="Title 60417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>
                <a:latin typeface="Georgia" panose="02040502050405020303" pitchFamily="18" charset="0"/>
              </a:rPr>
              <a:t>The Hospitality Industry</a:t>
            </a:r>
            <a:endParaRPr lang="en-US" altLang="en-US" b="1" dirty="0">
              <a:latin typeface="Georgia" panose="02040502050405020303" pitchFamily="18" charset="0"/>
            </a:endParaRPr>
          </a:p>
        </p:txBody>
      </p:sp>
      <p:sp>
        <p:nvSpPr>
          <p:cNvPr id="60419" name="Text Placeholder 60418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700" b="1" i="0" u="sng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 H&amp;T industry is about Entrepreneurs.</a:t>
            </a: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</a:t>
            </a:r>
            <a:endParaRPr kumimoji="0" lang="en-US" altLang="en-US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just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-"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 H&amp;T industry is full of businesses that serve people and are owned by a single person or family.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just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-"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This means not only are there many H&amp;T jobs working for someone else, there is a lot of H&amp;T opportunity to work for yourself.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-"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6626" name="Title 60417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>
                <a:latin typeface="Georgia" panose="02040502050405020303" pitchFamily="18" charset="0"/>
              </a:rPr>
              <a:t>The Hospitality Industry</a:t>
            </a:r>
            <a:endParaRPr lang="en-US" altLang="en-US" b="1" dirty="0">
              <a:latin typeface="Georgia" panose="02040502050405020303" pitchFamily="18" charset="0"/>
            </a:endParaRPr>
          </a:p>
        </p:txBody>
      </p:sp>
      <p:sp>
        <p:nvSpPr>
          <p:cNvPr id="60419" name="Text Placeholder 60418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1" i="0" u="sng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 H&amp;T industry is about Entrepreneurs.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-"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Worldwide examples of entrepreneurs creating small businesses that became big business are: McDonalds, Marriott hotels, Holiday Inn hotels, Albertsons food stores, and Southwest Airlines.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7650" name="Title 6144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>
                <a:latin typeface="Georgia" panose="02040502050405020303" pitchFamily="18" charset="0"/>
              </a:rPr>
              <a:t>The Hospitality Industry</a:t>
            </a:r>
            <a:endParaRPr lang="en-US" altLang="en-US" b="1" dirty="0">
              <a:latin typeface="Georgia" panose="02040502050405020303" pitchFamily="18" charset="0"/>
            </a:endParaRPr>
          </a:p>
        </p:txBody>
      </p:sp>
      <p:sp>
        <p:nvSpPr>
          <p:cNvPr id="61443" name="Text Placeholder 6144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-"/>
              <a:defRPr/>
            </a:pPr>
            <a:r>
              <a:rPr kumimoji="0" lang="en-US" altLang="en-US" sz="2800" b="1" i="0" u="sng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 hospitality industry is complex.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 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It covers a wide range of jobs, locations, activities, and economic brackets.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eorgia" panose="02040502050405020303" pitchFamily="18" charset="0"/>
                <a:ea typeface="+mn-ea"/>
                <a:cs typeface="+mn-cs"/>
              </a:rPr>
              <a:t>There are four sectors of the hospitality industry: food and beverage, lodging, recreation, and travel and tourism.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rgia" panose="02040502050405020303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8674" name="Title 6246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>
                <a:latin typeface="Georgia" panose="02040502050405020303" pitchFamily="18" charset="0"/>
              </a:rPr>
              <a:t>The Hospitality Industry</a:t>
            </a:r>
            <a:endParaRPr lang="en-US" altLang="en-US" b="1" dirty="0">
              <a:latin typeface="Georgia" panose="02040502050405020303" pitchFamily="18" charset="0"/>
            </a:endParaRPr>
          </a:p>
        </p:txBody>
      </p:sp>
      <p:sp>
        <p:nvSpPr>
          <p:cNvPr id="28675" name="Text Placeholder 62466"/>
          <p:cNvSpPr>
            <a:spLocks noGrp="1"/>
          </p:cNvSpPr>
          <p:nvPr>
            <p:ph idx="1"/>
          </p:nvPr>
        </p:nvSpPr>
        <p:spPr>
          <a:xfrm>
            <a:off x="949325" y="1150938"/>
            <a:ext cx="7943850" cy="5086350"/>
          </a:xfrm>
          <a:ln/>
        </p:spPr>
        <p:txBody>
          <a:bodyPr vert="horz" wrap="square" lIns="91440" tIns="45720" rIns="91440" bIns="45720" anchor="t"/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US" altLang="en-US" sz="2800" dirty="0">
                <a:latin typeface="Georgia" panose="02040502050405020303" pitchFamily="18" charset="0"/>
              </a:rPr>
              <a:t>- The </a:t>
            </a:r>
            <a:r>
              <a:rPr lang="en-US" altLang="en-US" sz="2800" b="1" dirty="0">
                <a:latin typeface="Georgia" panose="02040502050405020303" pitchFamily="18" charset="0"/>
              </a:rPr>
              <a:t>food and beverage industry</a:t>
            </a:r>
            <a:r>
              <a:rPr lang="en-US" altLang="en-US" sz="2800" dirty="0">
                <a:latin typeface="Georgia" panose="02040502050405020303" pitchFamily="18" charset="0"/>
              </a:rPr>
              <a:t>, also known as the </a:t>
            </a:r>
            <a:r>
              <a:rPr lang="en-US" altLang="en-US" sz="2800" b="1" dirty="0">
                <a:latin typeface="Georgia" panose="02040502050405020303" pitchFamily="18" charset="0"/>
              </a:rPr>
              <a:t>foodservice industry</a:t>
            </a:r>
            <a:r>
              <a:rPr lang="en-US" altLang="en-US" sz="2800" dirty="0">
                <a:latin typeface="Georgia" panose="02040502050405020303" pitchFamily="18" charset="0"/>
              </a:rPr>
              <a:t>, </a:t>
            </a:r>
            <a:r>
              <a:rPr lang="en-US" altLang="en-US" sz="2800" i="1" dirty="0">
                <a:latin typeface="Georgia" panose="02040502050405020303" pitchFamily="18" charset="0"/>
              </a:rPr>
              <a:t>consists of businesses that prepare food for customers. </a:t>
            </a:r>
            <a:r>
              <a:rPr lang="en-US" altLang="en-US" sz="2800" dirty="0">
                <a:latin typeface="Georgia" panose="02040502050405020303" pitchFamily="18" charset="0"/>
              </a:rPr>
              <a:t>The number of people employed in foodservice industry is expected to double by 2015 to approximately 22 million people.</a:t>
            </a:r>
            <a:endParaRPr lang="en-US" altLang="en-US" sz="2800" dirty="0">
              <a:latin typeface="Georgia" panose="02040502050405020303" pitchFamily="18" charset="0"/>
            </a:endParaRPr>
          </a:p>
          <a:p>
            <a:pPr marL="0" indent="0" algn="just" eaLnBrk="1" hangingPunct="1">
              <a:lnSpc>
                <a:spcPct val="80000"/>
              </a:lnSpc>
              <a:buNone/>
            </a:pPr>
            <a:endParaRPr lang="en-US" altLang="en-US" sz="2800" dirty="0">
              <a:latin typeface="Georgia" panose="02040502050405020303" pitchFamily="18" charset="0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sz="2800" dirty="0">
              <a:latin typeface="Georgia" panose="02040502050405020303" pitchFamily="18" charset="0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sz="2400" dirty="0">
              <a:latin typeface="Georgia" panose="02040502050405020303" pitchFamily="18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9698" name="Title 6246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>
                <a:latin typeface="Georgia" panose="02040502050405020303" pitchFamily="18" charset="0"/>
              </a:rPr>
              <a:t>The Hospitality Industry</a:t>
            </a:r>
            <a:endParaRPr lang="en-US" altLang="en-US" b="1" dirty="0">
              <a:latin typeface="Georgia" panose="02040502050405020303" pitchFamily="18" charset="0"/>
            </a:endParaRPr>
          </a:p>
        </p:txBody>
      </p:sp>
      <p:sp>
        <p:nvSpPr>
          <p:cNvPr id="29699" name="Text Placeholder 62466"/>
          <p:cNvSpPr>
            <a:spLocks noGrp="1"/>
          </p:cNvSpPr>
          <p:nvPr>
            <p:ph idx="1"/>
          </p:nvPr>
        </p:nvSpPr>
        <p:spPr>
          <a:xfrm>
            <a:off x="949325" y="1150938"/>
            <a:ext cx="7943850" cy="5086350"/>
          </a:xfrm>
          <a:ln/>
        </p:spPr>
        <p:txBody>
          <a:bodyPr vert="horz" wrap="square" lIns="91440" tIns="45720" rIns="91440" bIns="45720" anchor="t"/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US" altLang="en-US" sz="2800" b="1" dirty="0">
                <a:latin typeface="Georgia" panose="02040502050405020303" pitchFamily="18" charset="0"/>
              </a:rPr>
              <a:t>- Lodging</a:t>
            </a:r>
            <a:r>
              <a:rPr lang="en-US" altLang="en-US" sz="2800" dirty="0">
                <a:latin typeface="Georgia" panose="02040502050405020303" pitchFamily="18" charset="0"/>
              </a:rPr>
              <a:t>, also known as </a:t>
            </a:r>
            <a:r>
              <a:rPr lang="en-US" altLang="en-US" sz="2800" b="1" dirty="0">
                <a:latin typeface="Georgia" panose="02040502050405020303" pitchFamily="18" charset="0"/>
              </a:rPr>
              <a:t>accommodation</a:t>
            </a:r>
            <a:r>
              <a:rPr lang="en-US" altLang="en-US" sz="2800" dirty="0">
                <a:latin typeface="Georgia" panose="02040502050405020303" pitchFamily="18" charset="0"/>
              </a:rPr>
              <a:t>, </a:t>
            </a:r>
            <a:r>
              <a:rPr lang="en-US" altLang="en-US" sz="2800" i="1" dirty="0">
                <a:latin typeface="Georgia" panose="02040502050405020303" pitchFamily="18" charset="0"/>
              </a:rPr>
              <a:t>is a place to sleep for one or more nights</a:t>
            </a:r>
            <a:r>
              <a:rPr lang="en-US" altLang="en-US" sz="2800" dirty="0">
                <a:latin typeface="Georgia" panose="02040502050405020303" pitchFamily="18" charset="0"/>
              </a:rPr>
              <a:t>. A business in the lodging industry provides a place for people to sleep overnight. It can be one of many sleeping places such as a fancy hotel, a youth hostel, an elder hostel, a campground, or highway side motel.</a:t>
            </a:r>
            <a:endParaRPr lang="en-US" altLang="en-US" sz="2800" dirty="0">
              <a:latin typeface="Georgia" panose="02040502050405020303" pitchFamily="18" charset="0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sz="2800" dirty="0">
              <a:latin typeface="Georgia" panose="02040502050405020303" pitchFamily="18" charset="0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sz="2800" dirty="0">
              <a:latin typeface="Georgia" panose="02040502050405020303" pitchFamily="18" charset="0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sz="2400" dirty="0">
              <a:latin typeface="Georgia" panose="02040502050405020303" pitchFamily="18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0722" name="Title 65537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>
                <a:latin typeface="Georgia" panose="02040502050405020303" pitchFamily="18" charset="0"/>
              </a:rPr>
              <a:t>The Hospitality Industry</a:t>
            </a:r>
            <a:endParaRPr lang="en-US" altLang="en-US" b="1" dirty="0">
              <a:latin typeface="Georgia" panose="02040502050405020303" pitchFamily="18" charset="0"/>
            </a:endParaRPr>
          </a:p>
        </p:txBody>
      </p:sp>
      <p:sp>
        <p:nvSpPr>
          <p:cNvPr id="30723" name="Text Placeholder 65538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wrap="square" lIns="91440" tIns="45720" rIns="91440" bIns="45720" anchor="t"/>
          <a:p>
            <a:pPr algn="just" eaLnBrk="1" hangingPunct="1">
              <a:lnSpc>
                <a:spcPct val="80000"/>
              </a:lnSpc>
              <a:buFontTx/>
              <a:buChar char="-"/>
            </a:pPr>
            <a:r>
              <a:rPr lang="en-US" altLang="en-US" sz="2800" b="1" dirty="0">
                <a:latin typeface="Georgia" panose="02040502050405020303" pitchFamily="18" charset="0"/>
              </a:rPr>
              <a:t>Recreation </a:t>
            </a:r>
            <a:r>
              <a:rPr lang="en-US" altLang="en-US" sz="2800" dirty="0">
                <a:latin typeface="Georgia" panose="02040502050405020303" pitchFamily="18" charset="0"/>
              </a:rPr>
              <a:t>is </a:t>
            </a:r>
            <a:r>
              <a:rPr lang="en-US" altLang="en-US" sz="2800" i="1" dirty="0">
                <a:latin typeface="Georgia" panose="02040502050405020303" pitchFamily="18" charset="0"/>
              </a:rPr>
              <a:t>any activity that people do for rest, relaxation, and enjoyment. </a:t>
            </a:r>
            <a:r>
              <a:rPr lang="en-US" altLang="en-US" sz="2800" dirty="0">
                <a:latin typeface="Georgia" panose="02040502050405020303" pitchFamily="18" charset="0"/>
              </a:rPr>
              <a:t>The goal of recreation is to refresh a person’s body and mind. Any business that provides an activity for rest, relaxation, and enjoyment in order to refresh a person’s body and mind is in the recreation business. </a:t>
            </a:r>
            <a:endParaRPr lang="en-US" altLang="en-US" sz="2800" dirty="0">
              <a:latin typeface="Georgia" panose="02040502050405020303" pitchFamily="18" charset="0"/>
            </a:endParaRPr>
          </a:p>
          <a:p>
            <a:pPr eaLnBrk="1" hangingPunct="1">
              <a:lnSpc>
                <a:spcPct val="80000"/>
              </a:lnSpc>
              <a:buFontTx/>
              <a:buChar char="-"/>
            </a:pPr>
            <a:endParaRPr lang="en-US" altLang="en-US" sz="2800" dirty="0">
              <a:latin typeface="Georgia" panose="02040502050405020303" pitchFamily="18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1746" name="Title 65537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>
                <a:latin typeface="Georgia" panose="02040502050405020303" pitchFamily="18" charset="0"/>
              </a:rPr>
              <a:t>The Hospitality Industry</a:t>
            </a:r>
            <a:endParaRPr lang="en-US" altLang="en-US" b="1" dirty="0">
              <a:latin typeface="Georgia" panose="02040502050405020303" pitchFamily="18" charset="0"/>
            </a:endParaRPr>
          </a:p>
        </p:txBody>
      </p:sp>
      <p:sp>
        <p:nvSpPr>
          <p:cNvPr id="31747" name="Text Placeholder 65538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wrap="square" lIns="91440" tIns="45720" rIns="91440" bIns="45720" anchor="t"/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US" altLang="en-US" sz="2800" b="1" dirty="0">
                <a:latin typeface="Georgia" panose="02040502050405020303" pitchFamily="18" charset="0"/>
              </a:rPr>
              <a:t>- Recreation </a:t>
            </a:r>
            <a:r>
              <a:rPr lang="en-US" altLang="en-US" sz="2800" dirty="0">
                <a:latin typeface="Georgia" panose="02040502050405020303" pitchFamily="18" charset="0"/>
              </a:rPr>
              <a:t>businesses are incredibly diverse because people have varying ideas on what activities they participate in for rest, relaxation and enjoyment. There are four general types of recreation businesses: entertainment, attractions, spectator sports, and participatory sports.</a:t>
            </a:r>
            <a:endParaRPr lang="en-US" altLang="en-US" sz="2800" dirty="0">
              <a:latin typeface="Georgia" panose="02040502050405020303" pitchFamily="18" charset="0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sz="2800" dirty="0">
              <a:latin typeface="Georgia" panose="02040502050405020303" pitchFamily="18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2770" name="Title 6656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>
                <a:latin typeface="Georgia" panose="02040502050405020303" pitchFamily="18" charset="0"/>
              </a:rPr>
              <a:t>The Hospitality Industry</a:t>
            </a:r>
            <a:endParaRPr lang="en-US" altLang="en-US" b="1" dirty="0">
              <a:latin typeface="Georgia" panose="02040502050405020303" pitchFamily="18" charset="0"/>
            </a:endParaRPr>
          </a:p>
        </p:txBody>
      </p:sp>
      <p:sp>
        <p:nvSpPr>
          <p:cNvPr id="32771" name="Text Placeholder 6656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wrap="square" lIns="91440" tIns="45720" rIns="91440" bIns="45720" anchor="t"/>
          <a:p>
            <a:pPr marL="0" indent="0" algn="just" eaLnBrk="1" hangingPunct="1">
              <a:buNone/>
            </a:pPr>
            <a:r>
              <a:rPr lang="en-US" altLang="en-US" sz="2800" dirty="0">
                <a:latin typeface="Georgia" panose="02040502050405020303" pitchFamily="18" charset="0"/>
              </a:rPr>
              <a:t>The </a:t>
            </a:r>
            <a:r>
              <a:rPr lang="en-US" altLang="en-US" sz="2800" b="1" dirty="0">
                <a:latin typeface="Georgia" panose="02040502050405020303" pitchFamily="18" charset="0"/>
              </a:rPr>
              <a:t>travel industry </a:t>
            </a:r>
            <a:r>
              <a:rPr lang="en-US" altLang="en-US" sz="2800" dirty="0">
                <a:latin typeface="Georgia" panose="02040502050405020303" pitchFamily="18" charset="0"/>
              </a:rPr>
              <a:t>is in the business of </a:t>
            </a:r>
            <a:r>
              <a:rPr lang="en-US" altLang="en-US" sz="2800" i="1" dirty="0">
                <a:latin typeface="Georgia" panose="02040502050405020303" pitchFamily="18" charset="0"/>
              </a:rPr>
              <a:t>moving people from place to place </a:t>
            </a:r>
            <a:r>
              <a:rPr lang="en-US" altLang="en-US" sz="2800" dirty="0">
                <a:latin typeface="Georgia" panose="02040502050405020303" pitchFamily="18" charset="0"/>
              </a:rPr>
              <a:t>while the </a:t>
            </a:r>
            <a:r>
              <a:rPr lang="en-US" altLang="en-US" sz="2800" b="1" dirty="0">
                <a:latin typeface="Georgia" panose="02040502050405020303" pitchFamily="18" charset="0"/>
              </a:rPr>
              <a:t>tourism industry </a:t>
            </a:r>
            <a:r>
              <a:rPr lang="en-US" altLang="en-US" sz="2800" i="1" dirty="0">
                <a:latin typeface="Georgia" panose="02040502050405020303" pitchFamily="18" charset="0"/>
              </a:rPr>
              <a:t>provides those people with services that promote travel and vacations. </a:t>
            </a:r>
            <a:endParaRPr lang="en-US" altLang="en-US" sz="2800" dirty="0">
              <a:latin typeface="Georgia" panose="02040502050405020303" pitchFamily="18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3794" name="Title 6656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b="1" dirty="0">
                <a:latin typeface="Georgia" panose="02040502050405020303" pitchFamily="18" charset="0"/>
              </a:rPr>
              <a:t>The Hospitality Industry</a:t>
            </a:r>
            <a:endParaRPr lang="en-US" altLang="en-US" b="1" dirty="0">
              <a:latin typeface="Georgia" panose="02040502050405020303" pitchFamily="18" charset="0"/>
            </a:endParaRPr>
          </a:p>
        </p:txBody>
      </p:sp>
      <p:sp>
        <p:nvSpPr>
          <p:cNvPr id="33795" name="Text Placeholder 6656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wrap="square" lIns="91440" tIns="45720" rIns="91440" bIns="45720" anchor="t"/>
          <a:p>
            <a:pPr marL="0" indent="0" algn="just" eaLnBrk="1" hangingPunct="1">
              <a:buNone/>
            </a:pPr>
            <a:r>
              <a:rPr lang="en-US" altLang="en-US" sz="2800" dirty="0">
                <a:latin typeface="Georgia" panose="02040502050405020303" pitchFamily="18" charset="0"/>
              </a:rPr>
              <a:t>The </a:t>
            </a:r>
            <a:r>
              <a:rPr lang="en-US" altLang="en-US" sz="2800" b="1" dirty="0">
                <a:latin typeface="Georgia" panose="02040502050405020303" pitchFamily="18" charset="0"/>
              </a:rPr>
              <a:t>travel industry </a:t>
            </a:r>
            <a:r>
              <a:rPr lang="en-US" altLang="en-US" sz="2800" dirty="0">
                <a:latin typeface="Georgia" panose="02040502050405020303" pitchFamily="18" charset="0"/>
              </a:rPr>
              <a:t>and the </a:t>
            </a:r>
            <a:r>
              <a:rPr lang="en-US" altLang="en-US" sz="2800" b="1" dirty="0">
                <a:latin typeface="Georgia" panose="02040502050405020303" pitchFamily="18" charset="0"/>
              </a:rPr>
              <a:t>tourism industry: </a:t>
            </a:r>
            <a:r>
              <a:rPr lang="en-US" altLang="en-US" sz="2800" dirty="0">
                <a:latin typeface="Georgia" panose="02040502050405020303" pitchFamily="18" charset="0"/>
              </a:rPr>
              <a:t>Busses, planes, cabs, boats, and passenger trains are all part of the travel industry while travel agencies, tour operators, cruise companies, convention planners, and visitors bureaus are all part of the tourism industry.</a:t>
            </a:r>
            <a:endParaRPr lang="en-US" altLang="en-US" sz="2800" dirty="0">
              <a:latin typeface="Georgia" panose="02040502050405020303" pitchFamily="18" charset="0"/>
            </a:endParaRPr>
          </a:p>
          <a:p>
            <a:pPr marL="0" indent="0" eaLnBrk="1" hangingPunct="1">
              <a:buNone/>
            </a:pPr>
            <a:endParaRPr lang="en-US" altLang="en-US" sz="2800" dirty="0">
              <a:latin typeface="Georgia" panose="02040502050405020303" pitchFamily="18" charset="0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sz="4000" b="1" dirty="0"/>
              <a:t>The Hospitality Industry at a Glance</a:t>
            </a:r>
            <a:endParaRPr lang="en-GB" altLang="en-US" sz="4000" b="1" dirty="0"/>
          </a:p>
        </p:txBody>
      </p:sp>
      <p:sp>
        <p:nvSpPr>
          <p:cNvPr id="34819" name="Content Placeholder 4"/>
          <p:cNvSpPr>
            <a:spLocks noGrp="1"/>
          </p:cNvSpPr>
          <p:nvPr>
            <p:ph idx="1"/>
          </p:nvPr>
        </p:nvSpPr>
        <p:spPr>
          <a:xfrm>
            <a:off x="84138" y="1196975"/>
            <a:ext cx="9059862" cy="4392613"/>
          </a:xfrm>
          <a:ln/>
        </p:spPr>
        <p:txBody>
          <a:bodyPr vert="horz" wrap="square" lIns="91440" tIns="45720" rIns="91440" bIns="45720" anchor="t"/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r>
              <a:rPr lang="en-GB" altLang="en-US" sz="2400" dirty="0"/>
              <a:t>                                                                             (Walker, 2007)</a:t>
            </a:r>
            <a:endParaRPr lang="en-GB" altLang="en-US" sz="2400" dirty="0"/>
          </a:p>
        </p:txBody>
      </p:sp>
      <p:pic>
        <p:nvPicPr>
          <p:cNvPr id="34820" name="Picture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1463" y="1196975"/>
            <a:ext cx="8601075" cy="41767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5842" name="Title 47105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b"/>
          <a:p>
            <a:pPr eaLnBrk="1" hangingPunct="1"/>
            <a:r>
              <a:rPr lang="en-US" altLang="en-US" dirty="0">
                <a:latin typeface="Georgia" panose="02040502050405020303" pitchFamily="18" charset="0"/>
              </a:rPr>
              <a:t>Activity 1</a:t>
            </a:r>
            <a:endParaRPr lang="en-US" altLang="en-US" dirty="0">
              <a:latin typeface="Georgia" panose="02040502050405020303" pitchFamily="18" charset="0"/>
            </a:endParaRPr>
          </a:p>
        </p:txBody>
      </p:sp>
      <p:sp>
        <p:nvSpPr>
          <p:cNvPr id="35843" name="Text Placeholder 4710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wrap="square" lIns="91440" tIns="45720" rIns="91440" bIns="45720" anchor="t"/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US" altLang="en-US" sz="2800" dirty="0">
                <a:latin typeface="Georgia" panose="02040502050405020303" pitchFamily="18" charset="0"/>
              </a:rPr>
              <a:t>1. What does the term hospitality mean to you? Give a definition for hospitality.</a:t>
            </a:r>
            <a:endParaRPr lang="en-US" altLang="en-US" sz="2800" dirty="0">
              <a:latin typeface="Georgia" panose="02040502050405020303" pitchFamily="18" charset="0"/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US" altLang="en-US" sz="2800" dirty="0">
                <a:latin typeface="Georgia" panose="02040502050405020303" pitchFamily="18" charset="0"/>
              </a:rPr>
              <a:t>2. What sections of the hospitality industry have you visited or used?</a:t>
            </a:r>
            <a:endParaRPr lang="en-US" altLang="en-US" sz="2800" dirty="0">
              <a:latin typeface="Georgia" panose="02040502050405020303" pitchFamily="18" charset="0"/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US" altLang="en-US" sz="2800" dirty="0">
                <a:latin typeface="Georgia" panose="02040502050405020303" pitchFamily="18" charset="0"/>
              </a:rPr>
              <a:t>3. Explain the different definitions or explanations for hospitality. How does hospitality impact on our lives?</a:t>
            </a:r>
            <a:endParaRPr lang="en-US" altLang="en-US" sz="2800" dirty="0">
              <a:latin typeface="Georgia" panose="02040502050405020303" pitchFamily="18" charset="0"/>
            </a:endParaRP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US" altLang="en-US" sz="2800" dirty="0">
                <a:latin typeface="Georgia" panose="02040502050405020303" pitchFamily="18" charset="0"/>
              </a:rPr>
              <a:t>4. Explain why do you think that this industry attracts visitors to </a:t>
            </a:r>
            <a:r>
              <a:rPr lang="en-GB" altLang="en-US" sz="2800" dirty="0">
                <a:latin typeface="Georgia" panose="02040502050405020303" pitchFamily="18" charset="0"/>
              </a:rPr>
              <a:t>Turkey and United Kingdom</a:t>
            </a:r>
            <a:r>
              <a:rPr lang="en-US" altLang="en-US" sz="2800" dirty="0">
                <a:latin typeface="Georgia" panose="02040502050405020303" pitchFamily="18" charset="0"/>
              </a:rPr>
              <a:t>.</a:t>
            </a:r>
            <a:endParaRPr lang="en-US" altLang="en-US" sz="2800" dirty="0">
              <a:latin typeface="Georgia" panose="02040502050405020303" pitchFamily="18" charset="0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sz="2800" dirty="0">
              <a:latin typeface="Georgia" panose="02040502050405020303" pitchFamily="18" charset="0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sz="2800" dirty="0">
              <a:latin typeface="Georgia" panose="02040502050405020303" pitchFamily="18" charset="0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dirty="0"/>
              <a:t>Next Session…..</a:t>
            </a:r>
            <a:endParaRPr lang="en-GB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  <a:ln/>
        </p:spPr>
        <p:txBody>
          <a:bodyPr vert="horz" wrap="square" lIns="91440" tIns="45720" rIns="91440" bIns="45720" anchor="t"/>
          <a:p>
            <a:pPr marL="0" indent="0" eaLnBrk="1" hangingPunct="1">
              <a:buNone/>
            </a:pPr>
            <a:r>
              <a:rPr lang="en-GB" altLang="en-US" sz="4000" dirty="0"/>
              <a:t>We will look at … </a:t>
            </a:r>
            <a:endParaRPr lang="en-GB" altLang="en-US" sz="4000" dirty="0"/>
          </a:p>
          <a:p>
            <a:pPr marL="0" indent="0" eaLnBrk="1" hangingPunct="1">
              <a:buNone/>
            </a:pPr>
            <a:endParaRPr lang="en-GB" altLang="en-US" sz="4000" dirty="0"/>
          </a:p>
          <a:p>
            <a:pPr marL="0" indent="0" eaLnBrk="1" hangingPunct="1">
              <a:buNone/>
            </a:pPr>
            <a:r>
              <a:rPr lang="en-GB" altLang="en-US" sz="4000" b="1" dirty="0"/>
              <a:t>Hospitality and Guest Services</a:t>
            </a:r>
            <a:endParaRPr lang="en-GB" altLang="en-US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0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0" end="5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wrap="square" lIns="91440" tIns="45720" rIns="91440" bIns="45720" anchor="ctr"/>
          <a:p>
            <a:pPr eaLnBrk="1" hangingPunct="1"/>
            <a:r>
              <a:rPr lang="en-GB" altLang="en-US" b="1" dirty="0"/>
              <a:t>Summary</a:t>
            </a:r>
            <a:endParaRPr lang="en-GB" altLang="en-US" b="1" dirty="0"/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08175" y="1417638"/>
            <a:ext cx="5791200" cy="42227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8079</Words>
  <Application>WPS Presentation</Application>
  <PresentationFormat>On-screen Show (4:3)</PresentationFormat>
  <Paragraphs>270</Paragraphs>
  <Slides>32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32</vt:i4>
      </vt:variant>
    </vt:vector>
  </HeadingPairs>
  <TitlesOfParts>
    <vt:vector size="43" baseType="lpstr">
      <vt:lpstr>Arial</vt:lpstr>
      <vt:lpstr>SimSun</vt:lpstr>
      <vt:lpstr>Wingdings</vt:lpstr>
      <vt:lpstr>Myriad Pro</vt:lpstr>
      <vt:lpstr>Segoe Print</vt:lpstr>
      <vt:lpstr>Calibri</vt:lpstr>
      <vt:lpstr>Angsana New</vt:lpstr>
      <vt:lpstr>Georgia</vt:lpstr>
      <vt:lpstr>Microsoft YaHei</vt:lpstr>
      <vt:lpstr>Arial Unicode MS</vt:lpstr>
      <vt:lpstr>20140311PresentationUWTSDTemplate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Changes MK</cp:lastModifiedBy>
  <cp:revision>219</cp:revision>
  <cp:lastPrinted>2019-01-22T10:50:00Z</cp:lastPrinted>
  <dcterms:created xsi:type="dcterms:W3CDTF">2015-04-14T15:21:00Z</dcterms:created>
  <dcterms:modified xsi:type="dcterms:W3CDTF">2019-10-19T22:38:06Z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KSOProductBuildVer">
    <vt:lpwstr>1033-11.2.0.8991</vt:lpwstr>
  </property>
</Properties>
</file>