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342" r:id="rId2"/>
    <p:sldId id="313" r:id="rId3"/>
    <p:sldId id="264" r:id="rId4"/>
    <p:sldId id="269" r:id="rId5"/>
    <p:sldId id="272" r:id="rId6"/>
    <p:sldId id="343" r:id="rId7"/>
    <p:sldId id="266" r:id="rId8"/>
    <p:sldId id="344" r:id="rId9"/>
    <p:sldId id="273" r:id="rId10"/>
    <p:sldId id="290" r:id="rId11"/>
    <p:sldId id="294" r:id="rId12"/>
    <p:sldId id="295" r:id="rId13"/>
    <p:sldId id="296" r:id="rId14"/>
    <p:sldId id="299" r:id="rId15"/>
    <p:sldId id="317" r:id="rId16"/>
    <p:sldId id="297" r:id="rId17"/>
    <p:sldId id="300" r:id="rId18"/>
    <p:sldId id="341" r:id="rId19"/>
    <p:sldId id="308" r:id="rId20"/>
    <p:sldId id="321" r:id="rId21"/>
    <p:sldId id="263" r:id="rId22"/>
    <p:sldId id="339" r:id="rId23"/>
    <p:sldId id="310" r:id="rId24"/>
    <p:sldId id="312" r:id="rId25"/>
    <p:sldId id="347" r:id="rId26"/>
    <p:sldId id="304" r:id="rId27"/>
    <p:sldId id="345" r:id="rId28"/>
    <p:sldId id="305" r:id="rId29"/>
    <p:sldId id="348" r:id="rId30"/>
    <p:sldId id="349" r:id="rId31"/>
    <p:sldId id="351" r:id="rId32"/>
    <p:sldId id="265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7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EDCFF1-D901-4761-B501-F9154838B4F8}" type="datetimeFigureOut">
              <a:rPr lang="en-GB" smtClean="0"/>
              <a:t>13/05/2021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9537A9-B17B-4C97-86C9-920CFA6C8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355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Cantor (2004): "The idea that you can say something about the personality of an offender by the nature of the crime has proved to be unsubstantiated," </a:t>
            </a:r>
          </a:p>
          <a:p>
            <a:r>
              <a:rPr lang="en-GB" dirty="0"/>
              <a:t> https://www.theguardian.com/uk/2004/nov/02/ukcrime.highereducationprofile </a:t>
            </a:r>
            <a:r>
              <a:rPr lang="en-GB"/>
              <a:t>[Accessed 08.05.21]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9537A9-B17B-4C97-86C9-920CFA6C83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71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Lee Rainbow</a:t>
            </a:r>
            <a:r>
              <a:rPr lang="en-GB" baseline="0" dirty="0"/>
              <a:t> - </a:t>
            </a:r>
            <a:r>
              <a:rPr lang="en-GB" dirty="0"/>
              <a:t>National Policing Improvement Agency (NPIA) leads team of 5 profilers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1D87DB-9B86-4302-B567-009373427D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0276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1D87DB-9B86-4302-B567-009373427D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18684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1D87DB-9B86-4302-B567-009373427D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8849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 University of Huddersfield (Canter retired 2018)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1D87DB-9B86-4302-B567-009373427D8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30289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F563-7D0B-42D5-94A6-837989EB08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1B1B51-6C76-48AC-A5F8-8973406088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D0754-88AB-413E-AED4-76F0FB022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9736B-E292-43C5-991D-C0D339D74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7C0D91-8693-4547-958A-8CD24B387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683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D582B-4DE5-4994-A427-7C14A7562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3A5DA-1ECC-4570-93A8-13373D35A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550F3-2B8F-4B15-ABC5-BFA6A9F27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B6A680-FDD9-462E-88EB-8BEB551F9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C86BF-86A3-44D6-A932-5488ACD0B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848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00011-B3CC-4A5E-AF18-EA21F667A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78C370-6D11-4841-B9A8-EAC82BE8E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834EF-2FAA-4EA0-8AC3-498B837D9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F1FE8-7D58-4543-B7A8-7A7ACA19F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D3628-7EDB-47CD-97CF-E15E901A2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668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EC595-22F8-4E37-A4E1-D1A912DA6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59604-901C-41BA-B37D-C5562C1FFB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79361C-36C4-45BD-8ADA-A22FABBAE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A4A619-36F1-4319-A365-8392A3483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227C7D-8996-42BA-8813-D915DC4CE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1B2DB4-A511-42C2-96AF-9E3408D3E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12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D5FD2-7591-431F-B830-22581F6A3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CE17B-175D-46C1-B4D2-6EAD59D643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DAD0B1-9512-4E6F-AE4B-4550EC9C5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F25811-260C-47EB-A92C-3408854E09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955015-2167-468C-9BB3-521BD574FC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64A1B1-4567-45BC-8DCD-57B1CAE01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831F48-DDAD-449E-B4F9-5C4C4DD0C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75B640-C178-40B9-B54A-AE6AFBE28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355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8530-61B7-4617-8124-6C076F0F3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D733A-0678-4C33-9025-1D05D43E5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6D8F30-5A1F-4B71-8610-C2432A4AA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4097DA-03FE-43E0-9BD9-71D64322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059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94FE5F-B7A7-4E81-8C52-C81BC29CA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C51CF3-D137-4350-928E-07B3C68DC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3D647D-5D33-4F5C-9ED0-CED3472D3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7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A0103-B1A7-4320-B0DB-6E1C932A4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03B8C-4346-4FE7-97D0-D23F9311F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83AE42-D0C5-431E-B87C-F75A966924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7742A-A8F3-4F2F-B19C-B19009E3A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4B8508-9EF3-4E2E-95F5-C7BA95D0B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B1BA48-48F0-41CE-AF18-F0E5C543F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201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E29E3-B789-4C0C-91AD-3EF9E4A7D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B7F615-886E-4186-885D-5B3D264C19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4563F-C759-44CC-BEB9-1050E06D26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2A75DE-FE43-4980-99B3-2A31778DA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C7DA73-938A-4CB7-B76B-65D09121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3375C4-5EF7-4367-8978-07B0C4730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168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995CC-E122-4E81-8376-CBED2F655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599925-6503-4F78-AE58-552EB8A8C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8363A-B564-4B85-A49D-0F8F5B789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363AA-562B-41F8-B183-3D14AE96D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F8599-5CEB-4F69-B920-4489AE9AB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560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0FB7E0-292C-4B1F-A96D-DD78AE0164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5DB566-9FDC-4873-AB68-04693ECA4E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A0B3F-2503-4633-87E9-A921C50B0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4813B-5FE9-4289-9D0D-FA3F31857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CB2C0-A69A-4CC6-861D-2B9EA72A2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658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4C27A0-E71A-4306-9FCD-F5E9507C4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0FF9E2-510C-4FED-88D2-9C44A7585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D0AC7-C796-4B40-B31E-1A7843ABFB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21882-D089-4716-8286-18B0930EACF5}" type="datetimeFigureOut">
              <a:rPr lang="en-GB" smtClean="0"/>
              <a:t>13/05/2021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686D4-F4F0-49B4-827E-A6DD92BA2B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EB997-3D23-4E1C-9046-3A6FE2517B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B6D6C-3AE1-47B1-B7F1-2FD89B11E45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081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rensicresearchdigest.com/yahoo_site_admin/assets/docs/M_Hicks_and_Sales_-_2_Current_Nonscientific_Models_of_Profiling.18170929.pdf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DQjYs-D729E" TargetMode="External"/><Relationship Id="rId4" Type="http://schemas.openxmlformats.org/officeDocument/2006/relationships/image" Target="../media/image38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F53591-3A76-4C42-8C74-0B7D37AC74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08"/>
          <a:stretch/>
        </p:blipFill>
        <p:spPr>
          <a:xfrm flipH="1">
            <a:off x="-1" y="967538"/>
            <a:ext cx="12191999" cy="5890462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/>
          </a:scene3d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B40B950-2E7D-483E-9AF1-5E5E224EAFFD}"/>
              </a:ext>
            </a:extLst>
          </p:cNvPr>
          <p:cNvSpPr/>
          <p:nvPr/>
        </p:nvSpPr>
        <p:spPr>
          <a:xfrm>
            <a:off x="404227" y="6324612"/>
            <a:ext cx="60900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Crime and Charisma? Psychopathy and Society (HPAN5040, HPAN6040)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BE516B-8B43-4060-AC79-EFBDE662128B}"/>
              </a:ext>
            </a:extLst>
          </p:cNvPr>
          <p:cNvSpPr txBox="1"/>
          <p:nvPr/>
        </p:nvSpPr>
        <p:spPr>
          <a:xfrm>
            <a:off x="9112745" y="6324612"/>
            <a:ext cx="26750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Andy Coard UWTSD Lampeter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9A2C49-A44E-4C8B-B395-DB42BA996EA6}"/>
              </a:ext>
            </a:extLst>
          </p:cNvPr>
          <p:cNvSpPr txBox="1"/>
          <p:nvPr/>
        </p:nvSpPr>
        <p:spPr>
          <a:xfrm>
            <a:off x="-1" y="665330"/>
            <a:ext cx="12697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__________________________________________________________________________________________________________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499B7E6-030E-4763-AC80-43D51D7C6590}"/>
              </a:ext>
            </a:extLst>
          </p:cNvPr>
          <p:cNvSpPr/>
          <p:nvPr/>
        </p:nvSpPr>
        <p:spPr>
          <a:xfrm>
            <a:off x="0" y="194834"/>
            <a:ext cx="1205217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 panose="020F0302020204030204"/>
                <a:ea typeface="+mn-ea"/>
                <a:cs typeface="+mn-cs"/>
              </a:rPr>
              <a:t>Differential Psychology &amp; Crime Scene Behaviour </a:t>
            </a:r>
            <a:endParaRPr kumimoji="0" lang="en-GB" sz="440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485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AA8F84D-BF31-4985-9EAF-99870D1124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17B5381-FFCA-4325-8FBB-B1481666A0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CD0BBC1-A7D4-445D-98AC-95A6A45D8E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3326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894DDC7-580F-4FAF-9EAF-7F8599961377}"/>
              </a:ext>
            </a:extLst>
          </p:cNvPr>
          <p:cNvSpPr txBox="1"/>
          <p:nvPr/>
        </p:nvSpPr>
        <p:spPr>
          <a:xfrm>
            <a:off x="733326" y="489795"/>
            <a:ext cx="4983480" cy="23974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 Light" panose="020F0302020204030204"/>
                <a:ea typeface="+mn-ea"/>
                <a:cs typeface="+mn-cs"/>
              </a:rPr>
              <a:t>An Introduction to: Offender Profiling &amp; Geographic Profiling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825AB3-47BD-4D99-ACE4-696D806C841C}"/>
              </a:ext>
            </a:extLst>
          </p:cNvPr>
          <p:cNvSpPr txBox="1"/>
          <p:nvPr/>
        </p:nvSpPr>
        <p:spPr>
          <a:xfrm>
            <a:off x="235145" y="6352507"/>
            <a:ext cx="2989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Andy Coard UWTSD Lampeter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331" y="1025992"/>
            <a:ext cx="5526669" cy="4145002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8718382" y="4379059"/>
            <a:ext cx="3473618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bing.com/images/search?view=detailV2&amp;ccid=8ZCXA1Wk&amp;id=2D3DD67772DF15649FCBE82787C108E3BEFE6891&amp;thid=OIP.8ZCXA1WkO0saHHXqpnMXQAAAAA&amp;mediaurl=http%3A%2F%2Fwww.bcu.ac.uk%2Fmediaitem%2Ffraud-and-crime-2014-news-story--130564801042920325.jpg%3Fquality%3D90%26width%3D320&amp;exph=225&amp;expw=300&amp;q=crime+linkage&amp;simid=608047116483560046&amp;selectedindex=8&amp;ajaxhist=0</a:t>
            </a:r>
          </a:p>
        </p:txBody>
      </p:sp>
    </p:spTree>
    <p:extLst>
      <p:ext uri="{BB962C8B-B14F-4D97-AF65-F5344CB8AC3E}">
        <p14:creationId xmlns:p14="http://schemas.microsoft.com/office/powerpoint/2010/main" val="443478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58917F-F4A7-4421-AF9A-6F2E69441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0442" y="134681"/>
            <a:ext cx="5260968" cy="7883553"/>
          </a:xfrm>
          <a:prstGeom prst="rect">
            <a:avLst/>
          </a:prstGeom>
          <a:scene3d>
            <a:camera prst="isometricBottomDown"/>
            <a:lightRig rig="threePt" dir="t"/>
          </a:scene3d>
          <a:sp3d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6932ED-377C-4BA3-A3AB-E89750806B55}"/>
              </a:ext>
            </a:extLst>
          </p:cNvPr>
          <p:cNvSpPr txBox="1"/>
          <p:nvPr/>
        </p:nvSpPr>
        <p:spPr>
          <a:xfrm>
            <a:off x="685929" y="302787"/>
            <a:ext cx="10820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dirty="0">
                <a:solidFill>
                  <a:srgbClr val="FFC000"/>
                </a:solidFill>
                <a:latin typeface="Calibri" panose="020F0502020204030204"/>
              </a:rPr>
              <a:t>What Does the Term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‘Offender Profiling’ Actually Mean?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62632D-F674-490A-BF02-A9C7EAF348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6496" y="806420"/>
            <a:ext cx="12404992" cy="4705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90AB3F-867A-44D4-B71F-32B1A2AD90E5}"/>
              </a:ext>
            </a:extLst>
          </p:cNvPr>
          <p:cNvSpPr txBox="1"/>
          <p:nvPr/>
        </p:nvSpPr>
        <p:spPr>
          <a:xfrm>
            <a:off x="948430" y="1780580"/>
            <a:ext cx="6202496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Offender Profiling: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Definitions</a:t>
            </a:r>
          </a:p>
        </p:txBody>
      </p:sp>
    </p:spTree>
    <p:extLst>
      <p:ext uri="{BB962C8B-B14F-4D97-AF65-F5344CB8AC3E}">
        <p14:creationId xmlns:p14="http://schemas.microsoft.com/office/powerpoint/2010/main" val="4239386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F01ED56-6C5E-4A46-9C65-19644EB1FCAB}"/>
              </a:ext>
            </a:extLst>
          </p:cNvPr>
          <p:cNvSpPr txBox="1"/>
          <p:nvPr/>
        </p:nvSpPr>
        <p:spPr>
          <a:xfrm>
            <a:off x="-120377" y="495806"/>
            <a:ext cx="12587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2864E-ACCC-4939-A6E1-9490DAF28728}"/>
              </a:ext>
            </a:extLst>
          </p:cNvPr>
          <p:cNvSpPr txBox="1"/>
          <p:nvPr/>
        </p:nvSpPr>
        <p:spPr>
          <a:xfrm>
            <a:off x="405307" y="958342"/>
            <a:ext cx="1165860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“…a technique for identifying the major personality and behavioural characteristics of an individual based upon an analysis of the crimes he or she has committed”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(Douglas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1986: 405)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“…focuses attention on individuals with personality traits that parallel traits of others who have committed similar offences”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(Pinizzotto &amp; Finkel 1990: 216)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“process of inferring distinctive personality characteristics of individuals responsible for committing criminal acts”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(Turvey 1999: 1)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“…interpretation of the crime scene evidence can indicate the personality type of the individual(s) who committed the offence”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(Rossmo 2000: 68)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“crime scene is presumed to reflect the murderer’s behaviour and personality in much the same way as furnishings reveal the homeowner’s character”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(Douglas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1992: 21)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445DA8-C7EE-4D12-A1FC-16CD8E7DD7F7}"/>
              </a:ext>
            </a:extLst>
          </p:cNvPr>
          <p:cNvSpPr txBox="1"/>
          <p:nvPr/>
        </p:nvSpPr>
        <p:spPr>
          <a:xfrm>
            <a:off x="405307" y="172640"/>
            <a:ext cx="113813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Offender Profiling: Definitions cited by Alison </a:t>
            </a: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2010: 40</a:t>
            </a:r>
          </a:p>
        </p:txBody>
      </p:sp>
    </p:spTree>
    <p:extLst>
      <p:ext uri="{BB962C8B-B14F-4D97-AF65-F5344CB8AC3E}">
        <p14:creationId xmlns:p14="http://schemas.microsoft.com/office/powerpoint/2010/main" val="2191024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F01ED56-6C5E-4A46-9C65-19644EB1FCAB}"/>
              </a:ext>
            </a:extLst>
          </p:cNvPr>
          <p:cNvSpPr txBox="1"/>
          <p:nvPr/>
        </p:nvSpPr>
        <p:spPr>
          <a:xfrm>
            <a:off x="-120377" y="495806"/>
            <a:ext cx="12587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2864E-ACCC-4939-A6E1-9490DAF28728}"/>
              </a:ext>
            </a:extLst>
          </p:cNvPr>
          <p:cNvSpPr txBox="1"/>
          <p:nvPr/>
        </p:nvSpPr>
        <p:spPr>
          <a:xfrm>
            <a:off x="405307" y="958342"/>
            <a:ext cx="1165860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“…a technique for identifying the major 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srgbClr val="FF3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personality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behavioural characteristics of an individual based upon an analysis of the crimes he or she has committed”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(Douglas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1986: 405)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“…focuses attention on individuals with 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srgbClr val="FF3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personality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traits that parallel traits of others who have committed similar offences”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(Pinizzotto &amp; Finkel 1990: 216)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“process of inferring distinctive 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srgbClr val="FF3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personality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characteristics of individuals responsible for committing criminal acts”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(Turvey 1999: 1)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“…interpretation of the crime scene evidence can indicate the 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srgbClr val="FF3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personality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type of the individual(s) who committed the offence”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(Rossmo 2000: 68)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“crime scene is presumed to reflect the murderer’s behaviour and 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srgbClr val="FF33C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personality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 much the same way as furnishings reveal the homeowner’s character”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(Douglas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1992: 21)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E89FE3F-69DC-4A32-9CF1-84AAAE158B59}"/>
              </a:ext>
            </a:extLst>
          </p:cNvPr>
          <p:cNvSpPr/>
          <p:nvPr/>
        </p:nvSpPr>
        <p:spPr>
          <a:xfrm>
            <a:off x="362674" y="111085"/>
            <a:ext cx="113682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Common theme is “personality” </a:t>
            </a:r>
          </a:p>
        </p:txBody>
      </p:sp>
    </p:spTree>
    <p:extLst>
      <p:ext uri="{BB962C8B-B14F-4D97-AF65-F5344CB8AC3E}">
        <p14:creationId xmlns:p14="http://schemas.microsoft.com/office/powerpoint/2010/main" val="3918407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8C2F96B-7A42-4017-AB8B-31A3FDA20A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239" r="18859" b="35705"/>
          <a:stretch/>
        </p:blipFill>
        <p:spPr>
          <a:xfrm>
            <a:off x="2629713" y="1936259"/>
            <a:ext cx="1631135" cy="196937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861E301-9042-4D6C-989B-65DC62FD89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75363" y="714828"/>
            <a:ext cx="12563604" cy="4805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AD1B1D8-21F9-4EB1-883E-726F03F86892}"/>
              </a:ext>
            </a:extLst>
          </p:cNvPr>
          <p:cNvSpPr txBox="1"/>
          <p:nvPr/>
        </p:nvSpPr>
        <p:spPr>
          <a:xfrm>
            <a:off x="8011127" y="1042604"/>
            <a:ext cx="2053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David Canter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91EA92-F48E-4304-AD66-B1CB0050A5A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549" t="5465" r="7380" b="4967"/>
          <a:stretch/>
        </p:blipFill>
        <p:spPr>
          <a:xfrm>
            <a:off x="10693297" y="1972375"/>
            <a:ext cx="1299990" cy="1763930"/>
          </a:xfrm>
          <a:prstGeom prst="rect">
            <a:avLst/>
          </a:prstGeom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F167F9-C19D-42A5-801F-A54411A6C8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1127" y="2144869"/>
            <a:ext cx="2830071" cy="43637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4394E9-42DB-4122-A676-0F8EE8A532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135" y="2103030"/>
            <a:ext cx="2639658" cy="4405627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E02C4F2-BA30-4C72-9D95-2648F8F43AC2}"/>
              </a:ext>
            </a:extLst>
          </p:cNvPr>
          <p:cNvSpPr txBox="1"/>
          <p:nvPr/>
        </p:nvSpPr>
        <p:spPr>
          <a:xfrm>
            <a:off x="215345" y="1118338"/>
            <a:ext cx="18996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Paul Britton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730752-5B3A-4398-914D-79E61940E69F}"/>
              </a:ext>
            </a:extLst>
          </p:cNvPr>
          <p:cNvSpPr txBox="1"/>
          <p:nvPr/>
        </p:nvSpPr>
        <p:spPr>
          <a:xfrm>
            <a:off x="596452" y="170611"/>
            <a:ext cx="55921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Prominent UK Profilers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D1B7136-EDCC-499F-A9B2-D098C4D0403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9107" t="6909" r="35578" b="33213"/>
          <a:stretch/>
        </p:blipFill>
        <p:spPr>
          <a:xfrm>
            <a:off x="3551394" y="4296971"/>
            <a:ext cx="1591519" cy="21159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DD0E0DF-4AB5-44CC-9A41-7119976EEE6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8605" r="19175"/>
          <a:stretch/>
        </p:blipFill>
        <p:spPr>
          <a:xfrm>
            <a:off x="4545813" y="2203554"/>
            <a:ext cx="2963220" cy="430510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12558D3-2DE2-4209-864A-066CB657E042}"/>
              </a:ext>
            </a:extLst>
          </p:cNvPr>
          <p:cNvSpPr txBox="1"/>
          <p:nvPr/>
        </p:nvSpPr>
        <p:spPr>
          <a:xfrm>
            <a:off x="4486068" y="1073455"/>
            <a:ext cx="20199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Lee Rainbow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65760" y="1525269"/>
            <a:ext cx="31127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National Policing Improvement Agency (NPIA)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25F78B-8E70-43B0-85D1-10CD871F5722}"/>
              </a:ext>
            </a:extLst>
          </p:cNvPr>
          <p:cNvSpPr txBox="1"/>
          <p:nvPr/>
        </p:nvSpPr>
        <p:spPr>
          <a:xfrm>
            <a:off x="8011127" y="1499465"/>
            <a:ext cx="34283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Director: International Research Centre in Investigative Psychology (2008-18)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C168D6-9387-4B8A-B5D7-14B58BB8F6CF}"/>
              </a:ext>
            </a:extLst>
          </p:cNvPr>
          <p:cNvSpPr txBox="1"/>
          <p:nvPr/>
        </p:nvSpPr>
        <p:spPr>
          <a:xfrm>
            <a:off x="290135" y="1544917"/>
            <a:ext cx="25335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Forensic Psychologist</a:t>
            </a:r>
          </a:p>
        </p:txBody>
      </p:sp>
    </p:spTree>
    <p:extLst>
      <p:ext uri="{BB962C8B-B14F-4D97-AF65-F5344CB8AC3E}">
        <p14:creationId xmlns:p14="http://schemas.microsoft.com/office/powerpoint/2010/main" val="4027591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9FB3B4-69A0-46D7-A28B-F0BF81F04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5270" y="1006023"/>
            <a:ext cx="12687300" cy="8225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 flipH="1">
            <a:off x="426716" y="411480"/>
            <a:ext cx="110971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Offender Profiling:   3 Different Approaches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E751B3-197D-45F4-BFC2-FD1DCEC22F74}"/>
              </a:ext>
            </a:extLst>
          </p:cNvPr>
          <p:cNvSpPr txBox="1"/>
          <p:nvPr/>
        </p:nvSpPr>
        <p:spPr>
          <a:xfrm>
            <a:off x="426717" y="2161548"/>
            <a:ext cx="1134542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Criminal Investigative 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(FBI Approach, Crime Scene Analysis, Criminal Investigative Analysis)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  Scientific Statistical 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(Canter)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   Clinical Practitioner 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(Not a single approach + each case unique) E.g. Holmes &amp; Holmes (1996)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B848D5-0253-42E9-BCED-CF5E9EEFE4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654" y="2256851"/>
            <a:ext cx="211194" cy="4223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04DA53-5F9D-48AD-AD9E-D5059BAA21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943" y="3511685"/>
            <a:ext cx="211194" cy="3410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BE5C16-9E6A-4C9A-80C6-39A5BD535A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943" y="4774953"/>
            <a:ext cx="233249" cy="33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786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AEDD4BF-7124-4E44-B3CD-E56656D1D2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03"/>
          <a:stretch/>
        </p:blipFill>
        <p:spPr>
          <a:xfrm>
            <a:off x="401559" y="1481981"/>
            <a:ext cx="614646" cy="13674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>
            <a:off x="291812" y="-81623"/>
            <a:ext cx="527733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3 Different Approaches: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E751B3-197D-45F4-BFC2-FD1DCEC22F74}"/>
              </a:ext>
            </a:extLst>
          </p:cNvPr>
          <p:cNvSpPr txBox="1"/>
          <p:nvPr/>
        </p:nvSpPr>
        <p:spPr>
          <a:xfrm>
            <a:off x="1016204" y="1403751"/>
            <a:ext cx="7661338" cy="3181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Criminal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Investigative Approach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0870C1-85B3-414A-85B3-F7453C122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47650" y="581158"/>
            <a:ext cx="12687300" cy="8225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19C7692-B6EB-4AFB-999D-54861AC0143F}"/>
              </a:ext>
            </a:extLst>
          </p:cNvPr>
          <p:cNvSpPr txBox="1"/>
          <p:nvPr/>
        </p:nvSpPr>
        <p:spPr>
          <a:xfrm>
            <a:off x="291812" y="4889230"/>
            <a:ext cx="64512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FBI Approach, Crime Scene Analysis,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Criminal Investigative Analysis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93F4E2-1CD4-427C-A8A0-DD465F1501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6554" y="1501756"/>
            <a:ext cx="4003560" cy="4913459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21B7589-98F7-435D-A0C7-46EAD58E5BE8}"/>
              </a:ext>
            </a:extLst>
          </p:cNvPr>
          <p:cNvSpPr txBox="1"/>
          <p:nvPr/>
        </p:nvSpPr>
        <p:spPr>
          <a:xfrm rot="10800000" flipV="1">
            <a:off x="7546554" y="6292104"/>
            <a:ext cx="3087476" cy="123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" dirty="0"/>
              <a:t>https://th.bing.com/th/id/Re1bfb817484ddd4c0dcccf2afa37bdb8?rik=wNkYecxFCG6pow&amp;riu=http%3a%2f%2fi.ebayimg.com%2fimages%2fi%2f152010818291-0-1%2fs-l1000.jpg&amp;ehk=HcJ3yJkLFyx2Ccmhxi0x2BB87HqlqI%2b2AaK%2bnO%2f5wAo%3d&amp;risl=&amp;pid=ImgRaw</a:t>
            </a:r>
          </a:p>
        </p:txBody>
      </p:sp>
    </p:spTree>
    <p:extLst>
      <p:ext uri="{BB962C8B-B14F-4D97-AF65-F5344CB8AC3E}">
        <p14:creationId xmlns:p14="http://schemas.microsoft.com/office/powerpoint/2010/main" val="2231807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AE2F6C-D707-4B83-8A5D-3EB4643E48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462"/>
          <a:stretch/>
        </p:blipFill>
        <p:spPr>
          <a:xfrm>
            <a:off x="8524747" y="1421678"/>
            <a:ext cx="3667253" cy="45824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FDAB8B-8D07-4A3F-AE06-5845B7CAC3F3}"/>
              </a:ext>
            </a:extLst>
          </p:cNvPr>
          <p:cNvSpPr txBox="1"/>
          <p:nvPr/>
        </p:nvSpPr>
        <p:spPr>
          <a:xfrm>
            <a:off x="194858" y="1637817"/>
            <a:ext cx="8581621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Relies on previous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case histories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coupled with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occupational experience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(Canter 2004 cited in Woodhams &amp; Tonkin 2018: 294)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May draw upon FBI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offender typologies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based on prisoner interviews with murderers/rapists;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FBI Behavioural Science Unit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helped produce 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‘typology of murderers’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(Jackson &amp; Bekerian 1997 cited in Woodhams &amp; Tonkin 2018: 294)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Typology classified murderers as either: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Organised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Disorganised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Mixed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(Aspects of both)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ED56-6C5E-4A46-9C65-19644EB1FCAB}"/>
              </a:ext>
            </a:extLst>
          </p:cNvPr>
          <p:cNvSpPr txBox="1"/>
          <p:nvPr/>
        </p:nvSpPr>
        <p:spPr>
          <a:xfrm>
            <a:off x="-91440" y="831472"/>
            <a:ext cx="12587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2864E-ACCC-4939-A6E1-9490DAF28728}"/>
              </a:ext>
            </a:extLst>
          </p:cNvPr>
          <p:cNvSpPr txBox="1"/>
          <p:nvPr/>
        </p:nvSpPr>
        <p:spPr>
          <a:xfrm>
            <a:off x="372844" y="1556809"/>
            <a:ext cx="11658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85F8C9-8B64-4941-9E8D-84E08874E5FD}"/>
              </a:ext>
            </a:extLst>
          </p:cNvPr>
          <p:cNvSpPr txBox="1"/>
          <p:nvPr/>
        </p:nvSpPr>
        <p:spPr>
          <a:xfrm>
            <a:off x="423441" y="186446"/>
            <a:ext cx="106606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FBI Approach / The Criminal Investigative Approach: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(Crime Scene Analysis,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used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by the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Behavioural Analysis Unit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(BAU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FBI)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1218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7D389C-C7C5-488E-91D2-D5ACD1D6C94C}"/>
              </a:ext>
            </a:extLst>
          </p:cNvPr>
          <p:cNvSpPr/>
          <p:nvPr/>
        </p:nvSpPr>
        <p:spPr>
          <a:xfrm>
            <a:off x="470195" y="355727"/>
            <a:ext cx="850976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Typology Characteristics  (Organised)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B28FD54-10F9-4A76-9987-5A968753C116}"/>
              </a:ext>
            </a:extLst>
          </p:cNvPr>
          <p:cNvSpPr/>
          <p:nvPr/>
        </p:nvSpPr>
        <p:spPr>
          <a:xfrm>
            <a:off x="-120162" y="1129898"/>
            <a:ext cx="124323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ED7880-BDDA-4A36-8F1E-B6EFA185E4F9}"/>
              </a:ext>
            </a:extLst>
          </p:cNvPr>
          <p:cNvSpPr txBox="1"/>
          <p:nvPr/>
        </p:nvSpPr>
        <p:spPr>
          <a:xfrm>
            <a:off x="347241" y="1899339"/>
            <a:ext cx="416101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Organised Offender: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Precipitating stressful event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Evidence of planning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Crime carried out in 	   controlled way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Limited clues, if any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Victim is a stranger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036C87-BE06-4FCE-AA53-3E9172BEE3AE}"/>
              </a:ext>
            </a:extLst>
          </p:cNvPr>
          <p:cNvSpPr txBox="1"/>
          <p:nvPr/>
        </p:nvSpPr>
        <p:spPr>
          <a:xfrm>
            <a:off x="7390434" y="1899339"/>
            <a:ext cx="480156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Associated Characteristics: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Lives orderly life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Average to high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intelligence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Equipped with social skills (may be a verbal approach before violence)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Has skilled occupation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D630C2-3795-4448-85D2-05A1831EC1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105" t="26454" r="36174" b="26369"/>
          <a:stretch/>
        </p:blipFill>
        <p:spPr>
          <a:xfrm>
            <a:off x="10789796" y="52670"/>
            <a:ext cx="1273215" cy="13542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992D39-3125-4CE8-87F9-CC4EB89211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089" y="1709943"/>
            <a:ext cx="2795652" cy="4657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809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4E6BC7-1AD9-4EC7-A8CE-5C57A85CCD28}"/>
              </a:ext>
            </a:extLst>
          </p:cNvPr>
          <p:cNvSpPr txBox="1"/>
          <p:nvPr/>
        </p:nvSpPr>
        <p:spPr>
          <a:xfrm>
            <a:off x="210979" y="1829529"/>
            <a:ext cx="487254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Disorganised Offender: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Lack of preplanning (opportunistic, local)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Less evidence of control - chaotic crime scene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Evidence left at the scene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753237-C1DF-405D-B43E-2437E86D4958}"/>
              </a:ext>
            </a:extLst>
          </p:cNvPr>
          <p:cNvSpPr/>
          <p:nvPr/>
        </p:nvSpPr>
        <p:spPr>
          <a:xfrm>
            <a:off x="7557050" y="1791022"/>
            <a:ext cx="4968239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Associated Characteristics: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Lives a less orderly life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Socially inadequate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Difficulty maintaining interpersonal relationships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E832A9-2561-482C-A7BF-56306E9AEBD4}"/>
              </a:ext>
            </a:extLst>
          </p:cNvPr>
          <p:cNvSpPr/>
          <p:nvPr/>
        </p:nvSpPr>
        <p:spPr>
          <a:xfrm>
            <a:off x="949124" y="388811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C7950B-ED67-4130-AAE3-23F152B386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8064" y="1109675"/>
            <a:ext cx="12428127" cy="4705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E5CB9A-0443-48A2-B49A-58671EC528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0494" y="1791022"/>
            <a:ext cx="2825653" cy="3750462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F13D3A8-2809-4865-AF26-23EC0B05A75E}"/>
              </a:ext>
            </a:extLst>
          </p:cNvPr>
          <p:cNvSpPr/>
          <p:nvPr/>
        </p:nvSpPr>
        <p:spPr>
          <a:xfrm>
            <a:off x="4709833" y="4427700"/>
            <a:ext cx="21132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jM-63F1vvZAhWJ1RQKHf3GD2gQjRx6BAgAEAU&amp;url=%2Furl%3Fsa%3Di%26rct%3Dj%26q%3D%26esrc%3Ds%26source%3Dimages%26cd%3D%26cad%3Drja%26uact%3D8%26ved%3D2ahUKEwjM-63F1vvZAhWJ1RQKHf3GD2gQjRx6BAgAEAU%26url%3Dhttp%253A%252F%252Fwww.slate.com%252Fblogs%252Fcrime%252F2013%252F11%252F15%252Fdumb_criminal_of_the_week_michael_logan_brown_a_texas_policeman_said_he.html%26psig%3DAOvVaw0Px7RpP3Jb-f6V-rcMQafq%26ust%3D1521661538959869&amp;psig=AOvVaw0Px7RpP3Jb-f6V-rcMQafq&amp;ust=1521661538959869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A388FF-055C-4042-A65B-DCBB894732B7}"/>
              </a:ext>
            </a:extLst>
          </p:cNvPr>
          <p:cNvSpPr txBox="1"/>
          <p:nvPr/>
        </p:nvSpPr>
        <p:spPr>
          <a:xfrm>
            <a:off x="7287658" y="6038781"/>
            <a:ext cx="63346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(Douglas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1992 cited in Canter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2004)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39A212-469D-47D7-A4A6-D57E712F53F1}"/>
              </a:ext>
            </a:extLst>
          </p:cNvPr>
          <p:cNvSpPr txBox="1"/>
          <p:nvPr/>
        </p:nvSpPr>
        <p:spPr>
          <a:xfrm>
            <a:off x="294700" y="347502"/>
            <a:ext cx="1041369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Typology Characteristics  (Disorganised)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52BF54D-FD84-4DDE-AF62-A4E8587006F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105" t="26454" r="36174" b="29191"/>
          <a:stretch/>
        </p:blipFill>
        <p:spPr>
          <a:xfrm>
            <a:off x="10872621" y="0"/>
            <a:ext cx="1273215" cy="127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828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DD2DAA-9260-4081-AF56-EE6B0AA0D3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4780" y="1121077"/>
            <a:ext cx="12481560" cy="4805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3AB634-ED82-4CFA-9EFB-0B3A477F7D1A}"/>
              </a:ext>
            </a:extLst>
          </p:cNvPr>
          <p:cNvSpPr txBox="1"/>
          <p:nvPr/>
        </p:nvSpPr>
        <p:spPr>
          <a:xfrm>
            <a:off x="302159" y="388383"/>
            <a:ext cx="762106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 pitchFamily="34" charset="0"/>
                <a:ea typeface="+mn-ea"/>
                <a:cs typeface="Calibri Light" panose="020F0302020204030204" pitchFamily="34" charset="0"/>
              </a:rPr>
              <a:t>Typology Characteristics  (Mixed)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B0F231-6BB8-456E-9766-427B43D3643D}"/>
              </a:ext>
            </a:extLst>
          </p:cNvPr>
          <p:cNvSpPr txBox="1"/>
          <p:nvPr/>
        </p:nvSpPr>
        <p:spPr>
          <a:xfrm>
            <a:off x="6285331" y="1930317"/>
            <a:ext cx="560451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Characteristics don’t match previous categories – reasons such as: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More than 1 perpetrator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Unplanned for intervening factors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Involvement of drugs or alcohol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31FF6C-7338-41D2-A8B6-6BB5A3AF3695}"/>
              </a:ext>
            </a:extLst>
          </p:cNvPr>
          <p:cNvSpPr/>
          <p:nvPr/>
        </p:nvSpPr>
        <p:spPr>
          <a:xfrm>
            <a:off x="481965" y="2068228"/>
            <a:ext cx="5604510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“Mixed Offender” examples: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Evidence of planning does not extend to disposing of a possible body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Despite evidence of planning, crime scene in disarray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D0D72E-7383-466F-8A6B-081747F87C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105" t="26454" r="36174" b="26369"/>
          <a:stretch/>
        </p:blipFill>
        <p:spPr>
          <a:xfrm>
            <a:off x="10789796" y="52670"/>
            <a:ext cx="1273215" cy="1354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3661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14DBD8F-49AA-48C8-9AA9-ADBE8AC34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0021" y="799849"/>
            <a:ext cx="12515851" cy="48056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388855D-7216-4185-A9D5-2C140E6262BC}"/>
              </a:ext>
            </a:extLst>
          </p:cNvPr>
          <p:cNvSpPr/>
          <p:nvPr/>
        </p:nvSpPr>
        <p:spPr>
          <a:xfrm>
            <a:off x="1967864" y="1597432"/>
            <a:ext cx="858202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“The proposal of a mixed category does, of course, raise fundamental questions about the possibility of ﬁnding empirical support for the basic dichotomy. If a large proportion of actual cases are mixed, then the basic dichotomy is unlikely to survive systematic scrutiny. It will be little more than a theoretical proposal of no real utility.”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590567-A4C5-43A4-8E15-658AA566F5D5}"/>
              </a:ext>
            </a:extLst>
          </p:cNvPr>
          <p:cNvSpPr txBox="1"/>
          <p:nvPr/>
        </p:nvSpPr>
        <p:spPr>
          <a:xfrm>
            <a:off x="7166568" y="6058738"/>
            <a:ext cx="3719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(Canter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2004: 294)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27113" y="210190"/>
            <a:ext cx="65803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How useful are Typologies?</a:t>
            </a:r>
          </a:p>
        </p:txBody>
      </p:sp>
    </p:spTree>
    <p:extLst>
      <p:ext uri="{BB962C8B-B14F-4D97-AF65-F5344CB8AC3E}">
        <p14:creationId xmlns:p14="http://schemas.microsoft.com/office/powerpoint/2010/main" val="11825399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9FB3B4-69A0-46D7-A28B-F0BF81F04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7650" y="763598"/>
            <a:ext cx="12687300" cy="8225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 flipH="1">
            <a:off x="426717" y="411480"/>
            <a:ext cx="920496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3 Different Approaches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3AA618-741C-4246-8D9D-56A12485095B}"/>
              </a:ext>
            </a:extLst>
          </p:cNvPr>
          <p:cNvSpPr/>
          <p:nvPr/>
        </p:nvSpPr>
        <p:spPr>
          <a:xfrm>
            <a:off x="159217" y="4082443"/>
            <a:ext cx="612004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(Not a single approach, may include non-scientific methods of profiling)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F827D45-3E92-4D91-8F41-76A61BD90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4915" y="838966"/>
            <a:ext cx="5396334" cy="5180067"/>
          </a:xfrm>
          <a:prstGeom prst="rect">
            <a:avLst/>
          </a:prstGeom>
          <a:effectLst>
            <a:glow rad="101600">
              <a:srgbClr val="FFC000">
                <a:alpha val="60000"/>
              </a:srgb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4566BDA-A10F-4D84-A6A4-1D809547BA1D}"/>
              </a:ext>
            </a:extLst>
          </p:cNvPr>
          <p:cNvSpPr txBox="1"/>
          <p:nvPr/>
        </p:nvSpPr>
        <p:spPr>
          <a:xfrm>
            <a:off x="1064993" y="2025482"/>
            <a:ext cx="75820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Clinical Practitioner 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Approach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BC25AAA-909C-46B9-B904-03E7948608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484" y="1708260"/>
            <a:ext cx="903807" cy="145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074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9FB3B4-69A0-46D7-A28B-F0BF81F04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7650" y="763598"/>
            <a:ext cx="12687300" cy="8225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 flipH="1">
            <a:off x="426717" y="411480"/>
            <a:ext cx="92049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Clinical Practitioner 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E751B3-197D-45F4-BFC2-FD1DCEC22F74}"/>
              </a:ext>
            </a:extLst>
          </p:cNvPr>
          <p:cNvSpPr txBox="1"/>
          <p:nvPr/>
        </p:nvSpPr>
        <p:spPr>
          <a:xfrm>
            <a:off x="1071880" y="2312547"/>
            <a:ext cx="5892800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approach may draw from any area of psychological theory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 implied by term ‘clinical’, profiler uses information to diagnose offender characteristics much like a clinical psychologist might form an opinion of a patient or client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82EE09-B929-47EB-ADF2-65E35C4BC5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417" t="-74" r="1416"/>
          <a:stretch/>
        </p:blipFill>
        <p:spPr>
          <a:xfrm>
            <a:off x="7475360" y="2217825"/>
            <a:ext cx="4071552" cy="387657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93AA618-741C-4246-8D9D-56A12485095B}"/>
              </a:ext>
            </a:extLst>
          </p:cNvPr>
          <p:cNvSpPr/>
          <p:nvPr/>
        </p:nvSpPr>
        <p:spPr>
          <a:xfrm>
            <a:off x="477520" y="1507077"/>
            <a:ext cx="105003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 a single approach, may include non-scientific methods of profiling: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25C011-7F6F-43BD-9BB8-63C7324769F6}"/>
              </a:ext>
            </a:extLst>
          </p:cNvPr>
          <p:cNvSpPr/>
          <p:nvPr/>
        </p:nvSpPr>
        <p:spPr>
          <a:xfrm>
            <a:off x="8138160" y="5817403"/>
            <a:ext cx="245872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iRxtOJl_3ZAhUDwxQKHQNeB2UQjRx6BAgAEAU&amp;url=http%3A%2F%2Fwww.spisales.com%2Fsolution-selling-essentials-diagnosing-buyer-pain%2F&amp;psig=AOvVaw2p2NKYWqZVNmf3OYKI7TxK&amp;ust=1521713456890290</a:t>
            </a:r>
          </a:p>
        </p:txBody>
      </p:sp>
    </p:spTree>
    <p:extLst>
      <p:ext uri="{BB962C8B-B14F-4D97-AF65-F5344CB8AC3E}">
        <p14:creationId xmlns:p14="http://schemas.microsoft.com/office/powerpoint/2010/main" val="10230493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9FB3B4-69A0-46D7-A28B-F0BF81F04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5270" y="1006023"/>
            <a:ext cx="12687300" cy="8225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 flipH="1">
            <a:off x="389139" y="70837"/>
            <a:ext cx="1195943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Clinical Practitioner 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Comments from Hicks &amp; Sales (2006)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E751B3-197D-45F4-BFC2-FD1DCEC22F74}"/>
              </a:ext>
            </a:extLst>
          </p:cNvPr>
          <p:cNvSpPr txBox="1"/>
          <p:nvPr/>
        </p:nvSpPr>
        <p:spPr>
          <a:xfrm>
            <a:off x="740539" y="1718527"/>
            <a:ext cx="1106524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E.g. Turco (1990) applies psychoanalytic theory to profiling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	(Hicks &amp; Sales 2006:41)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Holmes &amp; Holmes (1996) see profiling as "in part a gift reserved to certain individuals who can reach inside the criminal mind and understand it" 		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(Holmes &amp; Holmes 1996 cited in Hicks &amp; Sales 2006: 26)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"scientification . . . the bolstering of any method or theory, by a group or individual, via technological affect or professional affect, for the purposes of making the method or theory appear more credible“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	(Turvey 1999 cited in Hicks &amp; Sales 2006: 41)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http://www.forensicresearchdigest.com/yahoo_site_admin/assets/docs/M_Hicks_and_Sales_-_2_Current_Nonscientific_Models_of_Profiling.18170929.pdf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228216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6215D8-8846-4E6C-9F18-D1EFDE7EC5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8008378" y="2697342"/>
            <a:ext cx="4529078" cy="300759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30CD966-A4B0-4B9F-A436-4A0DA638F2B9}"/>
              </a:ext>
            </a:extLst>
          </p:cNvPr>
          <p:cNvSpPr/>
          <p:nvPr/>
        </p:nvSpPr>
        <p:spPr>
          <a:xfrm>
            <a:off x="9376856" y="6113832"/>
            <a:ext cx="2344609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iK98zcuv7ZAhWFtxQKHW0WAbQQjRx6BAgAEAU&amp;url=https%3A%2F%2Fwww.pinterest.com%2Fpin%2F227572587400631905%2F&amp;psig=AOvVaw0fahHNPwCfNRDB_OHFu6TH&amp;ust=1521757333939711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2960EC-FA7C-4117-89BE-6E1987893FE6}"/>
              </a:ext>
            </a:extLst>
          </p:cNvPr>
          <p:cNvSpPr/>
          <p:nvPr/>
        </p:nvSpPr>
        <p:spPr>
          <a:xfrm>
            <a:off x="8918499" y="6460676"/>
            <a:ext cx="3100136" cy="1584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iG296Vvv7ZAhUGwxQKHbxqBJ0QjRx6BAgAEAU&amp;url=https%3A%2F%2Fsgpsychstuff.blogspot.com%2F2013%2F11%2Fstatistics-made-easy-1-foundational.html&amp;psig=AOvVaw049zGV13lsP0eZjcbk9mI8&amp;ust=1521758230152381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9FB3B4-69A0-46D7-A28B-F0BF81F046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7650" y="908902"/>
            <a:ext cx="12687300" cy="82259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B636FC6-681F-4A71-9106-EFB3207F9F7F}"/>
              </a:ext>
            </a:extLst>
          </p:cNvPr>
          <p:cNvSpPr/>
          <p:nvPr/>
        </p:nvSpPr>
        <p:spPr>
          <a:xfrm>
            <a:off x="9148953" y="6552087"/>
            <a:ext cx="2276093" cy="123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97B902-1EB0-42BC-832A-1723ED72A22E}"/>
              </a:ext>
            </a:extLst>
          </p:cNvPr>
          <p:cNvSpPr/>
          <p:nvPr/>
        </p:nvSpPr>
        <p:spPr>
          <a:xfrm>
            <a:off x="8141246" y="6408267"/>
            <a:ext cx="426334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jTq5X4oIHaAhVGvBQKHZCeAzgQjRx6BAgAEAU&amp;url=https%3A%2F%2Fwww.which.co.uk%2Fmoney%2Fbanking%2Fbanking-security-and-new-ways-to-pay%2Fguides%2Fonline-banking-security%2Fhow-safe-is-online-banking&amp;psig=AOvVaw1kg6b1sG_qhk6vmb0oHv0y&amp;ust=1521853365205808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555D6DD-F6DE-44CF-B4D4-199007C092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727" y="2004509"/>
            <a:ext cx="1021813" cy="148584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4C39AFF-5295-466A-B137-A934410C3B65}"/>
              </a:ext>
            </a:extLst>
          </p:cNvPr>
          <p:cNvSpPr txBox="1"/>
          <p:nvPr/>
        </p:nvSpPr>
        <p:spPr>
          <a:xfrm>
            <a:off x="563174" y="407209"/>
            <a:ext cx="4744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3 Different Approaches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58906F6-1B30-4F08-8B2F-1040435ACE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95633" y="696952"/>
            <a:ext cx="5403640" cy="59166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 flipH="1">
            <a:off x="1136744" y="2045921"/>
            <a:ext cx="920496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Scientific Statistical 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Investigative Psychology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Canter)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ED5E9F-D628-4CA7-A43B-E3057588E18A}"/>
              </a:ext>
            </a:extLst>
          </p:cNvPr>
          <p:cNvSpPr txBox="1"/>
          <p:nvPr/>
        </p:nvSpPr>
        <p:spPr>
          <a:xfrm>
            <a:off x="167261" y="4501809"/>
            <a:ext cx="854465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approach is represented by Canter &amp; team (International Centre for Investigative Psychology*)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  <a:endParaRPr kumimoji="0" lang="en-GB" sz="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EE5A4D5-D208-4B6A-A545-36AD6F8ECF55}"/>
              </a:ext>
            </a:extLst>
          </p:cNvPr>
          <p:cNvSpPr txBox="1"/>
          <p:nvPr/>
        </p:nvSpPr>
        <p:spPr>
          <a:xfrm>
            <a:off x="8141246" y="6267720"/>
            <a:ext cx="3094117" cy="1231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https://www.google.co.uk/url?sa=i&amp;rct=j&amp;q=&amp;esrc=s&amp;source=images&amp;cd=&amp;cad=rja&amp;uact=8&amp;ved=2ahUKEwiCxujAl4LaAhUKrRQKHeiVA4EQjRx6BAgAEAU&amp;url=http%3A%2F%2Fwww.talentrics.com%2Fx-htm%2F&amp;psig=AOvVaw0fF8GDdhXyNTNouW2lJOnM&amp;ust=1521885514458543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62143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 flipH="1">
            <a:off x="424509" y="36662"/>
            <a:ext cx="920496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Scientific Statistical Approach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Investigative Psychology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 Canter)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ED5E9F-D628-4CA7-A43B-E3057588E18A}"/>
              </a:ext>
            </a:extLst>
          </p:cNvPr>
          <p:cNvSpPr txBox="1"/>
          <p:nvPr/>
        </p:nvSpPr>
        <p:spPr>
          <a:xfrm>
            <a:off x="336454" y="1733162"/>
            <a:ext cx="8544656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This approach is represented by Canter &amp; team at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International Centre for Investigative Psychology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(CIP):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Committed to offender profiling research and extensive forensic data collection (use of specialist software to allow objective systematic searching &amp; analysis)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Takes a problem solving approach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Provides advice for serial and non-serial crimes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International influence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6215D8-8846-4E6C-9F18-D1EFDE7EC5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8008378" y="2697342"/>
            <a:ext cx="4529078" cy="300759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30CD966-A4B0-4B9F-A436-4A0DA638F2B9}"/>
              </a:ext>
            </a:extLst>
          </p:cNvPr>
          <p:cNvSpPr/>
          <p:nvPr/>
        </p:nvSpPr>
        <p:spPr>
          <a:xfrm>
            <a:off x="9376856" y="6113832"/>
            <a:ext cx="2344609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iK98zcuv7ZAhWFtxQKHW0WAbQQjRx6BAgAEAU&amp;url=https%3A%2F%2Fwww.pinterest.com%2Fpin%2F227572587400631905%2F&amp;psig=AOvVaw0fahHNPwCfNRDB_OHFu6TH&amp;ust=1521757333939711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2960EC-FA7C-4117-89BE-6E1987893FE6}"/>
              </a:ext>
            </a:extLst>
          </p:cNvPr>
          <p:cNvSpPr/>
          <p:nvPr/>
        </p:nvSpPr>
        <p:spPr>
          <a:xfrm>
            <a:off x="8918499" y="6460676"/>
            <a:ext cx="3100136" cy="1584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iG296Vvv7ZAhUGwxQKHbxqBJ0QjRx6BAgAEAU&amp;url=https%3A%2F%2Fsgpsychstuff.blogspot.com%2F2013%2F11%2Fstatistics-made-easy-1-foundational.html&amp;psig=AOvVaw049zGV13lsP0eZjcbk9mI8&amp;ust=1521758230152381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29FB3B4-69A0-46D7-A28B-F0BF81F04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47650" y="908902"/>
            <a:ext cx="12687300" cy="82259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B636FC6-681F-4A71-9106-EFB3207F9F7F}"/>
              </a:ext>
            </a:extLst>
          </p:cNvPr>
          <p:cNvSpPr/>
          <p:nvPr/>
        </p:nvSpPr>
        <p:spPr>
          <a:xfrm>
            <a:off x="9148953" y="6552087"/>
            <a:ext cx="2276093" cy="1231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97B902-1EB0-42BC-832A-1723ED72A22E}"/>
              </a:ext>
            </a:extLst>
          </p:cNvPr>
          <p:cNvSpPr/>
          <p:nvPr/>
        </p:nvSpPr>
        <p:spPr>
          <a:xfrm>
            <a:off x="8141246" y="6408267"/>
            <a:ext cx="426334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jTq5X4oIHaAhVGvBQKHZCeAzgQjRx6BAgAEAU&amp;url=https%3A%2F%2Fwww.which.co.uk%2Fmoney%2Fbanking%2Fbanking-security-and-new-ways-to-pay%2Fguides%2Fonline-banking-security%2Fhow-safe-is-online-banking&amp;psig=AOvVaw1kg6b1sG_qhk6vmb0oHv0y&amp;ust=1521853365205808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C6FD79-CF55-4792-A9D6-F084260EAD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58"/>
          <a:stretch/>
        </p:blipFill>
        <p:spPr>
          <a:xfrm rot="5400000">
            <a:off x="7399337" y="2105396"/>
            <a:ext cx="5793246" cy="310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0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83F85B-6599-4300-8BD1-60CC5C7B2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7650" y="920566"/>
            <a:ext cx="12731750" cy="7623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7543FF-1268-47F6-9EC5-E3C4B3553DBE}"/>
              </a:ext>
            </a:extLst>
          </p:cNvPr>
          <p:cNvSpPr txBox="1"/>
          <p:nvPr/>
        </p:nvSpPr>
        <p:spPr>
          <a:xfrm>
            <a:off x="1044181" y="1682933"/>
            <a:ext cx="59661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Assumptions of Investigative Profiling: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B69F3F-9F7D-4728-B93E-F6B93D7278B5}"/>
              </a:ext>
            </a:extLst>
          </p:cNvPr>
          <p:cNvSpPr txBox="1"/>
          <p:nvPr/>
        </p:nvSpPr>
        <p:spPr>
          <a:xfrm>
            <a:off x="490022" y="2481282"/>
            <a:ext cx="1130648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Consistency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Offending behaviour will be consistent with offender’s everyday life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Homology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Offenders with similarities in execution of their offences will share similar characteristics as individuals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Evidence based + has utility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Scientific &amp; applied approach, peer reviewed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Falsifiable: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Theories &amp; predictions able to be proved wrong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F09AAA5-D308-41B2-B426-26776DC05AC7}"/>
              </a:ext>
            </a:extLst>
          </p:cNvPr>
          <p:cNvSpPr/>
          <p:nvPr/>
        </p:nvSpPr>
        <p:spPr>
          <a:xfrm>
            <a:off x="94527" y="406400"/>
            <a:ext cx="1209747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The Statistical Approach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Canter’s Investigative Psychology </a:t>
            </a:r>
          </a:p>
        </p:txBody>
      </p:sp>
    </p:spTree>
    <p:extLst>
      <p:ext uri="{BB962C8B-B14F-4D97-AF65-F5344CB8AC3E}">
        <p14:creationId xmlns:p14="http://schemas.microsoft.com/office/powerpoint/2010/main" val="11938122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7E4A21-E9A5-4FAA-A297-2B967366D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A72939-A2C9-4FBF-AD26-A63AEEB7DC77}"/>
              </a:ext>
            </a:extLst>
          </p:cNvPr>
          <p:cNvSpPr txBox="1"/>
          <p:nvPr/>
        </p:nvSpPr>
        <p:spPr>
          <a:xfrm>
            <a:off x="865957" y="1792466"/>
            <a:ext cx="1029160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6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Evaluating Offender Profiling</a:t>
            </a:r>
          </a:p>
        </p:txBody>
      </p:sp>
    </p:spTree>
    <p:extLst>
      <p:ext uri="{BB962C8B-B14F-4D97-AF65-F5344CB8AC3E}">
        <p14:creationId xmlns:p14="http://schemas.microsoft.com/office/powerpoint/2010/main" val="21270917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03B765-33FA-4B39-8E94-29A52BF9A9E7}"/>
              </a:ext>
            </a:extLst>
          </p:cNvPr>
          <p:cNvSpPr txBox="1"/>
          <p:nvPr/>
        </p:nvSpPr>
        <p:spPr>
          <a:xfrm>
            <a:off x="320040" y="256252"/>
            <a:ext cx="105363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Points raised by Woodhams &amp; Tonkin (2018)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ED56-6C5E-4A46-9C65-19644EB1FCAB}"/>
              </a:ext>
            </a:extLst>
          </p:cNvPr>
          <p:cNvSpPr txBox="1"/>
          <p:nvPr/>
        </p:nvSpPr>
        <p:spPr>
          <a:xfrm>
            <a:off x="-91440" y="831472"/>
            <a:ext cx="12587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2864E-ACCC-4939-A6E1-9490DAF28728}"/>
              </a:ext>
            </a:extLst>
          </p:cNvPr>
          <p:cNvSpPr txBox="1"/>
          <p:nvPr/>
        </p:nvSpPr>
        <p:spPr>
          <a:xfrm>
            <a:off x="451981" y="1313032"/>
            <a:ext cx="11658600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 agreed standard practice (some disagreement), an evolving discipline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Some debate whether an art or a science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Psychology takes an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empirical  approach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following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evidence-based practice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(science)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Difficulty of data access (usually held by police in format specific to their needs)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				(Woodhams &amp; Tonkin 2018: 292)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77967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013" y="440972"/>
            <a:ext cx="12650788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69173" y="102293"/>
            <a:ext cx="31300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Assumptions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22872" y="1575412"/>
            <a:ext cx="47035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Based on specific assumptions: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(Woodhams &amp; Tonkin 2018: 286)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36912" y="3205908"/>
            <a:ext cx="932293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Offender Consistency Hypothesis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(Canter 1995)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Behavioural Distinctiveness/Discrimination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Intra-individual Variation less than Inter-individual Variation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(relative behavioural consistency)</a:t>
            </a:r>
          </a:p>
        </p:txBody>
      </p:sp>
    </p:spTree>
    <p:extLst>
      <p:ext uri="{BB962C8B-B14F-4D97-AF65-F5344CB8AC3E}">
        <p14:creationId xmlns:p14="http://schemas.microsoft.com/office/powerpoint/2010/main" val="1358284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FA82E1B-54CD-42B1-B715-6D5BA221A648}"/>
              </a:ext>
            </a:extLst>
          </p:cNvPr>
          <p:cNvSpPr/>
          <p:nvPr/>
        </p:nvSpPr>
        <p:spPr>
          <a:xfrm>
            <a:off x="1172424" y="1692962"/>
            <a:ext cx="8758177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 Light" panose="020B0604020202020204" pitchFamily="34" charset="0"/>
                <a:ea typeface="+mn-ea"/>
                <a:cs typeface="+mn-cs"/>
              </a:rPr>
              <a:t>“Moving nearer to the contemporary picture, it is evident that practitioners have moved on to an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Gill Sans Nova Light" panose="020B0604020202020204" pitchFamily="34" charset="0"/>
                <a:ea typeface="+mn-ea"/>
                <a:cs typeface="+mn-cs"/>
              </a:rPr>
              <a:t>eclectic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 Light" panose="020B0604020202020204" pitchFamily="34" charset="0"/>
                <a:ea typeface="+mn-ea"/>
                <a:cs typeface="+mn-cs"/>
              </a:rPr>
              <a:t>, often multidisciplinary approach (i.e. BIA*) that combines the apparent advantages of all three perspectives (e.g. Alison, West, &amp; Goodwill, 2004; Rainbow, 2008). This has rendered debates over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Gill Sans Nova Light" panose="020B0604020202020204" pitchFamily="34" charset="0"/>
                <a:ea typeface="+mn-ea"/>
                <a:cs typeface="+mn-cs"/>
              </a:rPr>
              <a:t>inductive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 Light" panose="020B0604020202020204" pitchFamily="34" charset="0"/>
                <a:ea typeface="+mn-ea"/>
                <a:cs typeface="+mn-cs"/>
              </a:rPr>
              <a:t> versus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Gill Sans Nova Light" panose="020B0604020202020204" pitchFamily="34" charset="0"/>
                <a:ea typeface="+mn-ea"/>
                <a:cs typeface="+mn-cs"/>
              </a:rPr>
              <a:t>deductive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Nova Light" panose="020B0604020202020204" pitchFamily="34" charset="0"/>
                <a:ea typeface="+mn-ea"/>
                <a:cs typeface="+mn-cs"/>
              </a:rPr>
              <a:t> inferences somewhat redundant (Turvey, 2008) and moved the focus towards the bidirectional partnerships between academics and practitioner counterparts”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			(Alison et al. 2010: 118)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(*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Behavioural Investigative Advice)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CC629D-1908-4C70-94ED-14E9A8CBE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8246" y="963426"/>
            <a:ext cx="12668491" cy="7295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400F60-B39C-48FF-BBCA-D2E56856C1F1}"/>
              </a:ext>
            </a:extLst>
          </p:cNvPr>
          <p:cNvSpPr txBox="1"/>
          <p:nvPr/>
        </p:nvSpPr>
        <p:spPr>
          <a:xfrm>
            <a:off x="468775" y="248856"/>
            <a:ext cx="44016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Concluding Points </a:t>
            </a:r>
          </a:p>
        </p:txBody>
      </p:sp>
    </p:spTree>
    <p:extLst>
      <p:ext uri="{BB962C8B-B14F-4D97-AF65-F5344CB8AC3E}">
        <p14:creationId xmlns:p14="http://schemas.microsoft.com/office/powerpoint/2010/main" val="6833939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FA82E1B-54CD-42B1-B715-6D5BA221A648}"/>
              </a:ext>
            </a:extLst>
          </p:cNvPr>
          <p:cNvSpPr/>
          <p:nvPr/>
        </p:nvSpPr>
        <p:spPr>
          <a:xfrm>
            <a:off x="663257" y="3229593"/>
            <a:ext cx="1086548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“…a more pragmatic, interdisciplinary practitioner–academic model has emerged in recent years ….[and a] … range of contributions that are now made across the criminal justice ﬁeld. More recently termed ‘behavioural investigative advice’ in the UK...”			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				  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(Alison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 al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2010: 115)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CC629D-1908-4C70-94ED-14E9A8CBE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8246" y="963426"/>
            <a:ext cx="12668491" cy="7295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400F60-B39C-48FF-BBCA-D2E56856C1F1}"/>
              </a:ext>
            </a:extLst>
          </p:cNvPr>
          <p:cNvSpPr txBox="1"/>
          <p:nvPr/>
        </p:nvSpPr>
        <p:spPr>
          <a:xfrm>
            <a:off x="468775" y="248856"/>
            <a:ext cx="44016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Concluding Points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A9B673-3C24-4BDE-BEAD-AA6DA8F85CA1}"/>
              </a:ext>
            </a:extLst>
          </p:cNvPr>
          <p:cNvSpPr txBox="1"/>
          <p:nvPr/>
        </p:nvSpPr>
        <p:spPr>
          <a:xfrm>
            <a:off x="468775" y="1970153"/>
            <a:ext cx="86457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(Alison et al. 2010) Forensic Psychology is evolving:</a:t>
            </a:r>
          </a:p>
        </p:txBody>
      </p:sp>
    </p:spTree>
    <p:extLst>
      <p:ext uri="{BB962C8B-B14F-4D97-AF65-F5344CB8AC3E}">
        <p14:creationId xmlns:p14="http://schemas.microsoft.com/office/powerpoint/2010/main" val="30607172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78548F-314A-44F4-84F3-2EB9AFCCDF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9248" t="9844" r="9718" b="9853"/>
          <a:stretch/>
        </p:blipFill>
        <p:spPr>
          <a:xfrm>
            <a:off x="0" y="0"/>
            <a:ext cx="12192000" cy="685717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758587E-A17B-4182-A633-C9C6052AED66}"/>
              </a:ext>
            </a:extLst>
          </p:cNvPr>
          <p:cNvSpPr/>
          <p:nvPr/>
        </p:nvSpPr>
        <p:spPr>
          <a:xfrm>
            <a:off x="2415435" y="2669594"/>
            <a:ext cx="736112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Canter’s Circle Theory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(Geographic Profiling) </a:t>
            </a:r>
          </a:p>
        </p:txBody>
      </p:sp>
    </p:spTree>
    <p:extLst>
      <p:ext uri="{BB962C8B-B14F-4D97-AF65-F5344CB8AC3E}">
        <p14:creationId xmlns:p14="http://schemas.microsoft.com/office/powerpoint/2010/main" val="42429597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711D36-BAF7-4A8F-BBA3-C5F915025D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8135" y="1778911"/>
            <a:ext cx="4788803" cy="386603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4A7F4EF-DDF6-4C17-88C2-A49F3E9CD659}"/>
              </a:ext>
            </a:extLst>
          </p:cNvPr>
          <p:cNvSpPr/>
          <p:nvPr/>
        </p:nvSpPr>
        <p:spPr>
          <a:xfrm>
            <a:off x="10078570" y="5666194"/>
            <a:ext cx="2297206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https://www.zodiacciphers.com/zodiac-news/geographic-profiling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AE18F4-2660-49BE-8BCD-656B8469EA25}"/>
              </a:ext>
            </a:extLst>
          </p:cNvPr>
          <p:cNvSpPr txBox="1"/>
          <p:nvPr/>
        </p:nvSpPr>
        <p:spPr>
          <a:xfrm>
            <a:off x="260671" y="1458570"/>
            <a:ext cx="7007464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Least Effort Principle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Distance Decay: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decrease in frequency the further the distance (outside killer’s comfort zone – although not too close as don’t want to be recognised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(Buffer Zone)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If travelling a distance no need to disguise/hide appearance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Mental Maps/Schemata. Choose areas with which have some kind of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familiarity</a:t>
            </a: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 -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interact with area to become familiar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1D915B-0494-496E-8273-399DB5A245A3}"/>
              </a:ext>
            </a:extLst>
          </p:cNvPr>
          <p:cNvSpPr/>
          <p:nvPr/>
        </p:nvSpPr>
        <p:spPr>
          <a:xfrm>
            <a:off x="212911" y="379672"/>
            <a:ext cx="123511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Canter &amp; Larkin’s (1993) Circle Theory of Environmental Range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14EA7A-9A4A-42F2-9BE3-C8397B0C58C0}"/>
              </a:ext>
            </a:extLst>
          </p:cNvPr>
          <p:cNvSpPr/>
          <p:nvPr/>
        </p:nvSpPr>
        <p:spPr>
          <a:xfrm>
            <a:off x="6445330" y="5820082"/>
            <a:ext cx="26337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(Canter &amp; Youngs 2010)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655BE0-061E-48ED-AEC5-C1A72EC90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8077" y="713464"/>
            <a:ext cx="12673853" cy="790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0749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29FB3B4-69A0-46D7-A28B-F0BF81F046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00296" y="951577"/>
            <a:ext cx="12687300" cy="82259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5DEE00-AE4E-4303-BFA1-20A0F6E113E5}"/>
              </a:ext>
            </a:extLst>
          </p:cNvPr>
          <p:cNvSpPr txBox="1"/>
          <p:nvPr/>
        </p:nvSpPr>
        <p:spPr>
          <a:xfrm flipH="1">
            <a:off x="426717" y="72593"/>
            <a:ext cx="1151058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Geographic Profiling: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David Canter – John Duffy: Case Study ‘The Railway Killer’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E751B3-197D-45F4-BFC2-FD1DCEC22F74}"/>
              </a:ext>
            </a:extLst>
          </p:cNvPr>
          <p:cNvSpPr txBox="1"/>
          <p:nvPr/>
        </p:nvSpPr>
        <p:spPr>
          <a:xfrm>
            <a:off x="255267" y="1653831"/>
            <a:ext cx="783717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Police contacted Canter in 1985 for help in solving the case of the ‘Railway killer’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1982-86: 26 sexual attacks involving young females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1985-86: 3 murders involving young females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 offences occurred near railway stations in the London area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D648BC7-3E47-45D4-A0E0-53C8251A5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6273" y="1770407"/>
            <a:ext cx="4000460" cy="4169066"/>
          </a:xfrm>
          <a:prstGeom prst="rect">
            <a:avLst/>
          </a:prstGeom>
          <a:ln w="19050">
            <a:solidFill>
              <a:srgbClr val="FFC000"/>
            </a:solidFill>
          </a:ln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C434E5B-21F5-4256-A660-95CA69946D43}"/>
              </a:ext>
            </a:extLst>
          </p:cNvPr>
          <p:cNvSpPr/>
          <p:nvPr/>
        </p:nvSpPr>
        <p:spPr>
          <a:xfrm>
            <a:off x="8105713" y="5931925"/>
            <a:ext cx="3661580" cy="1231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ttps://www.google.co.uk/url?sa=i&amp;rct=j&amp;q=&amp;esrc=s&amp;source=images&amp;cd=&amp;cad=rja&amp;uact=8&amp;ved=2ahUKEwj317-B7P_ZAhWB0RQKHavACEEQjRx6BAgAEAU&amp;url=https%3A%2F%2Fwww.webuildvalue.com%2Fit%2Finfrastrutture%2Fin-treno-tra-londra-e-pechino.html&amp;psig=AOvVaw0bnoBIAFDluHGVAEr0Q2KW&amp;ust=1521805121825809</a:t>
            </a:r>
          </a:p>
        </p:txBody>
      </p:sp>
    </p:spTree>
    <p:extLst>
      <p:ext uri="{BB962C8B-B14F-4D97-AF65-F5344CB8AC3E}">
        <p14:creationId xmlns:p14="http://schemas.microsoft.com/office/powerpoint/2010/main" val="28621255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83F85B-6599-4300-8BD1-60CC5C7B2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7650" y="920566"/>
            <a:ext cx="12731750" cy="7623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7543FF-1268-47F6-9EC5-E3C4B3553DBE}"/>
              </a:ext>
            </a:extLst>
          </p:cNvPr>
          <p:cNvSpPr txBox="1"/>
          <p:nvPr/>
        </p:nvSpPr>
        <p:spPr>
          <a:xfrm>
            <a:off x="195806" y="406400"/>
            <a:ext cx="113938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Canter’s Circle Theory: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Marauder &amp; the Commuter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44AAC3-FCA2-457F-9080-652364492F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42" t="22435" r="42243" b="26175"/>
          <a:stretch/>
        </p:blipFill>
        <p:spPr>
          <a:xfrm>
            <a:off x="602306" y="2271032"/>
            <a:ext cx="4457499" cy="25073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C49574-F7ED-420D-817F-7F00A63A33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32" t="22293" r="42243" b="25980"/>
          <a:stretch/>
        </p:blipFill>
        <p:spPr>
          <a:xfrm>
            <a:off x="6087327" y="2225674"/>
            <a:ext cx="5502367" cy="310867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C95F366-B934-4DFA-9A0A-D317FA02F645}"/>
              </a:ext>
            </a:extLst>
          </p:cNvPr>
          <p:cNvSpPr/>
          <p:nvPr/>
        </p:nvSpPr>
        <p:spPr>
          <a:xfrm>
            <a:off x="602306" y="5568102"/>
            <a:ext cx="1129277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Images taken from: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/>
              </a:rPr>
              <a:t>https://www.youtube.com/watch?v=DQjYs-D729E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(Provides a </a:t>
            </a:r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short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account of Canter’s Geographical Profiling Theory)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41384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83F85B-6599-4300-8BD1-60CC5C7B2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69875" y="777346"/>
            <a:ext cx="12731750" cy="7623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7543FF-1268-47F6-9EC5-E3C4B3553DBE}"/>
              </a:ext>
            </a:extLst>
          </p:cNvPr>
          <p:cNvSpPr txBox="1"/>
          <p:nvPr/>
        </p:nvSpPr>
        <p:spPr>
          <a:xfrm>
            <a:off x="173772" y="35732"/>
            <a:ext cx="11325921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dirty="0">
                <a:solidFill>
                  <a:srgbClr val="FFC000"/>
                </a:solidFill>
                <a:latin typeface="Calibri" panose="020F0502020204030204"/>
              </a:rPr>
              <a:t>Kim Rossmo</a:t>
            </a: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&amp; Geographic Profiling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(Director,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Centre for Geospatial Intelligence &amp; Investigation, Texas State University)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8D3708-0896-4F16-B227-8ADF1E8CF312}"/>
              </a:ext>
            </a:extLst>
          </p:cNvPr>
          <p:cNvSpPr txBox="1"/>
          <p:nvPr/>
        </p:nvSpPr>
        <p:spPr>
          <a:xfrm>
            <a:off x="315200" y="1539713"/>
            <a:ext cx="11561600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Rossmo developed </a:t>
            </a:r>
            <a:r>
              <a:rPr lang="en-GB" sz="2800" dirty="0">
                <a:solidFill>
                  <a:srgbClr val="00B0F0"/>
                </a:solidFill>
              </a:rPr>
              <a:t>Rigel</a:t>
            </a:r>
            <a:r>
              <a:rPr lang="en-GB" sz="2800" dirty="0">
                <a:solidFill>
                  <a:schemeClr val="bg1"/>
                </a:solidFill>
              </a:rPr>
              <a:t> (algorithm for crime location data &amp; serial offending)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Rossmo has used Geographic Profiling in variety of settings: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US Border Control (illegal-immigration patterns)</a:t>
            </a:r>
            <a:endParaRPr lang="en-GB" sz="11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Tracing enemy bases using IEDs and rocket-propelled grenade patterns (Iraq, Afghanistan) </a:t>
            </a:r>
            <a:endParaRPr lang="en-US" sz="11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Back-tracing infectious disease </a:t>
            </a:r>
            <a:endParaRPr lang="en-GB" sz="11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Wilderness search &amp; rescue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5444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83F85B-6599-4300-8BD1-60CC5C7B2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69875" y="876497"/>
            <a:ext cx="12731750" cy="7623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7543FF-1268-47F6-9EC5-E3C4B3553DBE}"/>
              </a:ext>
            </a:extLst>
          </p:cNvPr>
          <p:cNvSpPr txBox="1"/>
          <p:nvPr/>
        </p:nvSpPr>
        <p:spPr>
          <a:xfrm>
            <a:off x="844009" y="454180"/>
            <a:ext cx="4974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dirty="0">
                <a:solidFill>
                  <a:srgbClr val="FFC000"/>
                </a:solidFill>
                <a:latin typeface="Calibri" panose="020F0502020204030204"/>
              </a:rPr>
              <a:t>Concluding Thoughts …….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8D3708-0896-4F16-B227-8ADF1E8CF312}"/>
              </a:ext>
            </a:extLst>
          </p:cNvPr>
          <p:cNvSpPr txBox="1"/>
          <p:nvPr/>
        </p:nvSpPr>
        <p:spPr>
          <a:xfrm>
            <a:off x="315200" y="1523856"/>
            <a:ext cx="11561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5F88D3-5026-4DA9-A474-5C00922A26E5}"/>
              </a:ext>
            </a:extLst>
          </p:cNvPr>
          <p:cNvSpPr txBox="1"/>
          <p:nvPr/>
        </p:nvSpPr>
        <p:spPr>
          <a:xfrm>
            <a:off x="844009" y="2302080"/>
            <a:ext cx="10714671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Canter (2004)</a:t>
            </a:r>
          </a:p>
          <a:p>
            <a:r>
              <a:rPr lang="en-US" sz="2800" dirty="0">
                <a:solidFill>
                  <a:schemeClr val="bg1"/>
                </a:solidFill>
              </a:rPr>
              <a:t>"The idea that you can say something about the personality of an offender by the nature of the crime has proved to be unsubstantiated“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"Geographic profiling a serial criminal makes a lot more sense than the more traditional psychological profiling“</a:t>
            </a:r>
            <a:endParaRPr lang="en-US" sz="1400" dirty="0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(Colin Sutton, 2014, former senior investigating officer of the Metropolitan Police)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0061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83F85B-6599-4300-8BD1-60CC5C7B2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69875" y="876497"/>
            <a:ext cx="12731750" cy="7623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7543FF-1268-47F6-9EC5-E3C4B3553DBE}"/>
              </a:ext>
            </a:extLst>
          </p:cNvPr>
          <p:cNvSpPr txBox="1"/>
          <p:nvPr/>
        </p:nvSpPr>
        <p:spPr>
          <a:xfrm>
            <a:off x="844009" y="454180"/>
            <a:ext cx="4974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dirty="0">
                <a:solidFill>
                  <a:srgbClr val="FFC000"/>
                </a:solidFill>
                <a:latin typeface="Calibri" panose="020F0502020204030204"/>
              </a:rPr>
              <a:t>Concluding Thoughts …….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8D3708-0896-4F16-B227-8ADF1E8CF312}"/>
              </a:ext>
            </a:extLst>
          </p:cNvPr>
          <p:cNvSpPr txBox="1"/>
          <p:nvPr/>
        </p:nvSpPr>
        <p:spPr>
          <a:xfrm>
            <a:off x="315200" y="1523856"/>
            <a:ext cx="11561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27B20D-C0EF-4096-B18F-8C43F4A9B1A8}"/>
              </a:ext>
            </a:extLst>
          </p:cNvPr>
          <p:cNvSpPr txBox="1"/>
          <p:nvPr/>
        </p:nvSpPr>
        <p:spPr>
          <a:xfrm>
            <a:off x="1187067" y="2477963"/>
            <a:ext cx="9818784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Profiling is a developing technique, so important to ensure its validity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Importance of Evidence-based Practice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Recently, less emphasis placed on Offender Profiling</a:t>
            </a:r>
          </a:p>
        </p:txBody>
      </p:sp>
    </p:spTree>
    <p:extLst>
      <p:ext uri="{BB962C8B-B14F-4D97-AF65-F5344CB8AC3E}">
        <p14:creationId xmlns:p14="http://schemas.microsoft.com/office/powerpoint/2010/main" val="17229788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203B765-33FA-4B39-8E94-29A52BF9A9E7}"/>
              </a:ext>
            </a:extLst>
          </p:cNvPr>
          <p:cNvSpPr txBox="1"/>
          <p:nvPr/>
        </p:nvSpPr>
        <p:spPr>
          <a:xfrm>
            <a:off x="320040" y="256252"/>
            <a:ext cx="29808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References: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1ED56-6C5E-4A46-9C65-19644EB1FCAB}"/>
              </a:ext>
            </a:extLst>
          </p:cNvPr>
          <p:cNvSpPr txBox="1"/>
          <p:nvPr/>
        </p:nvSpPr>
        <p:spPr>
          <a:xfrm>
            <a:off x="-91440" y="831472"/>
            <a:ext cx="12587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____________________________________________________________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2864E-ACCC-4939-A6E1-9490DAF28728}"/>
              </a:ext>
            </a:extLst>
          </p:cNvPr>
          <p:cNvSpPr txBox="1"/>
          <p:nvPr/>
        </p:nvSpPr>
        <p:spPr>
          <a:xfrm>
            <a:off x="808659" y="1544627"/>
            <a:ext cx="10988039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Alison L., Goodwill A., Almond L., Van den Heuvel, C. &amp; Winter, J. 2010. Pragmatic Solutions to Offender Proﬁling and Behavioural Investigative Advice.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Legal and Criminological Psychology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15, 115–132.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Alison, L., Barrett, E. &amp; Almond, L. 2011. The Interpretation and Utilisation of Offender Profiles: a Critical Review of ‘Traditional’ Approaches to Profiling. In J. Adler &amp; J. Gray (eds.),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Forensic Psychology: Concepts. Debates and Practice.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38-57. Oxon: Routledge. (2nd. edition)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Canter, D., Alison, L., Alison, E. &amp; Wentink, N. 2004. The Organized/Disorganized Typology of Serial Murder: Myth or Model?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Psychology, Public Policy, and Law.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10, (3,): 293–320.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Hicks, S. &amp; Sales, B. 2006.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Criminal Profiling: Developing an Effective Science and Practice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Washington, DC: American Psychological Association.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Woodhams, M. &amp; Tonkin, M. 2018. Offender Profiling and Crime Linkage. In G. Davies &amp; A. Beech (eds.),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Forensic Psychology: Crime, Justice, Law, Interventions.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285-305. UK: BPS and John Wiley &amp; Sons Ltd.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3ED03D-2A2F-4987-8C67-8B21C39D648A}"/>
              </a:ext>
            </a:extLst>
          </p:cNvPr>
          <p:cNvSpPr txBox="1"/>
          <p:nvPr/>
        </p:nvSpPr>
        <p:spPr>
          <a:xfrm>
            <a:off x="10041255" y="6000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634572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1109</TotalTime>
  <Words>3165</Words>
  <Application>Microsoft Office PowerPoint</Application>
  <PresentationFormat>Widescreen</PresentationFormat>
  <Paragraphs>308</Paragraphs>
  <Slides>32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Calibri Light</vt:lpstr>
      <vt:lpstr>Gill Sans Nova Light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Andy Coard</cp:lastModifiedBy>
  <cp:revision>52</cp:revision>
  <dcterms:created xsi:type="dcterms:W3CDTF">2019-01-21T22:38:42Z</dcterms:created>
  <dcterms:modified xsi:type="dcterms:W3CDTF">2021-05-13T12:16:02Z</dcterms:modified>
</cp:coreProperties>
</file>