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342" r:id="rId6"/>
    <p:sldId id="343" r:id="rId7"/>
    <p:sldId id="344" r:id="rId8"/>
    <p:sldId id="354" r:id="rId9"/>
    <p:sldId id="345" r:id="rId10"/>
    <p:sldId id="346" r:id="rId11"/>
    <p:sldId id="353" r:id="rId12"/>
    <p:sldId id="347" r:id="rId13"/>
    <p:sldId id="348" r:id="rId14"/>
    <p:sldId id="349" r:id="rId15"/>
    <p:sldId id="350" r:id="rId16"/>
    <p:sldId id="351" r:id="rId17"/>
    <p:sldId id="355"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62" autoAdjust="0"/>
  </p:normalViewPr>
  <p:slideViewPr>
    <p:cSldViewPr>
      <p:cViewPr varScale="1">
        <p:scale>
          <a:sx n="92" d="100"/>
          <a:sy n="92" d="100"/>
        </p:scale>
        <p:origin x="2154" y="78"/>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27/11/2018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C22A2C0-1B86-4EA4-8C4E-3619BE4EF894}" type="datetimeFigureOut">
              <a:rPr lang="en-GB" smtClean="0"/>
              <a:t>27/11/2018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394529F-49CB-4A20-A0BC-CE5B1A3A230C}" type="slidenum">
              <a:rPr lang="en-GB" smtClean="0"/>
              <a:t>‹#›</a:t>
            </a:fld>
            <a:endParaRPr lang="en-GB"/>
          </a:p>
        </p:txBody>
      </p:sp>
    </p:spTree>
    <p:extLst>
      <p:ext uri="{BB962C8B-B14F-4D97-AF65-F5344CB8AC3E}">
        <p14:creationId xmlns:p14="http://schemas.microsoft.com/office/powerpoint/2010/main" val="2942016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a:t>
            </a:fld>
            <a:endParaRPr lang="en-GB"/>
          </a:p>
        </p:txBody>
      </p:sp>
    </p:spTree>
    <p:extLst>
      <p:ext uri="{BB962C8B-B14F-4D97-AF65-F5344CB8AC3E}">
        <p14:creationId xmlns:p14="http://schemas.microsoft.com/office/powerpoint/2010/main" val="3298935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a:t>
            </a:fld>
            <a:endParaRPr lang="en-GB"/>
          </a:p>
        </p:txBody>
      </p:sp>
    </p:spTree>
    <p:extLst>
      <p:ext uri="{BB962C8B-B14F-4D97-AF65-F5344CB8AC3E}">
        <p14:creationId xmlns:p14="http://schemas.microsoft.com/office/powerpoint/2010/main" val="2644738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Force-field analysis – analysing restraining and driving forces within the organisation which oppose or support the proposed change, and then taking steps to encourage the driving forces and decrease the restraining forces. </a:t>
            </a:r>
          </a:p>
        </p:txBody>
      </p:sp>
      <p:sp>
        <p:nvSpPr>
          <p:cNvPr id="4" name="Slide Number Placeholder 3"/>
          <p:cNvSpPr>
            <a:spLocks noGrp="1"/>
          </p:cNvSpPr>
          <p:nvPr>
            <p:ph type="sldNum" sz="quarter" idx="10"/>
          </p:nvPr>
        </p:nvSpPr>
        <p:spPr/>
        <p:txBody>
          <a:bodyPr/>
          <a:lstStyle/>
          <a:p>
            <a:fld id="{31A24480-EA56-4F09-995E-1BB250F2401B}" type="slidenum">
              <a:rPr lang="en-GB" smtClean="0"/>
              <a:t>3</a:t>
            </a:fld>
            <a:endParaRPr lang="en-GB"/>
          </a:p>
        </p:txBody>
      </p:sp>
    </p:spTree>
    <p:extLst>
      <p:ext uri="{BB962C8B-B14F-4D97-AF65-F5344CB8AC3E}">
        <p14:creationId xmlns:p14="http://schemas.microsoft.com/office/powerpoint/2010/main" val="3669152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4</a:t>
            </a:fld>
            <a:endParaRPr lang="en-GB"/>
          </a:p>
        </p:txBody>
      </p:sp>
    </p:spTree>
    <p:extLst>
      <p:ext uri="{BB962C8B-B14F-4D97-AF65-F5344CB8AC3E}">
        <p14:creationId xmlns:p14="http://schemas.microsoft.com/office/powerpoint/2010/main" val="1857009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6</a:t>
            </a:fld>
            <a:endParaRPr lang="en-GB"/>
          </a:p>
        </p:txBody>
      </p:sp>
    </p:spTree>
    <p:extLst>
      <p:ext uri="{BB962C8B-B14F-4D97-AF65-F5344CB8AC3E}">
        <p14:creationId xmlns:p14="http://schemas.microsoft.com/office/powerpoint/2010/main" val="733683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7</a:t>
            </a:fld>
            <a:endParaRPr lang="en-GB"/>
          </a:p>
        </p:txBody>
      </p:sp>
    </p:spTree>
    <p:extLst>
      <p:ext uri="{BB962C8B-B14F-4D97-AF65-F5344CB8AC3E}">
        <p14:creationId xmlns:p14="http://schemas.microsoft.com/office/powerpoint/2010/main" val="211606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8</a:t>
            </a:fld>
            <a:endParaRPr lang="en-GB"/>
          </a:p>
        </p:txBody>
      </p:sp>
    </p:spTree>
    <p:extLst>
      <p:ext uri="{BB962C8B-B14F-4D97-AF65-F5344CB8AC3E}">
        <p14:creationId xmlns:p14="http://schemas.microsoft.com/office/powerpoint/2010/main" val="3148424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9</a:t>
            </a:fld>
            <a:endParaRPr lang="en-GB"/>
          </a:p>
        </p:txBody>
      </p:sp>
    </p:spTree>
    <p:extLst>
      <p:ext uri="{BB962C8B-B14F-4D97-AF65-F5344CB8AC3E}">
        <p14:creationId xmlns:p14="http://schemas.microsoft.com/office/powerpoint/2010/main" val="3099356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10</a:t>
            </a:fld>
            <a:endParaRPr lang="en-GB"/>
          </a:p>
        </p:txBody>
      </p:sp>
    </p:spTree>
    <p:extLst>
      <p:ext uri="{BB962C8B-B14F-4D97-AF65-F5344CB8AC3E}">
        <p14:creationId xmlns:p14="http://schemas.microsoft.com/office/powerpoint/2010/main" val="3128459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11</a:t>
            </a:fld>
            <a:endParaRPr lang="en-GB"/>
          </a:p>
        </p:txBody>
      </p:sp>
    </p:spTree>
    <p:extLst>
      <p:ext uri="{BB962C8B-B14F-4D97-AF65-F5344CB8AC3E}">
        <p14:creationId xmlns:p14="http://schemas.microsoft.com/office/powerpoint/2010/main" val="1151955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12</a:t>
            </a:fld>
            <a:endParaRPr lang="en-GB"/>
          </a:p>
        </p:txBody>
      </p:sp>
    </p:spTree>
    <p:extLst>
      <p:ext uri="{BB962C8B-B14F-4D97-AF65-F5344CB8AC3E}">
        <p14:creationId xmlns:p14="http://schemas.microsoft.com/office/powerpoint/2010/main" val="3038726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13</a:t>
            </a:fld>
            <a:endParaRPr lang="en-GB"/>
          </a:p>
        </p:txBody>
      </p:sp>
    </p:spTree>
    <p:extLst>
      <p:ext uri="{BB962C8B-B14F-4D97-AF65-F5344CB8AC3E}">
        <p14:creationId xmlns:p14="http://schemas.microsoft.com/office/powerpoint/2010/main" val="36785602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cipd.co.uk/podcasts/landing-transformational-chan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060848"/>
            <a:ext cx="7992888" cy="2406129"/>
          </a:xfrm>
        </p:spPr>
        <p:txBody>
          <a:bodyPr>
            <a:normAutofit fontScale="90000"/>
          </a:bodyPr>
          <a:lstStyle/>
          <a:p>
            <a:r>
              <a:rPr lang="en-GB" dirty="0">
                <a:solidFill>
                  <a:schemeClr val="bg1"/>
                </a:solidFill>
              </a:rPr>
              <a:t>HR Service Delivery Models</a:t>
            </a:r>
            <a:br>
              <a:rPr lang="en-GB" dirty="0">
                <a:solidFill>
                  <a:schemeClr val="bg1"/>
                </a:solidFill>
              </a:rPr>
            </a:br>
            <a:r>
              <a:rPr lang="en-GB" dirty="0">
                <a:solidFill>
                  <a:schemeClr val="bg1"/>
                </a:solidFill>
              </a:rPr>
              <a:t>HR’s Role in Change Management</a:t>
            </a:r>
            <a:br>
              <a:rPr lang="en-GB" dirty="0">
                <a:solidFill>
                  <a:schemeClr val="bg1"/>
                </a:solidFill>
              </a:rPr>
            </a:br>
            <a:r>
              <a:rPr lang="en-GB" dirty="0">
                <a:solidFill>
                  <a:schemeClr val="bg1"/>
                </a:solidFill>
              </a:rPr>
              <a:t>Lecture Three – Julie Thomas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Management</a:t>
            </a:r>
          </a:p>
        </p:txBody>
      </p:sp>
      <p:sp>
        <p:nvSpPr>
          <p:cNvPr id="3" name="Content Placeholder 2"/>
          <p:cNvSpPr>
            <a:spLocks noGrp="1"/>
          </p:cNvSpPr>
          <p:nvPr>
            <p:ph idx="1"/>
          </p:nvPr>
        </p:nvSpPr>
        <p:spPr>
          <a:xfrm>
            <a:off x="796752" y="1417638"/>
            <a:ext cx="7550496" cy="4027586"/>
          </a:xfrm>
        </p:spPr>
        <p:txBody>
          <a:bodyPr>
            <a:normAutofit fontScale="92500" lnSpcReduction="10000"/>
          </a:bodyPr>
          <a:lstStyle/>
          <a:p>
            <a:r>
              <a:rPr lang="en-GB" dirty="0"/>
              <a:t>Organisations undergo major change every three years and minor change almost continually</a:t>
            </a:r>
          </a:p>
          <a:p>
            <a:r>
              <a:rPr lang="en-GB" dirty="0"/>
              <a:t>HR has a vital role to play as effective change management concerns more than just the controllable (business processes). It also concerns the uncontrollable (people and the meanings people attach to such processes).</a:t>
            </a:r>
          </a:p>
        </p:txBody>
      </p:sp>
    </p:spTree>
    <p:extLst>
      <p:ext uri="{BB962C8B-B14F-4D97-AF65-F5344CB8AC3E}">
        <p14:creationId xmlns:p14="http://schemas.microsoft.com/office/powerpoint/2010/main" val="2540297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Models of Change</a:t>
            </a:r>
          </a:p>
        </p:txBody>
      </p:sp>
      <p:sp>
        <p:nvSpPr>
          <p:cNvPr id="3" name="Content Placeholder 2"/>
          <p:cNvSpPr>
            <a:spLocks noGrp="1"/>
          </p:cNvSpPr>
          <p:nvPr>
            <p:ph idx="1"/>
          </p:nvPr>
        </p:nvSpPr>
        <p:spPr>
          <a:xfrm>
            <a:off x="457200" y="1417638"/>
            <a:ext cx="8229600" cy="3917032"/>
          </a:xfrm>
        </p:spPr>
        <p:txBody>
          <a:bodyPr>
            <a:normAutofit/>
          </a:bodyPr>
          <a:lstStyle/>
          <a:p>
            <a:pPr marL="0" indent="0">
              <a:buNone/>
            </a:pPr>
            <a:r>
              <a:rPr lang="en-GB" dirty="0"/>
              <a:t>Lewin (1950s)</a:t>
            </a:r>
          </a:p>
          <a:p>
            <a:r>
              <a:rPr lang="en-GB" dirty="0"/>
              <a:t>Three stages in change management - Unfreezing, movement, refreezing</a:t>
            </a:r>
          </a:p>
          <a:p>
            <a:r>
              <a:rPr lang="en-GB" dirty="0"/>
              <a:t>Force-field analysis</a:t>
            </a:r>
          </a:p>
          <a:p>
            <a:endParaRPr lang="en-GB" dirty="0"/>
          </a:p>
          <a:p>
            <a:pPr marL="0" indent="0">
              <a:buNone/>
            </a:pPr>
            <a:r>
              <a:rPr lang="en-GB" dirty="0"/>
              <a:t>Beer’s 6 stage model of change</a:t>
            </a:r>
          </a:p>
        </p:txBody>
      </p:sp>
    </p:spTree>
    <p:extLst>
      <p:ext uri="{BB962C8B-B14F-4D97-AF65-F5344CB8AC3E}">
        <p14:creationId xmlns:p14="http://schemas.microsoft.com/office/powerpoint/2010/main" val="2754926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2800" b="1" dirty="0"/>
              <a:t>The Role of HR (Kew and </a:t>
            </a:r>
            <a:r>
              <a:rPr lang="en-GB" sz="2800" b="1" dirty="0" err="1"/>
              <a:t>Stredwick</a:t>
            </a:r>
            <a:r>
              <a:rPr lang="en-GB" sz="2800" b="1" dirty="0"/>
              <a:t>, 2016)</a:t>
            </a:r>
          </a:p>
        </p:txBody>
      </p:sp>
      <p:sp>
        <p:nvSpPr>
          <p:cNvPr id="3" name="Content Placeholder 2"/>
          <p:cNvSpPr>
            <a:spLocks noGrp="1"/>
          </p:cNvSpPr>
          <p:nvPr>
            <p:ph idx="1"/>
          </p:nvPr>
        </p:nvSpPr>
        <p:spPr>
          <a:xfrm>
            <a:off x="487578" y="1124744"/>
            <a:ext cx="8229600" cy="4392488"/>
          </a:xfrm>
        </p:spPr>
        <p:txBody>
          <a:bodyPr>
            <a:normAutofit fontScale="77500" lnSpcReduction="20000"/>
          </a:bodyPr>
          <a:lstStyle/>
          <a:p>
            <a:pPr marL="0" indent="0">
              <a:buNone/>
            </a:pPr>
            <a:r>
              <a:rPr lang="en-GB" dirty="0"/>
              <a:t>HR’s intervention is crucial at each stage of Beer’s model of change:</a:t>
            </a:r>
          </a:p>
          <a:p>
            <a:pPr marL="0" indent="0">
              <a:buNone/>
            </a:pPr>
            <a:endParaRPr lang="en-GB" dirty="0"/>
          </a:p>
          <a:p>
            <a:pPr>
              <a:buFont typeface="Wingdings" panose="05000000000000000000" pitchFamily="2" charset="2"/>
              <a:buChar char="Ø"/>
            </a:pPr>
            <a:r>
              <a:rPr lang="en-GB" b="1" dirty="0"/>
              <a:t>Mobilise commitment to change through joint analysis of problems</a:t>
            </a:r>
            <a:endParaRPr lang="en-GB" dirty="0"/>
          </a:p>
          <a:p>
            <a:pPr>
              <a:buFont typeface="Wingdings" panose="05000000000000000000" pitchFamily="2" charset="2"/>
              <a:buChar char="Ø"/>
            </a:pPr>
            <a:r>
              <a:rPr lang="en-GB" b="1" dirty="0"/>
              <a:t>Develop a shared vision</a:t>
            </a:r>
            <a:endParaRPr lang="en-GB" dirty="0"/>
          </a:p>
          <a:p>
            <a:pPr>
              <a:buFont typeface="Wingdings" panose="05000000000000000000" pitchFamily="2" charset="2"/>
              <a:buChar char="Ø"/>
            </a:pPr>
            <a:r>
              <a:rPr lang="en-GB" b="1" dirty="0"/>
              <a:t>Foster consensus and commitment to the shared vision </a:t>
            </a:r>
            <a:endParaRPr lang="en-GB" dirty="0"/>
          </a:p>
          <a:p>
            <a:pPr>
              <a:buFont typeface="Wingdings" panose="05000000000000000000" pitchFamily="2" charset="2"/>
              <a:buChar char="Ø"/>
            </a:pPr>
            <a:r>
              <a:rPr lang="en-GB" b="1" dirty="0"/>
              <a:t>Spread the word about the change</a:t>
            </a:r>
            <a:endParaRPr lang="en-GB" dirty="0"/>
          </a:p>
          <a:p>
            <a:pPr>
              <a:buFont typeface="Wingdings" panose="05000000000000000000" pitchFamily="2" charset="2"/>
              <a:buChar char="Ø"/>
            </a:pPr>
            <a:r>
              <a:rPr lang="en-GB" b="1" dirty="0"/>
              <a:t>Institutionalise the change through formal policies</a:t>
            </a:r>
            <a:endParaRPr lang="en-GB" dirty="0"/>
          </a:p>
          <a:p>
            <a:pPr>
              <a:buFont typeface="Wingdings" panose="05000000000000000000" pitchFamily="2" charset="2"/>
              <a:buChar char="Ø"/>
            </a:pPr>
            <a:r>
              <a:rPr lang="en-GB" b="1" dirty="0"/>
              <a:t>Monitor and adjust as needed</a:t>
            </a:r>
            <a:endParaRPr lang="en-GB" dirty="0"/>
          </a:p>
        </p:txBody>
      </p:sp>
    </p:spTree>
    <p:extLst>
      <p:ext uri="{BB962C8B-B14F-4D97-AF65-F5344CB8AC3E}">
        <p14:creationId xmlns:p14="http://schemas.microsoft.com/office/powerpoint/2010/main" val="1381223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357F7-0D7C-4411-A519-082165B85E1D}"/>
              </a:ext>
            </a:extLst>
          </p:cNvPr>
          <p:cNvSpPr>
            <a:spLocks noGrp="1"/>
          </p:cNvSpPr>
          <p:nvPr>
            <p:ph type="title"/>
          </p:nvPr>
        </p:nvSpPr>
        <p:spPr/>
        <p:txBody>
          <a:bodyPr>
            <a:normAutofit/>
          </a:bodyPr>
          <a:lstStyle/>
          <a:p>
            <a:r>
              <a:rPr lang="en-GB" sz="3600" dirty="0"/>
              <a:t>Role of HR (Kew and </a:t>
            </a:r>
            <a:r>
              <a:rPr lang="en-GB" sz="3600" dirty="0" err="1"/>
              <a:t>Stredwick</a:t>
            </a:r>
            <a:r>
              <a:rPr lang="en-GB" sz="3600" dirty="0"/>
              <a:t>, 2016)</a:t>
            </a:r>
          </a:p>
        </p:txBody>
      </p:sp>
      <p:sp>
        <p:nvSpPr>
          <p:cNvPr id="3" name="Content Placeholder 2">
            <a:extLst>
              <a:ext uri="{FF2B5EF4-FFF2-40B4-BE49-F238E27FC236}">
                <a16:creationId xmlns:a16="http://schemas.microsoft.com/office/drawing/2014/main" id="{870F42BF-5FE5-493E-B191-55DCF5D074D8}"/>
              </a:ext>
            </a:extLst>
          </p:cNvPr>
          <p:cNvSpPr>
            <a:spLocks noGrp="1"/>
          </p:cNvSpPr>
          <p:nvPr>
            <p:ph idx="1"/>
          </p:nvPr>
        </p:nvSpPr>
        <p:spPr/>
        <p:txBody>
          <a:bodyPr>
            <a:normAutofit fontScale="62500" lnSpcReduction="20000"/>
          </a:bodyPr>
          <a:lstStyle/>
          <a:p>
            <a:pPr>
              <a:buFont typeface="Wingdings" panose="05000000000000000000" pitchFamily="2" charset="2"/>
              <a:buChar char="Ø"/>
            </a:pPr>
            <a:r>
              <a:rPr lang="en-GB" b="1" dirty="0"/>
              <a:t>Mobilise commitment to change through joint analysis of problems </a:t>
            </a:r>
            <a:r>
              <a:rPr lang="en-GB" dirty="0"/>
              <a:t>– benchmarking, environmental scanning to identify need for change, hold workshops, encourage a learning culture</a:t>
            </a:r>
          </a:p>
          <a:p>
            <a:pPr>
              <a:buFont typeface="Wingdings" panose="05000000000000000000" pitchFamily="2" charset="2"/>
              <a:buChar char="Ø"/>
            </a:pPr>
            <a:r>
              <a:rPr lang="en-GB" b="1" dirty="0"/>
              <a:t>Develop a shared vision </a:t>
            </a:r>
            <a:r>
              <a:rPr lang="en-GB" dirty="0"/>
              <a:t>– understand the culture, support and direct the visions which underpin the culture</a:t>
            </a:r>
          </a:p>
          <a:p>
            <a:pPr>
              <a:buFont typeface="Wingdings" panose="05000000000000000000" pitchFamily="2" charset="2"/>
              <a:buChar char="Ø"/>
            </a:pPr>
            <a:r>
              <a:rPr lang="en-GB" b="1" dirty="0"/>
              <a:t>Foster consensus and commitment to the shared vision </a:t>
            </a:r>
            <a:r>
              <a:rPr lang="en-GB" dirty="0"/>
              <a:t>– develop and support feeling of ownership of change by employees, foster and support change champions</a:t>
            </a:r>
          </a:p>
          <a:p>
            <a:pPr>
              <a:buFont typeface="Wingdings" panose="05000000000000000000" pitchFamily="2" charset="2"/>
              <a:buChar char="Ø"/>
            </a:pPr>
            <a:r>
              <a:rPr lang="en-GB" b="1" dirty="0"/>
              <a:t>Spread the word about the change </a:t>
            </a:r>
            <a:r>
              <a:rPr lang="en-GB" dirty="0"/>
              <a:t>- communication</a:t>
            </a:r>
          </a:p>
          <a:p>
            <a:pPr>
              <a:buFont typeface="Wingdings" panose="05000000000000000000" pitchFamily="2" charset="2"/>
              <a:buChar char="Ø"/>
            </a:pPr>
            <a:r>
              <a:rPr lang="en-GB" b="1" dirty="0"/>
              <a:t>Institutionalise the change through formal policies </a:t>
            </a:r>
            <a:r>
              <a:rPr lang="en-GB" dirty="0"/>
              <a:t>– new policies, reward system to support new ways of doing things</a:t>
            </a:r>
          </a:p>
          <a:p>
            <a:pPr>
              <a:buFont typeface="Wingdings" panose="05000000000000000000" pitchFamily="2" charset="2"/>
              <a:buChar char="Ø"/>
            </a:pPr>
            <a:r>
              <a:rPr lang="en-GB" b="1" dirty="0"/>
              <a:t>Monitor and adjust as needed </a:t>
            </a:r>
            <a:r>
              <a:rPr lang="en-GB" dirty="0"/>
              <a:t>– flexible development policies, responsive to need for new competencies</a:t>
            </a:r>
          </a:p>
          <a:p>
            <a:endParaRPr lang="en-GB" dirty="0"/>
          </a:p>
        </p:txBody>
      </p:sp>
    </p:spTree>
    <p:extLst>
      <p:ext uri="{BB962C8B-B14F-4D97-AF65-F5344CB8AC3E}">
        <p14:creationId xmlns:p14="http://schemas.microsoft.com/office/powerpoint/2010/main" val="3858734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DREC Model</a:t>
            </a:r>
          </a:p>
        </p:txBody>
      </p:sp>
      <p:sp>
        <p:nvSpPr>
          <p:cNvPr id="3" name="Content Placeholder 2"/>
          <p:cNvSpPr>
            <a:spLocks noGrp="1"/>
          </p:cNvSpPr>
          <p:nvPr>
            <p:ph idx="1"/>
          </p:nvPr>
        </p:nvSpPr>
        <p:spPr/>
        <p:txBody>
          <a:bodyPr>
            <a:normAutofit fontScale="85000" lnSpcReduction="20000"/>
          </a:bodyPr>
          <a:lstStyle/>
          <a:p>
            <a:r>
              <a:rPr lang="en-GB" dirty="0"/>
              <a:t>How individuals cope with change.</a:t>
            </a:r>
          </a:p>
          <a:p>
            <a:r>
              <a:rPr lang="en-GB" dirty="0"/>
              <a:t>Derived from the </a:t>
            </a:r>
            <a:r>
              <a:rPr lang="en-GB" dirty="0" err="1"/>
              <a:t>K</a:t>
            </a:r>
            <a:r>
              <a:rPr lang="en-GB" dirty="0" err="1">
                <a:latin typeface="Tahoma" panose="020B0604030504040204" pitchFamily="34" charset="0"/>
                <a:ea typeface="Tahoma" panose="020B0604030504040204" pitchFamily="34" charset="0"/>
                <a:cs typeface="Tahoma" panose="020B0604030504040204" pitchFamily="34" charset="0"/>
              </a:rPr>
              <a:t>ü</a:t>
            </a:r>
            <a:r>
              <a:rPr lang="en-GB" dirty="0" err="1"/>
              <a:t>bler</a:t>
            </a:r>
            <a:r>
              <a:rPr lang="en-GB" dirty="0"/>
              <a:t>-Ross Model – denial, anger, bargaining, depression, acceptance. Known as the coping/change cycle.</a:t>
            </a:r>
          </a:p>
          <a:p>
            <a:r>
              <a:rPr lang="en-GB" dirty="0"/>
              <a:t>DREC – denial, resistance, exploration, commitment (page 81, Kew and </a:t>
            </a:r>
            <a:r>
              <a:rPr lang="en-GB" dirty="0" err="1"/>
              <a:t>Stredwick</a:t>
            </a:r>
            <a:r>
              <a:rPr lang="en-GB" dirty="0"/>
              <a:t>, ‘Human Resource Management in a Business Context’, 2016)</a:t>
            </a:r>
          </a:p>
          <a:p>
            <a:r>
              <a:rPr lang="en-GB" dirty="0"/>
              <a:t>It takes time for individuals to work through the cycle</a:t>
            </a:r>
          </a:p>
        </p:txBody>
      </p:sp>
    </p:spTree>
    <p:extLst>
      <p:ext uri="{BB962C8B-B14F-4D97-AF65-F5344CB8AC3E}">
        <p14:creationId xmlns:p14="http://schemas.microsoft.com/office/powerpoint/2010/main" val="2144732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9552" y="332656"/>
            <a:ext cx="7848871" cy="5183907"/>
          </a:xfrm>
        </p:spPr>
      </p:pic>
      <p:sp>
        <p:nvSpPr>
          <p:cNvPr id="4" name="Slide Number Placeholder 3"/>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4203702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C59ED-98D8-4E63-8F41-225C62BB34E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0C4E592-56F7-46B1-8548-720DCBCCEA05}"/>
              </a:ext>
            </a:extLst>
          </p:cNvPr>
          <p:cNvSpPr>
            <a:spLocks noGrp="1"/>
          </p:cNvSpPr>
          <p:nvPr>
            <p:ph idx="1"/>
          </p:nvPr>
        </p:nvSpPr>
        <p:spPr/>
        <p:txBody>
          <a:bodyPr/>
          <a:lstStyle/>
          <a:p>
            <a:r>
              <a:rPr lang="en-GB" dirty="0"/>
              <a:t>What workplace behaviours would you expect to see at each stage?</a:t>
            </a:r>
          </a:p>
          <a:p>
            <a:r>
              <a:rPr lang="en-GB" dirty="0"/>
              <a:t>What could HR do to help?</a:t>
            </a:r>
          </a:p>
        </p:txBody>
      </p:sp>
    </p:spTree>
    <p:extLst>
      <p:ext uri="{BB962C8B-B14F-4D97-AF65-F5344CB8AC3E}">
        <p14:creationId xmlns:p14="http://schemas.microsoft.com/office/powerpoint/2010/main" val="306329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3200" dirty="0"/>
              <a:t>HR’s Contribution to Change Programmes (the Controllable)</a:t>
            </a:r>
          </a:p>
        </p:txBody>
      </p:sp>
      <p:sp>
        <p:nvSpPr>
          <p:cNvPr id="3" name="Content Placeholder 2"/>
          <p:cNvSpPr>
            <a:spLocks noGrp="1"/>
          </p:cNvSpPr>
          <p:nvPr>
            <p:ph idx="1"/>
          </p:nvPr>
        </p:nvSpPr>
        <p:spPr>
          <a:xfrm>
            <a:off x="469033" y="1268760"/>
            <a:ext cx="8229600" cy="4176464"/>
          </a:xfrm>
        </p:spPr>
        <p:txBody>
          <a:bodyPr>
            <a:normAutofit/>
          </a:bodyPr>
          <a:lstStyle/>
          <a:p>
            <a:r>
              <a:rPr lang="en-GB" sz="2000" dirty="0"/>
              <a:t>Involvement at the initial stage in the project team</a:t>
            </a:r>
          </a:p>
          <a:p>
            <a:r>
              <a:rPr lang="en-GB" sz="2000" dirty="0"/>
              <a:t>Advising project leaders in skills available – identifying skills gaps, training needs, new posts, new working practices</a:t>
            </a:r>
          </a:p>
          <a:p>
            <a:r>
              <a:rPr lang="en-GB" sz="2000" dirty="0"/>
              <a:t>Balancing out short term goals with strategic needs</a:t>
            </a:r>
          </a:p>
          <a:p>
            <a:r>
              <a:rPr lang="en-GB" sz="2000" dirty="0"/>
              <a:t>Assessing impact on other parts of organisation</a:t>
            </a:r>
          </a:p>
          <a:p>
            <a:r>
              <a:rPr lang="en-GB" sz="2000" dirty="0"/>
              <a:t>Balancing interests of stakeholder groups</a:t>
            </a:r>
          </a:p>
          <a:p>
            <a:r>
              <a:rPr lang="en-GB" sz="2000" dirty="0"/>
              <a:t>Understanding stakeholder concerns to anticipate problems</a:t>
            </a:r>
          </a:p>
          <a:p>
            <a:r>
              <a:rPr lang="en-GB" sz="2000" dirty="0"/>
              <a:t>Understanding appropriate medium of communication to reach each group</a:t>
            </a:r>
          </a:p>
          <a:p>
            <a:r>
              <a:rPr lang="en-GB" sz="2000" dirty="0"/>
              <a:t>Evaluating and reporting on impact of change initiatives on HR – absence levels, turnover, grievances, satisfaction scores</a:t>
            </a:r>
          </a:p>
        </p:txBody>
      </p:sp>
    </p:spTree>
    <p:extLst>
      <p:ext uri="{BB962C8B-B14F-4D97-AF65-F5344CB8AC3E}">
        <p14:creationId xmlns:p14="http://schemas.microsoft.com/office/powerpoint/2010/main" val="3119470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HR’s Contribution to the Uncontrollable</a:t>
            </a:r>
          </a:p>
        </p:txBody>
      </p:sp>
      <p:sp>
        <p:nvSpPr>
          <p:cNvPr id="3" name="Content Placeholder 2"/>
          <p:cNvSpPr>
            <a:spLocks noGrp="1"/>
          </p:cNvSpPr>
          <p:nvPr>
            <p:ph idx="1"/>
          </p:nvPr>
        </p:nvSpPr>
        <p:spPr>
          <a:xfrm>
            <a:off x="457200" y="1340768"/>
            <a:ext cx="8229600" cy="3917032"/>
          </a:xfrm>
        </p:spPr>
        <p:txBody>
          <a:bodyPr>
            <a:noAutofit/>
          </a:bodyPr>
          <a:lstStyle/>
          <a:p>
            <a:r>
              <a:rPr lang="en-GB" sz="2400" dirty="0"/>
              <a:t>Awareness of how change can affect people – the change cycle</a:t>
            </a:r>
          </a:p>
          <a:p>
            <a:r>
              <a:rPr lang="en-GB" sz="2400" dirty="0"/>
              <a:t>Awareness of need to carefully plan change that affects job security, prospects or careers; changes to reward, pay or appraisal; changes to information, communication, involvement and relationships; changes to policies affecting how, when and where work is done. </a:t>
            </a:r>
          </a:p>
          <a:p>
            <a:r>
              <a:rPr lang="en-GB" sz="2400" dirty="0"/>
              <a:t>Encourage likelihood of buy-in – promoting an organisational culture that embraces change, appropriate communication, ensuring employee participation, HRD interventions, management of expectations and conflict. </a:t>
            </a:r>
          </a:p>
        </p:txBody>
      </p:sp>
    </p:spTree>
    <p:extLst>
      <p:ext uri="{BB962C8B-B14F-4D97-AF65-F5344CB8AC3E}">
        <p14:creationId xmlns:p14="http://schemas.microsoft.com/office/powerpoint/2010/main" val="3383900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Encouraging a Change Ready Culture</a:t>
            </a:r>
          </a:p>
        </p:txBody>
      </p:sp>
      <p:sp>
        <p:nvSpPr>
          <p:cNvPr id="3" name="Content Placeholder 2"/>
          <p:cNvSpPr>
            <a:spLocks noGrp="1"/>
          </p:cNvSpPr>
          <p:nvPr>
            <p:ph idx="1"/>
          </p:nvPr>
        </p:nvSpPr>
        <p:spPr>
          <a:xfrm>
            <a:off x="467058" y="1417638"/>
            <a:ext cx="8229600" cy="3768154"/>
          </a:xfrm>
        </p:spPr>
        <p:txBody>
          <a:bodyPr>
            <a:normAutofit fontScale="85000" lnSpcReduction="20000"/>
          </a:bodyPr>
          <a:lstStyle/>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p:txBody>
      </p:sp>
    </p:spTree>
    <p:extLst>
      <p:ext uri="{BB962C8B-B14F-4D97-AF65-F5344CB8AC3E}">
        <p14:creationId xmlns:p14="http://schemas.microsoft.com/office/powerpoint/2010/main" val="1111048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is Key</a:t>
            </a:r>
          </a:p>
        </p:txBody>
      </p:sp>
      <p:sp>
        <p:nvSpPr>
          <p:cNvPr id="3" name="Content Placeholder 2"/>
          <p:cNvSpPr>
            <a:spLocks noGrp="1"/>
          </p:cNvSpPr>
          <p:nvPr>
            <p:ph idx="1"/>
          </p:nvPr>
        </p:nvSpPr>
        <p:spPr/>
        <p:txBody>
          <a:bodyPr>
            <a:normAutofit lnSpcReduction="10000"/>
          </a:bodyPr>
          <a:lstStyle/>
          <a:p>
            <a:r>
              <a:rPr lang="en-GB" dirty="0"/>
              <a:t>Top-down channels – senior managers talking to employees, bulletins, intranet, via line managers in team meetings</a:t>
            </a:r>
          </a:p>
          <a:p>
            <a:r>
              <a:rPr lang="en-GB" dirty="0"/>
              <a:t>Bottom-up channels – employee participation and idea generation. Collective consultation, workshops.</a:t>
            </a:r>
          </a:p>
          <a:p>
            <a:r>
              <a:rPr lang="en-GB" dirty="0"/>
              <a:t>Two-way discussion – one to one meetings with line managers and/or HR.</a:t>
            </a:r>
          </a:p>
        </p:txBody>
      </p:sp>
    </p:spTree>
    <p:extLst>
      <p:ext uri="{BB962C8B-B14F-4D97-AF65-F5344CB8AC3E}">
        <p14:creationId xmlns:p14="http://schemas.microsoft.com/office/powerpoint/2010/main" val="1442635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(20 minutes)</a:t>
            </a:r>
          </a:p>
        </p:txBody>
      </p:sp>
      <p:sp>
        <p:nvSpPr>
          <p:cNvPr id="3" name="Content Placeholder 2"/>
          <p:cNvSpPr>
            <a:spLocks noGrp="1"/>
          </p:cNvSpPr>
          <p:nvPr>
            <p:ph idx="1"/>
          </p:nvPr>
        </p:nvSpPr>
        <p:spPr/>
        <p:txBody>
          <a:bodyPr>
            <a:normAutofit fontScale="92500"/>
          </a:bodyPr>
          <a:lstStyle/>
          <a:p>
            <a:r>
              <a:rPr lang="en-GB" dirty="0" err="1"/>
              <a:t>Autoglass</a:t>
            </a:r>
            <a:r>
              <a:rPr lang="en-GB" dirty="0"/>
              <a:t> have recently brought in technology that has allowed the company to close many of its local branches. Technicians now receive instructions from their devise, rather than the branch and many manager and administration roles have disappeared. In your groups decide what the role of HR was in implementing this change. </a:t>
            </a:r>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1043222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D9722-3E80-451D-98DB-8EB7BE44C92B}"/>
              </a:ext>
            </a:extLst>
          </p:cNvPr>
          <p:cNvSpPr>
            <a:spLocks noGrp="1"/>
          </p:cNvSpPr>
          <p:nvPr>
            <p:ph type="title"/>
          </p:nvPr>
        </p:nvSpPr>
        <p:spPr/>
        <p:txBody>
          <a:bodyPr/>
          <a:lstStyle/>
          <a:p>
            <a:r>
              <a:rPr lang="en-GB" dirty="0"/>
              <a:t>Podcast (CIPD, 2015)</a:t>
            </a:r>
          </a:p>
        </p:txBody>
      </p:sp>
      <p:sp>
        <p:nvSpPr>
          <p:cNvPr id="3" name="Content Placeholder 2">
            <a:extLst>
              <a:ext uri="{FF2B5EF4-FFF2-40B4-BE49-F238E27FC236}">
                <a16:creationId xmlns:a16="http://schemas.microsoft.com/office/drawing/2014/main" id="{830F8533-4332-47AC-898D-66B5E112FE60}"/>
              </a:ext>
            </a:extLst>
          </p:cNvPr>
          <p:cNvSpPr>
            <a:spLocks noGrp="1"/>
          </p:cNvSpPr>
          <p:nvPr>
            <p:ph idx="1"/>
          </p:nvPr>
        </p:nvSpPr>
        <p:spPr/>
        <p:txBody>
          <a:bodyPr/>
          <a:lstStyle/>
          <a:p>
            <a:r>
              <a:rPr lang="en-GB" dirty="0">
                <a:hlinkClick r:id="rId2"/>
              </a:rPr>
              <a:t>https://www.cipd.co.uk/podcasts/landing-transformational-change</a:t>
            </a:r>
            <a:endParaRPr lang="en-GB" dirty="0"/>
          </a:p>
          <a:p>
            <a:endParaRPr lang="en-GB" dirty="0"/>
          </a:p>
          <a:p>
            <a:endParaRPr lang="en-GB" dirty="0"/>
          </a:p>
        </p:txBody>
      </p:sp>
    </p:spTree>
    <p:extLst>
      <p:ext uri="{BB962C8B-B14F-4D97-AF65-F5344CB8AC3E}">
        <p14:creationId xmlns:p14="http://schemas.microsoft.com/office/powerpoint/2010/main" val="28018283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microsoft.com/office/infopath/2007/PartnerControl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971</TotalTime>
  <Words>766</Words>
  <Application>Microsoft Office PowerPoint</Application>
  <PresentationFormat>On-screen Show (4:3)</PresentationFormat>
  <Paragraphs>78</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Myriad Pro</vt:lpstr>
      <vt:lpstr>Tahoma</vt:lpstr>
      <vt:lpstr>Wingdings</vt:lpstr>
      <vt:lpstr>20140311PresentationUWTSDTemplate</vt:lpstr>
      <vt:lpstr>HR Service Delivery Models HR’s Role in Change Management Lecture Three – Julie Thomas</vt:lpstr>
      <vt:lpstr>Change Management</vt:lpstr>
      <vt:lpstr>Models of Change</vt:lpstr>
      <vt:lpstr>The Role of HR (Kew and Stredwick, 2016)</vt:lpstr>
      <vt:lpstr>Role of HR (Kew and Stredwick, 2016)</vt:lpstr>
      <vt:lpstr>The DREC Model</vt:lpstr>
      <vt:lpstr>PowerPoint Presentation</vt:lpstr>
      <vt:lpstr>Activity</vt:lpstr>
      <vt:lpstr>HR’s Contribution to Change Programmes (the Controllable)</vt:lpstr>
      <vt:lpstr>HR’s Contribution to the Uncontrollable</vt:lpstr>
      <vt:lpstr>Encouraging a Change Ready Culture</vt:lpstr>
      <vt:lpstr>Communication is Key</vt:lpstr>
      <vt:lpstr>Activity (20 minutes)</vt:lpstr>
      <vt:lpstr>Podcast (CIPD, 2015)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80</cp:revision>
  <cp:lastPrinted>2018-11-22T08:43:28Z</cp:lastPrinted>
  <dcterms:created xsi:type="dcterms:W3CDTF">2015-04-14T15:21:28Z</dcterms:created>
  <dcterms:modified xsi:type="dcterms:W3CDTF">2018-11-27T14:57:56Z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