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9" r:id="rId2"/>
    <p:sldId id="264" r:id="rId3"/>
    <p:sldId id="258" r:id="rId4"/>
    <p:sldId id="259" r:id="rId5"/>
    <p:sldId id="260" r:id="rId6"/>
    <p:sldId id="261" r:id="rId7"/>
    <p:sldId id="263" r:id="rId8"/>
    <p:sldId id="26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51" autoAdjust="0"/>
    <p:restoredTop sz="94660"/>
  </p:normalViewPr>
  <p:slideViewPr>
    <p:cSldViewPr snapToGrid="0">
      <p:cViewPr varScale="1">
        <p:scale>
          <a:sx n="116" d="100"/>
          <a:sy n="116" d="100"/>
        </p:scale>
        <p:origin x="10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BC0BED-1078-4B3E-BCCF-29A24B728A40}" type="datetimeFigureOut">
              <a:rPr lang="en-GB" smtClean="0"/>
              <a:t>11/10/2020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F793D-F379-4670-8B6C-97545B5E36B4}" type="slidenum">
              <a:rPr lang="en-GB" smtClean="0"/>
              <a:t>‹#›</a:t>
            </a:fld>
            <a:endParaRPr lang="en-GB"/>
          </a:p>
        </p:txBody>
      </p:sp>
    </p:spTree>
    <p:extLst>
      <p:ext uri="{BB962C8B-B14F-4D97-AF65-F5344CB8AC3E}">
        <p14:creationId xmlns:p14="http://schemas.microsoft.com/office/powerpoint/2010/main" val="773664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D20446-8C1E-4A9F-89ED-EBC5FC072511}" type="slidenum">
              <a:rPr lang="en-GB" smtClean="0"/>
              <a:t>1</a:t>
            </a:fld>
            <a:endParaRPr lang="en-GB"/>
          </a:p>
        </p:txBody>
      </p:sp>
    </p:spTree>
    <p:extLst>
      <p:ext uri="{BB962C8B-B14F-4D97-AF65-F5344CB8AC3E}">
        <p14:creationId xmlns:p14="http://schemas.microsoft.com/office/powerpoint/2010/main" val="251825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557A9A-9180-49E8-A447-A59780D80993}" type="datetime1">
              <a:rPr lang="en-GB" smtClean="0"/>
              <a:t>11/10/2020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824855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7B6EA0-D568-4BBD-BDEB-F7625902BA0E}" type="datetime1">
              <a:rPr lang="en-GB" smtClean="0"/>
              <a:t>11/10/2020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843906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94FC86-E100-4906-8B10-717F0616B11F}" type="datetime1">
              <a:rPr lang="en-GB" smtClean="0"/>
              <a:t>11/10/2020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807398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02FEDAF-5FF6-40FE-BFF4-0DA58B64C017}" type="datetime1">
              <a:rPr lang="en-GB" smtClean="0"/>
              <a:t>11/10/2020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1790152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E87932E-4350-43AA-ADCF-E2E9F1CA511F}" type="datetime1">
              <a:rPr lang="en-GB" smtClean="0"/>
              <a:t>11/10/2020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3511567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622A757-1918-496A-8BCA-07350DF07E2B}" type="datetime1">
              <a:rPr lang="en-GB" smtClean="0"/>
              <a:t>11/10/2020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1535477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858F9-D896-41AB-A4B5-A11FF588A986}" type="datetime1">
              <a:rPr lang="en-GB" smtClean="0"/>
              <a:t>11/10/2020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2461485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1D9770-159B-432F-B322-6367846D6F4C}" type="datetime1">
              <a:rPr lang="en-GB" smtClean="0"/>
              <a:t>11/10/2020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1576455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72C34F-FD58-40FC-8414-250924F47EBD}" type="datetime1">
              <a:rPr lang="en-GB" smtClean="0"/>
              <a:t>11/10/2020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1543371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1B184C-1C2D-4E87-9729-7B063483E1F6}" type="datetime1">
              <a:rPr lang="en-GB" smtClean="0"/>
              <a:t>11/10/2020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4198073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326E1D-4B34-4200-A70C-6CCF4E7EAB95}" type="datetime1">
              <a:rPr lang="en-GB" smtClean="0"/>
              <a:t>11/10/2020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139E3-3EEA-4F7F-B1E4-24EC8215DAA5}" type="slidenum">
              <a:rPr lang="en-GB" smtClean="0"/>
              <a:t>‹#›</a:t>
            </a:fld>
            <a:endParaRPr lang="en-GB"/>
          </a:p>
        </p:txBody>
      </p:sp>
    </p:spTree>
    <p:extLst>
      <p:ext uri="{BB962C8B-B14F-4D97-AF65-F5344CB8AC3E}">
        <p14:creationId xmlns:p14="http://schemas.microsoft.com/office/powerpoint/2010/main" val="3740071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5F99FA-4CB8-48FD-A5DD-0785207AE77A}" type="datetime1">
              <a:rPr lang="en-GB" smtClean="0"/>
              <a:t>11/10/2020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139E3-3EEA-4F7F-B1E4-24EC8215DAA5}" type="slidenum">
              <a:rPr lang="en-GB" smtClean="0"/>
              <a:t>‹#›</a:t>
            </a:fld>
            <a:endParaRPr lang="en-GB"/>
          </a:p>
        </p:txBody>
      </p:sp>
    </p:spTree>
    <p:extLst>
      <p:ext uri="{BB962C8B-B14F-4D97-AF65-F5344CB8AC3E}">
        <p14:creationId xmlns:p14="http://schemas.microsoft.com/office/powerpoint/2010/main" val="25593309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Essay%20conclusions%20-%20examples.doc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21381"/>
            <a:ext cx="9144000" cy="235354"/>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endParaRPr lang="en-GB" dirty="0"/>
          </a:p>
        </p:txBody>
      </p:sp>
      <p:sp>
        <p:nvSpPr>
          <p:cNvPr id="3" name="Subtitle 2"/>
          <p:cNvSpPr>
            <a:spLocks noGrp="1"/>
          </p:cNvSpPr>
          <p:nvPr>
            <p:ph type="subTitle" idx="1"/>
          </p:nvPr>
        </p:nvSpPr>
        <p:spPr>
          <a:xfrm>
            <a:off x="1524000" y="2215978"/>
            <a:ext cx="9144000" cy="3041822"/>
          </a:xfrm>
        </p:spPr>
        <p:txBody>
          <a:bodyPr>
            <a:normAutofit/>
          </a:bodyPr>
          <a:lstStyle/>
          <a:p>
            <a:endParaRPr lang="en-GB" dirty="0" smtClean="0"/>
          </a:p>
          <a:p>
            <a:r>
              <a:rPr lang="en-GB" sz="3600" dirty="0" smtClean="0"/>
              <a:t>Essay conclusions  </a:t>
            </a:r>
            <a:endParaRPr lang="en-GB" sz="3600" dirty="0" smtClean="0"/>
          </a:p>
          <a:p>
            <a:r>
              <a:rPr lang="en-GB" dirty="0" smtClean="0"/>
              <a:t>by David C. Williams </a:t>
            </a:r>
            <a:r>
              <a:rPr lang="en-GB" sz="2000" dirty="0" smtClean="0"/>
              <a:t>MA (TEFL) RSA Dip. (TEFL)</a:t>
            </a:r>
          </a:p>
          <a:p>
            <a:r>
              <a:rPr lang="en-GB" dirty="0" smtClean="0"/>
              <a:t>Lecturer English for Academic Purposes (EAP) </a:t>
            </a:r>
          </a:p>
          <a:p>
            <a:r>
              <a:rPr lang="en-GB" dirty="0" smtClean="0"/>
              <a:t>UWTSD Swansea campus</a:t>
            </a:r>
            <a:endParaRPr lang="en-GB" dirty="0"/>
          </a:p>
        </p:txBody>
      </p:sp>
      <p:sp>
        <p:nvSpPr>
          <p:cNvPr id="4" name="Slide Number Placeholder 3"/>
          <p:cNvSpPr>
            <a:spLocks noGrp="1"/>
          </p:cNvSpPr>
          <p:nvPr>
            <p:ph type="sldNum" sz="quarter" idx="12"/>
          </p:nvPr>
        </p:nvSpPr>
        <p:spPr/>
        <p:txBody>
          <a:bodyPr/>
          <a:lstStyle/>
          <a:p>
            <a:fld id="{49F81A9B-40D1-48DE-9F55-896B8958FC5F}" type="slidenum">
              <a:rPr lang="en-GB" smtClean="0"/>
              <a:t>1</a:t>
            </a:fld>
            <a:endParaRPr lang="en-GB"/>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419246" y="621381"/>
            <a:ext cx="3205403" cy="1405127"/>
          </a:xfrm>
          <a:prstGeom prst="rect">
            <a:avLst/>
          </a:prstGeom>
          <a:noFill/>
        </p:spPr>
      </p:pic>
    </p:spTree>
    <p:extLst>
      <p:ext uri="{BB962C8B-B14F-4D97-AF65-F5344CB8AC3E}">
        <p14:creationId xmlns:p14="http://schemas.microsoft.com/office/powerpoint/2010/main" val="30279990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 OF PRESENTATION </a:t>
            </a:r>
            <a:endParaRPr lang="en-GB" dirty="0"/>
          </a:p>
        </p:txBody>
      </p:sp>
      <p:sp>
        <p:nvSpPr>
          <p:cNvPr id="3" name="Content Placeholder 2"/>
          <p:cNvSpPr>
            <a:spLocks noGrp="1"/>
          </p:cNvSpPr>
          <p:nvPr>
            <p:ph idx="1"/>
          </p:nvPr>
        </p:nvSpPr>
        <p:spPr/>
        <p:txBody>
          <a:bodyPr/>
          <a:lstStyle/>
          <a:p>
            <a:r>
              <a:rPr lang="en-GB" dirty="0" smtClean="0"/>
              <a:t>Examples of essay conclusions</a:t>
            </a:r>
          </a:p>
          <a:p>
            <a:r>
              <a:rPr lang="en-GB" dirty="0" smtClean="0"/>
              <a:t>The main functions of essay conclusions</a:t>
            </a:r>
          </a:p>
          <a:p>
            <a:r>
              <a:rPr lang="en-GB" dirty="0" smtClean="0"/>
              <a:t>The use of language in essay conclusions</a:t>
            </a:r>
          </a:p>
          <a:p>
            <a:r>
              <a:rPr lang="en-GB" dirty="0" smtClean="0"/>
              <a:t>Further examples of essay conclusions</a:t>
            </a:r>
          </a:p>
          <a:p>
            <a:r>
              <a:rPr lang="en-GB" smtClean="0"/>
              <a:t>Corrections </a:t>
            </a:r>
            <a:r>
              <a:rPr lang="en-GB" dirty="0" smtClean="0"/>
              <a:t>to student errors in essay conclusions</a:t>
            </a:r>
          </a:p>
          <a:p>
            <a:endParaRPr lang="en-GB" dirty="0" smtClean="0"/>
          </a:p>
          <a:p>
            <a:endParaRPr lang="en-GB" dirty="0"/>
          </a:p>
        </p:txBody>
      </p:sp>
      <p:sp>
        <p:nvSpPr>
          <p:cNvPr id="4" name="Slide Number Placeholder 3"/>
          <p:cNvSpPr>
            <a:spLocks noGrp="1"/>
          </p:cNvSpPr>
          <p:nvPr>
            <p:ph type="sldNum" sz="quarter" idx="12"/>
          </p:nvPr>
        </p:nvSpPr>
        <p:spPr/>
        <p:txBody>
          <a:bodyPr/>
          <a:lstStyle/>
          <a:p>
            <a:fld id="{02E139E3-3EEA-4F7F-B1E4-24EC8215DAA5}" type="slidenum">
              <a:rPr lang="en-GB" smtClean="0"/>
              <a:t>2</a:t>
            </a:fld>
            <a:endParaRPr lang="en-GB"/>
          </a:p>
        </p:txBody>
      </p:sp>
    </p:spTree>
    <p:extLst>
      <p:ext uri="{BB962C8B-B14F-4D97-AF65-F5344CB8AC3E}">
        <p14:creationId xmlns:p14="http://schemas.microsoft.com/office/powerpoint/2010/main" val="4349171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ESSAY CONCLUSIONS</a:t>
            </a:r>
            <a:endParaRPr lang="en-GB" dirty="0"/>
          </a:p>
        </p:txBody>
      </p:sp>
      <p:sp>
        <p:nvSpPr>
          <p:cNvPr id="3" name="Content Placeholder 2"/>
          <p:cNvSpPr>
            <a:spLocks noGrp="1"/>
          </p:cNvSpPr>
          <p:nvPr>
            <p:ph idx="1"/>
          </p:nvPr>
        </p:nvSpPr>
        <p:spPr/>
        <p:txBody>
          <a:bodyPr>
            <a:normAutofit fontScale="92500" lnSpcReduction="20000"/>
          </a:bodyPr>
          <a:lstStyle/>
          <a:p>
            <a:pPr algn="just"/>
            <a:r>
              <a:rPr lang="en-GB" sz="2100" b="1" dirty="0"/>
              <a:t>(1) </a:t>
            </a:r>
            <a:r>
              <a:rPr lang="en-GB" sz="2100" dirty="0"/>
              <a:t>In summary, it is clear that both options have their own advantages. Leaving school early may lead to finding an equally challenging and well-remunerated job in the longer term but a university degree almost guarantees one. Therefore, in my opinion, if a student has the academic ability to follow a degree course, she should not hesitate to commit to it.</a:t>
            </a:r>
          </a:p>
          <a:p>
            <a:pPr algn="just"/>
            <a:r>
              <a:rPr lang="en-GB" sz="2100" b="1" dirty="0"/>
              <a:t>(2) </a:t>
            </a:r>
            <a:r>
              <a:rPr lang="en-GB" sz="2100" dirty="0"/>
              <a:t>Yet it is debatable, in the long term, that this approach to agriculture is justifiable. Overgrazing by cattle may cause soil to degenerate or erode, for instance, and widespread use of pesticides is known to be harmful to wildlife. These chemicals are also absorbed into foodstuffs and, in turn, by consumers. In addition, unnatural fodder has transmitted disease to both cattle and consumer. Therefore, I feel it should also be said that intensive farming endangers the environment and the health of animals and consumers.</a:t>
            </a:r>
          </a:p>
          <a:p>
            <a:pPr algn="just"/>
            <a:r>
              <a:rPr lang="en-GB" sz="2100" b="1" dirty="0"/>
              <a:t>(3) </a:t>
            </a:r>
            <a:r>
              <a:rPr lang="en-GB" sz="2100" dirty="0"/>
              <a:t>In conclusion, while it is important to relax with our families and enjoy opening our presents, we should never forget the true meaning of Christmas. It is so easy to get caught up in the materialistic celebrations and forget the original reason for this festive season.</a:t>
            </a:r>
          </a:p>
          <a:p>
            <a:pPr algn="just"/>
            <a:r>
              <a:rPr lang="en-GB" sz="2100" b="1" dirty="0"/>
              <a:t>(4) </a:t>
            </a:r>
            <a:r>
              <a:rPr lang="en-GB" sz="2100" dirty="0"/>
              <a:t>So, in conclusion, I think that while this practice could reduce the traffic problems in our cities, it is most unlikely to be an acceptable solution. In terms of other solutions, perhaps we need to think more carefully about facilitating public transport and limiting private cars in our city centres. The development of public transport that is not road-based, such as sky trains or subways, would probably be a more acceptable alternative measure to reduce jams on our roads.</a:t>
            </a:r>
          </a:p>
          <a:p>
            <a:endParaRPr lang="en-GB" dirty="0"/>
          </a:p>
        </p:txBody>
      </p:sp>
      <p:sp>
        <p:nvSpPr>
          <p:cNvPr id="4" name="Slide Number Placeholder 3"/>
          <p:cNvSpPr>
            <a:spLocks noGrp="1"/>
          </p:cNvSpPr>
          <p:nvPr>
            <p:ph type="sldNum" sz="quarter" idx="12"/>
          </p:nvPr>
        </p:nvSpPr>
        <p:spPr/>
        <p:txBody>
          <a:bodyPr/>
          <a:lstStyle/>
          <a:p>
            <a:fld id="{02E139E3-3EEA-4F7F-B1E4-24EC8215DAA5}" type="slidenum">
              <a:rPr lang="en-GB" smtClean="0"/>
              <a:t>3</a:t>
            </a:fld>
            <a:endParaRPr lang="en-GB"/>
          </a:p>
        </p:txBody>
      </p:sp>
    </p:spTree>
    <p:extLst>
      <p:ext uri="{BB962C8B-B14F-4D97-AF65-F5344CB8AC3E}">
        <p14:creationId xmlns:p14="http://schemas.microsoft.com/office/powerpoint/2010/main" val="39664034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main functions of an essay conclusion</a:t>
            </a:r>
            <a:endParaRPr lang="en-GB" dirty="0"/>
          </a:p>
        </p:txBody>
      </p:sp>
      <p:sp>
        <p:nvSpPr>
          <p:cNvPr id="3" name="Content Placeholder 2"/>
          <p:cNvSpPr>
            <a:spLocks noGrp="1"/>
          </p:cNvSpPr>
          <p:nvPr>
            <p:ph idx="1"/>
          </p:nvPr>
        </p:nvSpPr>
        <p:spPr/>
        <p:txBody>
          <a:bodyPr>
            <a:normAutofit lnSpcReduction="10000"/>
          </a:bodyPr>
          <a:lstStyle/>
          <a:p>
            <a:r>
              <a:rPr lang="en-GB" sz="1800" dirty="0" smtClean="0"/>
              <a:t>Summarises the main points of the essay</a:t>
            </a:r>
          </a:p>
          <a:p>
            <a:pPr lvl="1"/>
            <a:r>
              <a:rPr lang="en-GB" sz="1800" dirty="0" smtClean="0"/>
              <a:t>In conclusion, airlines </a:t>
            </a:r>
            <a:r>
              <a:rPr lang="en-GB" sz="1800" dirty="0"/>
              <a:t>face a very harsh and competitive market place where economic, regulatory, safety and environmental factors are influencing the industry</a:t>
            </a:r>
            <a:r>
              <a:rPr lang="en-GB" sz="1800" dirty="0" smtClean="0"/>
              <a:t>.</a:t>
            </a:r>
          </a:p>
          <a:p>
            <a:pPr lvl="1"/>
            <a:r>
              <a:rPr lang="en-GB" sz="1800" dirty="0" smtClean="0"/>
              <a:t>To conclude, this </a:t>
            </a:r>
            <a:r>
              <a:rPr lang="en-GB" sz="1800" dirty="0"/>
              <a:t>experiment shows no significant difference between males and females scores on recognition, using the Thatcher illusion</a:t>
            </a:r>
            <a:endParaRPr lang="en-GB" sz="1800" dirty="0" smtClean="0"/>
          </a:p>
          <a:p>
            <a:r>
              <a:rPr lang="en-GB" sz="1800" dirty="0" smtClean="0"/>
              <a:t>States the opinion of the author</a:t>
            </a:r>
          </a:p>
          <a:p>
            <a:pPr lvl="1"/>
            <a:r>
              <a:rPr lang="en-GB" sz="1800" dirty="0"/>
              <a:t>I feel that space research is necessary for the future of the human race</a:t>
            </a:r>
            <a:r>
              <a:rPr lang="en-GB" sz="1800" dirty="0" smtClean="0"/>
              <a:t>.</a:t>
            </a:r>
          </a:p>
          <a:p>
            <a:pPr lvl="1"/>
            <a:r>
              <a:rPr lang="en-GB" sz="1800" dirty="0" smtClean="0"/>
              <a:t>I think that while this practice could reduce the traffic problems in our cities, it is most unlikely to be an acceptable solution</a:t>
            </a:r>
          </a:p>
          <a:p>
            <a:r>
              <a:rPr lang="en-GB" sz="1800" dirty="0" smtClean="0"/>
              <a:t>Points out recommendations (especially in conclusions to reports)</a:t>
            </a:r>
          </a:p>
          <a:p>
            <a:pPr lvl="1"/>
            <a:r>
              <a:rPr lang="en-GB" sz="1800" dirty="0" smtClean="0"/>
              <a:t>Therefore</a:t>
            </a:r>
            <a:r>
              <a:rPr lang="en-GB" sz="1800" dirty="0"/>
              <a:t>, the amount of money involved in space research should be reduced</a:t>
            </a:r>
            <a:r>
              <a:rPr lang="en-GB" sz="1800" dirty="0" smtClean="0"/>
              <a:t>.</a:t>
            </a:r>
          </a:p>
          <a:p>
            <a:pPr lvl="1"/>
            <a:r>
              <a:rPr lang="en-GB" sz="1800" dirty="0" smtClean="0"/>
              <a:t>The </a:t>
            </a:r>
            <a:r>
              <a:rPr lang="en-GB" sz="1800" dirty="0"/>
              <a:t>human mind needs to be trained as well as the body to be able to benefit from an optimal state of health.</a:t>
            </a:r>
            <a:r>
              <a:rPr lang="en-GB" sz="1800" b="1" dirty="0"/>
              <a:t> </a:t>
            </a:r>
            <a:endParaRPr lang="en-GB" sz="1800" b="1" dirty="0" smtClean="0"/>
          </a:p>
          <a:p>
            <a:pPr lvl="1"/>
            <a:r>
              <a:rPr lang="en-GB" sz="1800" dirty="0" smtClean="0"/>
              <a:t>Finally, a number of recommendations and areas for further investigation have been made with the aim of improving future financial performance.</a:t>
            </a:r>
            <a:endParaRPr lang="en-GB" sz="1800" dirty="0"/>
          </a:p>
          <a:p>
            <a:pPr lvl="1"/>
            <a:endParaRPr lang="en-GB" sz="1800" dirty="0"/>
          </a:p>
          <a:p>
            <a:pPr lvl="1"/>
            <a:endParaRPr lang="en-GB" dirty="0"/>
          </a:p>
        </p:txBody>
      </p:sp>
      <p:sp>
        <p:nvSpPr>
          <p:cNvPr id="4" name="Slide Number Placeholder 3"/>
          <p:cNvSpPr>
            <a:spLocks noGrp="1"/>
          </p:cNvSpPr>
          <p:nvPr>
            <p:ph type="sldNum" sz="quarter" idx="12"/>
          </p:nvPr>
        </p:nvSpPr>
        <p:spPr/>
        <p:txBody>
          <a:bodyPr/>
          <a:lstStyle/>
          <a:p>
            <a:fld id="{02E139E3-3EEA-4F7F-B1E4-24EC8215DAA5}" type="slidenum">
              <a:rPr lang="en-GB" smtClean="0"/>
              <a:t>4</a:t>
            </a:fld>
            <a:endParaRPr lang="en-GB"/>
          </a:p>
        </p:txBody>
      </p:sp>
    </p:spTree>
    <p:extLst>
      <p:ext uri="{BB962C8B-B14F-4D97-AF65-F5344CB8AC3E}">
        <p14:creationId xmlns:p14="http://schemas.microsoft.com/office/powerpoint/2010/main" val="18993296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use of language in essay conclusions</a:t>
            </a:r>
            <a:endParaRPr lang="en-GB" dirty="0"/>
          </a:p>
        </p:txBody>
      </p:sp>
      <p:sp>
        <p:nvSpPr>
          <p:cNvPr id="3" name="Content Placeholder 2"/>
          <p:cNvSpPr>
            <a:spLocks noGrp="1"/>
          </p:cNvSpPr>
          <p:nvPr>
            <p:ph idx="1"/>
          </p:nvPr>
        </p:nvSpPr>
        <p:spPr/>
        <p:txBody>
          <a:bodyPr>
            <a:normAutofit fontScale="92500" lnSpcReduction="20000"/>
          </a:bodyPr>
          <a:lstStyle/>
          <a:p>
            <a:r>
              <a:rPr lang="en-GB" sz="1900" dirty="0" smtClean="0"/>
              <a:t>Use of present tense in topic sentence (using </a:t>
            </a:r>
            <a:r>
              <a:rPr lang="en-GB" sz="1900" i="1" dirty="0" smtClean="0"/>
              <a:t>it is + adjective </a:t>
            </a:r>
            <a:r>
              <a:rPr lang="en-GB" sz="1900" dirty="0" smtClean="0"/>
              <a:t>construction)</a:t>
            </a:r>
          </a:p>
          <a:p>
            <a:pPr lvl="1"/>
            <a:r>
              <a:rPr lang="en-GB" sz="1900" dirty="0" smtClean="0"/>
              <a:t>Yet </a:t>
            </a:r>
            <a:r>
              <a:rPr lang="en-GB" sz="1900" b="1" dirty="0" smtClean="0">
                <a:solidFill>
                  <a:srgbClr val="FF0000"/>
                </a:solidFill>
              </a:rPr>
              <a:t>it is debatable</a:t>
            </a:r>
            <a:r>
              <a:rPr lang="en-GB" sz="1900" dirty="0" smtClean="0"/>
              <a:t>…</a:t>
            </a:r>
          </a:p>
          <a:p>
            <a:pPr lvl="1"/>
            <a:r>
              <a:rPr lang="en-GB" sz="1900" dirty="0" smtClean="0"/>
              <a:t>In summary, </a:t>
            </a:r>
            <a:r>
              <a:rPr lang="en-GB" sz="1900" b="1" dirty="0" smtClean="0">
                <a:solidFill>
                  <a:srgbClr val="FF0000"/>
                </a:solidFill>
              </a:rPr>
              <a:t>it is clear</a:t>
            </a:r>
            <a:r>
              <a:rPr lang="en-GB" sz="1900" dirty="0" smtClean="0"/>
              <a:t>…</a:t>
            </a:r>
          </a:p>
          <a:p>
            <a:pPr lvl="1"/>
            <a:r>
              <a:rPr lang="en-GB" sz="1900" dirty="0" smtClean="0"/>
              <a:t>In conclusion, while </a:t>
            </a:r>
            <a:r>
              <a:rPr lang="en-GB" sz="1900" b="1" dirty="0" smtClean="0">
                <a:solidFill>
                  <a:srgbClr val="FF0000"/>
                </a:solidFill>
              </a:rPr>
              <a:t>it is important</a:t>
            </a:r>
            <a:r>
              <a:rPr lang="en-GB" sz="1900" dirty="0" smtClean="0"/>
              <a:t>…</a:t>
            </a:r>
          </a:p>
          <a:p>
            <a:r>
              <a:rPr lang="en-GB" sz="1900" dirty="0" smtClean="0"/>
              <a:t>Use of 1</a:t>
            </a:r>
            <a:r>
              <a:rPr lang="en-GB" sz="1900" baseline="30000" dirty="0" smtClean="0"/>
              <a:t>st</a:t>
            </a:r>
            <a:r>
              <a:rPr lang="en-GB" sz="1900" dirty="0" smtClean="0"/>
              <a:t> person to express opinions </a:t>
            </a:r>
          </a:p>
          <a:p>
            <a:pPr lvl="1"/>
            <a:r>
              <a:rPr lang="en-GB" sz="1900" dirty="0" smtClean="0"/>
              <a:t>In conclusion, </a:t>
            </a:r>
            <a:r>
              <a:rPr lang="en-GB" sz="1900" b="1" dirty="0" smtClean="0">
                <a:solidFill>
                  <a:srgbClr val="FF0000"/>
                </a:solidFill>
              </a:rPr>
              <a:t>I feel that</a:t>
            </a:r>
            <a:r>
              <a:rPr lang="en-GB" sz="1900" dirty="0" smtClean="0"/>
              <a:t>…</a:t>
            </a:r>
          </a:p>
          <a:p>
            <a:pPr lvl="1"/>
            <a:r>
              <a:rPr lang="en-GB" sz="1900" dirty="0" smtClean="0"/>
              <a:t>In conclusion, </a:t>
            </a:r>
            <a:r>
              <a:rPr lang="en-GB" sz="1900" b="1" dirty="0" smtClean="0">
                <a:solidFill>
                  <a:srgbClr val="FF0000"/>
                </a:solidFill>
              </a:rPr>
              <a:t>I think that</a:t>
            </a:r>
            <a:r>
              <a:rPr lang="en-GB" sz="1900" dirty="0" smtClean="0"/>
              <a:t>… </a:t>
            </a:r>
          </a:p>
          <a:p>
            <a:r>
              <a:rPr lang="en-GB" sz="1900" dirty="0" smtClean="0"/>
              <a:t>Use of present perfect</a:t>
            </a:r>
          </a:p>
          <a:p>
            <a:pPr lvl="1"/>
            <a:r>
              <a:rPr lang="en-GB" sz="1900" dirty="0" smtClean="0"/>
              <a:t>This essay </a:t>
            </a:r>
            <a:r>
              <a:rPr lang="en-GB" sz="1900" b="1" dirty="0" smtClean="0">
                <a:solidFill>
                  <a:srgbClr val="FF0000"/>
                </a:solidFill>
              </a:rPr>
              <a:t>has attempted </a:t>
            </a:r>
            <a:r>
              <a:rPr lang="en-GB" sz="1900" dirty="0" smtClean="0"/>
              <a:t>to…</a:t>
            </a:r>
          </a:p>
          <a:p>
            <a:pPr lvl="1"/>
            <a:r>
              <a:rPr lang="en-GB" sz="1900" dirty="0" smtClean="0"/>
              <a:t>This essay </a:t>
            </a:r>
            <a:r>
              <a:rPr lang="en-GB" sz="1900" b="1" dirty="0" smtClean="0">
                <a:solidFill>
                  <a:srgbClr val="FF0000"/>
                </a:solidFill>
              </a:rPr>
              <a:t>has taken </a:t>
            </a:r>
            <a:r>
              <a:rPr lang="en-GB" sz="1900" dirty="0" smtClean="0"/>
              <a:t>the view that…</a:t>
            </a:r>
          </a:p>
          <a:p>
            <a:r>
              <a:rPr lang="en-GB" sz="1900" dirty="0" smtClean="0"/>
              <a:t>Use of passive voice</a:t>
            </a:r>
          </a:p>
          <a:p>
            <a:pPr lvl="1"/>
            <a:r>
              <a:rPr lang="en-GB" sz="1900" dirty="0" smtClean="0"/>
              <a:t>It can </a:t>
            </a:r>
            <a:r>
              <a:rPr lang="en-GB" sz="1900" b="1" dirty="0" smtClean="0">
                <a:solidFill>
                  <a:srgbClr val="FF0000"/>
                </a:solidFill>
              </a:rPr>
              <a:t>be said </a:t>
            </a:r>
            <a:r>
              <a:rPr lang="en-GB" sz="1900" dirty="0" smtClean="0"/>
              <a:t>that…</a:t>
            </a:r>
          </a:p>
          <a:p>
            <a:pPr lvl="1"/>
            <a:r>
              <a:rPr lang="en-GB" sz="1900" dirty="0" smtClean="0"/>
              <a:t>It should also </a:t>
            </a:r>
            <a:r>
              <a:rPr lang="en-GB" sz="1900" b="1" dirty="0" smtClean="0">
                <a:solidFill>
                  <a:srgbClr val="FF0000"/>
                </a:solidFill>
              </a:rPr>
              <a:t>be said </a:t>
            </a:r>
            <a:r>
              <a:rPr lang="en-GB" sz="1900" dirty="0" smtClean="0"/>
              <a:t>that…</a:t>
            </a:r>
          </a:p>
          <a:p>
            <a:pPr lvl="1"/>
            <a:r>
              <a:rPr lang="en-GB" sz="1900" dirty="0" smtClean="0"/>
              <a:t>It </a:t>
            </a:r>
            <a:r>
              <a:rPr lang="en-GB" sz="1900" b="1" dirty="0" smtClean="0">
                <a:solidFill>
                  <a:srgbClr val="FF0000"/>
                </a:solidFill>
              </a:rPr>
              <a:t>was shown </a:t>
            </a:r>
            <a:r>
              <a:rPr lang="en-GB" sz="1900" dirty="0" smtClean="0"/>
              <a:t>that…</a:t>
            </a:r>
          </a:p>
          <a:p>
            <a:pPr lvl="1"/>
            <a:r>
              <a:rPr lang="en-GB" sz="1900" dirty="0" smtClean="0"/>
              <a:t>This view </a:t>
            </a:r>
            <a:r>
              <a:rPr lang="en-GB" sz="1900" b="1" dirty="0" smtClean="0">
                <a:solidFill>
                  <a:srgbClr val="FF0000"/>
                </a:solidFill>
              </a:rPr>
              <a:t>is based </a:t>
            </a:r>
            <a:r>
              <a:rPr lang="en-GB" sz="1900" dirty="0" smtClean="0"/>
              <a:t>on the..</a:t>
            </a:r>
          </a:p>
          <a:p>
            <a:pPr lvl="1"/>
            <a:endParaRPr lang="en-GB" dirty="0"/>
          </a:p>
        </p:txBody>
      </p:sp>
      <p:sp>
        <p:nvSpPr>
          <p:cNvPr id="4" name="Slide Number Placeholder 3"/>
          <p:cNvSpPr>
            <a:spLocks noGrp="1"/>
          </p:cNvSpPr>
          <p:nvPr>
            <p:ph type="sldNum" sz="quarter" idx="12"/>
          </p:nvPr>
        </p:nvSpPr>
        <p:spPr/>
        <p:txBody>
          <a:bodyPr/>
          <a:lstStyle/>
          <a:p>
            <a:fld id="{02E139E3-3EEA-4F7F-B1E4-24EC8215DAA5}" type="slidenum">
              <a:rPr lang="en-GB" smtClean="0"/>
              <a:t>5</a:t>
            </a:fld>
            <a:endParaRPr lang="en-GB"/>
          </a:p>
        </p:txBody>
      </p:sp>
    </p:spTree>
    <p:extLst>
      <p:ext uri="{BB962C8B-B14F-4D97-AF65-F5344CB8AC3E}">
        <p14:creationId xmlns:p14="http://schemas.microsoft.com/office/powerpoint/2010/main" val="15743487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examples of essay conclusions</a:t>
            </a:r>
            <a:endParaRPr lang="en-GB" dirty="0"/>
          </a:p>
        </p:txBody>
      </p:sp>
      <p:sp>
        <p:nvSpPr>
          <p:cNvPr id="3" name="Content Placeholder 2"/>
          <p:cNvSpPr>
            <a:spLocks noGrp="1"/>
          </p:cNvSpPr>
          <p:nvPr>
            <p:ph idx="1"/>
          </p:nvPr>
        </p:nvSpPr>
        <p:spPr/>
        <p:txBody>
          <a:bodyPr>
            <a:normAutofit fontScale="62500" lnSpcReduction="20000"/>
          </a:bodyPr>
          <a:lstStyle/>
          <a:p>
            <a:pPr algn="just"/>
            <a:r>
              <a:rPr lang="en-GB" dirty="0"/>
              <a:t>(5) In conclusion, I feel that space research is necessary for the future of the human race. We are rapidly running out of resources and space to live on earth. However, we must not lose sight of the fact that less developed countries need help urgently. Therefore, the amount of money involved in space research should be reduced.   </a:t>
            </a:r>
          </a:p>
          <a:p>
            <a:pPr algn="just"/>
            <a:r>
              <a:rPr lang="en-GB" dirty="0" smtClean="0"/>
              <a:t>(</a:t>
            </a:r>
            <a:r>
              <a:rPr lang="en-GB" dirty="0"/>
              <a:t>6) This report analyses the financial performance of Microchips plc over the period 2006-2009. It examines the financial performance in five key areas: profitability, liquidity, efficiency, investment and gearing. Performance has also been compared to the business sector norm and a similar sized competitor to add further analysis to the ratios. Finally, a number of recommendations and areas for further investigation have been made with the aim of improving future financial performance.</a:t>
            </a:r>
          </a:p>
          <a:p>
            <a:pPr algn="just"/>
            <a:r>
              <a:rPr lang="en-GB" dirty="0"/>
              <a:t>(7) This essay has taken the view that marketing as an approach to business and as a business function, has come of age at the start of the third millennium should be concerned with marketers who will face many new challenges and opportunities. This view is based on the explanation of the importance of current marketing thoughts, processes and practice. It was shown that creating customer value and satisfaction are at the very heart of modern marketing thinking and practice and the current marketing thoughts and processes play important roles in the development of an organization.</a:t>
            </a:r>
          </a:p>
          <a:p>
            <a:pPr algn="just"/>
            <a:r>
              <a:rPr lang="en-GB" dirty="0"/>
              <a:t>(8) In conclusion, this essay has attempted to highlight the function of music as the soundtrack to our daily lives acting alternately as motivator and relaxant. That soundtrack may be sometimes strident and bristling with positive energy. At other times, it may be brooding, dark and even malevolent. However, </a:t>
            </a:r>
            <a:r>
              <a:rPr lang="en-GB" i="1" dirty="0"/>
              <a:t>Beauty is in the eye of the beholder</a:t>
            </a:r>
            <a:r>
              <a:rPr lang="en-GB" dirty="0"/>
              <a:t> (Hungerford, 1878) and what pleases one individual may be abhorrent to another. </a:t>
            </a:r>
          </a:p>
          <a:p>
            <a:endParaRPr lang="en-GB" dirty="0"/>
          </a:p>
        </p:txBody>
      </p:sp>
      <p:sp>
        <p:nvSpPr>
          <p:cNvPr id="5" name="Slide Number Placeholder 4"/>
          <p:cNvSpPr>
            <a:spLocks noGrp="1"/>
          </p:cNvSpPr>
          <p:nvPr>
            <p:ph type="sldNum" sz="quarter" idx="12"/>
          </p:nvPr>
        </p:nvSpPr>
        <p:spPr/>
        <p:txBody>
          <a:bodyPr/>
          <a:lstStyle/>
          <a:p>
            <a:fld id="{02E139E3-3EEA-4F7F-B1E4-24EC8215DAA5}" type="slidenum">
              <a:rPr lang="en-GB" smtClean="0"/>
              <a:t>6</a:t>
            </a:fld>
            <a:endParaRPr lang="en-GB"/>
          </a:p>
        </p:txBody>
      </p:sp>
    </p:spTree>
    <p:extLst>
      <p:ext uri="{BB962C8B-B14F-4D97-AF65-F5344CB8AC3E}">
        <p14:creationId xmlns:p14="http://schemas.microsoft.com/office/powerpoint/2010/main" val="25497714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Corrections to students written conclusions</a:t>
            </a:r>
            <a:endParaRPr lang="en-GB" dirty="0"/>
          </a:p>
        </p:txBody>
      </p:sp>
      <p:sp>
        <p:nvSpPr>
          <p:cNvPr id="3" name="Content Placeholder 2"/>
          <p:cNvSpPr>
            <a:spLocks noGrp="1"/>
          </p:cNvSpPr>
          <p:nvPr>
            <p:ph idx="1"/>
          </p:nvPr>
        </p:nvSpPr>
        <p:spPr/>
        <p:txBody>
          <a:bodyPr>
            <a:normAutofit/>
          </a:bodyPr>
          <a:lstStyle/>
          <a:p>
            <a:r>
              <a:rPr lang="en-US" sz="1600" dirty="0" smtClean="0"/>
              <a:t>(</a:t>
            </a:r>
            <a:r>
              <a:rPr lang="en-US" sz="1600" dirty="0"/>
              <a:t>1) In conclusion, </a:t>
            </a:r>
            <a:r>
              <a:rPr lang="en-US" sz="1600" strike="sngStrike" dirty="0"/>
              <a:t>there are</a:t>
            </a:r>
            <a:r>
              <a:rPr lang="en-US" sz="1600" dirty="0"/>
              <a:t> everything has </a:t>
            </a:r>
            <a:r>
              <a:rPr lang="en-US" sz="1600" b="1" dirty="0">
                <a:solidFill>
                  <a:srgbClr val="FF0000"/>
                </a:solidFill>
              </a:rPr>
              <a:t>advantages and disadvantages </a:t>
            </a:r>
            <a:r>
              <a:rPr lang="en-US" sz="1600" strike="sngStrike" dirty="0"/>
              <a:t>advantage and disadvantage</a:t>
            </a:r>
            <a:r>
              <a:rPr lang="en-US" sz="1600" dirty="0"/>
              <a:t>, and space research is no exception. In my opinion, government should reduce </a:t>
            </a:r>
            <a:r>
              <a:rPr lang="en-US" sz="1600" b="1" dirty="0"/>
              <a:t>the </a:t>
            </a:r>
            <a:r>
              <a:rPr lang="en-US" sz="1600" dirty="0"/>
              <a:t>cost </a:t>
            </a:r>
            <a:r>
              <a:rPr lang="en-US" sz="1600" b="1" dirty="0"/>
              <a:t>of</a:t>
            </a:r>
            <a:r>
              <a:rPr lang="en-US" sz="1600" dirty="0"/>
              <a:t> </a:t>
            </a:r>
            <a:r>
              <a:rPr lang="en-US" sz="1600" strike="sngStrike" dirty="0"/>
              <a:t>in</a:t>
            </a:r>
            <a:r>
              <a:rPr lang="en-US" sz="1600" dirty="0"/>
              <a:t> space research and pay </a:t>
            </a:r>
            <a:r>
              <a:rPr lang="en-US" sz="1600" b="1" dirty="0"/>
              <a:t>more</a:t>
            </a:r>
            <a:r>
              <a:rPr lang="en-US" sz="1600" dirty="0"/>
              <a:t> attention to </a:t>
            </a:r>
            <a:r>
              <a:rPr lang="en-US" sz="1600" b="1" dirty="0">
                <a:solidFill>
                  <a:srgbClr val="FF0000"/>
                </a:solidFill>
              </a:rPr>
              <a:t>saving the lives of people</a:t>
            </a:r>
            <a:r>
              <a:rPr lang="en-US" sz="1600" dirty="0">
                <a:solidFill>
                  <a:srgbClr val="FF0000"/>
                </a:solidFill>
              </a:rPr>
              <a:t> </a:t>
            </a:r>
            <a:r>
              <a:rPr lang="en-US" sz="1600" strike="sngStrike" dirty="0"/>
              <a:t>save the people</a:t>
            </a:r>
            <a:r>
              <a:rPr lang="en-US" sz="1600" dirty="0"/>
              <a:t> in the </a:t>
            </a:r>
            <a:r>
              <a:rPr lang="en-US" sz="1600" b="1" dirty="0">
                <a:solidFill>
                  <a:srgbClr val="FF0000"/>
                </a:solidFill>
              </a:rPr>
              <a:t>poorest </a:t>
            </a:r>
            <a:r>
              <a:rPr lang="en-US" sz="1600" strike="sngStrike" dirty="0"/>
              <a:t>poor</a:t>
            </a:r>
            <a:r>
              <a:rPr lang="en-US" sz="1600" dirty="0"/>
              <a:t> areas of the world.</a:t>
            </a:r>
            <a:endParaRPr lang="en-GB" sz="1600" dirty="0"/>
          </a:p>
          <a:p>
            <a:r>
              <a:rPr lang="en-US" sz="1600" dirty="0" smtClean="0"/>
              <a:t>(</a:t>
            </a:r>
            <a:r>
              <a:rPr lang="en-US" sz="1600" dirty="0"/>
              <a:t>2) To </a:t>
            </a:r>
            <a:r>
              <a:rPr lang="en-US" sz="1600" b="1" dirty="0">
                <a:solidFill>
                  <a:srgbClr val="FF0000"/>
                </a:solidFill>
              </a:rPr>
              <a:t>conclude </a:t>
            </a:r>
            <a:r>
              <a:rPr lang="en-US" sz="1600" strike="sngStrike" dirty="0"/>
              <a:t>conclusion</a:t>
            </a:r>
            <a:r>
              <a:rPr lang="en-US" sz="1600" dirty="0"/>
              <a:t>, I feel that people should spend a lot of money on space exploration, because it can speed up the exploration of space and it is </a:t>
            </a:r>
            <a:r>
              <a:rPr lang="en-US" sz="1600" b="1" dirty="0">
                <a:solidFill>
                  <a:srgbClr val="FF0000"/>
                </a:solidFill>
              </a:rPr>
              <a:t>important for </a:t>
            </a:r>
            <a:r>
              <a:rPr lang="en-US" sz="1600" dirty="0"/>
              <a:t>people living </a:t>
            </a:r>
            <a:r>
              <a:rPr lang="en-US" sz="1600" b="1" dirty="0">
                <a:solidFill>
                  <a:srgbClr val="FF0000"/>
                </a:solidFill>
              </a:rPr>
              <a:t>on this planet</a:t>
            </a:r>
            <a:r>
              <a:rPr lang="en-US" sz="1600" dirty="0">
                <a:solidFill>
                  <a:srgbClr val="FF0000"/>
                </a:solidFill>
              </a:rPr>
              <a:t> </a:t>
            </a:r>
            <a:r>
              <a:rPr lang="en-US" sz="1600" strike="sngStrike" dirty="0"/>
              <a:t>for the planet</a:t>
            </a:r>
            <a:r>
              <a:rPr lang="en-US" sz="1600" dirty="0"/>
              <a:t>. Nevertheless, some poor </a:t>
            </a:r>
            <a:r>
              <a:rPr lang="en-US" sz="1600" b="1" dirty="0">
                <a:solidFill>
                  <a:srgbClr val="FF0000"/>
                </a:solidFill>
              </a:rPr>
              <a:t>countries</a:t>
            </a:r>
            <a:r>
              <a:rPr lang="en-US" sz="1600" dirty="0"/>
              <a:t> </a:t>
            </a:r>
            <a:r>
              <a:rPr lang="en-US" sz="1600" strike="sngStrike" dirty="0"/>
              <a:t>areas</a:t>
            </a:r>
            <a:r>
              <a:rPr lang="en-US" sz="1600" dirty="0"/>
              <a:t> also need money to help them. Finally, I suggest that 30% of the money spent on space exploration be </a:t>
            </a:r>
            <a:r>
              <a:rPr lang="en-US" sz="1600" b="1" dirty="0">
                <a:solidFill>
                  <a:srgbClr val="FF0000"/>
                </a:solidFill>
              </a:rPr>
              <a:t>used for countries where there is a great deal of poverty and hunger </a:t>
            </a:r>
            <a:r>
              <a:rPr lang="en-US" sz="1600" strike="sngStrike" dirty="0"/>
              <a:t>turned to people in poor areas</a:t>
            </a:r>
            <a:r>
              <a:rPr lang="en-US" sz="1600" dirty="0" smtClean="0"/>
              <a:t>.</a:t>
            </a:r>
          </a:p>
          <a:p>
            <a:pPr algn="just"/>
            <a:r>
              <a:rPr lang="en-US" sz="1600" dirty="0" smtClean="0"/>
              <a:t>(3) Based on the above discussion and analysis, we can see that, </a:t>
            </a:r>
            <a:r>
              <a:rPr lang="en-US" sz="1600" b="1" dirty="0" smtClean="0">
                <a:solidFill>
                  <a:srgbClr val="FF0000"/>
                </a:solidFill>
              </a:rPr>
              <a:t>regarding</a:t>
            </a:r>
            <a:r>
              <a:rPr lang="en-US" sz="1600" dirty="0" smtClean="0"/>
              <a:t> space research, there are advantages and disadvantages. In my opinion, for the world space research is something </a:t>
            </a:r>
            <a:r>
              <a:rPr lang="en-US" sz="1600" b="1" dirty="0" smtClean="0">
                <a:solidFill>
                  <a:srgbClr val="FF0000"/>
                </a:solidFill>
              </a:rPr>
              <a:t>vitally important as it can lead to the creation of new things</a:t>
            </a:r>
            <a:r>
              <a:rPr lang="en-US" sz="1600" dirty="0" smtClean="0">
                <a:solidFill>
                  <a:srgbClr val="FF0000"/>
                </a:solidFill>
              </a:rPr>
              <a:t> </a:t>
            </a:r>
            <a:r>
              <a:rPr lang="en-US" sz="1600" strike="sngStrike" dirty="0" smtClean="0"/>
              <a:t>very meaningful which can create new things</a:t>
            </a:r>
            <a:r>
              <a:rPr lang="en-US" sz="1600" dirty="0" smtClean="0"/>
              <a:t>. I recommended that people all over the world have the ability to do what </a:t>
            </a:r>
            <a:r>
              <a:rPr lang="en-US" sz="1600" b="1" dirty="0" smtClean="0"/>
              <a:t>they can</a:t>
            </a:r>
            <a:r>
              <a:rPr lang="en-US" sz="1600" dirty="0" smtClean="0"/>
              <a:t> </a:t>
            </a:r>
            <a:r>
              <a:rPr lang="en-US" sz="1600" strike="sngStrike" dirty="0" smtClean="0"/>
              <a:t>I can do</a:t>
            </a:r>
            <a:r>
              <a:rPr lang="en-US" sz="1600" dirty="0" smtClean="0"/>
              <a:t> for society. </a:t>
            </a:r>
            <a:r>
              <a:rPr lang="en-US" sz="1600" b="1" dirty="0" smtClean="0">
                <a:solidFill>
                  <a:srgbClr val="FF0000"/>
                </a:solidFill>
              </a:rPr>
              <a:t>In this way</a:t>
            </a:r>
            <a:r>
              <a:rPr lang="en-US" sz="1600" dirty="0" smtClean="0"/>
              <a:t>, we can live a better life.</a:t>
            </a:r>
            <a:endParaRPr lang="en-GB" sz="1600" dirty="0" smtClean="0"/>
          </a:p>
          <a:p>
            <a:pPr algn="just"/>
            <a:r>
              <a:rPr lang="en-US" sz="1600" dirty="0" smtClean="0"/>
              <a:t>(4) In conclusion, I think space research is necessary. The resources in our earth are limited and will be exhausted in </a:t>
            </a:r>
            <a:r>
              <a:rPr lang="en-US" sz="1600" b="1" dirty="0" smtClean="0">
                <a:solidFill>
                  <a:srgbClr val="FF0000"/>
                </a:solidFill>
              </a:rPr>
              <a:t>the</a:t>
            </a:r>
            <a:r>
              <a:rPr lang="en-US" sz="1600" b="1" dirty="0" smtClean="0"/>
              <a:t> </a:t>
            </a:r>
            <a:r>
              <a:rPr lang="en-US" sz="1600" dirty="0" smtClean="0"/>
              <a:t>future. Furthermore, there are many problems </a:t>
            </a:r>
            <a:r>
              <a:rPr lang="en-US" sz="1600" b="1" dirty="0" smtClean="0">
                <a:solidFill>
                  <a:srgbClr val="FF0000"/>
                </a:solidFill>
              </a:rPr>
              <a:t>on our planet</a:t>
            </a:r>
            <a:r>
              <a:rPr lang="en-US" sz="1600" dirty="0" smtClean="0">
                <a:solidFill>
                  <a:srgbClr val="FF0000"/>
                </a:solidFill>
              </a:rPr>
              <a:t> </a:t>
            </a:r>
            <a:r>
              <a:rPr lang="en-US" sz="1600" strike="sngStrike" dirty="0" smtClean="0"/>
              <a:t>in our earth</a:t>
            </a:r>
            <a:r>
              <a:rPr lang="en-US" sz="1600" dirty="0" smtClean="0"/>
              <a:t>, </a:t>
            </a:r>
            <a:r>
              <a:rPr lang="en-US" sz="1600" b="1" dirty="0" smtClean="0">
                <a:solidFill>
                  <a:srgbClr val="FF0000"/>
                </a:solidFill>
              </a:rPr>
              <a:t>such as</a:t>
            </a:r>
            <a:r>
              <a:rPr lang="en-US" sz="1600" dirty="0" smtClean="0">
                <a:solidFill>
                  <a:srgbClr val="FF0000"/>
                </a:solidFill>
              </a:rPr>
              <a:t> </a:t>
            </a:r>
            <a:r>
              <a:rPr lang="en-US" sz="1600" strike="sngStrike" dirty="0" smtClean="0"/>
              <a:t>like</a:t>
            </a:r>
            <a:r>
              <a:rPr lang="en-US" sz="1600" dirty="0" smtClean="0"/>
              <a:t> poverty and hunger in Africa and South America. Thus, leaders need to balance space research </a:t>
            </a:r>
            <a:r>
              <a:rPr lang="en-US" sz="1600" b="1" dirty="0" smtClean="0">
                <a:solidFill>
                  <a:srgbClr val="FF0000"/>
                </a:solidFill>
              </a:rPr>
              <a:t>funding</a:t>
            </a:r>
            <a:r>
              <a:rPr lang="en-US" sz="1600" dirty="0" smtClean="0"/>
              <a:t> </a:t>
            </a:r>
            <a:r>
              <a:rPr lang="en-US" sz="1600" strike="sngStrike" dirty="0" smtClean="0"/>
              <a:t>fund</a:t>
            </a:r>
            <a:r>
              <a:rPr lang="en-US" sz="1600" dirty="0" smtClean="0"/>
              <a:t> and rescue </a:t>
            </a:r>
            <a:r>
              <a:rPr lang="en-US" sz="1600" b="1" dirty="0" smtClean="0">
                <a:solidFill>
                  <a:srgbClr val="FF0000"/>
                </a:solidFill>
              </a:rPr>
              <a:t>funding</a:t>
            </a:r>
            <a:r>
              <a:rPr lang="en-US" sz="1600" dirty="0" smtClean="0"/>
              <a:t> </a:t>
            </a:r>
            <a:r>
              <a:rPr lang="en-US" sz="1600" strike="sngStrike" dirty="0" smtClean="0"/>
              <a:t>fund</a:t>
            </a:r>
            <a:r>
              <a:rPr lang="en-US" sz="1600" dirty="0" smtClean="0"/>
              <a:t>.</a:t>
            </a:r>
            <a:endParaRPr lang="en-GB" sz="1600" dirty="0" smtClean="0"/>
          </a:p>
          <a:p>
            <a:endParaRPr lang="en-GB" sz="1600" dirty="0"/>
          </a:p>
          <a:p>
            <a:pPr algn="just"/>
            <a:endParaRPr lang="en-GB" dirty="0"/>
          </a:p>
        </p:txBody>
      </p:sp>
      <p:sp>
        <p:nvSpPr>
          <p:cNvPr id="4" name="Slide Number Placeholder 3"/>
          <p:cNvSpPr>
            <a:spLocks noGrp="1"/>
          </p:cNvSpPr>
          <p:nvPr>
            <p:ph type="sldNum" sz="quarter" idx="12"/>
          </p:nvPr>
        </p:nvSpPr>
        <p:spPr/>
        <p:txBody>
          <a:bodyPr/>
          <a:lstStyle/>
          <a:p>
            <a:fld id="{02E139E3-3EEA-4F7F-B1E4-24EC8215DAA5}" type="slidenum">
              <a:rPr lang="en-GB" smtClean="0"/>
              <a:t>7</a:t>
            </a:fld>
            <a:endParaRPr lang="en-GB"/>
          </a:p>
        </p:txBody>
      </p:sp>
    </p:spTree>
    <p:extLst>
      <p:ext uri="{BB962C8B-B14F-4D97-AF65-F5344CB8AC3E}">
        <p14:creationId xmlns:p14="http://schemas.microsoft.com/office/powerpoint/2010/main" val="3193111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Access to additional resources on Conclusions</a:t>
            </a:r>
            <a:endParaRPr lang="en-GB" dirty="0"/>
          </a:p>
        </p:txBody>
      </p:sp>
      <p:sp>
        <p:nvSpPr>
          <p:cNvPr id="3" name="Content Placeholder 2"/>
          <p:cNvSpPr>
            <a:spLocks noGrp="1"/>
          </p:cNvSpPr>
          <p:nvPr>
            <p:ph idx="1"/>
          </p:nvPr>
        </p:nvSpPr>
        <p:spPr/>
        <p:txBody>
          <a:bodyPr/>
          <a:lstStyle/>
          <a:p>
            <a:r>
              <a:rPr lang="en-GB" dirty="0" smtClean="0"/>
              <a:t>Click on the following hyperlinks to access more information and advice about essay conclusions:</a:t>
            </a:r>
          </a:p>
          <a:p>
            <a:pPr lvl="1"/>
            <a:r>
              <a:rPr lang="en-GB" dirty="0" smtClean="0">
                <a:hlinkClick r:id="rId2" action="ppaction://hlinkfile"/>
              </a:rPr>
              <a:t>Additional examples of essay conclusions </a:t>
            </a:r>
            <a:endParaRPr lang="en-GB" dirty="0" smtClean="0"/>
          </a:p>
        </p:txBody>
      </p:sp>
      <p:sp>
        <p:nvSpPr>
          <p:cNvPr id="4" name="Slide Number Placeholder 3"/>
          <p:cNvSpPr>
            <a:spLocks noGrp="1"/>
          </p:cNvSpPr>
          <p:nvPr>
            <p:ph type="sldNum" sz="quarter" idx="12"/>
          </p:nvPr>
        </p:nvSpPr>
        <p:spPr/>
        <p:txBody>
          <a:bodyPr/>
          <a:lstStyle/>
          <a:p>
            <a:fld id="{02E139E3-3EEA-4F7F-B1E4-24EC8215DAA5}" type="slidenum">
              <a:rPr lang="en-GB" smtClean="0"/>
              <a:t>8</a:t>
            </a:fld>
            <a:endParaRPr lang="en-GB"/>
          </a:p>
        </p:txBody>
      </p:sp>
    </p:spTree>
    <p:extLst>
      <p:ext uri="{BB962C8B-B14F-4D97-AF65-F5344CB8AC3E}">
        <p14:creationId xmlns:p14="http://schemas.microsoft.com/office/powerpoint/2010/main" val="14144164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1289</Words>
  <Application>Microsoft Office PowerPoint</Application>
  <PresentationFormat>Widescreen</PresentationFormat>
  <Paragraphs>66</Paragraphs>
  <Slides>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vt:lpstr>
      <vt:lpstr>STRUCTURE OF PRESENTATION </vt:lpstr>
      <vt:lpstr>EXAMPLES of ESSAY CONCLUSIONS</vt:lpstr>
      <vt:lpstr>The main functions of an essay conclusion</vt:lpstr>
      <vt:lpstr>The use of language in essay conclusions</vt:lpstr>
      <vt:lpstr>Further examples of essay conclusions</vt:lpstr>
      <vt:lpstr>Corrections to students written conclusions</vt:lpstr>
      <vt:lpstr>Access to additional resources on Conclusions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Pre-sessional lecture Essay conclusions  </dc:title>
  <dc:creator>David Charles Williams (International Centre)</dc:creator>
  <cp:lastModifiedBy>David Charles Williams (International Centre)</cp:lastModifiedBy>
  <cp:revision>45</cp:revision>
  <dcterms:created xsi:type="dcterms:W3CDTF">2020-05-01T14:31:44Z</dcterms:created>
  <dcterms:modified xsi:type="dcterms:W3CDTF">2020-10-11T16:47:38Z</dcterms:modified>
</cp:coreProperties>
</file>