
<file path=[Content_Types].xml><?xml version="1.0" encoding="utf-8"?>
<Types xmlns="http://schemas.openxmlformats.org/package/2006/content-types">
  <Default Extension="bin" ContentType="application/vnd.openxmlformats-officedocument.oleObject"/>
  <Default Extension="png" ContentType="image/png"/>
  <Default Extension="jpeg" ContentType="image/jpeg"/>
  <Default Extension="wmf" ContentType="image/x-wmf"/>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60" r:id="rId5"/>
    <p:sldId id="261" r:id="rId6"/>
    <p:sldId id="262" r:id="rId7"/>
    <p:sldId id="263" r:id="rId8"/>
    <p:sldId id="259" r:id="rId9"/>
    <p:sldId id="264" r:id="rId10"/>
    <p:sldId id="265" r:id="rId11"/>
    <p:sldId id="267" r:id="rId12"/>
    <p:sldId id="266"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4" r:id="rId29"/>
    <p:sldId id="285"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69" d="100"/>
          <a:sy n="69" d="100"/>
        </p:scale>
        <p:origin x="-1416" y="-96"/>
      </p:cViewPr>
      <p:guideLst>
        <p:guide orient="horz" pos="2160"/>
        <p:guide pos="2880"/>
      </p:guideLst>
    </p:cSldViewPr>
  </p:slideViewPr>
  <p:notesTextViewPr>
    <p:cViewPr>
      <p:scale>
        <a:sx n="1" d="1"/>
        <a:sy n="1" d="1"/>
      </p:scale>
      <p:origin x="0" y="0"/>
    </p:cViewPr>
  </p:notesTextViewPr>
  <p:sorterViewPr>
    <p:cViewPr>
      <p:scale>
        <a:sx n="100" d="100"/>
        <a:sy n="10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2.wmf"/></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430771EE-AF2B-4E86-B9B1-F8ADFD501630}" type="datetimeFigureOut">
              <a:rPr lang="en-GB" smtClean="0"/>
              <a:t>15/10/2012</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C2312767-6346-476D-AA40-25278139DAA8}"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C2312767-6346-476D-AA40-25278139DAA8}" type="slidenum">
              <a:rPr lang="en-GB" smtClean="0"/>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430771EE-AF2B-4E86-B9B1-F8ADFD501630}" type="datetimeFigureOut">
              <a:rPr lang="en-GB" smtClean="0"/>
              <a:t>15/10/2012</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430771EE-AF2B-4E86-B9B1-F8ADFD501630}" type="datetimeFigureOut">
              <a:rPr lang="en-GB" smtClean="0"/>
              <a:t>15/10/2012</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C2312767-6346-476D-AA40-25278139DAA8}" type="slidenum">
              <a:rPr lang="en-GB" smtClean="0"/>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430771EE-AF2B-4E86-B9B1-F8ADFD501630}" type="datetimeFigureOut">
              <a:rPr lang="en-GB" smtClean="0"/>
              <a:t>15/10/2012</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C2312767-6346-476D-AA40-25278139DAA8}"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430771EE-AF2B-4E86-B9B1-F8ADFD501630}" type="datetimeFigureOut">
              <a:rPr lang="en-GB" smtClean="0"/>
              <a:t>15/10/2012</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C2312767-6346-476D-AA40-25278139DAA8}"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2.wmf"/></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4.wm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pPr algn="ctr"/>
            <a:r>
              <a:rPr lang="en-GB" dirty="0" smtClean="0"/>
              <a:t>Nutrition for Health</a:t>
            </a:r>
            <a:endParaRPr lang="en-GB" dirty="0"/>
          </a:p>
        </p:txBody>
      </p:sp>
      <p:sp>
        <p:nvSpPr>
          <p:cNvPr id="3" name="Subtitle 2"/>
          <p:cNvSpPr>
            <a:spLocks noGrp="1"/>
          </p:cNvSpPr>
          <p:nvPr>
            <p:ph type="subTitle" idx="1"/>
          </p:nvPr>
        </p:nvSpPr>
        <p:spPr/>
        <p:txBody>
          <a:bodyPr>
            <a:normAutofit/>
          </a:bodyPr>
          <a:lstStyle/>
          <a:p>
            <a:pPr algn="ctr"/>
            <a:r>
              <a:rPr lang="en-GB" sz="3200" b="1" dirty="0" smtClean="0"/>
              <a:t>PROTEINS</a:t>
            </a:r>
            <a:endParaRPr lang="en-GB" sz="3200" b="1" dirty="0"/>
          </a:p>
        </p:txBody>
      </p:sp>
    </p:spTree>
    <p:extLst>
      <p:ext uri="{BB962C8B-B14F-4D97-AF65-F5344CB8AC3E}">
        <p14:creationId xmlns:p14="http://schemas.microsoft.com/office/powerpoint/2010/main" val="20596399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Proteins are a major component of all plant and animal tissues, second only to water.</a:t>
            </a:r>
          </a:p>
          <a:p>
            <a:endParaRPr lang="en-GB" dirty="0"/>
          </a:p>
          <a:p>
            <a:r>
              <a:rPr lang="en-GB" dirty="0" smtClean="0"/>
              <a:t>Plays an essential role in every living cell.</a:t>
            </a:r>
          </a:p>
          <a:p>
            <a:endParaRPr lang="en-GB" dirty="0"/>
          </a:p>
          <a:p>
            <a:r>
              <a:rPr lang="en-GB" dirty="0" smtClean="0"/>
              <a:t>Our bodies constantly assemble, break down, and use proteins, so we rely on our diet to provide enough protein each day to replace what is being used.</a:t>
            </a:r>
            <a:endParaRPr lang="en-GB" dirty="0"/>
          </a:p>
        </p:txBody>
      </p:sp>
      <p:sp>
        <p:nvSpPr>
          <p:cNvPr id="3" name="Title 2"/>
          <p:cNvSpPr>
            <a:spLocks noGrp="1"/>
          </p:cNvSpPr>
          <p:nvPr>
            <p:ph type="title"/>
          </p:nvPr>
        </p:nvSpPr>
        <p:spPr/>
        <p:txBody>
          <a:bodyPr/>
          <a:lstStyle/>
          <a:p>
            <a:r>
              <a:rPr lang="en-GB" dirty="0" smtClean="0"/>
              <a:t>Why is Protein important?</a:t>
            </a:r>
            <a:endParaRPr lang="en-GB" dirty="0"/>
          </a:p>
        </p:txBody>
      </p:sp>
    </p:spTree>
    <p:extLst>
      <p:ext uri="{BB962C8B-B14F-4D97-AF65-F5344CB8AC3E}">
        <p14:creationId xmlns:p14="http://schemas.microsoft.com/office/powerpoint/2010/main" val="4863328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When we consume more protein than we need, the excess is either used to make energy or stored as fat.</a:t>
            </a:r>
          </a:p>
          <a:p>
            <a:endParaRPr lang="en-GB" dirty="0"/>
          </a:p>
          <a:p>
            <a:r>
              <a:rPr lang="en-GB" dirty="0" smtClean="0"/>
              <a:t>Animal derived protein includes: meat, fish, eggs, milk and dairy.</a:t>
            </a:r>
          </a:p>
          <a:p>
            <a:endParaRPr lang="en-GB" dirty="0"/>
          </a:p>
          <a:p>
            <a:r>
              <a:rPr lang="en-GB" dirty="0" smtClean="0"/>
              <a:t>Plant derived protein includes: Beans, pulses, grains, nuts, seeds.</a:t>
            </a:r>
          </a:p>
          <a:p>
            <a:endParaRPr lang="en-GB" dirty="0"/>
          </a:p>
          <a:p>
            <a:r>
              <a:rPr lang="en-GB" dirty="0" smtClean="0"/>
              <a:t>Many protein-rich plant foods are rich in vitamins and minerals, and are usually low in fat and calories.</a:t>
            </a:r>
            <a:endParaRPr lang="en-GB" dirty="0"/>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2992576516"/>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People living in poverty may be deficient in energy and protein.</a:t>
            </a:r>
          </a:p>
          <a:p>
            <a:endParaRPr lang="en-GB" dirty="0"/>
          </a:p>
          <a:p>
            <a:r>
              <a:rPr lang="en-GB" dirty="0" smtClean="0"/>
              <a:t>When the diet lacks protein, the body breaks down tissue such as muscle and uses it as a protein source.</a:t>
            </a:r>
          </a:p>
          <a:p>
            <a:endParaRPr lang="en-GB" dirty="0"/>
          </a:p>
          <a:p>
            <a:r>
              <a:rPr lang="en-GB" dirty="0" smtClean="0"/>
              <a:t>This causes wasting of muscles, organs and other tissues.</a:t>
            </a:r>
            <a:endParaRPr lang="en-GB" dirty="0"/>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3705414832"/>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Protein deficiency also affects the immune system ,making people more vulnerable to infection, and impairs digestion and absorption of nutrients.</a:t>
            </a:r>
          </a:p>
          <a:p>
            <a:endParaRPr lang="en-GB" dirty="0"/>
          </a:p>
          <a:p>
            <a:r>
              <a:rPr lang="en-GB" dirty="0" smtClean="0"/>
              <a:t>In the UK and other industrialized countries, most people are able to obtain more than enough protein to meet their requirements.</a:t>
            </a:r>
          </a:p>
          <a:p>
            <a:endParaRPr lang="en-GB" dirty="0"/>
          </a:p>
          <a:p>
            <a:r>
              <a:rPr lang="en-GB" dirty="0" smtClean="0"/>
              <a:t>More commonly in these areas, people over consume protein.</a:t>
            </a:r>
            <a:endParaRPr lang="en-GB" dirty="0"/>
          </a:p>
        </p:txBody>
      </p:sp>
      <p:sp>
        <p:nvSpPr>
          <p:cNvPr id="3" name="Title 2"/>
          <p:cNvSpPr>
            <a:spLocks noGrp="1"/>
          </p:cNvSpPr>
          <p:nvPr>
            <p:ph type="title"/>
          </p:nvPr>
        </p:nvSpPr>
        <p:spPr/>
        <p:txBody>
          <a:bodyPr/>
          <a:lstStyle/>
          <a:p>
            <a:r>
              <a:rPr lang="en-GB" dirty="0"/>
              <a:t>Why is Protein important?</a:t>
            </a:r>
          </a:p>
        </p:txBody>
      </p:sp>
    </p:spTree>
    <p:extLst>
      <p:ext uri="{BB962C8B-B14F-4D97-AF65-F5344CB8AC3E}">
        <p14:creationId xmlns:p14="http://schemas.microsoft.com/office/powerpoint/2010/main" val="272775453"/>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Just as glucose is the basic building block of carbohydrates, </a:t>
            </a:r>
            <a:r>
              <a:rPr lang="en-GB" b="1" i="1" dirty="0" smtClean="0"/>
              <a:t>amino acids </a:t>
            </a:r>
            <a:r>
              <a:rPr lang="en-GB" dirty="0" smtClean="0"/>
              <a:t>are the basic building blocks of proteins.</a:t>
            </a:r>
          </a:p>
          <a:p>
            <a:endParaRPr lang="en-GB" dirty="0"/>
          </a:p>
          <a:p>
            <a:r>
              <a:rPr lang="en-GB" dirty="0" smtClean="0"/>
              <a:t>Proteins consist of chains of hundreds or even thousands of </a:t>
            </a:r>
            <a:r>
              <a:rPr lang="en-GB" b="1" i="1" dirty="0" smtClean="0"/>
              <a:t>amino acids units.</a:t>
            </a:r>
          </a:p>
          <a:p>
            <a:endParaRPr lang="en-GB" b="1" i="1" dirty="0"/>
          </a:p>
          <a:p>
            <a:r>
              <a:rPr lang="en-GB" dirty="0" smtClean="0"/>
              <a:t>When building these sequences, your body has 20 different amino acids from which to choose, but the number of ways in which they can be arranged is almost infinite.</a:t>
            </a:r>
            <a:endParaRPr lang="en-GB" dirty="0"/>
          </a:p>
        </p:txBody>
      </p:sp>
      <p:sp>
        <p:nvSpPr>
          <p:cNvPr id="3" name="Title 2"/>
          <p:cNvSpPr>
            <a:spLocks noGrp="1"/>
          </p:cNvSpPr>
          <p:nvPr>
            <p:ph type="title"/>
          </p:nvPr>
        </p:nvSpPr>
        <p:spPr/>
        <p:txBody>
          <a:bodyPr>
            <a:normAutofit fontScale="90000"/>
          </a:bodyPr>
          <a:lstStyle/>
          <a:p>
            <a:r>
              <a:rPr lang="en-GB" dirty="0" smtClean="0"/>
              <a:t>Amino Acids: the building blocks of proteins</a:t>
            </a:r>
            <a:endParaRPr lang="en-GB" dirty="0"/>
          </a:p>
        </p:txBody>
      </p:sp>
    </p:spTree>
    <p:extLst>
      <p:ext uri="{BB962C8B-B14F-4D97-AF65-F5344CB8AC3E}">
        <p14:creationId xmlns:p14="http://schemas.microsoft.com/office/powerpoint/2010/main" val="24174230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85000" lnSpcReduction="10000"/>
          </a:bodyPr>
          <a:lstStyle/>
          <a:p>
            <a:r>
              <a:rPr lang="en-GB" b="1" u="sng" dirty="0" smtClean="0"/>
              <a:t>Essential Amino acids (Indispensable): </a:t>
            </a:r>
            <a:r>
              <a:rPr lang="en-GB" dirty="0" smtClean="0"/>
              <a:t>These cannot be made in the body and must therefore be provided in the diet.</a:t>
            </a:r>
          </a:p>
          <a:p>
            <a:r>
              <a:rPr lang="en-GB" dirty="0" smtClean="0"/>
              <a:t>There are 9 </a:t>
            </a:r>
            <a:r>
              <a:rPr lang="en-GB" b="1" i="1" dirty="0" smtClean="0"/>
              <a:t>Essential amino acids</a:t>
            </a:r>
            <a:r>
              <a:rPr lang="en-GB" dirty="0"/>
              <a:t>.</a:t>
            </a:r>
            <a:endParaRPr lang="en-GB" dirty="0" smtClean="0"/>
          </a:p>
          <a:p>
            <a:endParaRPr lang="en-GB" b="1" u="sng" dirty="0"/>
          </a:p>
          <a:p>
            <a:r>
              <a:rPr lang="en-GB" b="1" u="sng" dirty="0" smtClean="0"/>
              <a:t>Non-essential Amino acids (Dispensable): </a:t>
            </a:r>
            <a:r>
              <a:rPr lang="en-GB" dirty="0" smtClean="0"/>
              <a:t>Equally necessary as components of all proteins in the body, however, </a:t>
            </a:r>
            <a:r>
              <a:rPr lang="en-GB" dirty="0"/>
              <a:t>y</a:t>
            </a:r>
            <a:r>
              <a:rPr lang="en-GB" dirty="0" smtClean="0"/>
              <a:t>our body can manufacture these when enough nitrogen, carbon, hydrogen, and oxygen are supplied in the diet.</a:t>
            </a:r>
            <a:r>
              <a:rPr lang="en-GB" dirty="0"/>
              <a:t> </a:t>
            </a:r>
            <a:r>
              <a:rPr lang="en-GB" dirty="0" smtClean="0"/>
              <a:t> Non-essential amino acids do not need to be supplied in your diet</a:t>
            </a:r>
            <a:r>
              <a:rPr lang="en-GB" dirty="0"/>
              <a:t>. </a:t>
            </a:r>
            <a:endParaRPr lang="en-GB" dirty="0" smtClean="0"/>
          </a:p>
          <a:p>
            <a:endParaRPr lang="en-GB" dirty="0"/>
          </a:p>
          <a:p>
            <a:r>
              <a:rPr lang="en-GB" dirty="0" smtClean="0"/>
              <a:t>There are 11</a:t>
            </a:r>
            <a:r>
              <a:rPr lang="en-GB" b="1" i="1" dirty="0" smtClean="0"/>
              <a:t>Non-Essential </a:t>
            </a:r>
            <a:r>
              <a:rPr lang="en-GB" b="1" i="1" dirty="0"/>
              <a:t>amino </a:t>
            </a:r>
            <a:r>
              <a:rPr lang="en-GB" b="1" i="1" dirty="0" smtClean="0"/>
              <a:t>acids</a:t>
            </a:r>
            <a:r>
              <a:rPr lang="en-GB" dirty="0"/>
              <a:t>.</a:t>
            </a:r>
          </a:p>
          <a:p>
            <a:endParaRPr lang="en-GB" dirty="0"/>
          </a:p>
        </p:txBody>
      </p:sp>
      <p:sp>
        <p:nvSpPr>
          <p:cNvPr id="3" name="Title 2"/>
          <p:cNvSpPr>
            <a:spLocks noGrp="1"/>
          </p:cNvSpPr>
          <p:nvPr>
            <p:ph type="title"/>
          </p:nvPr>
        </p:nvSpPr>
        <p:spPr/>
        <p:txBody>
          <a:bodyPr/>
          <a:lstStyle/>
          <a:p>
            <a:r>
              <a:rPr lang="en-GB" dirty="0" smtClean="0"/>
              <a:t>Amino Acids</a:t>
            </a:r>
            <a:endParaRPr lang="en-GB" dirty="0"/>
          </a:p>
        </p:txBody>
      </p:sp>
    </p:spTree>
    <p:extLst>
      <p:ext uri="{BB962C8B-B14F-4D97-AF65-F5344CB8AC3E}">
        <p14:creationId xmlns:p14="http://schemas.microsoft.com/office/powerpoint/2010/main" val="3864258556"/>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Amino Acids</a:t>
            </a:r>
            <a:endParaRPr lang="en-GB" dirty="0"/>
          </a:p>
        </p:txBody>
      </p:sp>
      <p:sp>
        <p:nvSpPr>
          <p:cNvPr id="5" name="Content Placeholder 4"/>
          <p:cNvSpPr>
            <a:spLocks noGrp="1"/>
          </p:cNvSpPr>
          <p:nvPr>
            <p:ph idx="1"/>
          </p:nvPr>
        </p:nvSpPr>
        <p:spPr/>
        <p:txBody>
          <a:bodyPr>
            <a:normAutofit/>
          </a:bodyPr>
          <a:lstStyle/>
          <a:p>
            <a:pPr marL="533400" lvl="0" indent="-533400" fontAlgn="base">
              <a:lnSpc>
                <a:spcPct val="90000"/>
              </a:lnSpc>
              <a:spcBef>
                <a:spcPct val="20000"/>
              </a:spcBef>
              <a:spcAft>
                <a:spcPct val="0"/>
              </a:spcAft>
              <a:buClrTx/>
              <a:buSzTx/>
              <a:buNone/>
            </a:pPr>
            <a:r>
              <a:rPr lang="en-GB" sz="2400" i="1" kern="0" dirty="0">
                <a:solidFill>
                  <a:srgbClr val="000000"/>
                </a:solidFill>
                <a:latin typeface="Arial"/>
              </a:rPr>
              <a:t>Essential – </a:t>
            </a:r>
            <a:r>
              <a:rPr lang="en-GB" sz="2400" i="1" kern="0" dirty="0" smtClean="0">
                <a:solidFill>
                  <a:srgbClr val="000000"/>
                </a:solidFill>
                <a:latin typeface="Arial"/>
              </a:rPr>
              <a:t>cannot be synthesised in the body</a:t>
            </a:r>
          </a:p>
          <a:p>
            <a:pPr marL="533400" lvl="0" indent="-533400" fontAlgn="base">
              <a:lnSpc>
                <a:spcPct val="90000"/>
              </a:lnSpc>
              <a:spcBef>
                <a:spcPct val="20000"/>
              </a:spcBef>
              <a:spcAft>
                <a:spcPct val="0"/>
              </a:spcAft>
              <a:buClrTx/>
              <a:buSzTx/>
              <a:buNone/>
            </a:pPr>
            <a:endParaRPr lang="en-GB" sz="2400" i="1"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Histidine</a:t>
            </a:r>
            <a:r>
              <a:rPr lang="en-GB" sz="2400" kern="0" dirty="0" smtClean="0">
                <a:solidFill>
                  <a:srgbClr val="000000"/>
                </a:solidFill>
                <a:latin typeface="Arial"/>
              </a:rPr>
              <a:t> (essential for growing infant)</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Isoleucine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Leucine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Lysine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Methionine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Phenylalanine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Threonine</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Trytophan</a:t>
            </a:r>
            <a:endParaRPr lang="en-GB" sz="2400" kern="0" dirty="0">
              <a:solidFill>
                <a:srgbClr val="000000"/>
              </a:solidFill>
              <a:latin typeface="Arial"/>
            </a:endParaRPr>
          </a:p>
          <a:p>
            <a:pPr marL="533400" lvl="0" indent="-533400" fontAlgn="base">
              <a:lnSpc>
                <a:spcPct val="9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Valine</a:t>
            </a:r>
            <a:endParaRPr lang="en-GB" sz="2400" kern="0" dirty="0">
              <a:solidFill>
                <a:srgbClr val="000000"/>
              </a:solidFill>
              <a:latin typeface="Arial"/>
            </a:endParaRPr>
          </a:p>
          <a:p>
            <a:pPr marL="0" lvl="0" indent="0" fontAlgn="base">
              <a:lnSpc>
                <a:spcPct val="90000"/>
              </a:lnSpc>
              <a:spcBef>
                <a:spcPct val="20000"/>
              </a:spcBef>
              <a:spcAft>
                <a:spcPct val="0"/>
              </a:spcAft>
              <a:buClrTx/>
              <a:buSzTx/>
              <a:buNone/>
            </a:pPr>
            <a:endParaRPr lang="en-GB" sz="2400" kern="0" dirty="0">
              <a:solidFill>
                <a:srgbClr val="000000"/>
              </a:solidFill>
              <a:latin typeface="Arial"/>
            </a:endParaRPr>
          </a:p>
          <a:p>
            <a:endParaRPr lang="en-GB" dirty="0"/>
          </a:p>
        </p:txBody>
      </p:sp>
    </p:spTree>
    <p:extLst>
      <p:ext uri="{BB962C8B-B14F-4D97-AF65-F5344CB8AC3E}">
        <p14:creationId xmlns:p14="http://schemas.microsoft.com/office/powerpoint/2010/main" val="120863288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pPr marL="457200" lvl="0" indent="-457200" fontAlgn="base">
              <a:lnSpc>
                <a:spcPct val="80000"/>
              </a:lnSpc>
              <a:spcBef>
                <a:spcPct val="20000"/>
              </a:spcBef>
              <a:spcAft>
                <a:spcPct val="0"/>
              </a:spcAft>
              <a:buClrTx/>
              <a:buSzTx/>
              <a:buNone/>
            </a:pPr>
            <a:r>
              <a:rPr lang="en-GB" sz="2400" i="1" kern="0" dirty="0">
                <a:solidFill>
                  <a:srgbClr val="000000"/>
                </a:solidFill>
                <a:latin typeface="Arial"/>
              </a:rPr>
              <a:t>Non-Essential – can be synthesised in the </a:t>
            </a:r>
            <a:r>
              <a:rPr lang="en-GB" sz="2400" i="1" kern="0" dirty="0" smtClean="0">
                <a:solidFill>
                  <a:srgbClr val="000000"/>
                </a:solidFill>
                <a:latin typeface="Arial"/>
              </a:rPr>
              <a:t>body</a:t>
            </a:r>
          </a:p>
          <a:p>
            <a:pPr marL="457200" lvl="0" indent="-457200" fontAlgn="base">
              <a:lnSpc>
                <a:spcPct val="80000"/>
              </a:lnSpc>
              <a:spcBef>
                <a:spcPct val="20000"/>
              </a:spcBef>
              <a:spcAft>
                <a:spcPct val="0"/>
              </a:spcAft>
              <a:buClrTx/>
              <a:buSzTx/>
              <a:buNone/>
            </a:pPr>
            <a:endParaRPr lang="en-GB" sz="2400" i="1"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Alanine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Arginine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Asparagine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Aspartic acid</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Cysteine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Glutamic acid</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Glutamine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Glycine</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err="1" smtClean="0">
                <a:solidFill>
                  <a:srgbClr val="000000"/>
                </a:solidFill>
                <a:latin typeface="Arial"/>
              </a:rPr>
              <a:t>Proline</a:t>
            </a:r>
            <a:r>
              <a:rPr lang="en-GB" sz="2400" kern="0" dirty="0" smtClean="0">
                <a:solidFill>
                  <a:srgbClr val="000000"/>
                </a:solidFill>
                <a:latin typeface="Arial"/>
              </a:rPr>
              <a:t> </a:t>
            </a:r>
            <a:endParaRPr lang="en-GB" sz="2400" kern="0" dirty="0">
              <a:solidFill>
                <a:srgbClr val="000000"/>
              </a:solidFill>
              <a:latin typeface="Arial"/>
            </a:endParaRP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Serine</a:t>
            </a:r>
          </a:p>
          <a:p>
            <a:pPr marL="457200" lvl="0" indent="-457200" fontAlgn="base">
              <a:lnSpc>
                <a:spcPct val="80000"/>
              </a:lnSpc>
              <a:spcBef>
                <a:spcPct val="20000"/>
              </a:spcBef>
              <a:spcAft>
                <a:spcPct val="0"/>
              </a:spcAft>
              <a:buClrTx/>
              <a:buSzTx/>
              <a:buFont typeface="Wingdings" pitchFamily="2" charset="2"/>
              <a:buAutoNum type="arabicPeriod"/>
            </a:pPr>
            <a:r>
              <a:rPr lang="en-GB" sz="2400" kern="0" dirty="0" smtClean="0">
                <a:solidFill>
                  <a:srgbClr val="000000"/>
                </a:solidFill>
                <a:latin typeface="Arial"/>
              </a:rPr>
              <a:t>Tyrosine</a:t>
            </a:r>
            <a:endParaRPr lang="en-GB" sz="2400" kern="0" dirty="0">
              <a:solidFill>
                <a:srgbClr val="000000"/>
              </a:solidFill>
              <a:latin typeface="Arial"/>
            </a:endParaRPr>
          </a:p>
          <a:p>
            <a:endParaRPr lang="en-GB" dirty="0"/>
          </a:p>
        </p:txBody>
      </p:sp>
      <p:sp>
        <p:nvSpPr>
          <p:cNvPr id="3" name="Title 2"/>
          <p:cNvSpPr>
            <a:spLocks noGrp="1"/>
          </p:cNvSpPr>
          <p:nvPr>
            <p:ph type="title"/>
          </p:nvPr>
        </p:nvSpPr>
        <p:spPr/>
        <p:txBody>
          <a:bodyPr/>
          <a:lstStyle/>
          <a:p>
            <a:r>
              <a:rPr lang="en-GB" dirty="0" smtClean="0"/>
              <a:t>Amino Acids</a:t>
            </a:r>
            <a:endParaRPr lang="en-GB" dirty="0"/>
          </a:p>
        </p:txBody>
      </p:sp>
    </p:spTree>
    <p:extLst>
      <p:ext uri="{BB962C8B-B14F-4D97-AF65-F5344CB8AC3E}">
        <p14:creationId xmlns:p14="http://schemas.microsoft.com/office/powerpoint/2010/main" val="1397818386"/>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Sometimes, certain non-essential amino acids become essential.</a:t>
            </a:r>
          </a:p>
          <a:p>
            <a:endParaRPr lang="en-GB" dirty="0"/>
          </a:p>
          <a:p>
            <a:r>
              <a:rPr lang="en-GB" dirty="0" smtClean="0"/>
              <a:t>For example, Tyrosine and cysteine are both considered conditionally essential.</a:t>
            </a:r>
          </a:p>
          <a:p>
            <a:endParaRPr lang="en-GB" dirty="0"/>
          </a:p>
          <a:p>
            <a:r>
              <a:rPr lang="en-GB" dirty="0" smtClean="0"/>
              <a:t>i.e. these amino acids are usually made in the body (non-essential) but become essential under certain circumstances, e.g. Tyrosine becomes essential for people with the rare genetic disorder Phenylketonuria (PKU).</a:t>
            </a:r>
            <a:endParaRPr lang="en-GB" dirty="0"/>
          </a:p>
        </p:txBody>
      </p:sp>
      <p:sp>
        <p:nvSpPr>
          <p:cNvPr id="3" name="Title 2"/>
          <p:cNvSpPr>
            <a:spLocks noGrp="1"/>
          </p:cNvSpPr>
          <p:nvPr>
            <p:ph type="title"/>
          </p:nvPr>
        </p:nvSpPr>
        <p:spPr/>
        <p:txBody>
          <a:bodyPr>
            <a:normAutofit fontScale="90000"/>
          </a:bodyPr>
          <a:lstStyle/>
          <a:p>
            <a:r>
              <a:rPr lang="en-GB" dirty="0" smtClean="0"/>
              <a:t>Conditionally Essential Amino acids</a:t>
            </a:r>
            <a:endParaRPr lang="en-GB" dirty="0"/>
          </a:p>
        </p:txBody>
      </p:sp>
    </p:spTree>
    <p:extLst>
      <p:ext uri="{BB962C8B-B14F-4D97-AF65-F5344CB8AC3E}">
        <p14:creationId xmlns:p14="http://schemas.microsoft.com/office/powerpoint/2010/main" val="26693843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Structure of Proteins</a:t>
            </a:r>
            <a:endParaRPr lang="en-GB" dirty="0"/>
          </a:p>
        </p:txBody>
      </p:sp>
      <p:sp>
        <p:nvSpPr>
          <p:cNvPr id="4" name="Rectangle 3"/>
          <p:cNvSpPr>
            <a:spLocks noGrp="1" noChangeArrowheads="1"/>
          </p:cNvSpPr>
          <p:nvPr>
            <p:ph idx="1"/>
          </p:nvPr>
        </p:nvSpPr>
        <p:spPr/>
        <p:txBody>
          <a:bodyPr/>
          <a:lstStyle/>
          <a:p>
            <a:r>
              <a:rPr lang="en-GB" dirty="0" smtClean="0"/>
              <a:t>Carbon</a:t>
            </a:r>
          </a:p>
          <a:p>
            <a:r>
              <a:rPr lang="en-GB" dirty="0" smtClean="0"/>
              <a:t>Hydrogen</a:t>
            </a:r>
          </a:p>
          <a:p>
            <a:r>
              <a:rPr lang="en-GB" dirty="0" smtClean="0"/>
              <a:t>Oxygen</a:t>
            </a:r>
          </a:p>
          <a:p>
            <a:r>
              <a:rPr lang="en-GB" b="1" dirty="0" smtClean="0"/>
              <a:t>Nitrogen</a:t>
            </a:r>
          </a:p>
          <a:p>
            <a:endParaRPr lang="en-GB" dirty="0" smtClean="0"/>
          </a:p>
          <a:p>
            <a:r>
              <a:rPr lang="en-GB" dirty="0" smtClean="0"/>
              <a:t>Also some contain</a:t>
            </a:r>
          </a:p>
          <a:p>
            <a:endParaRPr lang="en-GB" dirty="0" smtClean="0"/>
          </a:p>
          <a:p>
            <a:r>
              <a:rPr lang="en-GB" dirty="0" smtClean="0"/>
              <a:t>Sulphur</a:t>
            </a:r>
          </a:p>
          <a:p>
            <a:r>
              <a:rPr lang="en-GB" dirty="0" smtClean="0"/>
              <a:t>Phosphorus</a:t>
            </a:r>
          </a:p>
          <a:p>
            <a:endParaRPr lang="en-GB" dirty="0"/>
          </a:p>
        </p:txBody>
      </p:sp>
      <p:graphicFrame>
        <p:nvGraphicFramePr>
          <p:cNvPr id="5" name="Object 4"/>
          <p:cNvGraphicFramePr>
            <a:graphicFrameLocks noChangeAspect="1"/>
          </p:cNvGraphicFramePr>
          <p:nvPr>
            <p:extLst>
              <p:ext uri="{D42A27DB-BD31-4B8C-83A1-F6EECF244321}">
                <p14:modId xmlns:p14="http://schemas.microsoft.com/office/powerpoint/2010/main" val="407266427"/>
              </p:ext>
            </p:extLst>
          </p:nvPr>
        </p:nvGraphicFramePr>
        <p:xfrm>
          <a:off x="4788025" y="2420888"/>
          <a:ext cx="3816424" cy="3240360"/>
        </p:xfrm>
        <a:graphic>
          <a:graphicData uri="http://schemas.openxmlformats.org/presentationml/2006/ole">
            <mc:AlternateContent xmlns:mc="http://schemas.openxmlformats.org/markup-compatibility/2006">
              <mc:Choice xmlns:v="urn:schemas-microsoft-com:vml" Requires="v">
                <p:oleObj spid="_x0000_s1036" name="Picture" r:id="rId3" imgW="2808623" imgH="1731426" progId="Word.Picture.8">
                  <p:embed/>
                </p:oleObj>
              </mc:Choice>
              <mc:Fallback>
                <p:oleObj name="Picture" r:id="rId3" imgW="2808623" imgH="1731426" progId="Word.Picture.8">
                  <p:embed/>
                  <p:pic>
                    <p:nvPicPr>
                      <p:cNvPr id="0" name="Object 5"/>
                      <p:cNvPicPr>
                        <a:picLocks noChangeAspect="1" noChangeArrowheads="1"/>
                      </p:cNvPicPr>
                      <p:nvPr/>
                    </p:nvPicPr>
                    <p:blipFill>
                      <a:blip r:embed="rId4">
                        <a:grayscl/>
                        <a:extLst>
                          <a:ext uri="{28A0092B-C50C-407E-A947-70E740481C1C}">
                            <a14:useLocalDpi xmlns:a14="http://schemas.microsoft.com/office/drawing/2010/main" val="0"/>
                          </a:ext>
                        </a:extLst>
                      </a:blip>
                      <a:srcRect/>
                      <a:stretch>
                        <a:fillRect/>
                      </a:stretch>
                    </p:blipFill>
                    <p:spPr bwMode="auto">
                      <a:xfrm>
                        <a:off x="4788025" y="2420888"/>
                        <a:ext cx="3816424" cy="3240360"/>
                      </a:xfrm>
                      <a:prstGeom prst="rect">
                        <a:avLst/>
                      </a:prstGeom>
                      <a:noFill/>
                      <a:ln>
                        <a:noFill/>
                      </a:ln>
                      <a:effectLst/>
                    </p:spPr>
                  </p:pic>
                </p:oleObj>
              </mc:Fallback>
            </mc:AlternateContent>
          </a:graphicData>
        </a:graphic>
      </p:graphicFrame>
      <p:sp>
        <p:nvSpPr>
          <p:cNvPr id="6" name="Text Box 6"/>
          <p:cNvSpPr txBox="1">
            <a:spLocks noChangeArrowheads="1"/>
          </p:cNvSpPr>
          <p:nvPr/>
        </p:nvSpPr>
        <p:spPr bwMode="auto">
          <a:xfrm>
            <a:off x="5148064" y="1816894"/>
            <a:ext cx="2665412" cy="51911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a:spAutoFit/>
          </a:bodyPr>
          <a:lstStyle/>
          <a:p>
            <a:pPr algn="ctr">
              <a:spcBef>
                <a:spcPct val="50000"/>
              </a:spcBef>
            </a:pPr>
            <a:r>
              <a:rPr lang="en-GB" sz="2800" dirty="0"/>
              <a:t>Amino Acid</a:t>
            </a:r>
          </a:p>
        </p:txBody>
      </p:sp>
    </p:spTree>
    <p:extLst>
      <p:ext uri="{BB962C8B-B14F-4D97-AF65-F5344CB8AC3E}">
        <p14:creationId xmlns:p14="http://schemas.microsoft.com/office/powerpoint/2010/main" val="3240650301"/>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a:t>Amino group</a:t>
            </a:r>
          </a:p>
          <a:p>
            <a:pPr lvl="4">
              <a:buFontTx/>
              <a:buNone/>
            </a:pPr>
            <a:r>
              <a:rPr lang="en-GB" dirty="0"/>
              <a:t>                             </a:t>
            </a:r>
            <a:r>
              <a:rPr lang="en-GB" sz="2800" dirty="0"/>
              <a:t>links between amino acids</a:t>
            </a:r>
          </a:p>
          <a:p>
            <a:r>
              <a:rPr lang="en-GB" dirty="0"/>
              <a:t>Carboxyl group</a:t>
            </a:r>
          </a:p>
          <a:p>
            <a:endParaRPr lang="en-GB" dirty="0"/>
          </a:p>
          <a:p>
            <a:r>
              <a:rPr lang="en-GB" b="1" dirty="0"/>
              <a:t>R group – gives the amino acid </a:t>
            </a:r>
            <a:r>
              <a:rPr lang="en-GB" b="1" dirty="0" smtClean="0"/>
              <a:t>its </a:t>
            </a:r>
            <a:r>
              <a:rPr lang="en-GB" b="1" dirty="0"/>
              <a:t>distinct </a:t>
            </a:r>
            <a:r>
              <a:rPr lang="en-GB" b="1" dirty="0" smtClean="0"/>
              <a:t>characteristics.  (The R group is different in different amino acids)</a:t>
            </a:r>
            <a:endParaRPr lang="en-GB" b="1" dirty="0"/>
          </a:p>
          <a:p>
            <a:pPr>
              <a:buFontTx/>
              <a:buNone/>
            </a:pPr>
            <a:endParaRPr lang="en-GB" dirty="0"/>
          </a:p>
          <a:p>
            <a:r>
              <a:rPr lang="en-GB" dirty="0" smtClean="0"/>
              <a:t>Central carbon atom called the Alpha carbon </a:t>
            </a:r>
            <a:endParaRPr lang="en-GB" dirty="0"/>
          </a:p>
          <a:p>
            <a:endParaRPr lang="en-GB" dirty="0"/>
          </a:p>
        </p:txBody>
      </p:sp>
      <p:sp>
        <p:nvSpPr>
          <p:cNvPr id="3" name="Title 2"/>
          <p:cNvSpPr>
            <a:spLocks noGrp="1"/>
          </p:cNvSpPr>
          <p:nvPr>
            <p:ph type="title"/>
          </p:nvPr>
        </p:nvSpPr>
        <p:spPr/>
        <p:txBody>
          <a:bodyPr/>
          <a:lstStyle/>
          <a:p>
            <a:r>
              <a:rPr lang="en-GB" dirty="0" smtClean="0"/>
              <a:t>Structure of proteins</a:t>
            </a:r>
            <a:endParaRPr lang="en-GB" dirty="0"/>
          </a:p>
        </p:txBody>
      </p:sp>
      <p:cxnSp>
        <p:nvCxnSpPr>
          <p:cNvPr id="5" name="Straight Arrow Connector 4"/>
          <p:cNvCxnSpPr/>
          <p:nvPr/>
        </p:nvCxnSpPr>
        <p:spPr>
          <a:xfrm>
            <a:off x="3275856" y="1772816"/>
            <a:ext cx="504056" cy="28803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flipV="1">
            <a:off x="3527884" y="2276872"/>
            <a:ext cx="252028"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4224676"/>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20 different R groups available</a:t>
            </a:r>
            <a:endParaRPr lang="en-GB" dirty="0"/>
          </a:p>
        </p:txBody>
      </p:sp>
      <p:pic>
        <p:nvPicPr>
          <p:cNvPr id="2050" name="Picture 2"/>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043608" y="1700808"/>
            <a:ext cx="7059780" cy="398713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95211555"/>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Amino acids link in specific sequences to form strands of protein (often called </a:t>
            </a:r>
            <a:r>
              <a:rPr lang="en-GB" b="1" i="1" dirty="0" smtClean="0"/>
              <a:t>peptides</a:t>
            </a:r>
            <a:r>
              <a:rPr lang="en-GB" dirty="0" smtClean="0"/>
              <a:t>) up to hundreds of amino acids long.</a:t>
            </a:r>
          </a:p>
          <a:p>
            <a:endParaRPr lang="en-GB" dirty="0" smtClean="0"/>
          </a:p>
          <a:p>
            <a:r>
              <a:rPr lang="en-GB" dirty="0" smtClean="0"/>
              <a:t>Amino acids can be joined together by condensation (SEE </a:t>
            </a:r>
            <a:r>
              <a:rPr lang="en-GB" dirty="0" smtClean="0"/>
              <a:t>HANDOUT: </a:t>
            </a:r>
            <a:r>
              <a:rPr lang="en-GB" dirty="0" err="1" smtClean="0"/>
              <a:t>Indge</a:t>
            </a:r>
            <a:r>
              <a:rPr lang="en-GB" dirty="0" smtClean="0"/>
              <a:t> et al (2000).</a:t>
            </a:r>
            <a:endParaRPr lang="en-GB" dirty="0" smtClean="0"/>
          </a:p>
          <a:p>
            <a:endParaRPr lang="en-GB" dirty="0"/>
          </a:p>
          <a:p>
            <a:r>
              <a:rPr lang="en-GB" dirty="0" smtClean="0"/>
              <a:t>Each amino acid is joined to the next by a </a:t>
            </a:r>
            <a:r>
              <a:rPr lang="en-GB" b="1" i="1" dirty="0" smtClean="0"/>
              <a:t>peptide bond</a:t>
            </a:r>
            <a:r>
              <a:rPr lang="en-GB" dirty="0" smtClean="0"/>
              <a:t>.</a:t>
            </a:r>
          </a:p>
          <a:p>
            <a:endParaRPr lang="en-GB" dirty="0"/>
          </a:p>
          <a:p>
            <a:r>
              <a:rPr lang="en-GB" dirty="0" smtClean="0"/>
              <a:t>A </a:t>
            </a:r>
            <a:r>
              <a:rPr lang="en-GB" b="1" i="1" dirty="0" smtClean="0"/>
              <a:t>dipeptide</a:t>
            </a:r>
            <a:r>
              <a:rPr lang="en-GB" dirty="0" smtClean="0"/>
              <a:t>  is two amino acids joined by a peptide </a:t>
            </a:r>
            <a:r>
              <a:rPr lang="en-GB" dirty="0" smtClean="0"/>
              <a:t>bond.</a:t>
            </a:r>
            <a:endParaRPr lang="en-GB" dirty="0"/>
          </a:p>
        </p:txBody>
      </p:sp>
      <p:sp>
        <p:nvSpPr>
          <p:cNvPr id="3" name="Title 2"/>
          <p:cNvSpPr>
            <a:spLocks noGrp="1"/>
          </p:cNvSpPr>
          <p:nvPr>
            <p:ph type="title"/>
          </p:nvPr>
        </p:nvSpPr>
        <p:spPr/>
        <p:txBody>
          <a:bodyPr/>
          <a:lstStyle/>
          <a:p>
            <a:r>
              <a:rPr lang="en-GB" dirty="0" smtClean="0"/>
              <a:t>Amino Acid Sequence</a:t>
            </a:r>
            <a:endParaRPr lang="en-GB" dirty="0"/>
          </a:p>
        </p:txBody>
      </p:sp>
    </p:spTree>
    <p:extLst>
      <p:ext uri="{BB962C8B-B14F-4D97-AF65-F5344CB8AC3E}">
        <p14:creationId xmlns:p14="http://schemas.microsoft.com/office/powerpoint/2010/main" val="775629504"/>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A </a:t>
            </a:r>
            <a:r>
              <a:rPr lang="en-GB" b="1" i="1" dirty="0" err="1" smtClean="0"/>
              <a:t>Tripeptide</a:t>
            </a:r>
            <a:r>
              <a:rPr lang="en-GB" dirty="0" smtClean="0"/>
              <a:t>  is three amino acids joined by peptide bonds.</a:t>
            </a:r>
          </a:p>
          <a:p>
            <a:endParaRPr lang="en-GB" dirty="0"/>
          </a:p>
          <a:p>
            <a:r>
              <a:rPr lang="en-GB" dirty="0" smtClean="0"/>
              <a:t>The term </a:t>
            </a:r>
            <a:r>
              <a:rPr lang="en-GB" b="1" i="1" dirty="0" err="1" smtClean="0"/>
              <a:t>oligopeptide</a:t>
            </a:r>
            <a:r>
              <a:rPr lang="en-GB" dirty="0" smtClean="0"/>
              <a:t> </a:t>
            </a:r>
            <a:r>
              <a:rPr lang="en-GB" dirty="0" smtClean="0"/>
              <a:t> refers </a:t>
            </a:r>
            <a:r>
              <a:rPr lang="en-GB" dirty="0" smtClean="0"/>
              <a:t>to a chain of 4 to 10 amino acids</a:t>
            </a:r>
          </a:p>
          <a:p>
            <a:endParaRPr lang="en-GB" dirty="0"/>
          </a:p>
          <a:p>
            <a:r>
              <a:rPr lang="en-GB" dirty="0" smtClean="0"/>
              <a:t>A </a:t>
            </a:r>
            <a:r>
              <a:rPr lang="en-GB" b="1" i="1" dirty="0" smtClean="0"/>
              <a:t>polypeptide</a:t>
            </a:r>
            <a:r>
              <a:rPr lang="en-GB" dirty="0" smtClean="0"/>
              <a:t> contains more than 10 amino acids.</a:t>
            </a:r>
          </a:p>
          <a:p>
            <a:endParaRPr lang="en-GB" dirty="0"/>
          </a:p>
          <a:p>
            <a:r>
              <a:rPr lang="en-GB" b="1" dirty="0" smtClean="0"/>
              <a:t>Proteins in the body and in the diet are long polypeptides, most with hundreds of linked amino acids.</a:t>
            </a:r>
            <a:endParaRPr lang="en-GB" b="1" dirty="0"/>
          </a:p>
        </p:txBody>
      </p:sp>
      <p:sp>
        <p:nvSpPr>
          <p:cNvPr id="3" name="Title 2"/>
          <p:cNvSpPr>
            <a:spLocks noGrp="1"/>
          </p:cNvSpPr>
          <p:nvPr>
            <p:ph type="title"/>
          </p:nvPr>
        </p:nvSpPr>
        <p:spPr/>
        <p:txBody>
          <a:bodyPr/>
          <a:lstStyle/>
          <a:p>
            <a:r>
              <a:rPr lang="en-GB" dirty="0"/>
              <a:t>Amino Acid Sequence</a:t>
            </a:r>
          </a:p>
        </p:txBody>
      </p:sp>
    </p:spTree>
    <p:extLst>
      <p:ext uri="{BB962C8B-B14F-4D97-AF65-F5344CB8AC3E}">
        <p14:creationId xmlns:p14="http://schemas.microsoft.com/office/powerpoint/2010/main" val="2991705706"/>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A protein consists of one or more polypeptide chains folded into a complex three-dimensional shape.</a:t>
            </a:r>
          </a:p>
          <a:p>
            <a:endParaRPr lang="en-GB" dirty="0"/>
          </a:p>
          <a:p>
            <a:r>
              <a:rPr lang="en-GB" dirty="0" smtClean="0"/>
              <a:t>This 3-D shape determines the protein’s function and the way it interacts with other molecules.</a:t>
            </a:r>
          </a:p>
          <a:p>
            <a:endParaRPr lang="en-GB" dirty="0"/>
          </a:p>
          <a:p>
            <a:r>
              <a:rPr lang="en-GB" dirty="0"/>
              <a:t>(SEE HANDOUT: </a:t>
            </a:r>
            <a:r>
              <a:rPr lang="en-GB" dirty="0" err="1"/>
              <a:t>Indge</a:t>
            </a:r>
            <a:r>
              <a:rPr lang="en-GB" dirty="0"/>
              <a:t> et al (2000</a:t>
            </a:r>
            <a:r>
              <a:rPr lang="en-GB" dirty="0" smtClean="0"/>
              <a:t>) </a:t>
            </a:r>
            <a:r>
              <a:rPr lang="en-GB" dirty="0" smtClean="0"/>
              <a:t>for diagram of </a:t>
            </a:r>
            <a:r>
              <a:rPr lang="en-GB" dirty="0" err="1" smtClean="0"/>
              <a:t>hemoglobin</a:t>
            </a:r>
            <a:r>
              <a:rPr lang="en-GB" dirty="0" smtClean="0"/>
              <a:t>.</a:t>
            </a:r>
            <a:endParaRPr lang="en-GB" dirty="0"/>
          </a:p>
        </p:txBody>
      </p:sp>
      <p:sp>
        <p:nvSpPr>
          <p:cNvPr id="3" name="Title 2"/>
          <p:cNvSpPr>
            <a:spLocks noGrp="1"/>
          </p:cNvSpPr>
          <p:nvPr>
            <p:ph type="title"/>
          </p:nvPr>
        </p:nvSpPr>
        <p:spPr/>
        <p:txBody>
          <a:bodyPr/>
          <a:lstStyle/>
          <a:p>
            <a:r>
              <a:rPr lang="en-GB" dirty="0" smtClean="0"/>
              <a:t>Protein shape</a:t>
            </a:r>
            <a:endParaRPr lang="en-GB" dirty="0"/>
          </a:p>
        </p:txBody>
      </p:sp>
    </p:spTree>
    <p:extLst>
      <p:ext uri="{BB962C8B-B14F-4D97-AF65-F5344CB8AC3E}">
        <p14:creationId xmlns:p14="http://schemas.microsoft.com/office/powerpoint/2010/main" val="287748444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dirty="0" smtClean="0"/>
              <a:t>The chemical links that hold a protein’s 3-D shape can be disrupted.</a:t>
            </a:r>
          </a:p>
          <a:p>
            <a:endParaRPr lang="en-GB" dirty="0"/>
          </a:p>
          <a:p>
            <a:r>
              <a:rPr lang="en-GB" dirty="0" smtClean="0"/>
              <a:t>Changes in the acidity or alkalinity of the protein’s environment, high temperature, oxidation and agitation can all cause a protein to unfold and lose its shape </a:t>
            </a:r>
            <a:r>
              <a:rPr lang="en-GB" b="1" i="1" dirty="0" smtClean="0"/>
              <a:t>(i.e. denature).</a:t>
            </a:r>
          </a:p>
          <a:p>
            <a:endParaRPr lang="en-GB" b="1" i="1" dirty="0"/>
          </a:p>
          <a:p>
            <a:r>
              <a:rPr lang="en-GB" b="1" i="1" dirty="0" smtClean="0"/>
              <a:t>Denatured proteins lose their ability to function properly.</a:t>
            </a:r>
            <a:endParaRPr lang="en-GB" b="1" i="1" dirty="0"/>
          </a:p>
        </p:txBody>
      </p:sp>
      <p:sp>
        <p:nvSpPr>
          <p:cNvPr id="3" name="Title 2"/>
          <p:cNvSpPr>
            <a:spLocks noGrp="1"/>
          </p:cNvSpPr>
          <p:nvPr>
            <p:ph type="title"/>
          </p:nvPr>
        </p:nvSpPr>
        <p:spPr/>
        <p:txBody>
          <a:bodyPr>
            <a:normAutofit fontScale="90000"/>
          </a:bodyPr>
          <a:lstStyle/>
          <a:p>
            <a:r>
              <a:rPr lang="en-GB" dirty="0" smtClean="0"/>
              <a:t>Protein Denaturation: Destabilizing a Protein’s shape</a:t>
            </a:r>
            <a:endParaRPr lang="en-GB" dirty="0"/>
          </a:p>
        </p:txBody>
      </p:sp>
    </p:spTree>
    <p:extLst>
      <p:ext uri="{BB962C8B-B14F-4D97-AF65-F5344CB8AC3E}">
        <p14:creationId xmlns:p14="http://schemas.microsoft.com/office/powerpoint/2010/main" val="2719530615"/>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lnSpcReduction="10000"/>
          </a:bodyPr>
          <a:lstStyle/>
          <a:p>
            <a:r>
              <a:rPr lang="en-GB" b="1" dirty="0" smtClean="0"/>
              <a:t>Example of protein denaturation: over-cooked egg.</a:t>
            </a:r>
          </a:p>
          <a:p>
            <a:endParaRPr lang="en-GB" b="1" dirty="0"/>
          </a:p>
          <a:p>
            <a:r>
              <a:rPr lang="en-GB" dirty="0" smtClean="0"/>
              <a:t>As the egg cooks, some of its protein bonds break.  As these proteins unfold, they bump into and bind to each other.  Eventually, as these interconnections increase, the liquid egg coagulates to form a solid.  Raw egg white proteins denature and stiffen as they are whipped, and milk proteins denature and curdle when acid is added.</a:t>
            </a:r>
            <a:endParaRPr lang="en-GB" dirty="0"/>
          </a:p>
        </p:txBody>
      </p:sp>
      <p:sp>
        <p:nvSpPr>
          <p:cNvPr id="3" name="Title 2"/>
          <p:cNvSpPr>
            <a:spLocks noGrp="1"/>
          </p:cNvSpPr>
          <p:nvPr>
            <p:ph type="title"/>
          </p:nvPr>
        </p:nvSpPr>
        <p:spPr/>
        <p:txBody>
          <a:bodyPr>
            <a:normAutofit fontScale="90000"/>
          </a:bodyPr>
          <a:lstStyle/>
          <a:p>
            <a:r>
              <a:rPr lang="en-GB" dirty="0"/>
              <a:t>Protein Denaturation: Destabilizing a Protein’s shape</a:t>
            </a:r>
          </a:p>
        </p:txBody>
      </p:sp>
    </p:spTree>
    <p:extLst>
      <p:ext uri="{BB962C8B-B14F-4D97-AF65-F5344CB8AC3E}">
        <p14:creationId xmlns:p14="http://schemas.microsoft.com/office/powerpoint/2010/main" val="2463276766"/>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Denaturation is the first step in breaking down protein for digestion.</a:t>
            </a:r>
          </a:p>
          <a:p>
            <a:endParaRPr lang="en-GB" dirty="0"/>
          </a:p>
          <a:p>
            <a:r>
              <a:rPr lang="en-GB" dirty="0" smtClean="0"/>
              <a:t>Stomach acids denature protein, uncoiling the structure into a simple amino acid chain that digestive enzymes can start breaking apart.</a:t>
            </a:r>
            <a:endParaRPr lang="en-GB" dirty="0"/>
          </a:p>
        </p:txBody>
      </p:sp>
      <p:sp>
        <p:nvSpPr>
          <p:cNvPr id="3" name="Title 2"/>
          <p:cNvSpPr>
            <a:spLocks noGrp="1"/>
          </p:cNvSpPr>
          <p:nvPr>
            <p:ph type="title"/>
          </p:nvPr>
        </p:nvSpPr>
        <p:spPr/>
        <p:txBody>
          <a:bodyPr>
            <a:normAutofit fontScale="90000"/>
          </a:bodyPr>
          <a:lstStyle/>
          <a:p>
            <a:r>
              <a:rPr lang="en-GB" dirty="0"/>
              <a:t>Protein Denaturation: Destabilizing a Protein’s shape</a:t>
            </a:r>
          </a:p>
        </p:txBody>
      </p:sp>
    </p:spTree>
    <p:extLst>
      <p:ext uri="{BB962C8B-B14F-4D97-AF65-F5344CB8AC3E}">
        <p14:creationId xmlns:p14="http://schemas.microsoft.com/office/powerpoint/2010/main" val="24859482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smtClean="0"/>
              <a:t>Functions of body proteins</a:t>
            </a:r>
            <a:endParaRPr lang="en-GB" dirty="0"/>
          </a:p>
        </p:txBody>
      </p:sp>
      <p:sp>
        <p:nvSpPr>
          <p:cNvPr id="4" name="Rectangle 3"/>
          <p:cNvSpPr>
            <a:spLocks noGrp="1" noChangeArrowheads="1"/>
          </p:cNvSpPr>
          <p:nvPr>
            <p:ph idx="1"/>
          </p:nvPr>
        </p:nvSpPr>
        <p:spPr/>
        <p:txBody>
          <a:bodyPr/>
          <a:lstStyle/>
          <a:p>
            <a:pPr>
              <a:buFontTx/>
              <a:buNone/>
            </a:pPr>
            <a:r>
              <a:rPr lang="en-GB" dirty="0" smtClean="0"/>
              <a:t>Structures</a:t>
            </a:r>
          </a:p>
          <a:p>
            <a:pPr>
              <a:buFontTx/>
              <a:buNone/>
            </a:pPr>
            <a:endParaRPr lang="en-GB" dirty="0"/>
          </a:p>
          <a:p>
            <a:r>
              <a:rPr lang="en-GB" dirty="0"/>
              <a:t>Cells</a:t>
            </a:r>
          </a:p>
          <a:p>
            <a:r>
              <a:rPr lang="en-GB" dirty="0"/>
              <a:t>Muscle</a:t>
            </a:r>
          </a:p>
          <a:p>
            <a:r>
              <a:rPr lang="en-GB" dirty="0"/>
              <a:t>Organs</a:t>
            </a:r>
          </a:p>
          <a:p>
            <a:r>
              <a:rPr lang="en-GB" dirty="0"/>
              <a:t>Antibodies</a:t>
            </a:r>
          </a:p>
          <a:p>
            <a:r>
              <a:rPr lang="en-GB" dirty="0"/>
              <a:t>Enzymes</a:t>
            </a:r>
          </a:p>
          <a:p>
            <a:r>
              <a:rPr lang="en-GB" dirty="0"/>
              <a:t>H</a:t>
            </a:r>
            <a:r>
              <a:rPr lang="en-GB" dirty="0" smtClean="0"/>
              <a:t>ormones</a:t>
            </a:r>
            <a:endParaRPr lang="en-GB" dirty="0"/>
          </a:p>
          <a:p>
            <a:endParaRPr lang="en-GB" dirty="0"/>
          </a:p>
        </p:txBody>
      </p:sp>
      <p:sp>
        <p:nvSpPr>
          <p:cNvPr id="5" name="Rectangle 4"/>
          <p:cNvSpPr txBox="1">
            <a:spLocks noChangeArrowheads="1"/>
          </p:cNvSpPr>
          <p:nvPr/>
        </p:nvSpPr>
        <p:spPr>
          <a:xfrm>
            <a:off x="4139952" y="1484784"/>
            <a:ext cx="4320480" cy="3705225"/>
          </a:xfrm>
          <a:prstGeom prst="rect">
            <a:avLst/>
          </a:prstGeom>
        </p:spPr>
        <p:txBody>
          <a:bodyPr/>
          <a:lst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a:lstStyle>
          <a:p>
            <a:pPr algn="ctr">
              <a:buFontTx/>
              <a:buNone/>
            </a:pPr>
            <a:r>
              <a:rPr lang="en-GB" dirty="0" smtClean="0"/>
              <a:t>Key roles</a:t>
            </a:r>
          </a:p>
          <a:p>
            <a:endParaRPr lang="en-GB" dirty="0" smtClean="0"/>
          </a:p>
          <a:p>
            <a:r>
              <a:rPr lang="en-GB" dirty="0" smtClean="0"/>
              <a:t>Tissue growth / repair</a:t>
            </a:r>
          </a:p>
          <a:p>
            <a:r>
              <a:rPr lang="en-GB" dirty="0" smtClean="0"/>
              <a:t>Fluid balance</a:t>
            </a:r>
          </a:p>
          <a:p>
            <a:r>
              <a:rPr lang="en-GB" dirty="0" smtClean="0"/>
              <a:t>Blood clotting</a:t>
            </a:r>
          </a:p>
          <a:p>
            <a:r>
              <a:rPr lang="en-GB" dirty="0" smtClean="0"/>
              <a:t>Energy </a:t>
            </a:r>
            <a:endParaRPr lang="en-GB" dirty="0"/>
          </a:p>
        </p:txBody>
      </p:sp>
    </p:spTree>
    <p:extLst>
      <p:ext uri="{BB962C8B-B14F-4D97-AF65-F5344CB8AC3E}">
        <p14:creationId xmlns:p14="http://schemas.microsoft.com/office/powerpoint/2010/main" val="4179203247"/>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20000"/>
          </a:bodyPr>
          <a:lstStyle/>
          <a:p>
            <a:r>
              <a:rPr lang="en-GB" dirty="0" smtClean="0"/>
              <a:t>The quality of protein in plant and animal foods differs.</a:t>
            </a:r>
          </a:p>
          <a:p>
            <a:endParaRPr lang="en-GB" dirty="0"/>
          </a:p>
          <a:p>
            <a:r>
              <a:rPr lang="en-GB" b="1" dirty="0" smtClean="0"/>
              <a:t>Complete proteins</a:t>
            </a:r>
            <a:r>
              <a:rPr lang="en-GB" dirty="0" smtClean="0"/>
              <a:t>: Foods that provide all the essential amino acids in the proportions needed by the body, i.e. </a:t>
            </a:r>
            <a:r>
              <a:rPr lang="en-GB" b="1" dirty="0" smtClean="0"/>
              <a:t>High Biological Value</a:t>
            </a:r>
            <a:r>
              <a:rPr lang="en-GB" dirty="0" smtClean="0"/>
              <a:t>.</a:t>
            </a:r>
          </a:p>
          <a:p>
            <a:endParaRPr lang="en-GB" dirty="0"/>
          </a:p>
          <a:p>
            <a:r>
              <a:rPr lang="en-GB" dirty="0" smtClean="0"/>
              <a:t>Most animal proteins (meat, fish, milk, cheese &amp; eggs) are complete proteins.</a:t>
            </a:r>
          </a:p>
          <a:p>
            <a:endParaRPr lang="en-GB" dirty="0"/>
          </a:p>
          <a:p>
            <a:r>
              <a:rPr lang="en-GB" dirty="0" smtClean="0"/>
              <a:t>The proteins of animals are more like ours and can be utilised by humans with the minimum of waste.</a:t>
            </a:r>
            <a:endParaRPr lang="en-GB" dirty="0"/>
          </a:p>
        </p:txBody>
      </p:sp>
      <p:sp>
        <p:nvSpPr>
          <p:cNvPr id="3" name="Title 2"/>
          <p:cNvSpPr>
            <a:spLocks noGrp="1"/>
          </p:cNvSpPr>
          <p:nvPr>
            <p:ph type="title"/>
          </p:nvPr>
        </p:nvSpPr>
        <p:spPr/>
        <p:txBody>
          <a:bodyPr/>
          <a:lstStyle/>
          <a:p>
            <a:r>
              <a:rPr lang="en-GB" dirty="0" smtClean="0"/>
              <a:t>Proteins in the Diet</a:t>
            </a:r>
            <a:endParaRPr lang="en-GB" dirty="0"/>
          </a:p>
        </p:txBody>
      </p:sp>
    </p:spTree>
    <p:extLst>
      <p:ext uri="{BB962C8B-B14F-4D97-AF65-F5344CB8AC3E}">
        <p14:creationId xmlns:p14="http://schemas.microsoft.com/office/powerpoint/2010/main" val="148298083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b="1" dirty="0" smtClean="0"/>
              <a:t>Incomplete proteins</a:t>
            </a:r>
            <a:r>
              <a:rPr lang="en-GB" dirty="0" smtClean="0"/>
              <a:t>: Foods that lack one or more of the essential amino acids, i.e. </a:t>
            </a:r>
            <a:r>
              <a:rPr lang="en-GB" b="1" dirty="0" smtClean="0"/>
              <a:t>Low Biological Value.</a:t>
            </a:r>
          </a:p>
          <a:p>
            <a:endParaRPr lang="en-GB" b="1" dirty="0" smtClean="0"/>
          </a:p>
          <a:p>
            <a:r>
              <a:rPr lang="en-GB" dirty="0" smtClean="0"/>
              <a:t>With the exception of soy protein, the protein in plant foods (cereals, nuts, seeds, potatoes, legumes such as peas and beans) is incomplete.</a:t>
            </a:r>
            <a:endParaRPr lang="en-GB" dirty="0"/>
          </a:p>
          <a:p>
            <a:endParaRPr lang="en-GB" dirty="0" smtClean="0"/>
          </a:p>
          <a:p>
            <a:r>
              <a:rPr lang="en-GB" dirty="0" smtClean="0"/>
              <a:t>Mixtures of such foods however, complement each other, i.e. the protein of one plant food can provide the essential amino acid(s) that the other plant food is missing.</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36242512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For example: grain products, e.g. pasta are low in the essential amino acid lysine but high in the essential amino acids methionine and cysteine.</a:t>
            </a:r>
          </a:p>
          <a:p>
            <a:endParaRPr lang="en-GB" dirty="0"/>
          </a:p>
          <a:p>
            <a:r>
              <a:rPr lang="en-GB" dirty="0" smtClean="0"/>
              <a:t>Legumes, e.g. kidney beans are low in methionine and cysteine but high in lysine.</a:t>
            </a:r>
          </a:p>
          <a:p>
            <a:endParaRPr lang="en-GB" dirty="0"/>
          </a:p>
          <a:p>
            <a:r>
              <a:rPr lang="en-GB" dirty="0" smtClean="0"/>
              <a:t>In a dish that combines these foods, e.g. pasta-kidney bean salad, the proteins from each complement each other, thus providing a </a:t>
            </a:r>
            <a:r>
              <a:rPr lang="en-GB" i="1" dirty="0" smtClean="0"/>
              <a:t>complete protein</a:t>
            </a:r>
            <a:r>
              <a:rPr lang="en-GB" dirty="0" smtClean="0"/>
              <a:t>.</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28692996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Generally when you combine grains with legumes or legumes with nuts or seeds you will get complete, high-quality protein.</a:t>
            </a:r>
          </a:p>
          <a:p>
            <a:endParaRPr lang="en-GB" dirty="0"/>
          </a:p>
          <a:p>
            <a:r>
              <a:rPr lang="en-GB" dirty="0" smtClean="0"/>
              <a:t>Mixtures of vegetable protein foods such as beans on toast, or of animal and vegetable foods, such as fish and chips, bread and cheese, breakfast cereals with milk.</a:t>
            </a:r>
          </a:p>
          <a:p>
            <a:endParaRPr lang="en-GB" dirty="0"/>
          </a:p>
          <a:p>
            <a:r>
              <a:rPr lang="en-GB" dirty="0" smtClean="0"/>
              <a:t>Even among those who eat little or no animal protein, deficiency is rarely a problem, provided they have enough food to eat.</a:t>
            </a:r>
            <a:endParaRPr lang="en-GB" dirty="0"/>
          </a:p>
        </p:txBody>
      </p:sp>
      <p:sp>
        <p:nvSpPr>
          <p:cNvPr id="3" name="Title 2"/>
          <p:cNvSpPr>
            <a:spLocks noGrp="1"/>
          </p:cNvSpPr>
          <p:nvPr>
            <p:ph type="title"/>
          </p:nvPr>
        </p:nvSpPr>
        <p:spPr/>
        <p:txBody>
          <a:bodyPr/>
          <a:lstStyle/>
          <a:p>
            <a:r>
              <a:rPr lang="en-GB" dirty="0"/>
              <a:t>Proteins in the Diet</a:t>
            </a:r>
          </a:p>
        </p:txBody>
      </p:sp>
    </p:spTree>
    <p:extLst>
      <p:ext uri="{BB962C8B-B14F-4D97-AF65-F5344CB8AC3E}">
        <p14:creationId xmlns:p14="http://schemas.microsoft.com/office/powerpoint/2010/main" val="5245170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protein in soy beans is a complete high quality protein, (unlike protein from other plant foods) equal to that of animal protein.</a:t>
            </a:r>
          </a:p>
          <a:p>
            <a:endParaRPr lang="en-GB" dirty="0"/>
          </a:p>
          <a:p>
            <a:r>
              <a:rPr lang="en-GB" dirty="0" smtClean="0"/>
              <a:t>In addition, soy beans provide no saturated fat or cholesterol, and are rich in </a:t>
            </a:r>
            <a:r>
              <a:rPr lang="en-GB" dirty="0" err="1" smtClean="0"/>
              <a:t>isoflavanoids</a:t>
            </a:r>
            <a:r>
              <a:rPr lang="en-GB" dirty="0" smtClean="0"/>
              <a:t>-phytochemicals that help reduce risk of heart disease and cancer and improve bone health.</a:t>
            </a:r>
            <a:endParaRPr lang="en-GB" dirty="0"/>
          </a:p>
        </p:txBody>
      </p:sp>
      <p:sp>
        <p:nvSpPr>
          <p:cNvPr id="3" name="Title 2"/>
          <p:cNvSpPr>
            <a:spLocks noGrp="1"/>
          </p:cNvSpPr>
          <p:nvPr>
            <p:ph type="title"/>
          </p:nvPr>
        </p:nvSpPr>
        <p:spPr/>
        <p:txBody>
          <a:bodyPr/>
          <a:lstStyle/>
          <a:p>
            <a:r>
              <a:rPr lang="en-GB" dirty="0" smtClean="0"/>
              <a:t>Soy Protein</a:t>
            </a:r>
            <a:endParaRPr lang="en-GB" dirty="0"/>
          </a:p>
        </p:txBody>
      </p:sp>
    </p:spTree>
    <p:extLst>
      <p:ext uri="{BB962C8B-B14F-4D97-AF65-F5344CB8AC3E}">
        <p14:creationId xmlns:p14="http://schemas.microsoft.com/office/powerpoint/2010/main" val="2192093514"/>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lnSpcReduction="10000"/>
          </a:bodyPr>
          <a:lstStyle/>
          <a:p>
            <a:r>
              <a:rPr lang="en-GB" dirty="0" smtClean="0"/>
              <a:t>In response to consumer demand for sources of protein suitable for vegetarians, products providing alternatives to meat have been developed.</a:t>
            </a:r>
          </a:p>
          <a:p>
            <a:endParaRPr lang="en-GB" dirty="0"/>
          </a:p>
          <a:p>
            <a:r>
              <a:rPr lang="en-GB" dirty="0" smtClean="0"/>
              <a:t>Soya based foods, e.g. Tofu (bean curd) and Miso (fermented bean paste).</a:t>
            </a:r>
          </a:p>
          <a:p>
            <a:endParaRPr lang="en-GB" dirty="0"/>
          </a:p>
          <a:p>
            <a:r>
              <a:rPr lang="en-GB" dirty="0" err="1" smtClean="0"/>
              <a:t>Texturised</a:t>
            </a:r>
            <a:r>
              <a:rPr lang="en-GB" dirty="0" smtClean="0"/>
              <a:t> vegetable proteins: Soya ‘mince’</a:t>
            </a:r>
          </a:p>
          <a:p>
            <a:endParaRPr lang="en-GB" dirty="0"/>
          </a:p>
          <a:p>
            <a:r>
              <a:rPr lang="en-GB" dirty="0" err="1" smtClean="0"/>
              <a:t>Mycoprotein</a:t>
            </a:r>
            <a:r>
              <a:rPr lang="en-GB" dirty="0" smtClean="0"/>
              <a:t>: manufactured commercially as ‘</a:t>
            </a:r>
            <a:r>
              <a:rPr lang="en-GB" dirty="0" err="1" smtClean="0"/>
              <a:t>Quorn</a:t>
            </a:r>
            <a:r>
              <a:rPr lang="en-GB" dirty="0" smtClean="0"/>
              <a:t>’.  </a:t>
            </a:r>
            <a:endParaRPr lang="en-GB" dirty="0"/>
          </a:p>
        </p:txBody>
      </p:sp>
      <p:sp>
        <p:nvSpPr>
          <p:cNvPr id="3" name="Title 2"/>
          <p:cNvSpPr>
            <a:spLocks noGrp="1"/>
          </p:cNvSpPr>
          <p:nvPr>
            <p:ph type="title"/>
          </p:nvPr>
        </p:nvSpPr>
        <p:spPr/>
        <p:txBody>
          <a:bodyPr/>
          <a:lstStyle/>
          <a:p>
            <a:r>
              <a:rPr lang="en-GB" dirty="0" smtClean="0"/>
              <a:t>Novel sources of protein</a:t>
            </a:r>
            <a:endParaRPr lang="en-GB" dirty="0"/>
          </a:p>
        </p:txBody>
      </p:sp>
    </p:spTree>
    <p:extLst>
      <p:ext uri="{BB962C8B-B14F-4D97-AF65-F5344CB8AC3E}">
        <p14:creationId xmlns:p14="http://schemas.microsoft.com/office/powerpoint/2010/main" val="8964353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normAutofit fontScale="92500"/>
          </a:bodyPr>
          <a:lstStyle/>
          <a:p>
            <a:r>
              <a:rPr lang="en-GB" dirty="0" smtClean="0"/>
              <a:t>In the UK diet, approx. one-third protein comes from plant sources, and two-thirds from animal sources.</a:t>
            </a:r>
          </a:p>
          <a:p>
            <a:endParaRPr lang="en-GB" dirty="0"/>
          </a:p>
          <a:p>
            <a:r>
              <a:rPr lang="en-GB" dirty="0" smtClean="0"/>
              <a:t>The Protein Reference Nutrient Intake (RNI) for adults aged 19 or over is 0.75g/kg/day.</a:t>
            </a:r>
          </a:p>
          <a:p>
            <a:endParaRPr lang="en-GB" dirty="0"/>
          </a:p>
          <a:p>
            <a:r>
              <a:rPr lang="en-GB" dirty="0" smtClean="0"/>
              <a:t>Extra protein is allowed for growth in children, growth of the foetus and maternal tissue in pregnant women, and producing breast milk during lactation.  (SEE HANDOUT OF </a:t>
            </a:r>
            <a:r>
              <a:rPr lang="en-GB" dirty="0" smtClean="0"/>
              <a:t>RNIs)</a:t>
            </a:r>
            <a:endParaRPr lang="en-GB" dirty="0" smtClean="0"/>
          </a:p>
          <a:p>
            <a:endParaRPr lang="en-GB" dirty="0"/>
          </a:p>
          <a:p>
            <a:endParaRPr lang="en-GB" dirty="0"/>
          </a:p>
        </p:txBody>
      </p:sp>
      <p:sp>
        <p:nvSpPr>
          <p:cNvPr id="3" name="Title 2"/>
          <p:cNvSpPr>
            <a:spLocks noGrp="1"/>
          </p:cNvSpPr>
          <p:nvPr>
            <p:ph type="title"/>
          </p:nvPr>
        </p:nvSpPr>
        <p:spPr/>
        <p:txBody>
          <a:bodyPr>
            <a:normAutofit fontScale="90000"/>
          </a:bodyPr>
          <a:lstStyle/>
          <a:p>
            <a:r>
              <a:rPr lang="en-GB" dirty="0" smtClean="0"/>
              <a:t>Recommended intakes for Protein</a:t>
            </a:r>
            <a:endParaRPr lang="en-GB" dirty="0"/>
          </a:p>
        </p:txBody>
      </p:sp>
    </p:spTree>
    <p:extLst>
      <p:ext uri="{BB962C8B-B14F-4D97-AF65-F5344CB8AC3E}">
        <p14:creationId xmlns:p14="http://schemas.microsoft.com/office/powerpoint/2010/main" val="304300071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p:txBody>
          <a:bodyPr/>
          <a:lstStyle/>
          <a:p>
            <a:r>
              <a:rPr lang="en-GB" dirty="0" smtClean="0"/>
              <a:t>The current average adult protein intake is about 17% of food energy, which is above the RNI but not likely to adversely affect health.</a:t>
            </a:r>
          </a:p>
          <a:p>
            <a:endParaRPr lang="en-GB" dirty="0"/>
          </a:p>
          <a:p>
            <a:r>
              <a:rPr lang="en-GB" dirty="0" smtClean="0"/>
              <a:t>Since very high intakes will increase the rate at which kidney function is lost with age, it is recommended that protein intakes should not exceed twice the RNI.</a:t>
            </a:r>
            <a:endParaRPr lang="en-GB" dirty="0"/>
          </a:p>
        </p:txBody>
      </p:sp>
      <p:sp>
        <p:nvSpPr>
          <p:cNvPr id="3" name="Title 2"/>
          <p:cNvSpPr>
            <a:spLocks noGrp="1"/>
          </p:cNvSpPr>
          <p:nvPr>
            <p:ph type="title"/>
          </p:nvPr>
        </p:nvSpPr>
        <p:spPr/>
        <p:txBody>
          <a:bodyPr>
            <a:normAutofit fontScale="90000"/>
          </a:bodyPr>
          <a:lstStyle/>
          <a:p>
            <a:r>
              <a:rPr lang="en-GB" dirty="0"/>
              <a:t>Recommended intakes for Protein</a:t>
            </a:r>
            <a:endParaRPr lang="en-GB" dirty="0"/>
          </a:p>
        </p:txBody>
      </p:sp>
    </p:spTree>
    <p:extLst>
      <p:ext uri="{BB962C8B-B14F-4D97-AF65-F5344CB8AC3E}">
        <p14:creationId xmlns:p14="http://schemas.microsoft.com/office/powerpoint/2010/main" val="138705770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467544" y="188640"/>
            <a:ext cx="8229600" cy="1143000"/>
          </a:xfrm>
        </p:spPr>
        <p:txBody>
          <a:bodyPr/>
          <a:lstStyle/>
          <a:p>
            <a:r>
              <a:rPr lang="en-GB" dirty="0" smtClean="0"/>
              <a:t>Excess dietary protein</a:t>
            </a:r>
            <a:endParaRPr lang="en-GB" dirty="0"/>
          </a:p>
        </p:txBody>
      </p:sp>
      <p:pic>
        <p:nvPicPr>
          <p:cNvPr id="2050" name="Picture 2" descr="C:\Users\Nola\AppData\Local\Microsoft\Windows\Temporary Internet Files\Content.IE5\GSGTV4RR\MC900441854[1].wmf"/>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3696678" y="2871495"/>
            <a:ext cx="1819275" cy="180022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p:cNvSpPr txBox="1"/>
          <p:nvPr/>
        </p:nvSpPr>
        <p:spPr>
          <a:xfrm>
            <a:off x="683568" y="1268760"/>
            <a:ext cx="3744416" cy="1477328"/>
          </a:xfrm>
          <a:prstGeom prst="rect">
            <a:avLst/>
          </a:prstGeom>
        </p:spPr>
        <p:style>
          <a:lnRef idx="2">
            <a:schemeClr val="dk1"/>
          </a:lnRef>
          <a:fillRef idx="1">
            <a:schemeClr val="lt1"/>
          </a:fillRef>
          <a:effectRef idx="0">
            <a:schemeClr val="dk1"/>
          </a:effectRef>
          <a:fontRef idx="minor">
            <a:schemeClr val="dk1"/>
          </a:fontRef>
        </p:style>
        <p:txBody>
          <a:bodyPr wrap="square" rtlCol="0">
            <a:spAutoFit/>
          </a:bodyPr>
          <a:lstStyle/>
          <a:p>
            <a:pPr algn="ctr"/>
            <a:r>
              <a:rPr lang="en-GB" dirty="0" smtClean="0"/>
              <a:t>Heart Disease</a:t>
            </a:r>
          </a:p>
          <a:p>
            <a:r>
              <a:rPr lang="en-GB" dirty="0" smtClean="0"/>
              <a:t>High saturated fat associated with higher incidence of atherosclerotic plaques &amp; hypertension</a:t>
            </a:r>
            <a:endParaRPr lang="en-GB" dirty="0"/>
          </a:p>
        </p:txBody>
      </p:sp>
      <p:sp>
        <p:nvSpPr>
          <p:cNvPr id="5" name="TextBox 4"/>
          <p:cNvSpPr txBox="1"/>
          <p:nvPr/>
        </p:nvSpPr>
        <p:spPr>
          <a:xfrm>
            <a:off x="5652120" y="3933056"/>
            <a:ext cx="3240360" cy="1477328"/>
          </a:xfrm>
          <a:prstGeom prst="rect">
            <a:avLst/>
          </a:prstGeom>
          <a:noFill/>
        </p:spPr>
        <p:txBody>
          <a:bodyPr wrap="square" rtlCol="0">
            <a:spAutoFit/>
          </a:bodyPr>
          <a:lstStyle/>
          <a:p>
            <a:pPr algn="ctr"/>
            <a:r>
              <a:rPr lang="en-GB" dirty="0" smtClean="0"/>
              <a:t>Osteoporosis</a:t>
            </a:r>
          </a:p>
          <a:p>
            <a:r>
              <a:rPr lang="en-GB" dirty="0" smtClean="0"/>
              <a:t>Excess calcium excretion may occur with high protein &amp; low calcium intakes</a:t>
            </a:r>
            <a:endParaRPr lang="en-GB" dirty="0"/>
          </a:p>
        </p:txBody>
      </p:sp>
      <p:sp>
        <p:nvSpPr>
          <p:cNvPr id="6" name="TextBox 5"/>
          <p:cNvSpPr txBox="1"/>
          <p:nvPr/>
        </p:nvSpPr>
        <p:spPr>
          <a:xfrm>
            <a:off x="2768887" y="5410384"/>
            <a:ext cx="3816424" cy="1200329"/>
          </a:xfrm>
          <a:prstGeom prst="rect">
            <a:avLst/>
          </a:prstGeom>
          <a:noFill/>
        </p:spPr>
        <p:txBody>
          <a:bodyPr wrap="square" rtlCol="0">
            <a:spAutoFit/>
          </a:bodyPr>
          <a:lstStyle/>
          <a:p>
            <a:pPr algn="ctr"/>
            <a:r>
              <a:rPr lang="en-GB" dirty="0" smtClean="0"/>
              <a:t>Cancer</a:t>
            </a:r>
          </a:p>
          <a:p>
            <a:r>
              <a:rPr lang="en-GB" dirty="0" smtClean="0"/>
              <a:t>Diets high in red meat have been linked to colon &amp; prostate cancers</a:t>
            </a:r>
            <a:endParaRPr lang="en-GB" dirty="0"/>
          </a:p>
        </p:txBody>
      </p:sp>
      <p:sp>
        <p:nvSpPr>
          <p:cNvPr id="7" name="TextBox 6"/>
          <p:cNvSpPr txBox="1"/>
          <p:nvPr/>
        </p:nvSpPr>
        <p:spPr>
          <a:xfrm>
            <a:off x="539552" y="3717032"/>
            <a:ext cx="2880320" cy="2031325"/>
          </a:xfrm>
          <a:prstGeom prst="rect">
            <a:avLst/>
          </a:prstGeom>
          <a:noFill/>
        </p:spPr>
        <p:txBody>
          <a:bodyPr wrap="square" rtlCol="0">
            <a:spAutoFit/>
          </a:bodyPr>
          <a:lstStyle/>
          <a:p>
            <a:pPr algn="ctr"/>
            <a:r>
              <a:rPr lang="en-GB" dirty="0" smtClean="0"/>
              <a:t>Obesity</a:t>
            </a:r>
          </a:p>
          <a:p>
            <a:r>
              <a:rPr lang="en-GB" dirty="0" smtClean="0"/>
              <a:t>Excessive protein intakes often lead to dietary imbalance, with increasing fat intakes taking precedence over fruit, veg &amp; grains. </a:t>
            </a:r>
            <a:endParaRPr lang="en-GB" dirty="0"/>
          </a:p>
        </p:txBody>
      </p:sp>
      <p:sp>
        <p:nvSpPr>
          <p:cNvPr id="9" name="TextBox 8"/>
          <p:cNvSpPr txBox="1"/>
          <p:nvPr/>
        </p:nvSpPr>
        <p:spPr>
          <a:xfrm>
            <a:off x="5868144" y="1412776"/>
            <a:ext cx="3024336" cy="2308324"/>
          </a:xfrm>
          <a:prstGeom prst="rect">
            <a:avLst/>
          </a:prstGeom>
          <a:noFill/>
        </p:spPr>
        <p:txBody>
          <a:bodyPr wrap="square" rtlCol="0">
            <a:spAutoFit/>
          </a:bodyPr>
          <a:lstStyle/>
          <a:p>
            <a:r>
              <a:rPr lang="en-GB" dirty="0" smtClean="0"/>
              <a:t>Diets rich in animal protein often associated with high intakes saturated fats &amp; cholesterol so the independent effects of protein &amp; fat are hard to measure</a:t>
            </a:r>
            <a:endParaRPr lang="en-GB" dirty="0"/>
          </a:p>
        </p:txBody>
      </p:sp>
      <p:cxnSp>
        <p:nvCxnSpPr>
          <p:cNvPr id="8" name="Straight Arrow Connector 7"/>
          <p:cNvCxnSpPr/>
          <p:nvPr/>
        </p:nvCxnSpPr>
        <p:spPr>
          <a:xfrm flipV="1">
            <a:off x="5076056" y="1772816"/>
            <a:ext cx="864096" cy="973272"/>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1" name="Straight Arrow Connector 10"/>
          <p:cNvCxnSpPr/>
          <p:nvPr/>
        </p:nvCxnSpPr>
        <p:spPr>
          <a:xfrm>
            <a:off x="5652120" y="3717032"/>
            <a:ext cx="864096" cy="36004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4677099" y="4732694"/>
            <a:ext cx="0" cy="677690"/>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5" name="Straight Arrow Connector 14"/>
          <p:cNvCxnSpPr/>
          <p:nvPr/>
        </p:nvCxnSpPr>
        <p:spPr>
          <a:xfrm flipH="1">
            <a:off x="2627784" y="3897052"/>
            <a:ext cx="1008112" cy="3600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cxnSp>
        <p:nvCxnSpPr>
          <p:cNvPr id="17" name="Straight Arrow Connector 16"/>
          <p:cNvCxnSpPr/>
          <p:nvPr/>
        </p:nvCxnSpPr>
        <p:spPr>
          <a:xfrm flipH="1" flipV="1">
            <a:off x="3275856" y="2852936"/>
            <a:ext cx="576064" cy="576064"/>
          </a:xfrm>
          <a:prstGeom prst="straightConnector1">
            <a:avLst/>
          </a:prstGeom>
          <a:ln>
            <a:tailEnd type="arrow"/>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99633302"/>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font script="Geor" typeface="Sylfaen"/>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309</TotalTime>
  <Words>1645</Words>
  <Application>Microsoft Office PowerPoint</Application>
  <PresentationFormat>On-screen Show (4:3)</PresentationFormat>
  <Paragraphs>202</Paragraphs>
  <Slides>29</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29</vt:i4>
      </vt:variant>
    </vt:vector>
  </HeadingPairs>
  <TitlesOfParts>
    <vt:vector size="31" baseType="lpstr">
      <vt:lpstr>Concourse</vt:lpstr>
      <vt:lpstr>Picture</vt:lpstr>
      <vt:lpstr>Nutrition for Health</vt:lpstr>
      <vt:lpstr>Why is Protein important?</vt:lpstr>
      <vt:lpstr>Why is Protein important?</vt:lpstr>
      <vt:lpstr>Why is Protein important?</vt:lpstr>
      <vt:lpstr>Why is Protein important?</vt:lpstr>
      <vt:lpstr>Amino Acids: the building blocks of proteins</vt:lpstr>
      <vt:lpstr>Amino Acids</vt:lpstr>
      <vt:lpstr>Amino Acids</vt:lpstr>
      <vt:lpstr>Amino Acids</vt:lpstr>
      <vt:lpstr>Conditionally Essential Amino acids</vt:lpstr>
      <vt:lpstr>Structure of Proteins</vt:lpstr>
      <vt:lpstr>Structure of proteins</vt:lpstr>
      <vt:lpstr>20 different R groups available</vt:lpstr>
      <vt:lpstr>Amino Acid Sequence</vt:lpstr>
      <vt:lpstr>Amino Acid Sequence</vt:lpstr>
      <vt:lpstr>Protein shape</vt:lpstr>
      <vt:lpstr>Protein Denaturation: Destabilizing a Protein’s shape</vt:lpstr>
      <vt:lpstr>Protein Denaturation: Destabilizing a Protein’s shape</vt:lpstr>
      <vt:lpstr>Protein Denaturation: Destabilizing a Protein’s shape</vt:lpstr>
      <vt:lpstr>Functions of body proteins</vt:lpstr>
      <vt:lpstr>Proteins in the Diet</vt:lpstr>
      <vt:lpstr>Proteins in the Diet</vt:lpstr>
      <vt:lpstr>Proteins in the Diet</vt:lpstr>
      <vt:lpstr>Proteins in the Diet</vt:lpstr>
      <vt:lpstr>Soy Protein</vt:lpstr>
      <vt:lpstr>Novel sources of protein</vt:lpstr>
      <vt:lpstr>Recommended intakes for Protein</vt:lpstr>
      <vt:lpstr>Recommended intakes for Protein</vt:lpstr>
      <vt:lpstr>Excess dietary protein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Nutrition for Health</dc:title>
  <dc:creator>Nola</dc:creator>
  <cp:lastModifiedBy>Nola</cp:lastModifiedBy>
  <cp:revision>30</cp:revision>
  <dcterms:created xsi:type="dcterms:W3CDTF">2012-10-12T08:53:56Z</dcterms:created>
  <dcterms:modified xsi:type="dcterms:W3CDTF">2012-10-15T20:54:08Z</dcterms:modified>
</cp:coreProperties>
</file>