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8" r:id="rId3"/>
    <p:sldId id="278" r:id="rId4"/>
    <p:sldId id="286" r:id="rId5"/>
    <p:sldId id="284" r:id="rId6"/>
    <p:sldId id="285" r:id="rId7"/>
    <p:sldId id="287" r:id="rId8"/>
    <p:sldId id="28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CBA8C-4B6E-3FD5-7CA9-6C0FE747AB1A}" v="632" dt="2022-01-11T09:25:46.590"/>
    <p1510:client id="{19CC510B-80AA-17C9-A0D1-98305AF253D8}" v="64" dt="2022-01-10T15:24:07.556"/>
    <p1510:client id="{213181BA-5EFB-423D-AE8F-40A6993C82C4}" v="3555" dt="2022-01-11T03:07:01.625"/>
    <p1510:client id="{237FB73F-FCD8-DA62-389A-474634BBAD50}" v="157" dt="2022-01-11T13:17:07.974"/>
    <p1510:client id="{21B73980-4A8C-04CC-08D2-6D99DFCBD3F5}" v="1410" dt="2022-01-10T03:14:47.794"/>
    <p1510:client id="{D425B9F0-93F6-5C55-2CE8-B5D5EF67E596}" v="2051" dt="2022-01-10T20:47:35.620"/>
    <p1510:client id="{28D1AC28-7F2E-4879-A1C5-FFAF4C0ADB92}" v="3" dt="2022-01-11T13:02:15.822"/>
    <p1510:client id="{B5AC6745-886D-AF4F-9EF6-C8264E9EB591}" v="1" dt="2022-01-11T01:04:02.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742" autoAdjust="0"/>
  </p:normalViewPr>
  <p:slideViewPr>
    <p:cSldViewPr snapToGrid="0">
      <p:cViewPr varScale="1">
        <p:scale>
          <a:sx n="23" d="100"/>
          <a:sy n="23" d="100"/>
        </p:scale>
        <p:origin x="60" y="12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1:10:44.455" idx="1">
    <p:pos x="10" y="10"/>
    <p:text>Demonstrate a sound understanding of enterprise &amp; innovation concepts by evaluating and documenting a vital contribution to an innovative business opportunity.</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find-and-update.company-information.service.gov.uk/company-name-availability"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v.uk/government/organisations/companies-house"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usinesstown.com/how-to-write-an-effective-sloga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Website Reference:</a:t>
            </a:r>
          </a:p>
          <a:p>
            <a:r>
              <a:rPr lang="en-US">
                <a:hlinkClick r:id="rId3"/>
              </a:rPr>
              <a:t>https://find-and-update.company-information.service.gov.uk/company-name-availability</a:t>
            </a:r>
          </a:p>
          <a:p>
            <a:r>
              <a:rPr lang="en-US">
                <a:cs typeface="Calibri"/>
              </a:rPr>
              <a:t>Publisher – The UK Government</a:t>
            </a:r>
          </a:p>
          <a:p>
            <a:r>
              <a:rPr lang="en-US"/>
              <a:t>Built by </a:t>
            </a:r>
            <a:r>
              <a:rPr lang="en-US">
                <a:hlinkClick r:id="rId4"/>
              </a:rPr>
              <a:t>Companies House</a:t>
            </a:r>
            <a:endParaRPr lang="en-US"/>
          </a:p>
          <a:p>
            <a:r>
              <a:rPr lang="en-US">
                <a:cs typeface="Calibri"/>
              </a:rPr>
              <a:t>Name – gov.uk</a:t>
            </a:r>
          </a:p>
          <a:p>
            <a:r>
              <a:rPr lang="en-US">
                <a:cs typeface="Calibri"/>
              </a:rPr>
              <a:t>Accessed 04/01/2022</a:t>
            </a:r>
          </a:p>
        </p:txBody>
      </p:sp>
      <p:sp>
        <p:nvSpPr>
          <p:cNvPr id="4" name="Slide Number Placeholder 3"/>
          <p:cNvSpPr>
            <a:spLocks noGrp="1"/>
          </p:cNvSpPr>
          <p:nvPr>
            <p:ph type="sldNum" sz="quarter" idx="5"/>
          </p:nvPr>
        </p:nvSpPr>
        <p:spPr/>
        <p:txBody>
          <a:bodyPr/>
          <a:lstStyle/>
          <a:p>
            <a:fld id="{BE93EEC2-BD02-4212-B3EC-E47584F2DDC0}" type="slidenum">
              <a:rPr lang="en-US"/>
              <a:t>4</a:t>
            </a:fld>
            <a:endParaRPr lang="en-US"/>
          </a:p>
        </p:txBody>
      </p:sp>
    </p:spTree>
    <p:extLst>
      <p:ext uri="{BB962C8B-B14F-4D97-AF65-F5344CB8AC3E}">
        <p14:creationId xmlns:p14="http://schemas.microsoft.com/office/powerpoint/2010/main" val="4208166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Website Reference:</a:t>
            </a:r>
          </a:p>
          <a:p>
            <a:r>
              <a:rPr lang="en-GB">
                <a:hlinkClick r:id="rId3"/>
              </a:rPr>
              <a:t>https://www.businesstown.com/how-to-write-an-effective-slogan/</a:t>
            </a:r>
          </a:p>
          <a:p>
            <a:r>
              <a:rPr lang="en-US"/>
              <a:t>Publisher – Dan Taylor</a:t>
            </a:r>
            <a:endParaRPr lang="en-US">
              <a:cs typeface="Calibri"/>
            </a:endParaRPr>
          </a:p>
          <a:p>
            <a:r>
              <a:rPr lang="en-US">
                <a:cs typeface="Calibri"/>
              </a:rPr>
              <a:t>Company – </a:t>
            </a:r>
            <a:r>
              <a:rPr lang="en-US" err="1">
                <a:cs typeface="Calibri"/>
              </a:rPr>
              <a:t>BusinessTown</a:t>
            </a:r>
            <a:r>
              <a:rPr lang="en-US">
                <a:cs typeface="Calibri"/>
              </a:rPr>
              <a:t> LLC</a:t>
            </a:r>
            <a:endParaRPr lang="en-US"/>
          </a:p>
          <a:p>
            <a:r>
              <a:rPr lang="en-US"/>
              <a:t>Name – businesstown.com</a:t>
            </a:r>
            <a:endParaRPr lang="en-US">
              <a:cs typeface="Calibri"/>
            </a:endParaRPr>
          </a:p>
          <a:p>
            <a:r>
              <a:rPr lang="en-US"/>
              <a:t>Accessed 05/01/2022</a:t>
            </a:r>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6</a:t>
            </a:fld>
            <a:endParaRPr lang="en-US"/>
          </a:p>
        </p:txBody>
      </p:sp>
    </p:spTree>
    <p:extLst>
      <p:ext uri="{BB962C8B-B14F-4D97-AF65-F5344CB8AC3E}">
        <p14:creationId xmlns:p14="http://schemas.microsoft.com/office/powerpoint/2010/main" val="3526254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Book Reference:</a:t>
            </a:r>
            <a:endParaRPr lang="en-US" dirty="0"/>
          </a:p>
          <a:p>
            <a:r>
              <a:rPr lang="en-US" dirty="0"/>
              <a:t>BTEC First Business</a:t>
            </a:r>
            <a:endParaRPr lang="en-US" dirty="0">
              <a:cs typeface="Calibri" panose="020F0502020204030204"/>
            </a:endParaRPr>
          </a:p>
          <a:p>
            <a:r>
              <a:rPr lang="en-US" dirty="0"/>
              <a:t>Charlotte </a:t>
            </a:r>
            <a:r>
              <a:rPr lang="en-US" dirty="0" err="1"/>
              <a:t>Bagley;Andrew</a:t>
            </a:r>
            <a:r>
              <a:rPr lang="en-US" dirty="0"/>
              <a:t> </a:t>
            </a:r>
            <a:r>
              <a:rPr lang="en-US" dirty="0" err="1"/>
              <a:t>Deans;Louise</a:t>
            </a:r>
            <a:r>
              <a:rPr lang="en-US" dirty="0"/>
              <a:t> Stubbs</a:t>
            </a:r>
            <a:endParaRPr lang="en-US" dirty="0">
              <a:cs typeface="Calibri"/>
            </a:endParaRPr>
          </a:p>
          <a:p>
            <a:r>
              <a:rPr lang="en-US" dirty="0"/>
              <a:t>Collins 2013-02-26</a:t>
            </a:r>
            <a:endParaRPr lang="en-US" dirty="0">
              <a:cs typeface="Calibri"/>
            </a:endParaRPr>
          </a:p>
          <a:p>
            <a:r>
              <a:rPr lang="en-US" dirty="0"/>
              <a:t>9780007479795</a:t>
            </a:r>
            <a:endParaRPr lang="en-US" dirty="0">
              <a:cs typeface="Calibri"/>
            </a:endParaRPr>
          </a:p>
          <a:p>
            <a:r>
              <a:rPr lang="en-US" dirty="0">
                <a:cs typeface="Calibri"/>
              </a:rPr>
              <a:t>Pages 32-34</a:t>
            </a:r>
          </a:p>
          <a:p>
            <a:r>
              <a:rPr lang="en-US" dirty="0">
                <a:cs typeface="Calibri"/>
              </a:rPr>
              <a:t>Accessed 06/01/2022</a:t>
            </a:r>
          </a:p>
        </p:txBody>
      </p:sp>
      <p:sp>
        <p:nvSpPr>
          <p:cNvPr id="4" name="Slide Number Placeholder 3"/>
          <p:cNvSpPr>
            <a:spLocks noGrp="1"/>
          </p:cNvSpPr>
          <p:nvPr>
            <p:ph type="sldNum" sz="quarter" idx="5"/>
          </p:nvPr>
        </p:nvSpPr>
        <p:spPr/>
        <p:txBody>
          <a:bodyPr/>
          <a:lstStyle/>
          <a:p>
            <a:fld id="{BE93EEC2-BD02-4212-B3EC-E47584F2DDC0}" type="slidenum">
              <a:rPr lang="en-US"/>
              <a:t>7</a:t>
            </a:fld>
            <a:endParaRPr lang="en-US"/>
          </a:p>
        </p:txBody>
      </p:sp>
    </p:spTree>
    <p:extLst>
      <p:ext uri="{BB962C8B-B14F-4D97-AF65-F5344CB8AC3E}">
        <p14:creationId xmlns:p14="http://schemas.microsoft.com/office/powerpoint/2010/main" val="3089753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Objectives:</a:t>
            </a:r>
          </a:p>
          <a:p>
            <a:r>
              <a:rPr lang="en-US">
                <a:cs typeface="Calibri"/>
              </a:rPr>
              <a:t>First twenty desks – as a business with a huge lack in finances, selling our first few desks would help us in having enough finances to make more desks. After around the first twenty, we should be in a more comfortable position to produce more desks.</a:t>
            </a:r>
          </a:p>
          <a:p>
            <a:r>
              <a:rPr lang="en-US">
                <a:cs typeface="Calibri"/>
              </a:rPr>
              <a:t>Good reputation – we want to make quality desks, therefore we want our customers to agree that we are supplying quality desks. As long as the customers are happy with the products, we should slowly gain a good reputation through customer reviews and opinions.</a:t>
            </a:r>
          </a:p>
          <a:p>
            <a:r>
              <a:rPr lang="en-US">
                <a:cs typeface="Calibri"/>
              </a:rPr>
              <a:t>Survival – it would be preferable for the business to survive, so that we can continue to follow our mission statement and goals, and so that workers in the business can earn a living doing what they enjoy.</a:t>
            </a:r>
          </a:p>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8</a:t>
            </a:fld>
            <a:endParaRPr lang="en-US"/>
          </a:p>
        </p:txBody>
      </p:sp>
    </p:spTree>
    <p:extLst>
      <p:ext uri="{BB962C8B-B14F-4D97-AF65-F5344CB8AC3E}">
        <p14:creationId xmlns:p14="http://schemas.microsoft.com/office/powerpoint/2010/main" val="360556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find-and-update.company-information.service.gov.uk/company-name-availabilit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usinesstown.com/how-to-write-an-effective-sloga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8F21-A10A-4B42-B247-61811730E230}"/>
              </a:ext>
            </a:extLst>
          </p:cNvPr>
          <p:cNvSpPr>
            <a:spLocks noGrp="1"/>
          </p:cNvSpPr>
          <p:nvPr>
            <p:ph type="title"/>
          </p:nvPr>
        </p:nvSpPr>
        <p:spPr>
          <a:xfrm>
            <a:off x="1221822" y="245435"/>
            <a:ext cx="5553005" cy="1368469"/>
          </a:xfrm>
        </p:spPr>
        <p:txBody>
          <a:bodyPr vert="horz" lIns="91440" tIns="45720" rIns="91440" bIns="45720" rtlCol="0" anchor="t">
            <a:normAutofit/>
          </a:bodyPr>
          <a:lstStyle/>
          <a:p>
            <a:r>
              <a:rPr lang="en-US" sz="6000"/>
              <a:t>Rhys</a:t>
            </a:r>
          </a:p>
        </p:txBody>
      </p:sp>
      <p:sp>
        <p:nvSpPr>
          <p:cNvPr id="3" name="Content Placeholder 2">
            <a:extLst>
              <a:ext uri="{FF2B5EF4-FFF2-40B4-BE49-F238E27FC236}">
                <a16:creationId xmlns:a16="http://schemas.microsoft.com/office/drawing/2014/main" id="{5605539F-4785-4E7B-9BAC-D6F25FD8DD67}"/>
              </a:ext>
            </a:extLst>
          </p:cNvPr>
          <p:cNvSpPr>
            <a:spLocks noGrp="1"/>
          </p:cNvSpPr>
          <p:nvPr>
            <p:ph idx="1"/>
          </p:nvPr>
        </p:nvSpPr>
        <p:spPr>
          <a:xfrm>
            <a:off x="1335503" y="6234977"/>
            <a:ext cx="4330930" cy="564494"/>
          </a:xfrm>
        </p:spPr>
        <p:txBody>
          <a:bodyPr vert="horz" lIns="91440" tIns="45720" rIns="91440" bIns="45720" rtlCol="0" anchor="b">
            <a:normAutofit/>
          </a:bodyPr>
          <a:lstStyle/>
          <a:p>
            <a:pPr marL="0" indent="0">
              <a:buNone/>
            </a:pPr>
            <a:r>
              <a:rPr lang="en-US" sz="1800"/>
              <a:t>The Business Side of the project.</a:t>
            </a:r>
          </a:p>
        </p:txBody>
      </p:sp>
      <p:pic>
        <p:nvPicPr>
          <p:cNvPr id="27" name="Picture 27">
            <a:extLst>
              <a:ext uri="{FF2B5EF4-FFF2-40B4-BE49-F238E27FC236}">
                <a16:creationId xmlns:a16="http://schemas.microsoft.com/office/drawing/2014/main" id="{D2F9D438-E530-44E2-9D69-9FAC9E11B9FE}"/>
              </a:ext>
            </a:extLst>
          </p:cNvPr>
          <p:cNvPicPr>
            <a:picLocks noChangeAspect="1"/>
          </p:cNvPicPr>
          <p:nvPr/>
        </p:nvPicPr>
        <p:blipFill>
          <a:blip r:embed="rId2"/>
          <a:stretch>
            <a:fillRect/>
          </a:stretch>
        </p:blipFill>
        <p:spPr>
          <a:xfrm>
            <a:off x="699321" y="2126344"/>
            <a:ext cx="2886120" cy="2960333"/>
          </a:xfrm>
          <a:prstGeom prst="rect">
            <a:avLst/>
          </a:prstGeom>
        </p:spPr>
      </p:pic>
      <p:sp>
        <p:nvSpPr>
          <p:cNvPr id="10" name="Title 1">
            <a:extLst>
              <a:ext uri="{FF2B5EF4-FFF2-40B4-BE49-F238E27FC236}">
                <a16:creationId xmlns:a16="http://schemas.microsoft.com/office/drawing/2014/main" id="{FBF527B5-89F3-C24F-B571-1D38DBA38F82}"/>
              </a:ext>
            </a:extLst>
          </p:cNvPr>
          <p:cNvSpPr txBox="1">
            <a:spLocks/>
          </p:cNvSpPr>
          <p:nvPr/>
        </p:nvSpPr>
        <p:spPr>
          <a:xfrm>
            <a:off x="3828993" y="2030848"/>
            <a:ext cx="7518876" cy="1306005"/>
          </a:xfrm>
          <a:prstGeom prst="rect">
            <a:avLst/>
          </a:prstGeom>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1600" b="0"/>
              <a:t>Rhys will be undertaking the Business side of things meaning he will be producing a mission statement as well as creating the branding for us i.e., logo, slogan and company name. He also wouldn't mind creating the prototype website, but that's still up for debate.</a:t>
            </a:r>
            <a:br>
              <a:rPr lang="en-US" sz="1800" b="0"/>
            </a:br>
            <a:endParaRPr lang="en-US" sz="1800" b="0"/>
          </a:p>
        </p:txBody>
      </p:sp>
      <p:sp>
        <p:nvSpPr>
          <p:cNvPr id="12" name="TextBox 11">
            <a:extLst>
              <a:ext uri="{FF2B5EF4-FFF2-40B4-BE49-F238E27FC236}">
                <a16:creationId xmlns:a16="http://schemas.microsoft.com/office/drawing/2014/main" id="{FB9167BF-8C59-BC43-B305-636B1C5634A6}"/>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4" name="Picture 4" descr="Graphical user interface, application&#10;&#10;Description automatically generated">
            <a:extLst>
              <a:ext uri="{FF2B5EF4-FFF2-40B4-BE49-F238E27FC236}">
                <a16:creationId xmlns:a16="http://schemas.microsoft.com/office/drawing/2014/main" id="{25C2E0BD-3A94-44A0-8A17-085C25D2EF62}"/>
              </a:ext>
            </a:extLst>
          </p:cNvPr>
          <p:cNvPicPr>
            <a:picLocks noChangeAspect="1"/>
          </p:cNvPicPr>
          <p:nvPr/>
        </p:nvPicPr>
        <p:blipFill rotWithShape="1">
          <a:blip r:embed="rId3"/>
          <a:srcRect l="47919" t="22901" r="27428" b="33015"/>
          <a:stretch/>
        </p:blipFill>
        <p:spPr>
          <a:xfrm>
            <a:off x="9891367" y="3164040"/>
            <a:ext cx="1507591" cy="1463494"/>
          </a:xfrm>
          <a:prstGeom prst="rect">
            <a:avLst/>
          </a:prstGeom>
        </p:spPr>
      </p:pic>
      <p:graphicFrame>
        <p:nvGraphicFramePr>
          <p:cNvPr id="7" name="Table 6">
            <a:extLst>
              <a:ext uri="{FF2B5EF4-FFF2-40B4-BE49-F238E27FC236}">
                <a16:creationId xmlns:a16="http://schemas.microsoft.com/office/drawing/2014/main" id="{D7205128-014E-425D-A7E4-58A6D7061F08}"/>
              </a:ext>
            </a:extLst>
          </p:cNvPr>
          <p:cNvGraphicFramePr>
            <a:graphicFrameLocks noGrp="1"/>
          </p:cNvGraphicFramePr>
          <p:nvPr>
            <p:extLst>
              <p:ext uri="{D42A27DB-BD31-4B8C-83A1-F6EECF244321}">
                <p14:modId xmlns:p14="http://schemas.microsoft.com/office/powerpoint/2010/main" val="2911881581"/>
              </p:ext>
            </p:extLst>
          </p:nvPr>
        </p:nvGraphicFramePr>
        <p:xfrm>
          <a:off x="3896264" y="4845169"/>
          <a:ext cx="7502806" cy="1078210"/>
        </p:xfrm>
        <a:graphic>
          <a:graphicData uri="http://schemas.openxmlformats.org/drawingml/2006/table">
            <a:tbl>
              <a:tblPr firstRow="1" bandRow="1">
                <a:tableStyleId>{5C22544A-7EE6-4342-B048-85BDC9FD1C3A}</a:tableStyleId>
              </a:tblPr>
              <a:tblGrid>
                <a:gridCol w="937280">
                  <a:extLst>
                    <a:ext uri="{9D8B030D-6E8A-4147-A177-3AD203B41FA5}">
                      <a16:colId xmlns:a16="http://schemas.microsoft.com/office/drawing/2014/main" val="24863989"/>
                    </a:ext>
                  </a:extLst>
                </a:gridCol>
                <a:gridCol w="937280">
                  <a:extLst>
                    <a:ext uri="{9D8B030D-6E8A-4147-A177-3AD203B41FA5}">
                      <a16:colId xmlns:a16="http://schemas.microsoft.com/office/drawing/2014/main" val="3125326588"/>
                    </a:ext>
                  </a:extLst>
                </a:gridCol>
                <a:gridCol w="938041">
                  <a:extLst>
                    <a:ext uri="{9D8B030D-6E8A-4147-A177-3AD203B41FA5}">
                      <a16:colId xmlns:a16="http://schemas.microsoft.com/office/drawing/2014/main" val="3321893791"/>
                    </a:ext>
                  </a:extLst>
                </a:gridCol>
                <a:gridCol w="938041">
                  <a:extLst>
                    <a:ext uri="{9D8B030D-6E8A-4147-A177-3AD203B41FA5}">
                      <a16:colId xmlns:a16="http://schemas.microsoft.com/office/drawing/2014/main" val="2716901149"/>
                    </a:ext>
                  </a:extLst>
                </a:gridCol>
                <a:gridCol w="938041">
                  <a:extLst>
                    <a:ext uri="{9D8B030D-6E8A-4147-A177-3AD203B41FA5}">
                      <a16:colId xmlns:a16="http://schemas.microsoft.com/office/drawing/2014/main" val="715871333"/>
                    </a:ext>
                  </a:extLst>
                </a:gridCol>
                <a:gridCol w="938041">
                  <a:extLst>
                    <a:ext uri="{9D8B030D-6E8A-4147-A177-3AD203B41FA5}">
                      <a16:colId xmlns:a16="http://schemas.microsoft.com/office/drawing/2014/main" val="3736683477"/>
                    </a:ext>
                  </a:extLst>
                </a:gridCol>
                <a:gridCol w="938041">
                  <a:extLst>
                    <a:ext uri="{9D8B030D-6E8A-4147-A177-3AD203B41FA5}">
                      <a16:colId xmlns:a16="http://schemas.microsoft.com/office/drawing/2014/main" val="2396652691"/>
                    </a:ext>
                  </a:extLst>
                </a:gridCol>
                <a:gridCol w="938041">
                  <a:extLst>
                    <a:ext uri="{9D8B030D-6E8A-4147-A177-3AD203B41FA5}">
                      <a16:colId xmlns:a16="http://schemas.microsoft.com/office/drawing/2014/main" val="1923119910"/>
                    </a:ext>
                  </a:extLst>
                </a:gridCol>
              </a:tblGrid>
              <a:tr h="172055">
                <a:tc>
                  <a:txBody>
                    <a:bodyPr/>
                    <a:lstStyle/>
                    <a:p>
                      <a:r>
                        <a:rPr lang="en-US" sz="1100">
                          <a:effectLst/>
                        </a:rPr>
                        <a:t>Most </a:t>
                      </a: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r>
                        <a:rPr lang="en-US" sz="1100">
                          <a:effectLst/>
                        </a:rPr>
                        <a:t>Least </a:t>
                      </a:r>
                    </a:p>
                  </a:txBody>
                  <a:tcPr marL="68580" marR="68580" marT="0" marB="0"/>
                </a:tc>
                <a:extLst>
                  <a:ext uri="{0D108BD9-81ED-4DB2-BD59-A6C34878D82A}">
                    <a16:rowId xmlns:a16="http://schemas.microsoft.com/office/drawing/2014/main" val="3472321349"/>
                  </a:ext>
                </a:extLst>
              </a:tr>
              <a:tr h="722630">
                <a:tc>
                  <a:txBody>
                    <a:bodyPr/>
                    <a:lstStyle/>
                    <a:p>
                      <a:r>
                        <a:rPr lang="en-US" sz="1100">
                          <a:effectLst/>
                        </a:rPr>
                        <a:t>Eccentric/ visionary</a:t>
                      </a:r>
                    </a:p>
                  </a:txBody>
                  <a:tcPr marL="68580" marR="68580" marT="0" marB="0"/>
                </a:tc>
                <a:tc>
                  <a:txBody>
                    <a:bodyPr/>
                    <a:lstStyle/>
                    <a:p>
                      <a:r>
                        <a:rPr lang="en-US" sz="1100">
                          <a:effectLst/>
                        </a:rPr>
                        <a:t>Completer/</a:t>
                      </a:r>
                      <a:endParaRPr lang="en-US"/>
                    </a:p>
                    <a:p>
                      <a:pPr lvl="0">
                        <a:buNone/>
                      </a:pPr>
                      <a:r>
                        <a:rPr lang="en-US" sz="1100">
                          <a:effectLst/>
                        </a:rPr>
                        <a:t>finisher</a:t>
                      </a:r>
                      <a:endParaRPr lang="en-US"/>
                    </a:p>
                  </a:txBody>
                  <a:tcPr marL="68580" marR="68580" marT="0" marB="0"/>
                </a:tc>
                <a:tc>
                  <a:txBody>
                    <a:bodyPr/>
                    <a:lstStyle/>
                    <a:p>
                      <a:r>
                        <a:rPr lang="en-US" sz="1100">
                          <a:effectLst/>
                        </a:rPr>
                        <a:t>Worker/</a:t>
                      </a:r>
                      <a:endParaRPr lang="en-US"/>
                    </a:p>
                    <a:p>
                      <a:pPr lvl="0">
                        <a:buNone/>
                      </a:pPr>
                      <a:r>
                        <a:rPr lang="en-US" sz="1100">
                          <a:effectLst/>
                        </a:rPr>
                        <a:t>doer</a:t>
                      </a:r>
                      <a:endParaRPr lang="en-US"/>
                    </a:p>
                  </a:txBody>
                  <a:tcPr marL="68580" marR="68580" marT="0" marB="0"/>
                </a:tc>
                <a:tc>
                  <a:txBody>
                    <a:bodyPr/>
                    <a:lstStyle/>
                    <a:p>
                      <a:r>
                        <a:rPr lang="en-US" sz="1100">
                          <a:effectLst/>
                        </a:rPr>
                        <a:t>Shaper</a:t>
                      </a:r>
                    </a:p>
                  </a:txBody>
                  <a:tcPr marL="68580" marR="68580" marT="0" marB="0"/>
                </a:tc>
                <a:tc>
                  <a:txBody>
                    <a:bodyPr/>
                    <a:lstStyle/>
                    <a:p>
                      <a:r>
                        <a:rPr lang="en-US" sz="1100">
                          <a:effectLst/>
                        </a:rPr>
                        <a:t>Researcher</a:t>
                      </a:r>
                    </a:p>
                  </a:txBody>
                  <a:tcPr marL="68580" marR="68580" marT="0" marB="0"/>
                </a:tc>
                <a:tc>
                  <a:txBody>
                    <a:bodyPr/>
                    <a:lstStyle/>
                    <a:p>
                      <a:r>
                        <a:rPr lang="en-US" sz="1100">
                          <a:effectLst/>
                        </a:rPr>
                        <a:t>Team worker</a:t>
                      </a:r>
                    </a:p>
                  </a:txBody>
                  <a:tcPr marL="68580" marR="68580" marT="0" marB="0"/>
                </a:tc>
                <a:tc>
                  <a:txBody>
                    <a:bodyPr/>
                    <a:lstStyle/>
                    <a:p>
                      <a:r>
                        <a:rPr lang="en-US" sz="1100">
                          <a:effectLst/>
                        </a:rPr>
                        <a:t>Chair</a:t>
                      </a:r>
                    </a:p>
                  </a:txBody>
                  <a:tcPr marL="68580" marR="68580" marT="0" marB="0"/>
                </a:tc>
                <a:tc>
                  <a:txBody>
                    <a:bodyPr/>
                    <a:lstStyle/>
                    <a:p>
                      <a:r>
                        <a:rPr lang="en-US" sz="1100">
                          <a:effectLst/>
                        </a:rPr>
                        <a:t>Monitor/</a:t>
                      </a:r>
                      <a:endParaRPr lang="en-US"/>
                    </a:p>
                    <a:p>
                      <a:pPr lvl="0">
                        <a:buNone/>
                      </a:pPr>
                      <a:r>
                        <a:rPr lang="en-US" sz="1100">
                          <a:effectLst/>
                        </a:rPr>
                        <a:t>evaluator</a:t>
                      </a:r>
                    </a:p>
                  </a:txBody>
                  <a:tcPr marL="68580" marR="68580" marT="0" marB="0"/>
                </a:tc>
                <a:extLst>
                  <a:ext uri="{0D108BD9-81ED-4DB2-BD59-A6C34878D82A}">
                    <a16:rowId xmlns:a16="http://schemas.microsoft.com/office/drawing/2014/main" val="3189058109"/>
                  </a:ext>
                </a:extLst>
              </a:tr>
              <a:tr h="183525">
                <a:tc>
                  <a:txBody>
                    <a:bodyPr/>
                    <a:lstStyle/>
                    <a:p>
                      <a:r>
                        <a:rPr lang="en-US" sz="1100">
                          <a:effectLst/>
                        </a:rPr>
                        <a:t>20</a:t>
                      </a:r>
                    </a:p>
                  </a:txBody>
                  <a:tcPr marL="68580" marR="68580" marT="0" marB="0"/>
                </a:tc>
                <a:tc>
                  <a:txBody>
                    <a:bodyPr/>
                    <a:lstStyle/>
                    <a:p>
                      <a:r>
                        <a:rPr lang="en-US" sz="1100">
                          <a:effectLst/>
                        </a:rPr>
                        <a:t>11</a:t>
                      </a:r>
                    </a:p>
                  </a:txBody>
                  <a:tcPr marL="68580" marR="68580" marT="0" marB="0"/>
                </a:tc>
                <a:tc>
                  <a:txBody>
                    <a:bodyPr/>
                    <a:lstStyle/>
                    <a:p>
                      <a:r>
                        <a:rPr lang="en-US" sz="1100">
                          <a:effectLst/>
                        </a:rPr>
                        <a:t>10</a:t>
                      </a:r>
                    </a:p>
                  </a:txBody>
                  <a:tcPr marL="68580" marR="68580" marT="0" marB="0"/>
                </a:tc>
                <a:tc>
                  <a:txBody>
                    <a:bodyPr/>
                    <a:lstStyle/>
                    <a:p>
                      <a:r>
                        <a:rPr lang="en-US" sz="1100">
                          <a:effectLst/>
                        </a:rPr>
                        <a:t>9</a:t>
                      </a:r>
                    </a:p>
                  </a:txBody>
                  <a:tcPr marL="68580" marR="68580" marT="0" marB="0"/>
                </a:tc>
                <a:tc>
                  <a:txBody>
                    <a:bodyPr/>
                    <a:lstStyle/>
                    <a:p>
                      <a:r>
                        <a:rPr lang="en-US" sz="1100">
                          <a:effectLst/>
                        </a:rPr>
                        <a:t>7</a:t>
                      </a:r>
                    </a:p>
                  </a:txBody>
                  <a:tcPr marL="68580" marR="68580" marT="0" marB="0"/>
                </a:tc>
                <a:tc>
                  <a:txBody>
                    <a:bodyPr/>
                    <a:lstStyle/>
                    <a:p>
                      <a:r>
                        <a:rPr lang="en-US" sz="1100">
                          <a:effectLst/>
                        </a:rPr>
                        <a:t>7</a:t>
                      </a:r>
                    </a:p>
                  </a:txBody>
                  <a:tcPr marL="68580" marR="68580" marT="0" marB="0"/>
                </a:tc>
                <a:tc>
                  <a:txBody>
                    <a:bodyPr/>
                    <a:lstStyle/>
                    <a:p>
                      <a:r>
                        <a:rPr lang="en-US" sz="1100">
                          <a:effectLst/>
                        </a:rPr>
                        <a:t>4</a:t>
                      </a:r>
                    </a:p>
                  </a:txBody>
                  <a:tcPr marL="68580" marR="68580" marT="0" marB="0"/>
                </a:tc>
                <a:tc>
                  <a:txBody>
                    <a:bodyPr/>
                    <a:lstStyle/>
                    <a:p>
                      <a:r>
                        <a:rPr lang="en-US" sz="1050">
                          <a:effectLst/>
                        </a:rPr>
                        <a:t>4</a:t>
                      </a:r>
                    </a:p>
                  </a:txBody>
                  <a:tcPr marL="68580" marR="68580" marT="0" marB="0"/>
                </a:tc>
                <a:extLst>
                  <a:ext uri="{0D108BD9-81ED-4DB2-BD59-A6C34878D82A}">
                    <a16:rowId xmlns:a16="http://schemas.microsoft.com/office/drawing/2014/main" val="2169340505"/>
                  </a:ext>
                </a:extLst>
              </a:tr>
            </a:tbl>
          </a:graphicData>
        </a:graphic>
      </p:graphicFrame>
      <p:sp>
        <p:nvSpPr>
          <p:cNvPr id="9" name="TextBox 8">
            <a:extLst>
              <a:ext uri="{FF2B5EF4-FFF2-40B4-BE49-F238E27FC236}">
                <a16:creationId xmlns:a16="http://schemas.microsoft.com/office/drawing/2014/main" id="{E32CAFA1-FC4C-41EB-A8D5-319C69866A0D}"/>
              </a:ext>
            </a:extLst>
          </p:cNvPr>
          <p:cNvSpPr txBox="1"/>
          <p:nvPr/>
        </p:nvSpPr>
        <p:spPr>
          <a:xfrm>
            <a:off x="3833004" y="3056627"/>
            <a:ext cx="606437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Tiger strengths </a:t>
            </a:r>
            <a:endParaRPr lang="en-US">
              <a:ea typeface="+mn-lt"/>
              <a:cs typeface="+mn-lt"/>
            </a:endParaRPr>
          </a:p>
          <a:p>
            <a:r>
              <a:rPr lang="en-US" sz="1400">
                <a:ea typeface="+mn-lt"/>
                <a:cs typeface="+mn-lt"/>
              </a:rPr>
              <a:t>Tigers are natural problem-solvers who like to work quietly and steadily on a number of things at once. They are flexible and like to try new ways to get things done. </a:t>
            </a:r>
          </a:p>
          <a:p>
            <a:r>
              <a:rPr lang="en-US" sz="1400">
                <a:ea typeface="+mn-lt"/>
                <a:cs typeface="+mn-lt"/>
              </a:rPr>
              <a:t>Tigers like to look at situations and make decisions without getting upset and always stand up for what they believe in, even if others don’t agree</a:t>
            </a:r>
            <a:endParaRPr lang="en-US" sz="1400"/>
          </a:p>
        </p:txBody>
      </p:sp>
      <p:sp>
        <p:nvSpPr>
          <p:cNvPr id="11" name="Content Placeholder 2">
            <a:extLst>
              <a:ext uri="{FF2B5EF4-FFF2-40B4-BE49-F238E27FC236}">
                <a16:creationId xmlns:a16="http://schemas.microsoft.com/office/drawing/2014/main" id="{CC7DB1FF-247A-44BB-BDE4-51E0E63CEA2F}"/>
              </a:ext>
            </a:extLst>
          </p:cNvPr>
          <p:cNvSpPr txBox="1">
            <a:spLocks/>
          </p:cNvSpPr>
          <p:nvPr/>
        </p:nvSpPr>
        <p:spPr>
          <a:xfrm>
            <a:off x="596506" y="5150924"/>
            <a:ext cx="3985874" cy="823286"/>
          </a:xfrm>
          <a:prstGeom prst="rect">
            <a:avLst/>
          </a:prstGeom>
        </p:spPr>
        <p:txBody>
          <a:bodyPr vert="horz" lIns="91440" tIns="45720" rIns="91440" bIns="45720" rtlCol="0" anchor="b">
            <a:normAutofit/>
          </a:bodyPr>
          <a:lst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400"/>
              <a:t>Personality Test Result: Tiger</a:t>
            </a:r>
          </a:p>
          <a:p>
            <a:pPr marL="0" indent="0">
              <a:buNone/>
            </a:pPr>
            <a:r>
              <a:rPr lang="en-US" sz="1400"/>
              <a:t>Belbin's Self-Perception Results</a:t>
            </a:r>
          </a:p>
        </p:txBody>
      </p:sp>
      <p:sp>
        <p:nvSpPr>
          <p:cNvPr id="14" name="Arrow: Right 13">
            <a:extLst>
              <a:ext uri="{FF2B5EF4-FFF2-40B4-BE49-F238E27FC236}">
                <a16:creationId xmlns:a16="http://schemas.microsoft.com/office/drawing/2014/main" id="{D6D3F8A7-6861-4047-A328-E3D29D5005B7}"/>
              </a:ext>
            </a:extLst>
          </p:cNvPr>
          <p:cNvSpPr/>
          <p:nvPr/>
        </p:nvSpPr>
        <p:spPr>
          <a:xfrm>
            <a:off x="3391784" y="5644313"/>
            <a:ext cx="373812" cy="345057"/>
          </a:xfrm>
          <a:prstGeom prst="rightArrow">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987074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3" name="Picture 3" descr="Text, whiteboard&#10;&#10;Description automatically generated">
            <a:extLst>
              <a:ext uri="{FF2B5EF4-FFF2-40B4-BE49-F238E27FC236}">
                <a16:creationId xmlns:a16="http://schemas.microsoft.com/office/drawing/2014/main" id="{EE51FAD1-44A8-4A35-979B-05B65E8D6F53}"/>
              </a:ext>
            </a:extLst>
          </p:cNvPr>
          <p:cNvPicPr>
            <a:picLocks noChangeAspect="1"/>
          </p:cNvPicPr>
          <p:nvPr/>
        </p:nvPicPr>
        <p:blipFill>
          <a:blip r:embed="rId2"/>
          <a:stretch>
            <a:fillRect/>
          </a:stretch>
        </p:blipFill>
        <p:spPr>
          <a:xfrm>
            <a:off x="3372928" y="1600253"/>
            <a:ext cx="5460520" cy="3657495"/>
          </a:xfrm>
          <a:prstGeom prst="rect">
            <a:avLst/>
          </a:prstGeom>
        </p:spPr>
      </p:pic>
    </p:spTree>
    <p:extLst>
      <p:ext uri="{BB962C8B-B14F-4D97-AF65-F5344CB8AC3E}">
        <p14:creationId xmlns:p14="http://schemas.microsoft.com/office/powerpoint/2010/main" val="2788244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Trading Name</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3" name="Picture 3" descr="Text, whiteboard&#10;&#10;Description automatically generated">
            <a:extLst>
              <a:ext uri="{FF2B5EF4-FFF2-40B4-BE49-F238E27FC236}">
                <a16:creationId xmlns:a16="http://schemas.microsoft.com/office/drawing/2014/main" id="{EE51FAD1-44A8-4A35-979B-05B65E8D6F53}"/>
              </a:ext>
            </a:extLst>
          </p:cNvPr>
          <p:cNvPicPr>
            <a:picLocks noChangeAspect="1"/>
          </p:cNvPicPr>
          <p:nvPr/>
        </p:nvPicPr>
        <p:blipFill>
          <a:blip r:embed="rId3"/>
          <a:stretch>
            <a:fillRect/>
          </a:stretch>
        </p:blipFill>
        <p:spPr>
          <a:xfrm>
            <a:off x="9957758" y="176895"/>
            <a:ext cx="1851804" cy="1227722"/>
          </a:xfrm>
          <a:prstGeom prst="rect">
            <a:avLst/>
          </a:prstGeom>
        </p:spPr>
      </p:pic>
      <p:sp>
        <p:nvSpPr>
          <p:cNvPr id="7" name="TextBox 6">
            <a:extLst>
              <a:ext uri="{FF2B5EF4-FFF2-40B4-BE49-F238E27FC236}">
                <a16:creationId xmlns:a16="http://schemas.microsoft.com/office/drawing/2014/main" id="{4569712B-96AC-4A17-85D8-6CF0C0565CD8}"/>
              </a:ext>
            </a:extLst>
          </p:cNvPr>
          <p:cNvSpPr txBox="1"/>
          <p:nvPr/>
        </p:nvSpPr>
        <p:spPr>
          <a:xfrm>
            <a:off x="1589237" y="1316067"/>
            <a:ext cx="1034882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Trading Name – PC IN DA DESK</a:t>
            </a:r>
          </a:p>
          <a:p>
            <a:endParaRPr lang="en-US"/>
          </a:p>
          <a:p>
            <a:r>
              <a:rPr lang="en-US"/>
              <a:t>Everyone on the team thought that the name was a good idea, myself included. We all liked the name and believe that the name helps customers understand what we do as a business. </a:t>
            </a:r>
          </a:p>
          <a:p>
            <a:endParaRPr lang="en-US"/>
          </a:p>
          <a:p>
            <a:r>
              <a:rPr lang="en-US"/>
              <a:t>I will say that it's not the best name. Some customers might be put off by the name, assuming we aren't taking the business seriously. The name won't put off everyone, so we've decided to go with it. </a:t>
            </a:r>
          </a:p>
          <a:p>
            <a:endParaRPr lang="en-US"/>
          </a:p>
          <a:p>
            <a:r>
              <a:rPr lang="en-US"/>
              <a:t>According to </a:t>
            </a:r>
            <a:r>
              <a:rPr lang="en-US">
                <a:ea typeface="+mn-lt"/>
                <a:cs typeface="+mn-lt"/>
                <a:hlinkClick r:id="rId4"/>
              </a:rPr>
              <a:t>https://find-and-update.company-information.service.gov.uk/company-name-availability</a:t>
            </a:r>
            <a:r>
              <a:rPr lang="en-US">
                <a:ea typeface="+mn-lt"/>
                <a:cs typeface="+mn-lt"/>
              </a:rPr>
              <a:t> , </a:t>
            </a:r>
            <a:r>
              <a:rPr lang="en-US"/>
              <a:t>"No exact company name matches found for PC IN DA DESK"</a:t>
            </a:r>
            <a:endParaRPr lang="en-US">
              <a:ea typeface="+mn-lt"/>
              <a:cs typeface="+mn-lt"/>
            </a:endParaRPr>
          </a:p>
          <a:p>
            <a:r>
              <a:rPr lang="en-US">
                <a:ea typeface="+mn-lt"/>
                <a:cs typeface="+mn-lt"/>
              </a:rPr>
              <a:t>, so, it's available for us to call our business.</a:t>
            </a:r>
            <a:endParaRPr lang="en-US"/>
          </a:p>
          <a:p>
            <a:endParaRPr lang="en-US"/>
          </a:p>
          <a:p>
            <a:endParaRPr lang="en-US"/>
          </a:p>
        </p:txBody>
      </p:sp>
      <p:pic>
        <p:nvPicPr>
          <p:cNvPr id="9" name="Picture 9" descr="Graphical user interface, text, application, email&#10;&#10;Description automatically generated">
            <a:extLst>
              <a:ext uri="{FF2B5EF4-FFF2-40B4-BE49-F238E27FC236}">
                <a16:creationId xmlns:a16="http://schemas.microsoft.com/office/drawing/2014/main" id="{6B51826D-12FE-4890-8E83-D7E6A516E908}"/>
              </a:ext>
            </a:extLst>
          </p:cNvPr>
          <p:cNvPicPr>
            <a:picLocks noChangeAspect="1"/>
          </p:cNvPicPr>
          <p:nvPr/>
        </p:nvPicPr>
        <p:blipFill>
          <a:blip r:embed="rId5"/>
          <a:stretch>
            <a:fillRect/>
          </a:stretch>
        </p:blipFill>
        <p:spPr>
          <a:xfrm>
            <a:off x="4120550" y="4782732"/>
            <a:ext cx="3605842" cy="1907668"/>
          </a:xfrm>
          <a:prstGeom prst="rect">
            <a:avLst/>
          </a:prstGeom>
        </p:spPr>
      </p:pic>
    </p:spTree>
    <p:extLst>
      <p:ext uri="{BB962C8B-B14F-4D97-AF65-F5344CB8AC3E}">
        <p14:creationId xmlns:p14="http://schemas.microsoft.com/office/powerpoint/2010/main" val="1573820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Logo</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589237" y="1603614"/>
            <a:ext cx="354833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Here's the rough draft and potential logo that I created for the business. I wanted to create something bold, unique and hard to forget. I believe the logo to be a good representation of what we specialize in as a business. We make desks suitable for PCs, we put PCs in desks, and I feel that the potential logo shows it well. I've called it a potential logo because logos can be altered. If anyone can think of improvements, they can be considered and implemented at any point. </a:t>
            </a:r>
          </a:p>
          <a:p>
            <a:endParaRPr lang="en-US"/>
          </a:p>
          <a:p>
            <a:endParaRPr lang="en-US"/>
          </a:p>
        </p:txBody>
      </p:sp>
      <p:pic>
        <p:nvPicPr>
          <p:cNvPr id="4" name="Picture 4" descr="Graphical user interface&#10;&#10;Description automatically generated">
            <a:extLst>
              <a:ext uri="{FF2B5EF4-FFF2-40B4-BE49-F238E27FC236}">
                <a16:creationId xmlns:a16="http://schemas.microsoft.com/office/drawing/2014/main" id="{ACEFDE43-EF29-48C9-BFD7-C7FA51EA0EB7}"/>
              </a:ext>
            </a:extLst>
          </p:cNvPr>
          <p:cNvPicPr>
            <a:picLocks noChangeAspect="1"/>
          </p:cNvPicPr>
          <p:nvPr/>
        </p:nvPicPr>
        <p:blipFill rotWithShape="1">
          <a:blip r:embed="rId2"/>
          <a:srcRect t="2694" b="4714"/>
          <a:stretch/>
        </p:blipFill>
        <p:spPr>
          <a:xfrm>
            <a:off x="5637637" y="2334882"/>
            <a:ext cx="2304418" cy="3202918"/>
          </a:xfrm>
          <a:prstGeom prst="rect">
            <a:avLst/>
          </a:prstGeom>
        </p:spPr>
      </p:pic>
      <p:pic>
        <p:nvPicPr>
          <p:cNvPr id="5" name="Picture 7" descr="Icon&#10;&#10;Description automatically generated">
            <a:extLst>
              <a:ext uri="{FF2B5EF4-FFF2-40B4-BE49-F238E27FC236}">
                <a16:creationId xmlns:a16="http://schemas.microsoft.com/office/drawing/2014/main" id="{012DABD5-B6C9-445E-8435-CDEDA7FE144B}"/>
              </a:ext>
            </a:extLst>
          </p:cNvPr>
          <p:cNvPicPr>
            <a:picLocks noChangeAspect="1"/>
          </p:cNvPicPr>
          <p:nvPr/>
        </p:nvPicPr>
        <p:blipFill>
          <a:blip r:embed="rId3"/>
          <a:stretch>
            <a:fillRect/>
          </a:stretch>
        </p:blipFill>
        <p:spPr>
          <a:xfrm>
            <a:off x="8215006" y="2325475"/>
            <a:ext cx="3188898" cy="3203275"/>
          </a:xfrm>
          <a:prstGeom prst="rect">
            <a:avLst/>
          </a:prstGeom>
        </p:spPr>
      </p:pic>
      <p:sp>
        <p:nvSpPr>
          <p:cNvPr id="8" name="TextBox 7">
            <a:extLst>
              <a:ext uri="{FF2B5EF4-FFF2-40B4-BE49-F238E27FC236}">
                <a16:creationId xmlns:a16="http://schemas.microsoft.com/office/drawing/2014/main" id="{ABAFAB0A-8C8A-4C52-A035-CB06E235E7DE}"/>
              </a:ext>
            </a:extLst>
          </p:cNvPr>
          <p:cNvSpPr txBox="1"/>
          <p:nvPr/>
        </p:nvSpPr>
        <p:spPr>
          <a:xfrm>
            <a:off x="5974332" y="1876783"/>
            <a:ext cx="14923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Rough Draft</a:t>
            </a:r>
          </a:p>
          <a:p>
            <a:endParaRPr lang="en-US"/>
          </a:p>
          <a:p>
            <a:endParaRPr lang="en-US"/>
          </a:p>
        </p:txBody>
      </p:sp>
      <p:sp>
        <p:nvSpPr>
          <p:cNvPr id="9" name="TextBox 8">
            <a:extLst>
              <a:ext uri="{FF2B5EF4-FFF2-40B4-BE49-F238E27FC236}">
                <a16:creationId xmlns:a16="http://schemas.microsoft.com/office/drawing/2014/main" id="{77EC09D2-6606-4CB5-9B8D-0EFE47938038}"/>
              </a:ext>
            </a:extLst>
          </p:cNvPr>
          <p:cNvSpPr txBox="1"/>
          <p:nvPr/>
        </p:nvSpPr>
        <p:spPr>
          <a:xfrm>
            <a:off x="8921689" y="1862406"/>
            <a:ext cx="17942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Potential Logo</a:t>
            </a:r>
          </a:p>
          <a:p>
            <a:endParaRPr lang="en-US"/>
          </a:p>
          <a:p>
            <a:endParaRPr lang="en-US"/>
          </a:p>
        </p:txBody>
      </p:sp>
    </p:spTree>
    <p:extLst>
      <p:ext uri="{BB962C8B-B14F-4D97-AF65-F5344CB8AC3E}">
        <p14:creationId xmlns:p14="http://schemas.microsoft.com/office/powerpoint/2010/main" val="2703851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Slogan</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1416708"/>
            <a:ext cx="1030568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 a slogan, we were going to go down the simplistic route, using just the name </a:t>
            </a:r>
            <a:r>
              <a:rPr lang="en-GB"/>
              <a:t>"PC IN DA DESK" as a slogan or something like "We put the PC in Da Desk". It's simple, easy to remember for customers, exactly what a slogan should be really. </a:t>
            </a:r>
            <a:endParaRPr lang="en-US"/>
          </a:p>
          <a:p>
            <a:endParaRPr lang="en-GB"/>
          </a:p>
          <a:p>
            <a:r>
              <a:rPr lang="en-GB"/>
              <a:t>As said on businesstown.com (</a:t>
            </a:r>
            <a:r>
              <a:rPr lang="en-GB">
                <a:ea typeface="+mn-lt"/>
                <a:cs typeface="+mn-lt"/>
                <a:hlinkClick r:id="rId3"/>
              </a:rPr>
              <a:t>https://www.businesstown.com/how-to-write-an-effective-slogan/</a:t>
            </a:r>
            <a:r>
              <a:rPr lang="en-GB">
                <a:ea typeface="+mn-lt"/>
                <a:cs typeface="+mn-lt"/>
              </a:rPr>
              <a:t>), "An effective slogan has the following characteristics:</a:t>
            </a:r>
          </a:p>
          <a:p>
            <a:pPr marL="285750" indent="-285750">
              <a:buFont typeface="Arial"/>
              <a:buChar char="•"/>
            </a:pPr>
            <a:r>
              <a:rPr lang="en-GB">
                <a:ea typeface="+mn-lt"/>
                <a:cs typeface="+mn-lt"/>
              </a:rPr>
              <a:t>Memorable</a:t>
            </a:r>
          </a:p>
          <a:p>
            <a:pPr marL="285750" indent="-285750">
              <a:buFont typeface="Arial"/>
              <a:buChar char="•"/>
            </a:pPr>
            <a:r>
              <a:rPr lang="en-GB">
                <a:ea typeface="+mn-lt"/>
                <a:cs typeface="+mn-lt"/>
              </a:rPr>
              <a:t>Short and simple</a:t>
            </a:r>
          </a:p>
          <a:p>
            <a:pPr marL="285750" indent="-285750">
              <a:buFont typeface="Arial"/>
              <a:buChar char="•"/>
            </a:pPr>
            <a:r>
              <a:rPr lang="en-GB">
                <a:ea typeface="+mn-lt"/>
                <a:cs typeface="+mn-lt"/>
              </a:rPr>
              <a:t>Imparts positive feelings</a:t>
            </a:r>
          </a:p>
          <a:p>
            <a:pPr marL="285750" indent="-285750">
              <a:buFont typeface="Arial"/>
              <a:buChar char="•"/>
            </a:pPr>
            <a:r>
              <a:rPr lang="en-GB">
                <a:ea typeface="+mn-lt"/>
                <a:cs typeface="+mn-lt"/>
              </a:rPr>
              <a:t>Clues benefits</a:t>
            </a:r>
          </a:p>
          <a:p>
            <a:pPr marL="285750" indent="-285750">
              <a:buFont typeface="Arial"/>
              <a:buChar char="•"/>
            </a:pPr>
            <a:r>
              <a:rPr lang="en-GB">
                <a:ea typeface="+mn-lt"/>
                <a:cs typeface="+mn-lt"/>
              </a:rPr>
              <a:t>Differentiates the brand from others"</a:t>
            </a:r>
            <a:endParaRPr lang="en-GB"/>
          </a:p>
          <a:p>
            <a:endParaRPr lang="en-US"/>
          </a:p>
          <a:p>
            <a:r>
              <a:rPr lang="en-US"/>
              <a:t>I think those two options for a slogan meet most of those characteristics. I think it's memorable, they're short and simple and the uniqueness of the slogans makes it different to the competition. There would likely be mixed emotions about the slogan, some people will like them, some people will hate them. Plus, the slogans do not hint to any benefits to our brand. So no, the slogans aren't perfect, but I think they are definitely good enough. Not every business has to tell its customers that it offers a good product, just let them decide.</a:t>
            </a:r>
          </a:p>
          <a:p>
            <a:endParaRPr lang="en-US"/>
          </a:p>
        </p:txBody>
      </p:sp>
      <p:pic>
        <p:nvPicPr>
          <p:cNvPr id="3" name="Picture 3" descr="Text, whiteboard&#10;&#10;Description automatically generated">
            <a:extLst>
              <a:ext uri="{FF2B5EF4-FFF2-40B4-BE49-F238E27FC236}">
                <a16:creationId xmlns:a16="http://schemas.microsoft.com/office/drawing/2014/main" id="{B850DE5C-5169-446A-80D9-619BA84A05B4}"/>
              </a:ext>
            </a:extLst>
          </p:cNvPr>
          <p:cNvPicPr>
            <a:picLocks noChangeAspect="1"/>
          </p:cNvPicPr>
          <p:nvPr/>
        </p:nvPicPr>
        <p:blipFill>
          <a:blip r:embed="rId4"/>
          <a:stretch>
            <a:fillRect/>
          </a:stretch>
        </p:blipFill>
        <p:spPr>
          <a:xfrm>
            <a:off x="9957758" y="176895"/>
            <a:ext cx="1851804" cy="1227722"/>
          </a:xfrm>
          <a:prstGeom prst="rect">
            <a:avLst/>
          </a:prstGeom>
        </p:spPr>
      </p:pic>
    </p:spTree>
    <p:extLst>
      <p:ext uri="{BB962C8B-B14F-4D97-AF65-F5344CB8AC3E}">
        <p14:creationId xmlns:p14="http://schemas.microsoft.com/office/powerpoint/2010/main" val="1652923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Legal Classification</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1416708"/>
            <a:ext cx="1030568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have decided that we want to be a limited company. The main reason for this is to protect ourselves, the owners of the business. It would also protect any shareholders if they are ever present. The business must get registered to become a limited company. If we run into problems with registration and cannot become a limited company, then a partnership is always possible. However, a partnership does not financially protect us like a limited company would. Therefore, a limited company is absolutely the best outcome, we just have to hope that we are successful. </a:t>
            </a:r>
          </a:p>
          <a:p>
            <a:endParaRPr lang="en-GB"/>
          </a:p>
          <a:p>
            <a:r>
              <a:rPr lang="en-GB"/>
              <a:t>As for what type of limited company, a private limited company (LTD) is probably the best solution for us. As said in the book BTEC First Business by </a:t>
            </a:r>
            <a:r>
              <a:rPr lang="en-GB">
                <a:ea typeface="+mn-lt"/>
                <a:cs typeface="+mn-lt"/>
              </a:rPr>
              <a:t>Charlotte Bagley, Andrew Deans and Louise Stubbs, "A private limited company is often owned by friends and family". As a group of friends setting up a business together, a private limited company sounds like the best option for us. The disadvantages of an LTD is that financial accounts have to be released to the public and kept up to date and well maintained and "They can be expensive to set up compared with a sole trader or partnership". The book also goes on to discuss public limited companies, whereby shares can be sold to the public. As much as that could supply good funding, we would be losing our control of the business the more we sell shares. Additionally, public limited companies are "expensive to set up as the legal side is very complicated". </a:t>
            </a:r>
          </a:p>
          <a:p>
            <a:endParaRPr lang="en-US"/>
          </a:p>
        </p:txBody>
      </p:sp>
      <p:pic>
        <p:nvPicPr>
          <p:cNvPr id="3" name="Picture 3" descr="Text, whiteboard&#10;&#10;Description automatically generated">
            <a:extLst>
              <a:ext uri="{FF2B5EF4-FFF2-40B4-BE49-F238E27FC236}">
                <a16:creationId xmlns:a16="http://schemas.microsoft.com/office/drawing/2014/main" id="{B850DE5C-5169-446A-80D9-619BA84A05B4}"/>
              </a:ext>
            </a:extLst>
          </p:cNvPr>
          <p:cNvPicPr>
            <a:picLocks noChangeAspect="1"/>
          </p:cNvPicPr>
          <p:nvPr/>
        </p:nvPicPr>
        <p:blipFill>
          <a:blip r:embed="rId3"/>
          <a:stretch>
            <a:fillRect/>
          </a:stretch>
        </p:blipFill>
        <p:spPr>
          <a:xfrm>
            <a:off x="9957758" y="176895"/>
            <a:ext cx="1851804" cy="1227722"/>
          </a:xfrm>
          <a:prstGeom prst="rect">
            <a:avLst/>
          </a:prstGeom>
        </p:spPr>
      </p:pic>
    </p:spTree>
    <p:extLst>
      <p:ext uri="{BB962C8B-B14F-4D97-AF65-F5344CB8AC3E}">
        <p14:creationId xmlns:p14="http://schemas.microsoft.com/office/powerpoint/2010/main" val="55496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a:xfrm>
            <a:off x="1587710" y="455362"/>
            <a:ext cx="8365256" cy="1550419"/>
          </a:xfrm>
        </p:spPr>
        <p:txBody>
          <a:bodyPr/>
          <a:lstStyle/>
          <a:p>
            <a:r>
              <a:rPr lang="en-US"/>
              <a:t>Business – Mission Statement and Objectives</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2063689"/>
            <a:ext cx="1030568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Mission statement:</a:t>
            </a:r>
            <a:endParaRPr lang="en-US"/>
          </a:p>
          <a:p>
            <a:r>
              <a:rPr lang="en-GB"/>
              <a:t>Our mission is to supply quality goods to our customers, which consists of anybody that wants a high-end desk. Our goal is to become the Welsh people's choice in desk PCs. We want to fill a niche; we want to make great desk designs with quality materials. </a:t>
            </a:r>
          </a:p>
          <a:p>
            <a:endParaRPr lang="en-GB"/>
          </a:p>
          <a:p>
            <a:r>
              <a:rPr lang="en-GB"/>
              <a:t>Objectives:</a:t>
            </a:r>
          </a:p>
          <a:p>
            <a:pPr marL="285750" indent="-285750">
              <a:buFont typeface="Arial"/>
              <a:buChar char="•"/>
            </a:pPr>
            <a:r>
              <a:rPr lang="en-GB"/>
              <a:t>To sell our first twenty desks, potentially in the first year of operation. </a:t>
            </a:r>
          </a:p>
          <a:p>
            <a:pPr marL="285750" indent="-285750">
              <a:buFont typeface="Arial"/>
              <a:buChar char="•"/>
            </a:pPr>
            <a:r>
              <a:rPr lang="en-GB"/>
              <a:t>To develop a good reputation amongst customers and potential customers.</a:t>
            </a:r>
          </a:p>
          <a:p>
            <a:pPr marL="285750" indent="-285750">
              <a:buFont typeface="Arial"/>
              <a:buChar char="•"/>
            </a:pPr>
            <a:r>
              <a:rPr lang="en-GB"/>
              <a:t>To become a business which can hold its own, make enough revenue to survive and support the people within the business.</a:t>
            </a:r>
          </a:p>
          <a:p>
            <a:endParaRPr lang="en-US"/>
          </a:p>
        </p:txBody>
      </p:sp>
      <p:pic>
        <p:nvPicPr>
          <p:cNvPr id="3" name="Picture 3" descr="Text, whiteboard&#10;&#10;Description automatically generated">
            <a:extLst>
              <a:ext uri="{FF2B5EF4-FFF2-40B4-BE49-F238E27FC236}">
                <a16:creationId xmlns:a16="http://schemas.microsoft.com/office/drawing/2014/main" id="{B850DE5C-5169-446A-80D9-619BA84A05B4}"/>
              </a:ext>
            </a:extLst>
          </p:cNvPr>
          <p:cNvPicPr>
            <a:picLocks noChangeAspect="1"/>
          </p:cNvPicPr>
          <p:nvPr/>
        </p:nvPicPr>
        <p:blipFill>
          <a:blip r:embed="rId3"/>
          <a:stretch>
            <a:fillRect/>
          </a:stretch>
        </p:blipFill>
        <p:spPr>
          <a:xfrm>
            <a:off x="9957758" y="176895"/>
            <a:ext cx="1851804" cy="1227722"/>
          </a:xfrm>
          <a:prstGeom prst="rect">
            <a:avLst/>
          </a:prstGeom>
        </p:spPr>
      </p:pic>
    </p:spTree>
    <p:extLst>
      <p:ext uri="{BB962C8B-B14F-4D97-AF65-F5344CB8AC3E}">
        <p14:creationId xmlns:p14="http://schemas.microsoft.com/office/powerpoint/2010/main" val="2983349344"/>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TotalTime>
  <Words>1316</Words>
  <Application>Microsoft Office PowerPoint</Application>
  <PresentationFormat>Widescreen</PresentationFormat>
  <Paragraphs>102</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Neue Haas Grotesk Text Pro</vt:lpstr>
      <vt:lpstr>InterweaveVTI</vt:lpstr>
      <vt:lpstr>PC IN DA DESK</vt:lpstr>
      <vt:lpstr>Rhys</vt:lpstr>
      <vt:lpstr>Business </vt:lpstr>
      <vt:lpstr>Business – Trading Name</vt:lpstr>
      <vt:lpstr>Business – Logo</vt:lpstr>
      <vt:lpstr>Business – Slogan</vt:lpstr>
      <vt:lpstr>Business – Legal Classification</vt:lpstr>
      <vt:lpstr>Business – Mission Statement and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4</cp:revision>
  <dcterms:created xsi:type="dcterms:W3CDTF">2021-12-07T13:26:00Z</dcterms:created>
  <dcterms:modified xsi:type="dcterms:W3CDTF">2022-05-09T10:11:06Z</dcterms:modified>
</cp:coreProperties>
</file>