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66" d="100"/>
          <a:sy n="66" d="100"/>
        </p:scale>
        <p:origin x="1282" y="7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arsova@outlook.com" userId="093d09d0f7921453" providerId="LiveId" clId="{F51C7EE6-5AFD-4CED-B13D-2E2C24456BDA}"/>
    <pc:docChg chg="custSel addSld modSld sldOrd">
      <pc:chgData name="elizabetarsova@outlook.com" userId="093d09d0f7921453" providerId="LiveId" clId="{F51C7EE6-5AFD-4CED-B13D-2E2C24456BDA}" dt="2022-12-01T01:48:05.558" v="58" actId="27636"/>
      <pc:docMkLst>
        <pc:docMk/>
      </pc:docMkLst>
      <pc:sldChg chg="ord">
        <pc:chgData name="elizabetarsova@outlook.com" userId="093d09d0f7921453" providerId="LiveId" clId="{F51C7EE6-5AFD-4CED-B13D-2E2C24456BDA}" dt="2022-12-01T01:46:25.514" v="39"/>
        <pc:sldMkLst>
          <pc:docMk/>
          <pc:sldMk cId="3111306694" sldId="259"/>
        </pc:sldMkLst>
      </pc:sldChg>
      <pc:sldChg chg="modSp new mod">
        <pc:chgData name="elizabetarsova@outlook.com" userId="093d09d0f7921453" providerId="LiveId" clId="{F51C7EE6-5AFD-4CED-B13D-2E2C24456BDA}" dt="2022-12-01T01:48:05.558" v="58" actId="27636"/>
        <pc:sldMkLst>
          <pc:docMk/>
          <pc:sldMk cId="188017204" sldId="264"/>
        </pc:sldMkLst>
        <pc:spChg chg="mod">
          <ac:chgData name="elizabetarsova@outlook.com" userId="093d09d0f7921453" providerId="LiveId" clId="{F51C7EE6-5AFD-4CED-B13D-2E2C24456BDA}" dt="2022-12-01T01:44:37.931" v="26" actId="20577"/>
          <ac:spMkLst>
            <pc:docMk/>
            <pc:sldMk cId="188017204" sldId="264"/>
            <ac:spMk id="2" creationId="{5035798A-3AD5-2896-A3CE-386165B0F7C7}"/>
          </ac:spMkLst>
        </pc:spChg>
        <pc:spChg chg="mod">
          <ac:chgData name="elizabetarsova@outlook.com" userId="093d09d0f7921453" providerId="LiveId" clId="{F51C7EE6-5AFD-4CED-B13D-2E2C24456BDA}" dt="2022-12-01T01:48:05.558" v="58" actId="27636"/>
          <ac:spMkLst>
            <pc:docMk/>
            <pc:sldMk cId="188017204" sldId="264"/>
            <ac:spMk id="3" creationId="{AF8F8D75-E722-0E9B-4C08-52A501F3503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5110126-0EFE-4999-B98C-A01D03DCABB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2913714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110126-0EFE-4999-B98C-A01D03DCABB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1410080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110126-0EFE-4999-B98C-A01D03DCABB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2506285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110126-0EFE-4999-B98C-A01D03DCABB5}"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1995175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5110126-0EFE-4999-B98C-A01D03DCABB5}" type="datetimeFigureOut">
              <a:rPr lang="en-GB" smtClean="0"/>
              <a:t>30/11/2022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3105708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110126-0EFE-4999-B98C-A01D03DCABB5}" type="datetimeFigureOut">
              <a:rPr lang="en-GB" smtClean="0"/>
              <a:t>30/11/2022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1037220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110126-0EFE-4999-B98C-A01D03DCABB5}" type="datetimeFigureOut">
              <a:rPr lang="en-GB" smtClean="0"/>
              <a:t>30/11/2022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820740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110126-0EFE-4999-B98C-A01D03DCABB5}"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1009866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5110126-0EFE-4999-B98C-A01D03DCABB5}" type="datetimeFigureOut">
              <a:rPr lang="en-GB" smtClean="0"/>
              <a:t>30/11/2022</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1583928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110126-0EFE-4999-B98C-A01D03DCABB5}"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1904095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15110126-0EFE-4999-B98C-A01D03DCABB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36623492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15110126-0EFE-4999-B98C-A01D03DCABB5}" type="datetimeFigureOut">
              <a:rPr lang="en-GB" smtClean="0"/>
              <a:t>30/11/2022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3771945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110126-0EFE-4999-B98C-A01D03DCABB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40659314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110126-0EFE-4999-B98C-A01D03DCABB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33144631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32493-F5C1-7A06-3CA4-97EAC97A62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6E2B422-A131-B630-037C-FE02022E2F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D85C60-0102-82A3-03DE-198316903C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479A89-D1D6-D5AA-F9D0-4511BD18B014}"/>
              </a:ext>
            </a:extLst>
          </p:cNvPr>
          <p:cNvSpPr>
            <a:spLocks noGrp="1"/>
          </p:cNvSpPr>
          <p:nvPr>
            <p:ph type="dt" sz="half" idx="10"/>
          </p:nvPr>
        </p:nvSpPr>
        <p:spPr/>
        <p:txBody>
          <a:bodyPr/>
          <a:lstStyle/>
          <a:p>
            <a:fld id="{15110126-0EFE-4999-B98C-A01D03DCABB5}" type="datetimeFigureOut">
              <a:rPr lang="en-GB" smtClean="0"/>
              <a:t>30/11/2022</a:t>
            </a:fld>
            <a:endParaRPr lang="en-GB"/>
          </a:p>
        </p:txBody>
      </p:sp>
      <p:sp>
        <p:nvSpPr>
          <p:cNvPr id="6" name="Footer Placeholder 5">
            <a:extLst>
              <a:ext uri="{FF2B5EF4-FFF2-40B4-BE49-F238E27FC236}">
                <a16:creationId xmlns:a16="http://schemas.microsoft.com/office/drawing/2014/main" id="{DC6BF415-9471-B609-91F0-C998FC6EBA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15A44D-A203-1D8C-3996-D374000084DA}"/>
              </a:ext>
            </a:extLst>
          </p:cNvPr>
          <p:cNvSpPr>
            <a:spLocks noGrp="1"/>
          </p:cNvSpPr>
          <p:nvPr>
            <p:ph type="sldNum" sz="quarter" idx="12"/>
          </p:nvPr>
        </p:nvSpPr>
        <p:spPr/>
        <p:txBody>
          <a:bodyPr/>
          <a:lstStyle/>
          <a:p>
            <a:fld id="{C52698B2-B6CB-4110-A375-82CA29005612}" type="slidenum">
              <a:rPr lang="en-GB" smtClean="0"/>
              <a:t>‹#›</a:t>
            </a:fld>
            <a:endParaRPr lang="en-GB"/>
          </a:p>
        </p:txBody>
      </p:sp>
    </p:spTree>
    <p:extLst>
      <p:ext uri="{BB962C8B-B14F-4D97-AF65-F5344CB8AC3E}">
        <p14:creationId xmlns:p14="http://schemas.microsoft.com/office/powerpoint/2010/main" val="2786556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15110126-0EFE-4999-B98C-A01D03DCABB5}" type="datetimeFigureOut">
              <a:rPr lang="en-GB" smtClean="0"/>
              <a:t>30/11/2022</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C52698B2-B6CB-4110-A375-82CA29005612}" type="slidenum">
              <a:rPr lang="en-GB" smtClean="0"/>
              <a:t>‹#›</a:t>
            </a:fld>
            <a:endParaRPr lang="en-GB"/>
          </a:p>
        </p:txBody>
      </p:sp>
    </p:spTree>
    <p:extLst>
      <p:ext uri="{BB962C8B-B14F-4D97-AF65-F5344CB8AC3E}">
        <p14:creationId xmlns:p14="http://schemas.microsoft.com/office/powerpoint/2010/main" val="56145605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www.proquest.com/indexinglinkhandler/sng/author/Hye-Hyun+Yoon/$N?accountid=130472" TargetMode="External"/><Relationship Id="rId2" Type="http://schemas.openxmlformats.org/officeDocument/2006/relationships/hyperlink" Target="https://www.proquest.com/indexinglinkhandler/sng/author/Hyo-Sun,+Jung/$N?accountid=130472" TargetMode="External"/><Relationship Id="rId1" Type="http://schemas.openxmlformats.org/officeDocument/2006/relationships/slideLayout" Target="../slideLayouts/slideLayout8.xml"/><Relationship Id="rId6" Type="http://schemas.openxmlformats.org/officeDocument/2006/relationships/image" Target="../media/image6.png"/><Relationship Id="rId5" Type="http://schemas.openxmlformats.org/officeDocument/2006/relationships/hyperlink" Target="https://www.proquest.com/indexingvolumeissuelinkhandler/2032327/Sustainability/02021Y01Y01$232021$3b++Vol.+13+$2816$29/13/16?accountid=130472" TargetMode="External"/><Relationship Id="rId4" Type="http://schemas.openxmlformats.org/officeDocument/2006/relationships/hyperlink" Target="https://www.proquest.com/pubidlinkhandler/sng/pubtitle/Sustainability/$N/2032327/DocView/2582955458/fulltextwithgraphics/45167A90EEE841F3PQ/1?accountid=130472"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roquest.com/indexinglinkhandler/sng/author/Hye-Hyun+Yoon/$N?accountid=130472" TargetMode="External"/><Relationship Id="rId2" Type="http://schemas.openxmlformats.org/officeDocument/2006/relationships/hyperlink" Target="https://www.proquest.com/indexinglinkhandler/sng/author/Hyo-Sun,+Jung/$N?accountid=130472" TargetMode="External"/><Relationship Id="rId1" Type="http://schemas.openxmlformats.org/officeDocument/2006/relationships/slideLayout" Target="../slideLayouts/slideLayout2.xml"/><Relationship Id="rId5" Type="http://schemas.openxmlformats.org/officeDocument/2006/relationships/hyperlink" Target="https://www.proquest.com/indexingvolumeissuelinkhandler/2032327/Sustainability/02021Y01Y01$232021$3b++Vol.+13+$2816$29/13/16?accountid=130472" TargetMode="External"/><Relationship Id="rId4" Type="http://schemas.openxmlformats.org/officeDocument/2006/relationships/hyperlink" Target="https://www.proquest.com/pubidlinkhandler/sng/pubtitle/Sustainability/$N/2032327/DocView/2582955458/fulltextwithgraphics/45167A90EEE841F3PQ/1?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99445-47D0-FBCD-2820-A204BBC7ECE0}"/>
              </a:ext>
            </a:extLst>
          </p:cNvPr>
          <p:cNvSpPr>
            <a:spLocks noGrp="1"/>
          </p:cNvSpPr>
          <p:nvPr>
            <p:ph type="ctrTitle"/>
          </p:nvPr>
        </p:nvSpPr>
        <p:spPr/>
        <p:txBody>
          <a:bodyPr>
            <a:normAutofit/>
          </a:bodyPr>
          <a:lstStyle/>
          <a:p>
            <a:r>
              <a:rPr lang="en-US" dirty="0"/>
              <a:t>The importance of employee engagement within the hotel industry</a:t>
            </a:r>
            <a:endParaRPr lang="en-GB" dirty="0"/>
          </a:p>
        </p:txBody>
      </p:sp>
      <p:sp>
        <p:nvSpPr>
          <p:cNvPr id="3" name="Subtitle 2">
            <a:extLst>
              <a:ext uri="{FF2B5EF4-FFF2-40B4-BE49-F238E27FC236}">
                <a16:creationId xmlns:a16="http://schemas.microsoft.com/office/drawing/2014/main" id="{A2717DA0-DCA7-06BD-6C43-A073D59495D7}"/>
              </a:ext>
            </a:extLst>
          </p:cNvPr>
          <p:cNvSpPr>
            <a:spLocks noGrp="1"/>
          </p:cNvSpPr>
          <p:nvPr>
            <p:ph type="subTitle" idx="1"/>
          </p:nvPr>
        </p:nvSpPr>
        <p:spPr/>
        <p:txBody>
          <a:bodyPr/>
          <a:lstStyle/>
          <a:p>
            <a:r>
              <a:rPr lang="en-US" dirty="0"/>
              <a:t>Elizabeta Arsova</a:t>
            </a:r>
            <a:endParaRPr lang="en-GB" dirty="0"/>
          </a:p>
        </p:txBody>
      </p:sp>
    </p:spTree>
    <p:extLst>
      <p:ext uri="{BB962C8B-B14F-4D97-AF65-F5344CB8AC3E}">
        <p14:creationId xmlns:p14="http://schemas.microsoft.com/office/powerpoint/2010/main" val="1383343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42F00-FD35-2675-6423-3619A30B49EC}"/>
              </a:ext>
            </a:extLst>
          </p:cNvPr>
          <p:cNvSpPr>
            <a:spLocks noGrp="1"/>
          </p:cNvSpPr>
          <p:nvPr>
            <p:ph type="title"/>
          </p:nvPr>
        </p:nvSpPr>
        <p:spPr/>
        <p:txBody>
          <a:bodyPr/>
          <a:lstStyle/>
          <a:p>
            <a:r>
              <a:rPr lang="en-US" dirty="0"/>
              <a:t>Employee engagement and Zinger’s model</a:t>
            </a:r>
            <a:endParaRPr lang="en-GB" dirty="0"/>
          </a:p>
        </p:txBody>
      </p:sp>
      <p:pic>
        <p:nvPicPr>
          <p:cNvPr id="6" name="Picture Placeholder 5">
            <a:extLst>
              <a:ext uri="{FF2B5EF4-FFF2-40B4-BE49-F238E27FC236}">
                <a16:creationId xmlns:a16="http://schemas.microsoft.com/office/drawing/2014/main" id="{8D5DF093-D7C5-8B45-8F5D-F52A18B1FE66}"/>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3745" b="3745"/>
          <a:stretch>
            <a:fillRect/>
          </a:stretch>
        </p:blipFill>
        <p:spPr/>
      </p:pic>
      <p:sp>
        <p:nvSpPr>
          <p:cNvPr id="4" name="Text Placeholder 3">
            <a:extLst>
              <a:ext uri="{FF2B5EF4-FFF2-40B4-BE49-F238E27FC236}">
                <a16:creationId xmlns:a16="http://schemas.microsoft.com/office/drawing/2014/main" id="{B1FAAA82-04E4-7469-FEE2-8BEB7AB59CD6}"/>
              </a:ext>
            </a:extLst>
          </p:cNvPr>
          <p:cNvSpPr>
            <a:spLocks noGrp="1"/>
          </p:cNvSpPr>
          <p:nvPr>
            <p:ph type="body" sz="half" idx="2"/>
          </p:nvPr>
        </p:nvSpPr>
        <p:spPr/>
        <p:txBody>
          <a:bodyPr>
            <a:normAutofit fontScale="85000" lnSpcReduction="10000"/>
          </a:bodyPr>
          <a:lstStyle/>
          <a:p>
            <a:r>
              <a:rPr lang="en-US" dirty="0"/>
              <a:t>Understanding and describing the nature of the interaction between a business and its employees, both qualitatively and numerically, is employee engagement.</a:t>
            </a:r>
          </a:p>
          <a:p>
            <a:r>
              <a:rPr lang="en-GB" dirty="0"/>
              <a:t>David Zinger’s employee engagement model is made in a pyramid structure, and it specifically follows the importance of employee engagement.</a:t>
            </a:r>
          </a:p>
          <a:p>
            <a:endParaRPr lang="en-GB" dirty="0"/>
          </a:p>
          <a:p>
            <a:r>
              <a:rPr lang="en-GB" dirty="0"/>
              <a:t>Liston, K (2021) Employee Engagement, Available at: contactmonkey.com </a:t>
            </a:r>
          </a:p>
          <a:p>
            <a:r>
              <a:rPr lang="en-GB" dirty="0"/>
              <a:t>(Accessed: 01/12/2022)</a:t>
            </a:r>
          </a:p>
          <a:p>
            <a:endParaRPr lang="en-US" dirty="0"/>
          </a:p>
          <a:p>
            <a:r>
              <a:rPr lang="en-US" dirty="0"/>
              <a:t>  Phin. (2017). Employee Engagement. linkedin.com.</a:t>
            </a:r>
          </a:p>
          <a:p>
            <a:endParaRPr lang="en-US" dirty="0"/>
          </a:p>
        </p:txBody>
      </p:sp>
    </p:spTree>
    <p:extLst>
      <p:ext uri="{BB962C8B-B14F-4D97-AF65-F5344CB8AC3E}">
        <p14:creationId xmlns:p14="http://schemas.microsoft.com/office/powerpoint/2010/main" val="367461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C2345-305B-2CDD-567B-A70A47898F14}"/>
              </a:ext>
            </a:extLst>
          </p:cNvPr>
          <p:cNvSpPr>
            <a:spLocks noGrp="1"/>
          </p:cNvSpPr>
          <p:nvPr>
            <p:ph type="title"/>
          </p:nvPr>
        </p:nvSpPr>
        <p:spPr/>
        <p:txBody>
          <a:bodyPr/>
          <a:lstStyle/>
          <a:p>
            <a:r>
              <a:rPr lang="en-US" dirty="0"/>
              <a:t>David Zinger’s Model</a:t>
            </a:r>
            <a:endParaRPr lang="en-GB" dirty="0"/>
          </a:p>
        </p:txBody>
      </p:sp>
      <p:sp>
        <p:nvSpPr>
          <p:cNvPr id="3" name="Content Placeholder 2">
            <a:extLst>
              <a:ext uri="{FF2B5EF4-FFF2-40B4-BE49-F238E27FC236}">
                <a16:creationId xmlns:a16="http://schemas.microsoft.com/office/drawing/2014/main" id="{ACE950A5-43A4-5890-D6F7-9E621377AFA9}"/>
              </a:ext>
            </a:extLst>
          </p:cNvPr>
          <p:cNvSpPr>
            <a:spLocks noGrp="1"/>
          </p:cNvSpPr>
          <p:nvPr>
            <p:ph idx="1"/>
          </p:nvPr>
        </p:nvSpPr>
        <p:spPr/>
        <p:txBody>
          <a:bodyPr>
            <a:normAutofit fontScale="77500" lnSpcReduction="20000"/>
          </a:bodyPr>
          <a:lstStyle/>
          <a:p>
            <a:pPr marL="0" indent="0">
              <a:buNone/>
            </a:pPr>
            <a:r>
              <a:rPr lang="en-US" dirty="0"/>
              <a:t>Zinger’s model focuses on explaining why employee engagement is crucial. Each of the models' “blocks” is steps managers should take to involve engagement in the workplace.</a:t>
            </a:r>
          </a:p>
          <a:p>
            <a:pPr marL="0" indent="0">
              <a:buNone/>
            </a:pPr>
            <a:r>
              <a:rPr lang="en-US" dirty="0"/>
              <a:t>Bottom row: Necessities </a:t>
            </a:r>
          </a:p>
          <a:p>
            <a:pPr marL="0" indent="0">
              <a:buNone/>
            </a:pPr>
            <a:r>
              <a:rPr lang="en-US" dirty="0"/>
              <a:t>Second row: Uniting the company</a:t>
            </a:r>
          </a:p>
          <a:p>
            <a:pPr marL="0" indent="0">
              <a:buNone/>
            </a:pPr>
            <a:r>
              <a:rPr lang="en-US" dirty="0"/>
              <a:t>Third row: Boosting performance </a:t>
            </a:r>
          </a:p>
          <a:p>
            <a:pPr marL="0" indent="0">
              <a:buNone/>
            </a:pPr>
            <a:r>
              <a:rPr lang="en-US" dirty="0"/>
              <a:t>Top of the pyramid: Achieving results </a:t>
            </a:r>
          </a:p>
          <a:p>
            <a:pPr marL="0" indent="0">
              <a:buNone/>
            </a:pPr>
            <a:endParaRPr lang="en-US" dirty="0"/>
          </a:p>
          <a:p>
            <a:pPr marL="0" indent="0">
              <a:buNone/>
            </a:pPr>
            <a:r>
              <a:rPr lang="en-US" dirty="0"/>
              <a:t>Emma Bridger</a:t>
            </a:r>
          </a:p>
          <a:p>
            <a:pPr marL="0" indent="0">
              <a:buNone/>
            </a:pPr>
            <a:r>
              <a:rPr lang="en-US" dirty="0"/>
              <a:t>Publication Information:</a:t>
            </a:r>
          </a:p>
          <a:p>
            <a:pPr marL="0" indent="0">
              <a:buNone/>
            </a:pPr>
            <a:r>
              <a:rPr lang="en-US" dirty="0"/>
              <a:t>Ed.: Second edition. London : Kogan Page. 2018</a:t>
            </a:r>
          </a:p>
          <a:p>
            <a:pPr marL="0" indent="0">
              <a:buNone/>
            </a:pPr>
            <a:r>
              <a:rPr lang="en-US" dirty="0"/>
              <a:t>(Accessed:01/12/2022)</a:t>
            </a:r>
          </a:p>
          <a:p>
            <a:pPr marL="0" indent="0">
              <a:buNone/>
            </a:pPr>
            <a:endParaRPr lang="en-US" dirty="0"/>
          </a:p>
          <a:p>
            <a:pPr marL="0" indent="0">
              <a:buNone/>
            </a:pPr>
            <a:r>
              <a:rPr lang="en-US" dirty="0"/>
              <a:t>  </a:t>
            </a:r>
            <a:endParaRPr lang="en-GB" dirty="0"/>
          </a:p>
        </p:txBody>
      </p:sp>
      <p:sp>
        <p:nvSpPr>
          <p:cNvPr id="4" name="Rectangle 1">
            <a:extLst>
              <a:ext uri="{FF2B5EF4-FFF2-40B4-BE49-F238E27FC236}">
                <a16:creationId xmlns:a16="http://schemas.microsoft.com/office/drawing/2014/main" id="{A736E9D2-6752-7B4B-E9EF-F8B7BED7477D}"/>
              </a:ext>
            </a:extLst>
          </p:cNvPr>
          <p:cNvSpPr>
            <a:spLocks noChangeArrowheads="1"/>
          </p:cNvSpPr>
          <p:nvPr/>
        </p:nvSpPr>
        <p:spPr bwMode="auto">
          <a:xfrm>
            <a:off x="0" y="-207749"/>
            <a:ext cx="12192000" cy="415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457200" marR="0" lvl="1" indent="-45720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rgbClr val="595959"/>
              </a:solidFill>
              <a:effectLst/>
              <a:latin typeface="Helvetica"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30223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09BB1-F504-5FE8-0CBF-39EB5F21C90E}"/>
              </a:ext>
            </a:extLst>
          </p:cNvPr>
          <p:cNvSpPr>
            <a:spLocks noGrp="1"/>
          </p:cNvSpPr>
          <p:nvPr>
            <p:ph type="title"/>
          </p:nvPr>
        </p:nvSpPr>
        <p:spPr/>
        <p:txBody>
          <a:bodyPr/>
          <a:lstStyle/>
          <a:p>
            <a:r>
              <a:rPr lang="en-US" dirty="0"/>
              <a:t>The necessities </a:t>
            </a:r>
            <a:endParaRPr lang="en-GB" dirty="0"/>
          </a:p>
        </p:txBody>
      </p:sp>
      <p:sp>
        <p:nvSpPr>
          <p:cNvPr id="4" name="Text Placeholder 3">
            <a:extLst>
              <a:ext uri="{FF2B5EF4-FFF2-40B4-BE49-F238E27FC236}">
                <a16:creationId xmlns:a16="http://schemas.microsoft.com/office/drawing/2014/main" id="{F95C02D8-0EC1-F321-38AB-77E5945A16A1}"/>
              </a:ext>
            </a:extLst>
          </p:cNvPr>
          <p:cNvSpPr>
            <a:spLocks noGrp="1"/>
          </p:cNvSpPr>
          <p:nvPr>
            <p:ph type="body" sz="half" idx="2"/>
          </p:nvPr>
        </p:nvSpPr>
        <p:spPr/>
        <p:txBody>
          <a:bodyPr>
            <a:normAutofit fontScale="92500" lnSpcReduction="10000"/>
          </a:bodyPr>
          <a:lstStyle/>
          <a:p>
            <a:r>
              <a:rPr lang="en-US" dirty="0"/>
              <a:t>The bottom row of this model focuses on essentials that every human needs in order to perform good at work. The key actions surrounding this section are to enhance the well-being of the employee, leverage their strengths and also make meaning. </a:t>
            </a:r>
          </a:p>
          <a:p>
            <a:r>
              <a:rPr lang="en-US" dirty="0"/>
              <a:t>Examples: </a:t>
            </a:r>
          </a:p>
          <a:p>
            <a:r>
              <a:rPr lang="en-US" dirty="0"/>
              <a:t>Enhanced well -being consists of psychological safety. This means not fearing discrimination or harassment. This can be achieved by the managers being respectful and tending to employees vacation time and sick leave.</a:t>
            </a:r>
          </a:p>
          <a:p>
            <a:r>
              <a:rPr lang="en-US" dirty="0"/>
              <a:t>Enliven energy emphasizes on creating a work environment where the employees can bring their energy to work and gain it from work. The managers should check up on employees and their energy levels, as well as see what gives them or barricades them from having energy. </a:t>
            </a:r>
          </a:p>
          <a:p>
            <a:endParaRPr lang="en-US" dirty="0"/>
          </a:p>
          <a:p>
            <a:r>
              <a:rPr lang="en-US" dirty="0"/>
              <a:t>  Carrillo. (2019). The relationship factor in safety leadership : achieving success through employee engagement. Routledge.</a:t>
            </a:r>
          </a:p>
          <a:p>
            <a:endParaRPr lang="en-GB" dirty="0"/>
          </a:p>
        </p:txBody>
      </p:sp>
      <p:pic>
        <p:nvPicPr>
          <p:cNvPr id="10" name="Picture Placeholder 9">
            <a:extLst>
              <a:ext uri="{FF2B5EF4-FFF2-40B4-BE49-F238E27FC236}">
                <a16:creationId xmlns:a16="http://schemas.microsoft.com/office/drawing/2014/main" id="{C95D7219-6531-5734-A023-0E50B7656923}"/>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0398" r="20398"/>
          <a:stretch>
            <a:fillRect/>
          </a:stretch>
        </p:blipFill>
        <p:spPr/>
      </p:pic>
    </p:spTree>
    <p:extLst>
      <p:ext uri="{BB962C8B-B14F-4D97-AF65-F5344CB8AC3E}">
        <p14:creationId xmlns:p14="http://schemas.microsoft.com/office/powerpoint/2010/main" val="3111306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9B05B-C56D-13E9-7A73-768EF3EECF09}"/>
              </a:ext>
            </a:extLst>
          </p:cNvPr>
          <p:cNvSpPr>
            <a:spLocks noGrp="1"/>
          </p:cNvSpPr>
          <p:nvPr>
            <p:ph type="title"/>
          </p:nvPr>
        </p:nvSpPr>
        <p:spPr/>
        <p:txBody>
          <a:bodyPr/>
          <a:lstStyle/>
          <a:p>
            <a:r>
              <a:rPr lang="en-US" dirty="0"/>
              <a:t>Uniting the Company </a:t>
            </a:r>
            <a:endParaRPr lang="en-GB" dirty="0"/>
          </a:p>
        </p:txBody>
      </p:sp>
      <p:pic>
        <p:nvPicPr>
          <p:cNvPr id="6" name="Picture Placeholder 5">
            <a:extLst>
              <a:ext uri="{FF2B5EF4-FFF2-40B4-BE49-F238E27FC236}">
                <a16:creationId xmlns:a16="http://schemas.microsoft.com/office/drawing/2014/main" id="{B18A1577-E87B-0804-B8B1-6A59AEBB9014}"/>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0363" r="20363"/>
          <a:stretch>
            <a:fillRect/>
          </a:stretch>
        </p:blipFill>
        <p:spPr/>
      </p:pic>
      <p:sp>
        <p:nvSpPr>
          <p:cNvPr id="4" name="Text Placeholder 3">
            <a:extLst>
              <a:ext uri="{FF2B5EF4-FFF2-40B4-BE49-F238E27FC236}">
                <a16:creationId xmlns:a16="http://schemas.microsoft.com/office/drawing/2014/main" id="{976D8481-8A2D-6571-E918-048ECB176EFA}"/>
              </a:ext>
            </a:extLst>
          </p:cNvPr>
          <p:cNvSpPr>
            <a:spLocks noGrp="1"/>
          </p:cNvSpPr>
          <p:nvPr>
            <p:ph type="body" sz="half" idx="2"/>
          </p:nvPr>
        </p:nvSpPr>
        <p:spPr/>
        <p:txBody>
          <a:bodyPr>
            <a:normAutofit fontScale="92500" lnSpcReduction="10000"/>
          </a:bodyPr>
          <a:lstStyle/>
          <a:p>
            <a:r>
              <a:rPr lang="en-US" dirty="0"/>
              <a:t>Uniting the company builds onto the essentials when it comes to employee engagement as it follows relationships, foster recognition and master moments. </a:t>
            </a:r>
          </a:p>
          <a:p>
            <a:r>
              <a:rPr lang="en-US" dirty="0"/>
              <a:t>Examples: </a:t>
            </a:r>
          </a:p>
          <a:p>
            <a:r>
              <a:rPr lang="en-US" dirty="0"/>
              <a:t>Leaders need to engage their employees into team building exercises, whether it is physical or virtual, this will strengthen relationship and create engagement. </a:t>
            </a:r>
          </a:p>
          <a:p>
            <a:r>
              <a:rPr lang="en-US" dirty="0"/>
              <a:t>To foster recognition is to contribute to both employee and manager positive recognition ideas to keep employee engagement high. </a:t>
            </a:r>
          </a:p>
          <a:p>
            <a:r>
              <a:rPr lang="en-US" dirty="0"/>
              <a:t>Mater moments focus on an employee's mental health and emotions. Managers ca build up employee engagement by using daily interactions to enhance the connection and understand their challenges. </a:t>
            </a:r>
          </a:p>
          <a:p>
            <a:endParaRPr lang="en-US" dirty="0"/>
          </a:p>
          <a:p>
            <a:r>
              <a:rPr lang="en-US" dirty="0"/>
              <a:t>  Sharma, Singh, V. K., &amp; Chaudhary, N. (2019). Management techniques for employee engagement in contemporary organizations. IGI Global.</a:t>
            </a:r>
          </a:p>
          <a:p>
            <a:endParaRPr lang="en-GB" dirty="0"/>
          </a:p>
        </p:txBody>
      </p:sp>
    </p:spTree>
    <p:extLst>
      <p:ext uri="{BB962C8B-B14F-4D97-AF65-F5344CB8AC3E}">
        <p14:creationId xmlns:p14="http://schemas.microsoft.com/office/powerpoint/2010/main" val="429344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560EA-F04C-63DE-4C6C-12ECF6DA57F3}"/>
              </a:ext>
            </a:extLst>
          </p:cNvPr>
          <p:cNvSpPr>
            <a:spLocks noGrp="1"/>
          </p:cNvSpPr>
          <p:nvPr>
            <p:ph type="title"/>
          </p:nvPr>
        </p:nvSpPr>
        <p:spPr/>
        <p:txBody>
          <a:bodyPr/>
          <a:lstStyle/>
          <a:p>
            <a:r>
              <a:rPr lang="en-US" dirty="0"/>
              <a:t>Boosting performance &amp;</a:t>
            </a:r>
            <a:br>
              <a:rPr lang="en-US" dirty="0"/>
            </a:br>
            <a:r>
              <a:rPr lang="en-US" dirty="0"/>
              <a:t>Achieving goals </a:t>
            </a:r>
            <a:endParaRPr lang="en-GB" dirty="0"/>
          </a:p>
        </p:txBody>
      </p:sp>
      <p:pic>
        <p:nvPicPr>
          <p:cNvPr id="6" name="Picture Placeholder 5">
            <a:extLst>
              <a:ext uri="{FF2B5EF4-FFF2-40B4-BE49-F238E27FC236}">
                <a16:creationId xmlns:a16="http://schemas.microsoft.com/office/drawing/2014/main" id="{F848916D-19FA-A154-A501-F9CDEB7A7ECE}"/>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007" r="25007"/>
          <a:stretch>
            <a:fillRect/>
          </a:stretch>
        </p:blipFill>
        <p:spPr/>
      </p:pic>
      <p:sp>
        <p:nvSpPr>
          <p:cNvPr id="4" name="Text Placeholder 3">
            <a:extLst>
              <a:ext uri="{FF2B5EF4-FFF2-40B4-BE49-F238E27FC236}">
                <a16:creationId xmlns:a16="http://schemas.microsoft.com/office/drawing/2014/main" id="{C22E0EB0-EA67-F981-35F6-D6A3514A01BB}"/>
              </a:ext>
            </a:extLst>
          </p:cNvPr>
          <p:cNvSpPr>
            <a:spLocks noGrp="1"/>
          </p:cNvSpPr>
          <p:nvPr>
            <p:ph type="body" sz="half" idx="2"/>
          </p:nvPr>
        </p:nvSpPr>
        <p:spPr/>
        <p:txBody>
          <a:bodyPr>
            <a:normAutofit fontScale="92500"/>
          </a:bodyPr>
          <a:lstStyle/>
          <a:p>
            <a:r>
              <a:rPr lang="en-US" dirty="0"/>
              <a:t>With all the rest of the blocks comes boosting performance and ultimately achieving goals. Boosting performance includes of maximizing performance and mark progress, two key actions needed in order to come to the final block of achieving goals.</a:t>
            </a:r>
          </a:p>
          <a:p>
            <a:r>
              <a:rPr lang="en-US" dirty="0"/>
              <a:t>Examples: </a:t>
            </a:r>
          </a:p>
          <a:p>
            <a:r>
              <a:rPr lang="en-US" dirty="0"/>
              <a:t>Maximizing performance revolves around providing employees with a positive and clear reasoning behind their objectives and goals.</a:t>
            </a:r>
          </a:p>
          <a:p>
            <a:r>
              <a:rPr lang="en-US" dirty="0"/>
              <a:t>Mark progress can be a useful tool as employees like recognition and success, so a hotel must have a tracking system and good communication for progress. </a:t>
            </a:r>
          </a:p>
          <a:p>
            <a:r>
              <a:rPr lang="en-US" dirty="0"/>
              <a:t>When all of this is applied, hotels will have good employee engagement and they will be profitable as well as satisfied with their employees. </a:t>
            </a:r>
            <a:endParaRPr lang="en-GB" dirty="0"/>
          </a:p>
          <a:p>
            <a:r>
              <a:rPr lang="en-GB" dirty="0"/>
              <a:t>  Phin. (2021). Performance Management: Employee Engagement. linkedin.com.</a:t>
            </a:r>
          </a:p>
          <a:p>
            <a:endParaRPr lang="en-GB" dirty="0"/>
          </a:p>
        </p:txBody>
      </p:sp>
    </p:spTree>
    <p:extLst>
      <p:ext uri="{BB962C8B-B14F-4D97-AF65-F5344CB8AC3E}">
        <p14:creationId xmlns:p14="http://schemas.microsoft.com/office/powerpoint/2010/main" val="3681960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CAF2-7F3E-9E8E-1B2C-0A44503149FF}"/>
              </a:ext>
            </a:extLst>
          </p:cNvPr>
          <p:cNvSpPr>
            <a:spLocks noGrp="1"/>
          </p:cNvSpPr>
          <p:nvPr>
            <p:ph type="title"/>
          </p:nvPr>
        </p:nvSpPr>
        <p:spPr/>
        <p:txBody>
          <a:bodyPr/>
          <a:lstStyle/>
          <a:p>
            <a:r>
              <a:rPr lang="en-US" dirty="0"/>
              <a:t>Why employee engagement is essential </a:t>
            </a:r>
            <a:endParaRPr lang="en-GB" dirty="0"/>
          </a:p>
        </p:txBody>
      </p:sp>
      <p:sp>
        <p:nvSpPr>
          <p:cNvPr id="4" name="Text Placeholder 3">
            <a:extLst>
              <a:ext uri="{FF2B5EF4-FFF2-40B4-BE49-F238E27FC236}">
                <a16:creationId xmlns:a16="http://schemas.microsoft.com/office/drawing/2014/main" id="{35461FA0-203A-07DF-6464-F6062A280197}"/>
              </a:ext>
            </a:extLst>
          </p:cNvPr>
          <p:cNvSpPr>
            <a:spLocks noGrp="1"/>
          </p:cNvSpPr>
          <p:nvPr>
            <p:ph type="body" sz="half" idx="2"/>
          </p:nvPr>
        </p:nvSpPr>
        <p:spPr/>
        <p:txBody>
          <a:bodyPr>
            <a:normAutofit fontScale="62500" lnSpcReduction="20000"/>
          </a:bodyPr>
          <a:lstStyle/>
          <a:p>
            <a:r>
              <a:rPr lang="en-US" dirty="0"/>
              <a:t>Working in a hotel is stressful and time managing, and it can feel worse if there is no support from managers or other staff members. This is why employee engagement is essential, it makes people motivated to know they're all working together towards something, and hotels need to encourage this as this will result in happier and more productive employees which then can turn into greater profits for the business. </a:t>
            </a:r>
          </a:p>
          <a:p>
            <a:r>
              <a:rPr lang="en-US" dirty="0"/>
              <a:t>There has been many surveys where employees and customers  from different hotels have been interviewed on their engagement, from the likes of Premier Inn to big hotels such as Marriot, and statistic show that the fancier the hotel is, the more employees feel less engaged as it is a big team of staff, so they tend to feel more like a number than a person, whether as hotels such as Premier Inn tend to form a ‘family’ within their work, meaning they help and support each other more which leads them to willingly engage more than bigger hotels such as Marriott. </a:t>
            </a:r>
          </a:p>
          <a:p>
            <a:pPr algn="l"/>
            <a:r>
              <a:rPr lang="en-GB" b="0" i="0" u="none" strike="noStrike" dirty="0">
                <a:solidFill>
                  <a:srgbClr val="2A5DB0"/>
                </a:solidFill>
                <a:effectLst/>
                <a:latin typeface="Roboto" panose="02000000000000000000" pitchFamily="2" charset="0"/>
                <a:hlinkClick r:id="rId2" tooltip="Click to search for more items by this author"/>
              </a:rPr>
              <a:t>Hyo-Sun, Jung</a:t>
            </a:r>
            <a:r>
              <a:rPr lang="en-GB" b="0" i="0" dirty="0">
                <a:solidFill>
                  <a:srgbClr val="555555"/>
                </a:solidFill>
                <a:effectLst/>
                <a:latin typeface="Roboto" panose="02000000000000000000" pitchFamily="2" charset="0"/>
              </a:rPr>
              <a:t>; </a:t>
            </a:r>
            <a:r>
              <a:rPr lang="en-GB" b="0" i="0" u="none" strike="noStrike" dirty="0">
                <a:solidFill>
                  <a:srgbClr val="2A5DB0"/>
                </a:solidFill>
                <a:effectLst/>
                <a:latin typeface="Roboto" panose="02000000000000000000" pitchFamily="2" charset="0"/>
                <a:hlinkClick r:id="rId3" tooltip="Click to search for more items by this author"/>
              </a:rPr>
              <a:t>Hye-Hyun Yoon</a:t>
            </a:r>
            <a:r>
              <a:rPr lang="en-GB" b="0" i="0" dirty="0">
                <a:solidFill>
                  <a:srgbClr val="555555"/>
                </a:solidFill>
                <a:effectLst/>
                <a:latin typeface="Roboto" panose="02000000000000000000" pitchFamily="2" charset="0"/>
              </a:rPr>
              <a:t>. </a:t>
            </a:r>
          </a:p>
          <a:p>
            <a:r>
              <a:rPr lang="en-GB" b="1" i="0" u="none" strike="noStrike" dirty="0">
                <a:solidFill>
                  <a:srgbClr val="2A5DB0"/>
                </a:solidFill>
                <a:effectLst/>
                <a:latin typeface="Roboto" panose="02000000000000000000" pitchFamily="2" charset="0"/>
                <a:hlinkClick r:id="rId4" tooltip="Click to search for more items from this journal"/>
              </a:rPr>
              <a:t>Sustainability</a:t>
            </a:r>
            <a:r>
              <a:rPr lang="en-GB" b="1" i="0" dirty="0">
                <a:solidFill>
                  <a:srgbClr val="555555"/>
                </a:solidFill>
                <a:effectLst/>
                <a:latin typeface="Roboto" panose="02000000000000000000" pitchFamily="2" charset="0"/>
              </a:rPr>
              <a:t>; Basel</a:t>
            </a:r>
            <a:r>
              <a:rPr lang="en-GB" b="0" i="0" u="none" strike="noStrike" dirty="0">
                <a:solidFill>
                  <a:srgbClr val="2A5DB0"/>
                </a:solidFill>
                <a:effectLst/>
                <a:latin typeface="Roboto" panose="02000000000000000000" pitchFamily="2" charset="0"/>
                <a:hlinkClick r:id="rId5" tooltip="Click to search for more items from this issue"/>
              </a:rPr>
              <a:t> Vol. 13, </a:t>
            </a:r>
            <a:r>
              <a:rPr lang="en-GB" b="0" i="0" u="none" strike="noStrike" dirty="0" err="1">
                <a:solidFill>
                  <a:srgbClr val="2A5DB0"/>
                </a:solidFill>
                <a:effectLst/>
                <a:latin typeface="Roboto" panose="02000000000000000000" pitchFamily="2" charset="0"/>
                <a:hlinkClick r:id="rId5" tooltip="Click to search for more items from this issue"/>
              </a:rPr>
              <a:t>Iss</a:t>
            </a:r>
            <a:r>
              <a:rPr lang="en-GB" b="0" i="0" u="none" strike="noStrike" dirty="0">
                <a:solidFill>
                  <a:srgbClr val="2A5DB0"/>
                </a:solidFill>
                <a:effectLst/>
                <a:latin typeface="Roboto" panose="02000000000000000000" pitchFamily="2" charset="0"/>
                <a:hlinkClick r:id="rId5" tooltip="Click to search for more items from this issue"/>
              </a:rPr>
              <a:t>. 16, </a:t>
            </a:r>
            <a:r>
              <a:rPr lang="en-GB" b="0" i="0" dirty="0">
                <a:solidFill>
                  <a:srgbClr val="555555"/>
                </a:solidFill>
                <a:effectLst/>
                <a:latin typeface="Roboto" panose="02000000000000000000" pitchFamily="2" charset="0"/>
              </a:rPr>
              <a:t> (2021): 9143.</a:t>
            </a:r>
          </a:p>
          <a:p>
            <a:r>
              <a:rPr lang="en-GB" dirty="0">
                <a:solidFill>
                  <a:srgbClr val="555555"/>
                </a:solidFill>
                <a:latin typeface="Roboto" panose="02000000000000000000" pitchFamily="2" charset="0"/>
              </a:rPr>
              <a:t>(Accessed: 01/12/2022) </a:t>
            </a:r>
          </a:p>
          <a:p>
            <a:r>
              <a:rPr lang="en-GB" dirty="0">
                <a:solidFill>
                  <a:srgbClr val="555555"/>
                </a:solidFill>
                <a:latin typeface="Roboto" panose="02000000000000000000" pitchFamily="2" charset="0"/>
              </a:rPr>
              <a:t>KARATEPE, O.M., 2012. JOB RESOURCES, WORK ENGAGEMENT, AND HOTEL EMPLOYEE OUTCOMES: A TIME-LAGGED ANALYSIS: ZNANSTVENO-STRUCNI CASOPIS. </a:t>
            </a:r>
            <a:r>
              <a:rPr lang="en-GB" dirty="0" err="1">
                <a:solidFill>
                  <a:srgbClr val="555555"/>
                </a:solidFill>
                <a:latin typeface="Roboto" panose="02000000000000000000" pitchFamily="2" charset="0"/>
              </a:rPr>
              <a:t>Ekonomska</a:t>
            </a:r>
            <a:r>
              <a:rPr lang="en-GB" dirty="0">
                <a:solidFill>
                  <a:srgbClr val="555555"/>
                </a:solidFill>
                <a:latin typeface="Roboto" panose="02000000000000000000" pitchFamily="2" charset="0"/>
              </a:rPr>
              <a:t> </a:t>
            </a:r>
            <a:r>
              <a:rPr lang="en-GB" dirty="0" err="1">
                <a:solidFill>
                  <a:srgbClr val="555555"/>
                </a:solidFill>
                <a:latin typeface="Roboto" panose="02000000000000000000" pitchFamily="2" charset="0"/>
              </a:rPr>
              <a:t>Istrazivanja</a:t>
            </a:r>
            <a:r>
              <a:rPr lang="en-GB" dirty="0">
                <a:solidFill>
                  <a:srgbClr val="555555"/>
                </a:solidFill>
                <a:latin typeface="Roboto" panose="02000000000000000000" pitchFamily="2" charset="0"/>
              </a:rPr>
              <a:t>, 25(3), pp. 644-665.</a:t>
            </a:r>
          </a:p>
          <a:p>
            <a:endParaRPr lang="en-US" dirty="0"/>
          </a:p>
          <a:p>
            <a:endParaRPr lang="en-GB" dirty="0"/>
          </a:p>
        </p:txBody>
      </p:sp>
      <p:pic>
        <p:nvPicPr>
          <p:cNvPr id="10" name="Content Placeholder 9">
            <a:extLst>
              <a:ext uri="{FF2B5EF4-FFF2-40B4-BE49-F238E27FC236}">
                <a16:creationId xmlns:a16="http://schemas.microsoft.com/office/drawing/2014/main" id="{3ED0B66C-B710-543D-4439-5C845CE905D7}"/>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5749097" y="1408438"/>
            <a:ext cx="4465707" cy="3490262"/>
          </a:xfrm>
        </p:spPr>
      </p:pic>
    </p:spTree>
    <p:extLst>
      <p:ext uri="{BB962C8B-B14F-4D97-AF65-F5344CB8AC3E}">
        <p14:creationId xmlns:p14="http://schemas.microsoft.com/office/powerpoint/2010/main" val="2625719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7F538-168F-2FD2-C926-37FBF51258A9}"/>
              </a:ext>
            </a:extLst>
          </p:cNvPr>
          <p:cNvSpPr>
            <a:spLocks noGrp="1"/>
          </p:cNvSpPr>
          <p:nvPr>
            <p:ph type="title"/>
          </p:nvPr>
        </p:nvSpPr>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id="{A56A6443-D789-0FE3-E064-4B5D43423105}"/>
              </a:ext>
            </a:extLst>
          </p:cNvPr>
          <p:cNvSpPr>
            <a:spLocks noGrp="1"/>
          </p:cNvSpPr>
          <p:nvPr>
            <p:ph idx="1"/>
          </p:nvPr>
        </p:nvSpPr>
        <p:spPr/>
        <p:txBody>
          <a:bodyPr>
            <a:normAutofit fontScale="92500" lnSpcReduction="20000"/>
          </a:bodyPr>
          <a:lstStyle/>
          <a:p>
            <a:r>
              <a:rPr lang="en-US" dirty="0"/>
              <a:t>Hotel employee engagement is crucial to a hotels success as it provides the business with a strong and motivated team that can do their job more effectively as a result of being comfortable to speak freely of their challenges within the workplace and their daily lives, as well as the employees can feel more welcomed in their workplace as they will have tools and help needed to ensure they do their job good and efficiently which then in return provides the hotel with good reviews, repeat customers and more importantly more profit and success.</a:t>
            </a:r>
          </a:p>
          <a:p>
            <a:endParaRPr lang="en-US" dirty="0"/>
          </a:p>
          <a:p>
            <a:r>
              <a:rPr lang="en-US" dirty="0"/>
              <a:t>(2022) Premier Inn Employee Engagement. Available at: Comparably.com </a:t>
            </a:r>
          </a:p>
          <a:p>
            <a:pPr marL="0" indent="0">
              <a:buNone/>
            </a:pPr>
            <a:r>
              <a:rPr lang="en-US" dirty="0"/>
              <a:t>(Accessed: 01/12/2022)  </a:t>
            </a:r>
          </a:p>
          <a:p>
            <a:endParaRPr lang="en-US" dirty="0"/>
          </a:p>
          <a:p>
            <a:r>
              <a:rPr lang="en-US" dirty="0"/>
              <a:t>ALTINAY, L., YOU-DE, D., CHANG, J., CHUN-HAN, L., WEN-LONG, Z. and YING-CHAN, L., 2019. How to facilitate hotel employees’ work engagement: The roles of leader-member exchange, role overload and job security. International Journal of Contemporary Hospitality Management, 31(3), pp. 1525-1542.</a:t>
            </a:r>
            <a:endParaRPr lang="en-GB" dirty="0"/>
          </a:p>
        </p:txBody>
      </p:sp>
    </p:spTree>
    <p:extLst>
      <p:ext uri="{BB962C8B-B14F-4D97-AF65-F5344CB8AC3E}">
        <p14:creationId xmlns:p14="http://schemas.microsoft.com/office/powerpoint/2010/main" val="2313632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5798A-3AD5-2896-A3CE-386165B0F7C7}"/>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AF8F8D75-E722-0E9B-4C08-52A501F3503C}"/>
              </a:ext>
            </a:extLst>
          </p:cNvPr>
          <p:cNvSpPr>
            <a:spLocks noGrp="1"/>
          </p:cNvSpPr>
          <p:nvPr>
            <p:ph idx="1"/>
          </p:nvPr>
        </p:nvSpPr>
        <p:spPr>
          <a:xfrm>
            <a:off x="0" y="2199191"/>
            <a:ext cx="11373286" cy="4658810"/>
          </a:xfrm>
        </p:spPr>
        <p:txBody>
          <a:bodyPr>
            <a:normAutofit fontScale="55000" lnSpcReduction="20000"/>
          </a:bodyPr>
          <a:lstStyle/>
          <a:p>
            <a:r>
              <a:rPr lang="en-GB" dirty="0"/>
              <a:t>Liston, K (2021) Employee Engagement, Available at: contactmonkey.com </a:t>
            </a:r>
          </a:p>
          <a:p>
            <a:pPr marL="0" indent="0">
              <a:buNone/>
            </a:pPr>
            <a:r>
              <a:rPr lang="en-GB" dirty="0"/>
              <a:t>(Accessed: 01/12/2022)</a:t>
            </a:r>
            <a:endParaRPr lang="en-US" dirty="0"/>
          </a:p>
          <a:p>
            <a:r>
              <a:rPr lang="en-US" dirty="0"/>
              <a:t>  Phin. (2017). Employee Engagement. linkedin.com.</a:t>
            </a:r>
          </a:p>
          <a:p>
            <a:r>
              <a:rPr lang="en-US" dirty="0"/>
              <a:t> Emma Bridger</a:t>
            </a:r>
          </a:p>
          <a:p>
            <a:pPr marL="0" indent="0">
              <a:buNone/>
            </a:pPr>
            <a:r>
              <a:rPr lang="en-US" dirty="0"/>
              <a:t>Publication Information:</a:t>
            </a:r>
          </a:p>
          <a:p>
            <a:pPr marL="0" indent="0">
              <a:buNone/>
            </a:pPr>
            <a:r>
              <a:rPr lang="en-US" dirty="0"/>
              <a:t>Ed.: Second edition. London : Kogan Page. 2018</a:t>
            </a:r>
          </a:p>
          <a:p>
            <a:pPr marL="0" indent="0">
              <a:buNone/>
            </a:pPr>
            <a:r>
              <a:rPr lang="en-US" dirty="0"/>
              <a:t>(Accessed:01/12/2022)</a:t>
            </a:r>
          </a:p>
          <a:p>
            <a:r>
              <a:rPr lang="en-US" dirty="0"/>
              <a:t>Carrillo. (2019). The relationship factor in safety leadership : achieving success through employee engagement. Routledge</a:t>
            </a:r>
          </a:p>
          <a:p>
            <a:r>
              <a:rPr lang="en-US" dirty="0"/>
              <a:t>Sharma, Singh, V. K., &amp; Chaudhary, N. (2019). Management techniques for employee engagement in contemporary organizations. IGI Global.</a:t>
            </a:r>
          </a:p>
          <a:p>
            <a:r>
              <a:rPr lang="en-GB" dirty="0"/>
              <a:t>Phin. (2021). Performance Management: Employee Engagement. linkedin.com.</a:t>
            </a:r>
          </a:p>
          <a:p>
            <a:endParaRPr lang="en-US" dirty="0"/>
          </a:p>
          <a:p>
            <a:pPr algn="l"/>
            <a:r>
              <a:rPr lang="en-GB" b="0" i="0" u="none" strike="noStrike" dirty="0">
                <a:solidFill>
                  <a:srgbClr val="2A5DB0"/>
                </a:solidFill>
                <a:effectLst/>
                <a:latin typeface="Roboto" panose="02000000000000000000" pitchFamily="2" charset="0"/>
                <a:hlinkClick r:id="rId2" tooltip="Click to search for more items by this author"/>
              </a:rPr>
              <a:t>Hyo-Sun, Jung</a:t>
            </a:r>
            <a:r>
              <a:rPr lang="en-GB" b="0" i="0" dirty="0">
                <a:solidFill>
                  <a:srgbClr val="555555"/>
                </a:solidFill>
                <a:effectLst/>
                <a:latin typeface="Roboto" panose="02000000000000000000" pitchFamily="2" charset="0"/>
              </a:rPr>
              <a:t>; </a:t>
            </a:r>
            <a:r>
              <a:rPr lang="en-GB" b="0" i="0" u="none" strike="noStrike" dirty="0">
                <a:solidFill>
                  <a:srgbClr val="2A5DB0"/>
                </a:solidFill>
                <a:effectLst/>
                <a:latin typeface="Roboto" panose="02000000000000000000" pitchFamily="2" charset="0"/>
                <a:hlinkClick r:id="rId3" tooltip="Click to search for more items by this author"/>
              </a:rPr>
              <a:t>Hye-Hyun Yoon</a:t>
            </a:r>
            <a:r>
              <a:rPr lang="en-GB" b="0" i="0" dirty="0">
                <a:solidFill>
                  <a:srgbClr val="555555"/>
                </a:solidFill>
                <a:effectLst/>
                <a:latin typeface="Roboto" panose="02000000000000000000" pitchFamily="2" charset="0"/>
              </a:rPr>
              <a:t>. </a:t>
            </a:r>
          </a:p>
          <a:p>
            <a:r>
              <a:rPr lang="en-GB" b="1" i="0" u="none" strike="noStrike" dirty="0">
                <a:solidFill>
                  <a:srgbClr val="2A5DB0"/>
                </a:solidFill>
                <a:effectLst/>
                <a:latin typeface="Roboto" panose="02000000000000000000" pitchFamily="2" charset="0"/>
                <a:hlinkClick r:id="rId4" tooltip="Click to search for more items from this journal"/>
              </a:rPr>
              <a:t>Sustainability</a:t>
            </a:r>
            <a:r>
              <a:rPr lang="en-GB" b="1" i="0" dirty="0">
                <a:solidFill>
                  <a:srgbClr val="555555"/>
                </a:solidFill>
                <a:effectLst/>
                <a:latin typeface="Roboto" panose="02000000000000000000" pitchFamily="2" charset="0"/>
              </a:rPr>
              <a:t>; Basel</a:t>
            </a:r>
            <a:r>
              <a:rPr lang="en-GB" b="0" i="0" u="none" strike="noStrike" dirty="0">
                <a:solidFill>
                  <a:srgbClr val="2A5DB0"/>
                </a:solidFill>
                <a:effectLst/>
                <a:latin typeface="Roboto" panose="02000000000000000000" pitchFamily="2" charset="0"/>
                <a:hlinkClick r:id="rId5" tooltip="Click to search for more items from this issue"/>
              </a:rPr>
              <a:t> Vol. 13, </a:t>
            </a:r>
            <a:r>
              <a:rPr lang="en-GB" b="0" i="0" u="none" strike="noStrike" dirty="0" err="1">
                <a:solidFill>
                  <a:srgbClr val="2A5DB0"/>
                </a:solidFill>
                <a:effectLst/>
                <a:latin typeface="Roboto" panose="02000000000000000000" pitchFamily="2" charset="0"/>
                <a:hlinkClick r:id="rId5" tooltip="Click to search for more items from this issue"/>
              </a:rPr>
              <a:t>Iss</a:t>
            </a:r>
            <a:r>
              <a:rPr lang="en-GB" b="0" i="0" u="none" strike="noStrike" dirty="0">
                <a:solidFill>
                  <a:srgbClr val="2A5DB0"/>
                </a:solidFill>
                <a:effectLst/>
                <a:latin typeface="Roboto" panose="02000000000000000000" pitchFamily="2" charset="0"/>
                <a:hlinkClick r:id="rId5" tooltip="Click to search for more items from this issue"/>
              </a:rPr>
              <a:t>. 16, </a:t>
            </a:r>
            <a:r>
              <a:rPr lang="en-GB" b="0" i="0" dirty="0">
                <a:solidFill>
                  <a:srgbClr val="555555"/>
                </a:solidFill>
                <a:effectLst/>
                <a:latin typeface="Roboto" panose="02000000000000000000" pitchFamily="2" charset="0"/>
              </a:rPr>
              <a:t> (2021): 9143.</a:t>
            </a:r>
          </a:p>
          <a:p>
            <a:r>
              <a:rPr lang="en-GB" dirty="0">
                <a:solidFill>
                  <a:srgbClr val="555555"/>
                </a:solidFill>
                <a:latin typeface="Roboto" panose="02000000000000000000" pitchFamily="2" charset="0"/>
              </a:rPr>
              <a:t>(Accessed: 01/12/2022) </a:t>
            </a:r>
          </a:p>
          <a:p>
            <a:r>
              <a:rPr lang="en-GB" dirty="0">
                <a:solidFill>
                  <a:srgbClr val="555555"/>
                </a:solidFill>
                <a:latin typeface="Roboto" panose="02000000000000000000" pitchFamily="2" charset="0"/>
              </a:rPr>
              <a:t>KARATEPE, O.M., 2012. JOB RESOURCES, WORK ENGAGEMENT, AND HOTEL EMPLOYEE OUTCOMES: A TIME-LAGGED ANALYSIS: ZNANSTVENO-STRUCNI CASOPIS. </a:t>
            </a:r>
            <a:r>
              <a:rPr lang="en-GB" dirty="0" err="1">
                <a:solidFill>
                  <a:srgbClr val="555555"/>
                </a:solidFill>
                <a:latin typeface="Roboto" panose="02000000000000000000" pitchFamily="2" charset="0"/>
              </a:rPr>
              <a:t>Ekonomska</a:t>
            </a:r>
            <a:r>
              <a:rPr lang="en-GB" dirty="0">
                <a:solidFill>
                  <a:srgbClr val="555555"/>
                </a:solidFill>
                <a:latin typeface="Roboto" panose="02000000000000000000" pitchFamily="2" charset="0"/>
              </a:rPr>
              <a:t> </a:t>
            </a:r>
            <a:r>
              <a:rPr lang="en-GB" dirty="0" err="1">
                <a:solidFill>
                  <a:srgbClr val="555555"/>
                </a:solidFill>
                <a:latin typeface="Roboto" panose="02000000000000000000" pitchFamily="2" charset="0"/>
              </a:rPr>
              <a:t>Istrazivanja</a:t>
            </a:r>
            <a:r>
              <a:rPr lang="en-GB" dirty="0">
                <a:solidFill>
                  <a:srgbClr val="555555"/>
                </a:solidFill>
                <a:latin typeface="Roboto" panose="02000000000000000000" pitchFamily="2" charset="0"/>
              </a:rPr>
              <a:t>, 25(3), pp. 644-665.</a:t>
            </a:r>
          </a:p>
          <a:p>
            <a:r>
              <a:rPr lang="en-US" dirty="0"/>
              <a:t>(2022) Premier Inn Employee Engagement. Available at: Comparably.com </a:t>
            </a:r>
          </a:p>
          <a:p>
            <a:pPr marL="0" indent="0">
              <a:buNone/>
            </a:pPr>
            <a:r>
              <a:rPr lang="en-US" dirty="0"/>
              <a:t>(Accessed: 01/12/2022)  </a:t>
            </a:r>
          </a:p>
          <a:p>
            <a:r>
              <a:rPr lang="en-US" dirty="0"/>
              <a:t>ALTINAY, L., YOU-DE, D., CHANG, J., CHUN-HAN, L., WEN-LONG, Z. and YING-CHAN, L., 2019. How to facilitate hotel employees’ work engagement: The roles of leader-member exchange, role overload and job security. International Journal of Contemporary Hospitality Management, 31(3), pp. 1525-1542.</a:t>
            </a:r>
            <a:endParaRPr lang="en-GB" dirty="0"/>
          </a:p>
          <a:p>
            <a:endParaRPr lang="en-GB" dirty="0">
              <a:solidFill>
                <a:srgbClr val="555555"/>
              </a:solidFill>
              <a:latin typeface="Roboto" panose="02000000000000000000" pitchFamily="2" charset="0"/>
            </a:endParaRPr>
          </a:p>
          <a:p>
            <a:endParaRPr lang="en-US" dirty="0"/>
          </a:p>
          <a:p>
            <a:endParaRPr lang="en-GB" dirty="0"/>
          </a:p>
        </p:txBody>
      </p:sp>
    </p:spTree>
    <p:extLst>
      <p:ext uri="{BB962C8B-B14F-4D97-AF65-F5344CB8AC3E}">
        <p14:creationId xmlns:p14="http://schemas.microsoft.com/office/powerpoint/2010/main" val="1880172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TM03457503[[fn=Quotable]]</Template>
  <TotalTime>185</TotalTime>
  <Words>1290</Words>
  <Application>Microsoft Office PowerPoint</Application>
  <PresentationFormat>Widescreen</PresentationFormat>
  <Paragraphs>79</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Century Gothic</vt:lpstr>
      <vt:lpstr>Helvetica</vt:lpstr>
      <vt:lpstr>Roboto</vt:lpstr>
      <vt:lpstr>Wingdings 2</vt:lpstr>
      <vt:lpstr>Quotable</vt:lpstr>
      <vt:lpstr>The importance of employee engagement within the hotel industry</vt:lpstr>
      <vt:lpstr>Employee engagement and Zinger’s model</vt:lpstr>
      <vt:lpstr>David Zinger’s Model</vt:lpstr>
      <vt:lpstr>The necessities </vt:lpstr>
      <vt:lpstr>Uniting the Company </vt:lpstr>
      <vt:lpstr>Boosting performance &amp; Achieving goals </vt:lpstr>
      <vt:lpstr>Why employee engagement is essential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employee engagement within the hotel industry</dc:title>
  <dc:creator>elizabetarsova@outlook.com</dc:creator>
  <cp:lastModifiedBy>elizabetarsova@outlook.com</cp:lastModifiedBy>
  <cp:revision>1</cp:revision>
  <dcterms:created xsi:type="dcterms:W3CDTF">2022-11-30T22:42:19Z</dcterms:created>
  <dcterms:modified xsi:type="dcterms:W3CDTF">2022-12-01T01:48:14Z</dcterms:modified>
</cp:coreProperties>
</file>