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794"/>
  </p:normalViewPr>
  <p:slideViewPr>
    <p:cSldViewPr snapToGrid="0">
      <p:cViewPr>
        <p:scale>
          <a:sx n="78" d="100"/>
          <a:sy n="78" d="100"/>
        </p:scale>
        <p:origin x="1856" y="8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11/8/23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about.hyatt.com/content/dam/HyattStories/thrive/HyattEnvironmentalSustainabilityHighlights20192020.pdf" TargetMode="External"/><Relationship Id="rId13" Type="http://schemas.openxmlformats.org/officeDocument/2006/relationships/hyperlink" Target="https://serve360.marriott.com/wp-content/uploads/2020/12/2020-Serve360-Report.pdf" TargetMode="External"/><Relationship Id="rId3" Type="http://schemas.openxmlformats.org/officeDocument/2006/relationships/hyperlink" Target="https://documents.aib.msu.edu/publications/insights/v16n4/v16n4_Article2.pdf" TargetMode="External"/><Relationship Id="rId7" Type="http://schemas.openxmlformats.org/officeDocument/2006/relationships/hyperlink" Target="https://www.highspeedtraining.co.uk/hub/recycling-in-the-hospitality-industry/" TargetMode="External"/><Relationship Id="rId12" Type="http://schemas.openxmlformats.org/officeDocument/2006/relationships/hyperlink" Target="https://www.fao.org/europe/news/detail/New-collaboration-addresses-food-waste-in-the-food-and-hospitality-sector-in-Turkey/en" TargetMode="External"/><Relationship Id="rId2" Type="http://schemas.openxmlformats.org/officeDocument/2006/relationships/hyperlink" Target="https://accorhotelscomms.com/newsletter/luxe/2019/issue_02/spotlight-pdfs/Accor-Planet21.pdf" TargetMode="External"/><Relationship Id="rId16" Type="http://schemas.openxmlformats.org/officeDocument/2006/relationships/hyperlink" Target="https://www.mews.com/en/blog/hotel-waste-management"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2010-to-2015-government-policy-waste-and-recycling/2010-to-2015-government-policy-waste-and-recycling" TargetMode="External"/><Relationship Id="rId11" Type="http://schemas.openxmlformats.org/officeDocument/2006/relationships/hyperlink" Target="https://www.shrm.org/hr-today/trends-and-forecasting/special-reports-and-expert-views/Documents/Performance-Management.pdf" TargetMode="External"/><Relationship Id="rId5" Type="http://schemas.openxmlformats.org/officeDocument/2006/relationships/hyperlink" Target="https://scholarship.depauw.edu/cgi/viewcontent.cgi?article=1104&amp;context=studentresearch" TargetMode="External"/><Relationship Id="rId15" Type="http://schemas.openxmlformats.org/officeDocument/2006/relationships/hyperlink" Target="https://www.unep.org/news-and-stories/story/how-reduce-impacts-single-use-plastic-products" TargetMode="External"/><Relationship Id="rId10" Type="http://schemas.openxmlformats.org/officeDocument/2006/relationships/hyperlink" Target="https://operto.com/eco-friendly-hotel-ideas/" TargetMode="External"/><Relationship Id="rId4" Type="http://schemas.openxmlformats.org/officeDocument/2006/relationships/hyperlink" Target="https://hospitality.arribatec.com/sustainability-tips-hotels/" TargetMode="External"/><Relationship Id="rId9" Type="http://schemas.openxmlformats.org/officeDocument/2006/relationships/hyperlink" Target="https://online.hbs.edu/blog/post/emotional-intelligence-in-leadership" TargetMode="External"/><Relationship Id="rId14" Type="http://schemas.openxmlformats.org/officeDocument/2006/relationships/hyperlink" Target="https://www.ucf.edu/online/hospitality/news/sustainability-in-hospitality-why-it-is-important-and-how-industry-leaders-can-help"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D52FDA2-97E9-99DE-F92C-65E7CA07C7E2}"/>
              </a:ext>
            </a:extLst>
          </p:cNvPr>
          <p:cNvSpPr>
            <a:spLocks noGrp="1"/>
          </p:cNvSpPr>
          <p:nvPr>
            <p:ph type="subTitle" idx="1"/>
          </p:nvPr>
        </p:nvSpPr>
        <p:spPr/>
        <p:txBody>
          <a:bodyPr>
            <a:normAutofit fontScale="85000" lnSpcReduction="20000"/>
          </a:bodyPr>
          <a:lstStyle/>
          <a:p>
            <a:r>
              <a:rPr kumimoji="0" lang="en-GB" altLang="zh-CN" sz="18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Research paper </a:t>
            </a:r>
            <a:br>
              <a:rPr lang="en-GB" altLang="zh-CN" sz="1800" b="1" dirty="0">
                <a:latin typeface="Arial" panose="020B0604020202020204" pitchFamily="34" charset="0"/>
                <a:ea typeface="Calibri" panose="020F0502020204030204" pitchFamily="34" charset="0"/>
                <a:cs typeface="Arial" panose="020B0604020202020204" pitchFamily="34" charset="0"/>
              </a:rPr>
            </a:br>
            <a:r>
              <a:rPr kumimoji="0" lang="en-GB" altLang="zh-CN" sz="18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BMIH 6001</a:t>
            </a:r>
          </a:p>
          <a:p>
            <a:r>
              <a:rPr lang="en-GB" b="1" dirty="0">
                <a:latin typeface="Arial" panose="020B0604020202020204" pitchFamily="34" charset="0"/>
                <a:cs typeface="Arial" panose="020B0604020202020204" pitchFamily="34" charset="0"/>
              </a:rPr>
              <a:t>SOFA BEGUM</a:t>
            </a:r>
          </a:p>
          <a:p>
            <a:r>
              <a:rPr lang="en-GB" b="1" dirty="0">
                <a:latin typeface="Arial" panose="020B0604020202020204" pitchFamily="34" charset="0"/>
                <a:cs typeface="Arial" panose="020B0604020202020204" pitchFamily="34" charset="0"/>
              </a:rPr>
              <a:t>2021259</a:t>
            </a:r>
            <a:endParaRPr lang="en-GB" dirty="0"/>
          </a:p>
        </p:txBody>
      </p:sp>
      <p:sp>
        <p:nvSpPr>
          <p:cNvPr id="4" name="Rectangle 1">
            <a:extLst>
              <a:ext uri="{FF2B5EF4-FFF2-40B4-BE49-F238E27FC236}">
                <a16:creationId xmlns:a16="http://schemas.microsoft.com/office/drawing/2014/main" id="{38D53990-ED29-C7C2-08DE-81ED367C6570}"/>
              </a:ext>
            </a:extLst>
          </p:cNvPr>
          <p:cNvSpPr>
            <a:spLocks noGrp="1" noChangeArrowheads="1"/>
          </p:cNvSpPr>
          <p:nvPr>
            <p:ph type="ctrTitle"/>
          </p:nvPr>
        </p:nvSpPr>
        <p:spPr bwMode="auto">
          <a:xfrm>
            <a:off x="1180183" y="248329"/>
            <a:ext cx="8420704" cy="29238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2400" b="1" i="0" u="none" strike="noStrike" cap="none" normalizeH="0" baseline="0" dirty="0">
                <a:ln>
                  <a:noFill/>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    </a:t>
            </a:r>
            <a:b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GB" altLang="zh-CN" sz="3200" b="1" i="0" u="none" strike="noStrike" cap="none" normalizeH="0" baseline="0" dirty="0">
                <a:ln>
                  <a:noFill/>
                </a:ln>
                <a:solidFill>
                  <a:schemeClr val="accent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Contemporary Themes in the Hotel and Hospitality Sector</a:t>
            </a:r>
            <a:b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a:t>
            </a:r>
            <a:b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WASTE REDUCTION IN THE HOTEL AND HOSPITALOTY SECTOR</a:t>
            </a:r>
            <a:endParaRPr kumimoji="0" lang="en-GB" altLang="zh-CN" sz="4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206399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57E8C-2D3D-7438-C5E5-B9BC76703D57}"/>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9E0F4E0-A29E-078E-48AD-2B8F4D3885DD}"/>
              </a:ext>
            </a:extLst>
          </p:cNvPr>
          <p:cNvSpPr>
            <a:spLocks noGrp="1"/>
          </p:cNvSpPr>
          <p:nvPr>
            <p:ph idx="1"/>
          </p:nvPr>
        </p:nvSpPr>
        <p:spPr>
          <a:xfrm>
            <a:off x="677334" y="1488613"/>
            <a:ext cx="9348409" cy="5369387"/>
          </a:xfrm>
        </p:spPr>
        <p:txBody>
          <a:bodyPr>
            <a:normAutofit/>
          </a:bodyPr>
          <a:lstStyle/>
          <a:p>
            <a:pPr>
              <a:lnSpc>
                <a:spcPct val="120000"/>
              </a:lnSpc>
            </a:pPr>
            <a:r>
              <a:rPr lang="en-GB" dirty="0"/>
              <a:t>This study focuses on the importance of waste reduction in the hotel and hospitality industry due to its significant environmental impact. </a:t>
            </a:r>
          </a:p>
          <a:p>
            <a:pPr>
              <a:lnSpc>
                <a:spcPct val="120000"/>
              </a:lnSpc>
            </a:pPr>
            <a:r>
              <a:rPr lang="en-GB" dirty="0"/>
              <a:t>The paper will explore the environmental, economic, and social implications of this issue and highlight its global relevance. </a:t>
            </a:r>
          </a:p>
          <a:p>
            <a:pPr>
              <a:lnSpc>
                <a:spcPct val="120000"/>
              </a:lnSpc>
            </a:pPr>
            <a:r>
              <a:rPr lang="en-GB" dirty="0"/>
              <a:t>The hotel and hospitality industry, being a major player in the world economy, has a responsibility to minimize its environmental footprint.</a:t>
            </a:r>
          </a:p>
          <a:p>
            <a:pPr>
              <a:lnSpc>
                <a:spcPct val="120000"/>
              </a:lnSpc>
            </a:pPr>
            <a:r>
              <a:rPr lang="en-GB" dirty="0"/>
              <a:t> The paper will emphasize the urgent need for waste reduction and discuss how the sector can contribute to a more sustainable future. </a:t>
            </a:r>
          </a:p>
          <a:p>
            <a:pPr>
              <a:lnSpc>
                <a:spcPct val="120000"/>
              </a:lnSpc>
            </a:pPr>
            <a:r>
              <a:rPr lang="en-GB" dirty="0"/>
              <a:t>It will also examine current strategies and potential solutions, with a focus on implementing recycling programs, reducing single-use plastics, and composting food waste as practical steps for hotels to reduce their environmental impact.</a:t>
            </a:r>
          </a:p>
        </p:txBody>
      </p:sp>
    </p:spTree>
    <p:extLst>
      <p:ext uri="{BB962C8B-B14F-4D97-AF65-F5344CB8AC3E}">
        <p14:creationId xmlns:p14="http://schemas.microsoft.com/office/powerpoint/2010/main" val="4034692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4B816-4BEC-5105-F828-7875A5BCEDDE}"/>
              </a:ext>
            </a:extLst>
          </p:cNvPr>
          <p:cNvSpPr>
            <a:spLocks noGrp="1"/>
          </p:cNvSpPr>
          <p:nvPr>
            <p:ph type="title"/>
          </p:nvPr>
        </p:nvSpPr>
        <p:spPr/>
        <p:txBody>
          <a:bodyPr>
            <a:normAutofit fontScale="90000"/>
          </a:bodyPr>
          <a:lstStyle/>
          <a:p>
            <a:r>
              <a:rPr lang="en-GB" dirty="0"/>
              <a:t>Overview of Literature:</a:t>
            </a:r>
            <a:br>
              <a:rPr lang="en-GB" dirty="0"/>
            </a:br>
            <a:r>
              <a:rPr lang="en-GB" dirty="0"/>
              <a:t>I. Industry Examples of Waste Reduction Initiatives</a:t>
            </a:r>
            <a:br>
              <a:rPr lang="en-GB" dirty="0"/>
            </a:br>
            <a:br>
              <a:rPr lang="en-GB" dirty="0"/>
            </a:br>
            <a:endParaRPr lang="en-GB" dirty="0"/>
          </a:p>
        </p:txBody>
      </p:sp>
      <p:sp>
        <p:nvSpPr>
          <p:cNvPr id="3" name="Content Placeholder 2">
            <a:extLst>
              <a:ext uri="{FF2B5EF4-FFF2-40B4-BE49-F238E27FC236}">
                <a16:creationId xmlns:a16="http://schemas.microsoft.com/office/drawing/2014/main" id="{72CDFC05-0824-E3A1-2FD7-38EBA3430AA9}"/>
              </a:ext>
            </a:extLst>
          </p:cNvPr>
          <p:cNvSpPr>
            <a:spLocks noGrp="1"/>
          </p:cNvSpPr>
          <p:nvPr>
            <p:ph idx="1"/>
          </p:nvPr>
        </p:nvSpPr>
        <p:spPr/>
        <p:txBody>
          <a:bodyPr>
            <a:normAutofit/>
          </a:bodyPr>
          <a:lstStyle/>
          <a:p>
            <a:endParaRPr lang="en-GB" dirty="0"/>
          </a:p>
          <a:p>
            <a:r>
              <a:rPr lang="en-GB" dirty="0"/>
              <a:t>MGM Resorts International: Reduced food waste by 15% through tracking, donation, and composting.</a:t>
            </a:r>
          </a:p>
          <a:p>
            <a:r>
              <a:rPr lang="en-GB" dirty="0"/>
              <a:t>  Marriott International: Implemented towel and linen reuse program, reducing water usage by up to 17%.</a:t>
            </a:r>
          </a:p>
          <a:p>
            <a:r>
              <a:rPr lang="en-GB" dirty="0"/>
              <a:t>  AccorHotels: Achieved a recycling rate of over 70% through waste segregation and recycling.</a:t>
            </a:r>
          </a:p>
          <a:p>
            <a:r>
              <a:rPr lang="en-GB" dirty="0"/>
              <a:t>  Hilton Hotels &amp; Resorts: Implemented energy-efficient lighting and HVAC systems, saving up to 20% energy.</a:t>
            </a:r>
          </a:p>
          <a:p>
            <a:r>
              <a:rPr lang="en-GB" dirty="0"/>
              <a:t>  Hyatt Hotels Corporation: Focused on waste reduction through waste segregation, recycling, and reducing single-use plastics.</a:t>
            </a:r>
          </a:p>
        </p:txBody>
      </p:sp>
    </p:spTree>
    <p:extLst>
      <p:ext uri="{BB962C8B-B14F-4D97-AF65-F5344CB8AC3E}">
        <p14:creationId xmlns:p14="http://schemas.microsoft.com/office/powerpoint/2010/main" val="198914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E46F1-BBBA-9372-76DB-76369AC0AD92}"/>
              </a:ext>
            </a:extLst>
          </p:cNvPr>
          <p:cNvSpPr>
            <a:spLocks noGrp="1"/>
          </p:cNvSpPr>
          <p:nvPr>
            <p:ph type="title"/>
          </p:nvPr>
        </p:nvSpPr>
        <p:spPr/>
        <p:txBody>
          <a:bodyPr>
            <a:normAutofit fontScale="90000"/>
          </a:bodyPr>
          <a:lstStyle/>
          <a:p>
            <a:r>
              <a:rPr lang="en-GB" dirty="0"/>
              <a:t>II. Literature Review </a:t>
            </a:r>
            <a:br>
              <a:rPr lang="en-GB" dirty="0"/>
            </a:br>
            <a:r>
              <a:rPr lang="en-GB" dirty="0"/>
              <a:t>1:Ghemawat's CAGE Framework (2016)</a:t>
            </a:r>
            <a:br>
              <a:rPr lang="en-GB" dirty="0"/>
            </a:br>
            <a:endParaRPr lang="en-GB" dirty="0"/>
          </a:p>
        </p:txBody>
      </p:sp>
      <p:sp>
        <p:nvSpPr>
          <p:cNvPr id="3" name="Content Placeholder 2">
            <a:extLst>
              <a:ext uri="{FF2B5EF4-FFF2-40B4-BE49-F238E27FC236}">
                <a16:creationId xmlns:a16="http://schemas.microsoft.com/office/drawing/2014/main" id="{8D60D263-AC14-211A-7204-C78C2DBD0EBA}"/>
              </a:ext>
            </a:extLst>
          </p:cNvPr>
          <p:cNvSpPr>
            <a:spLocks noGrp="1"/>
          </p:cNvSpPr>
          <p:nvPr>
            <p:ph idx="1"/>
          </p:nvPr>
        </p:nvSpPr>
        <p:spPr/>
        <p:txBody>
          <a:bodyPr>
            <a:normAutofit/>
          </a:bodyPr>
          <a:lstStyle/>
          <a:p>
            <a:endParaRPr lang="en-GB" dirty="0"/>
          </a:p>
          <a:p>
            <a:r>
              <a:rPr lang="en-GB" dirty="0"/>
              <a:t>CAGE Framework, by Pankaj Ghemawat, assesses the potential and challenges of waste reduction in the hotel industry.</a:t>
            </a:r>
          </a:p>
          <a:p>
            <a:r>
              <a:rPr lang="en-GB" dirty="0"/>
              <a:t>  Cultural dimension emphasizes the influence of cultural variations on waste reduction tactics.</a:t>
            </a:r>
          </a:p>
          <a:p>
            <a:r>
              <a:rPr lang="en-GB" dirty="0"/>
              <a:t>  Administrative, Geographical, and Economic dimensions are considered, helping hotels tailor their strategies to different contexts.</a:t>
            </a:r>
          </a:p>
          <a:p>
            <a:endParaRPr lang="en-GB" dirty="0"/>
          </a:p>
          <a:p>
            <a:endParaRPr lang="en-GB" dirty="0"/>
          </a:p>
        </p:txBody>
      </p:sp>
    </p:spTree>
    <p:extLst>
      <p:ext uri="{BB962C8B-B14F-4D97-AF65-F5344CB8AC3E}">
        <p14:creationId xmlns:p14="http://schemas.microsoft.com/office/powerpoint/2010/main" val="1692803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B0CF9-ED78-A65C-8325-0F8B462A4B31}"/>
              </a:ext>
            </a:extLst>
          </p:cNvPr>
          <p:cNvSpPr>
            <a:spLocks noGrp="1"/>
          </p:cNvSpPr>
          <p:nvPr>
            <p:ph type="title"/>
          </p:nvPr>
        </p:nvSpPr>
        <p:spPr/>
        <p:txBody>
          <a:bodyPr>
            <a:normAutofit fontScale="90000"/>
          </a:bodyPr>
          <a:lstStyle/>
          <a:p>
            <a:r>
              <a:rPr lang="en-GB" dirty="0"/>
              <a:t>III. Literature Review </a:t>
            </a:r>
            <a:br>
              <a:rPr lang="en-GB" dirty="0"/>
            </a:br>
            <a:r>
              <a:rPr lang="en-GB" dirty="0"/>
              <a:t>2: Fear of Travel during the COVID-19 Pandemic</a:t>
            </a:r>
            <a:br>
              <a:rPr lang="en-GB" dirty="0"/>
            </a:br>
            <a:endParaRPr lang="en-GB" dirty="0"/>
          </a:p>
        </p:txBody>
      </p:sp>
      <p:sp>
        <p:nvSpPr>
          <p:cNvPr id="3" name="Content Placeholder 2">
            <a:extLst>
              <a:ext uri="{FF2B5EF4-FFF2-40B4-BE49-F238E27FC236}">
                <a16:creationId xmlns:a16="http://schemas.microsoft.com/office/drawing/2014/main" id="{B1616545-AA3B-6090-06D9-5870AAA880AD}"/>
              </a:ext>
            </a:extLst>
          </p:cNvPr>
          <p:cNvSpPr>
            <a:spLocks noGrp="1"/>
          </p:cNvSpPr>
          <p:nvPr>
            <p:ph idx="1"/>
          </p:nvPr>
        </p:nvSpPr>
        <p:spPr/>
        <p:txBody>
          <a:bodyPr>
            <a:normAutofit/>
          </a:bodyPr>
          <a:lstStyle/>
          <a:p>
            <a:r>
              <a:rPr lang="en-GB" dirty="0"/>
              <a:t>Study on travel anxiety during the COVID-19 pandemic reveals changing traveler behavior.</a:t>
            </a:r>
          </a:p>
          <a:p>
            <a:r>
              <a:rPr lang="en-GB" dirty="0"/>
              <a:t>  Travelers now prioritize sustainability, safety, and hygiene.</a:t>
            </a:r>
          </a:p>
          <a:p>
            <a:r>
              <a:rPr lang="en-GB" dirty="0"/>
              <a:t>  Hotels can align waste reduction efforts with the growing demand for environmentally friendly policies.</a:t>
            </a:r>
          </a:p>
          <a:p>
            <a:endParaRPr lang="en-GB" dirty="0"/>
          </a:p>
          <a:p>
            <a:endParaRPr lang="en-GB" dirty="0"/>
          </a:p>
        </p:txBody>
      </p:sp>
    </p:spTree>
    <p:extLst>
      <p:ext uri="{BB962C8B-B14F-4D97-AF65-F5344CB8AC3E}">
        <p14:creationId xmlns:p14="http://schemas.microsoft.com/office/powerpoint/2010/main" val="3510123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3F10-4455-4623-FA15-B0403886C4F5}"/>
              </a:ext>
            </a:extLst>
          </p:cNvPr>
          <p:cNvSpPr>
            <a:spLocks noGrp="1"/>
          </p:cNvSpPr>
          <p:nvPr>
            <p:ph type="title"/>
          </p:nvPr>
        </p:nvSpPr>
        <p:spPr/>
        <p:txBody>
          <a:bodyPr>
            <a:normAutofit fontScale="90000"/>
          </a:bodyPr>
          <a:lstStyle/>
          <a:p>
            <a:r>
              <a:rPr lang="en-GB" dirty="0"/>
              <a:t>IV. Literature Review </a:t>
            </a:r>
            <a:br>
              <a:rPr lang="en-GB" dirty="0"/>
            </a:br>
            <a:r>
              <a:rPr lang="en-GB" dirty="0"/>
              <a:t>3: Eco-Friendly Hotel Industry Practices</a:t>
            </a:r>
            <a:br>
              <a:rPr lang="en-GB" dirty="0"/>
            </a:br>
            <a:endParaRPr lang="en-GB" dirty="0"/>
          </a:p>
        </p:txBody>
      </p:sp>
      <p:sp>
        <p:nvSpPr>
          <p:cNvPr id="3" name="Content Placeholder 2">
            <a:extLst>
              <a:ext uri="{FF2B5EF4-FFF2-40B4-BE49-F238E27FC236}">
                <a16:creationId xmlns:a16="http://schemas.microsoft.com/office/drawing/2014/main" id="{9688C80A-4C77-E584-3789-E88D10316747}"/>
              </a:ext>
            </a:extLst>
          </p:cNvPr>
          <p:cNvSpPr>
            <a:spLocks noGrp="1"/>
          </p:cNvSpPr>
          <p:nvPr>
            <p:ph idx="1"/>
          </p:nvPr>
        </p:nvSpPr>
        <p:spPr/>
        <p:txBody>
          <a:bodyPr>
            <a:normAutofit fontScale="85000" lnSpcReduction="10000"/>
          </a:bodyPr>
          <a:lstStyle/>
          <a:p>
            <a:r>
              <a:rPr lang="en-GB" dirty="0"/>
              <a:t>Sustainability is a major concern in the hotel industry due to shifting consumer preferences and regulatory demands.</a:t>
            </a:r>
          </a:p>
          <a:p>
            <a:r>
              <a:rPr lang="en-GB" dirty="0"/>
              <a:t>  Recycling programs are essential for waste reduction and improving environmental performance.</a:t>
            </a:r>
          </a:p>
          <a:p>
            <a:r>
              <a:rPr lang="en-GB" dirty="0"/>
              <a:t>  Reducing single-use plastics and offering reusable alternatives is crucial for waste reduction.</a:t>
            </a:r>
          </a:p>
          <a:p>
            <a:r>
              <a:rPr lang="en-GB" dirty="0"/>
              <a:t>  Composting food waste is an effective strategy, reducing emissions and promoting sustainability.</a:t>
            </a:r>
          </a:p>
          <a:p>
            <a:r>
              <a:rPr lang="en-GB" dirty="0"/>
              <a:t>  Hotels can adapt to evolving guest demands by incorporating research findings into their waste reduction strategies, emphasizing composting, reducing single-use plastics, and recycling.</a:t>
            </a:r>
          </a:p>
          <a:p>
            <a:endParaRPr lang="en-GB" dirty="0"/>
          </a:p>
          <a:p>
            <a:pPr marL="0" indent="0">
              <a:buNone/>
            </a:pPr>
            <a:r>
              <a:rPr lang="en-GB" dirty="0"/>
              <a:t>In summary, these literature reviews provide valuable insights into waste reduction initiatives and the evolving landscape of the hotel and hospitality industry, emphasizing the importance of sustainability and environmentally responsible practices.</a:t>
            </a:r>
          </a:p>
          <a:p>
            <a:endParaRPr lang="en-GB" dirty="0"/>
          </a:p>
        </p:txBody>
      </p:sp>
    </p:spTree>
    <p:extLst>
      <p:ext uri="{BB962C8B-B14F-4D97-AF65-F5344CB8AC3E}">
        <p14:creationId xmlns:p14="http://schemas.microsoft.com/office/powerpoint/2010/main" val="1208383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B43F4-42C5-281B-BA0B-163CA4AAE1BA}"/>
              </a:ext>
            </a:extLst>
          </p:cNvPr>
          <p:cNvSpPr>
            <a:spLocks noGrp="1"/>
          </p:cNvSpPr>
          <p:nvPr>
            <p:ph type="title"/>
          </p:nvPr>
        </p:nvSpPr>
        <p:spPr/>
        <p:txBody>
          <a:bodyPr>
            <a:normAutofit fontScale="90000"/>
          </a:bodyPr>
          <a:lstStyle/>
          <a:p>
            <a:r>
              <a:rPr lang="en-GB" dirty="0"/>
              <a:t>Application to the Hotel and Hospitality Sector:</a:t>
            </a:r>
            <a:br>
              <a:rPr lang="en-GB" dirty="0"/>
            </a:br>
            <a:endParaRPr lang="en-GB" dirty="0"/>
          </a:p>
        </p:txBody>
      </p:sp>
      <p:sp>
        <p:nvSpPr>
          <p:cNvPr id="3" name="Content Placeholder 2">
            <a:extLst>
              <a:ext uri="{FF2B5EF4-FFF2-40B4-BE49-F238E27FC236}">
                <a16:creationId xmlns:a16="http://schemas.microsoft.com/office/drawing/2014/main" id="{95D9B089-469C-7397-6031-219F30AAF15D}"/>
              </a:ext>
            </a:extLst>
          </p:cNvPr>
          <p:cNvSpPr>
            <a:spLocks noGrp="1"/>
          </p:cNvSpPr>
          <p:nvPr>
            <p:ph idx="1"/>
          </p:nvPr>
        </p:nvSpPr>
        <p:spPr>
          <a:xfrm>
            <a:off x="677334" y="1638075"/>
            <a:ext cx="8596668" cy="4746396"/>
          </a:xfrm>
        </p:spPr>
        <p:txBody>
          <a:bodyPr>
            <a:normAutofit lnSpcReduction="10000"/>
          </a:bodyPr>
          <a:lstStyle/>
          <a:p>
            <a:endParaRPr lang="en-GB" dirty="0"/>
          </a:p>
          <a:p>
            <a:pPr marL="0" indent="0">
              <a:buNone/>
            </a:pPr>
            <a:r>
              <a:rPr lang="en-GB" dirty="0"/>
              <a:t>Waste reduction is a critical aspect of achieving sustainable and environmentally friendly operations in the hotel and hospitality industry. This section explores practical ways in which waste reduction can be applied, focusing on three key areas:</a:t>
            </a:r>
          </a:p>
          <a:p>
            <a:endParaRPr lang="en-GB" dirty="0"/>
          </a:p>
          <a:p>
            <a:pPr marL="0" indent="0">
              <a:spcBef>
                <a:spcPct val="0"/>
              </a:spcBef>
              <a:buNone/>
            </a:pPr>
            <a:r>
              <a:rPr lang="en-GB" sz="3500" dirty="0">
                <a:solidFill>
                  <a:schemeClr val="accent1"/>
                </a:solidFill>
                <a:latin typeface="+mj-lt"/>
                <a:ea typeface="+mj-ea"/>
                <a:cs typeface="+mj-cs"/>
              </a:rPr>
              <a:t>A. Putting Recycling Programs in Place:</a:t>
            </a:r>
          </a:p>
          <a:p>
            <a:r>
              <a:rPr lang="en-GB" dirty="0"/>
              <a:t>  Successful implementation of recycling programs is essential for reducing waste and promoting sustainability in hotels.</a:t>
            </a:r>
          </a:p>
          <a:p>
            <a:r>
              <a:rPr lang="en-GB" dirty="0"/>
              <a:t>  Obstacles include the need for space to store recyclable materials, logistical challenges in managing various types of waste, and awareness among staff and guests.</a:t>
            </a:r>
          </a:p>
          <a:p>
            <a:r>
              <a:rPr lang="en-GB" dirty="0"/>
              <a:t>  Benefits include improved environmental reputation, attracting environmentally conscious guests, and cost savings in waste disposal.</a:t>
            </a:r>
          </a:p>
        </p:txBody>
      </p:sp>
    </p:spTree>
    <p:extLst>
      <p:ext uri="{BB962C8B-B14F-4D97-AF65-F5344CB8AC3E}">
        <p14:creationId xmlns:p14="http://schemas.microsoft.com/office/powerpoint/2010/main" val="3673040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5D763-43E5-5C3F-4F40-2AC59BBEE4BB}"/>
              </a:ext>
            </a:extLst>
          </p:cNvPr>
          <p:cNvSpPr>
            <a:spLocks noGrp="1"/>
          </p:cNvSpPr>
          <p:nvPr>
            <p:ph type="title"/>
          </p:nvPr>
        </p:nvSpPr>
        <p:spPr/>
        <p:txBody>
          <a:bodyPr/>
          <a:lstStyle/>
          <a:p>
            <a:r>
              <a:rPr lang="en-GB" dirty="0"/>
              <a:t>B. Diminishing Single-Use Plastics:</a:t>
            </a:r>
            <a:br>
              <a:rPr lang="en-GB" dirty="0"/>
            </a:br>
            <a:endParaRPr lang="en-GB" dirty="0"/>
          </a:p>
        </p:txBody>
      </p:sp>
      <p:sp>
        <p:nvSpPr>
          <p:cNvPr id="3" name="Content Placeholder 2">
            <a:extLst>
              <a:ext uri="{FF2B5EF4-FFF2-40B4-BE49-F238E27FC236}">
                <a16:creationId xmlns:a16="http://schemas.microsoft.com/office/drawing/2014/main" id="{7A3D0703-B2FF-6F89-FB0B-D16C77326DCB}"/>
              </a:ext>
            </a:extLst>
          </p:cNvPr>
          <p:cNvSpPr>
            <a:spLocks noGrp="1"/>
          </p:cNvSpPr>
          <p:nvPr>
            <p:ph idx="1"/>
          </p:nvPr>
        </p:nvSpPr>
        <p:spPr/>
        <p:txBody>
          <a:bodyPr>
            <a:normAutofit/>
          </a:bodyPr>
          <a:lstStyle/>
          <a:p>
            <a:endParaRPr lang="en-GB" dirty="0"/>
          </a:p>
          <a:p>
            <a:r>
              <a:rPr lang="en-GB" dirty="0"/>
              <a:t>The hotel and hospitality industry is a significant contributor to single-use plastics, such as straws and plastic bottles.</a:t>
            </a:r>
          </a:p>
          <a:p>
            <a:r>
              <a:rPr lang="en-GB" dirty="0"/>
              <a:t>  Reducing the use of single-use plastics involves providing eco-friendly alternatives to guests and improving the guest experience.</a:t>
            </a:r>
          </a:p>
          <a:p>
            <a:r>
              <a:rPr lang="en-GB" dirty="0"/>
              <a:t>  Challenges include upfront costs of reusable alternatives, potential resistance from guests used to disposables, and ensuring safety and hygiene standards.</a:t>
            </a:r>
          </a:p>
          <a:p>
            <a:r>
              <a:rPr lang="en-GB" dirty="0"/>
              <a:t>  Benefits include aligning with global environmental movements, enhancing the hotel's reputation, and attracting eco-aware guests.</a:t>
            </a:r>
          </a:p>
          <a:p>
            <a:endParaRPr lang="en-GB" dirty="0"/>
          </a:p>
          <a:p>
            <a:endParaRPr lang="en-GB" dirty="0"/>
          </a:p>
        </p:txBody>
      </p:sp>
    </p:spTree>
    <p:extLst>
      <p:ext uri="{BB962C8B-B14F-4D97-AF65-F5344CB8AC3E}">
        <p14:creationId xmlns:p14="http://schemas.microsoft.com/office/powerpoint/2010/main" val="2822695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08AB8-68F0-0FAA-777B-350098C1C260}"/>
              </a:ext>
            </a:extLst>
          </p:cNvPr>
          <p:cNvSpPr>
            <a:spLocks noGrp="1"/>
          </p:cNvSpPr>
          <p:nvPr>
            <p:ph type="title"/>
          </p:nvPr>
        </p:nvSpPr>
        <p:spPr/>
        <p:txBody>
          <a:bodyPr/>
          <a:lstStyle/>
          <a:p>
            <a:r>
              <a:rPr lang="en-GB" dirty="0"/>
              <a:t>C. Repurposing Food Scraps:</a:t>
            </a:r>
            <a:br>
              <a:rPr lang="en-GB" dirty="0"/>
            </a:br>
            <a:endParaRPr lang="en-GB" dirty="0"/>
          </a:p>
        </p:txBody>
      </p:sp>
      <p:sp>
        <p:nvSpPr>
          <p:cNvPr id="3" name="Content Placeholder 2">
            <a:extLst>
              <a:ext uri="{FF2B5EF4-FFF2-40B4-BE49-F238E27FC236}">
                <a16:creationId xmlns:a16="http://schemas.microsoft.com/office/drawing/2014/main" id="{48E2154C-E5CF-B787-3B7F-AD17563EB24A}"/>
              </a:ext>
            </a:extLst>
          </p:cNvPr>
          <p:cNvSpPr>
            <a:spLocks noGrp="1"/>
          </p:cNvSpPr>
          <p:nvPr>
            <p:ph idx="1"/>
          </p:nvPr>
        </p:nvSpPr>
        <p:spPr/>
        <p:txBody>
          <a:bodyPr>
            <a:normAutofit/>
          </a:bodyPr>
          <a:lstStyle/>
          <a:p>
            <a:r>
              <a:rPr lang="en-GB" dirty="0"/>
              <a:t>Hotels, especially those with dining areas, generate a substantial amount of food waste.</a:t>
            </a:r>
          </a:p>
          <a:p>
            <a:r>
              <a:rPr lang="en-GB" dirty="0"/>
              <a:t>  Composting food waste is a practical solution to reduce waste going to landfills and promote a circular economy.</a:t>
            </a:r>
          </a:p>
          <a:p>
            <a:r>
              <a:rPr lang="en-GB" dirty="0"/>
              <a:t>  Benefits include cost savings in waste disposal, reduced landfill contributions, and alignment with eco-friendly practices.</a:t>
            </a:r>
          </a:p>
          <a:p>
            <a:endParaRPr lang="en-GB" dirty="0"/>
          </a:p>
          <a:p>
            <a:endParaRPr lang="en-GB" dirty="0"/>
          </a:p>
        </p:txBody>
      </p:sp>
    </p:spTree>
    <p:extLst>
      <p:ext uri="{BB962C8B-B14F-4D97-AF65-F5344CB8AC3E}">
        <p14:creationId xmlns:p14="http://schemas.microsoft.com/office/powerpoint/2010/main" val="961726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1504C-1490-4E10-96FD-8744DB384CD8}"/>
              </a:ext>
            </a:extLst>
          </p:cNvPr>
          <p:cNvSpPr>
            <a:spLocks noGrp="1"/>
          </p:cNvSpPr>
          <p:nvPr>
            <p:ph type="title"/>
          </p:nvPr>
        </p:nvSpPr>
        <p:spPr/>
        <p:txBody>
          <a:bodyPr/>
          <a:lstStyle/>
          <a:p>
            <a:r>
              <a:rPr lang="en-GB" dirty="0"/>
              <a:t>Effectiveness of Management Reactions:</a:t>
            </a:r>
            <a:br>
              <a:rPr lang="en-GB" dirty="0"/>
            </a:br>
            <a:endParaRPr lang="en-GB" dirty="0"/>
          </a:p>
        </p:txBody>
      </p:sp>
      <p:sp>
        <p:nvSpPr>
          <p:cNvPr id="3" name="Content Placeholder 2">
            <a:extLst>
              <a:ext uri="{FF2B5EF4-FFF2-40B4-BE49-F238E27FC236}">
                <a16:creationId xmlns:a16="http://schemas.microsoft.com/office/drawing/2014/main" id="{B0678596-648F-89CC-461C-D8C3E032A992}"/>
              </a:ext>
            </a:extLst>
          </p:cNvPr>
          <p:cNvSpPr>
            <a:spLocks noGrp="1"/>
          </p:cNvSpPr>
          <p:nvPr>
            <p:ph idx="1"/>
          </p:nvPr>
        </p:nvSpPr>
        <p:spPr>
          <a:xfrm>
            <a:off x="538540" y="1488613"/>
            <a:ext cx="9519859" cy="5010158"/>
          </a:xfrm>
        </p:spPr>
        <p:txBody>
          <a:bodyPr>
            <a:normAutofit fontScale="92500"/>
          </a:bodyPr>
          <a:lstStyle/>
          <a:p>
            <a:r>
              <a:rPr lang="en-GB" dirty="0"/>
              <a:t>Hotel management has adopted various strategies to address waste reduction challenges.</a:t>
            </a:r>
          </a:p>
          <a:p>
            <a:r>
              <a:rPr lang="en-GB" dirty="0"/>
              <a:t>  Training and education initiatives have raised awareness and encouraged responsible behavior among staff and guests.</a:t>
            </a:r>
          </a:p>
          <a:p>
            <a:r>
              <a:rPr lang="en-GB" dirty="0"/>
              <a:t>  Tracking guest input through feedback monitoring helps hotels make data-driven improvements in waste reduction initiatives.</a:t>
            </a:r>
          </a:p>
          <a:p>
            <a:r>
              <a:rPr lang="en-GB" dirty="0"/>
              <a:t>  Constant innovation in technology and procedures has led to significant developments in waste reduction.</a:t>
            </a:r>
          </a:p>
          <a:p>
            <a:r>
              <a:rPr lang="en-GB" dirty="0"/>
              <a:t>  Cooperation with partners and suppliers committed to sustainability has enabled hotels to source sustainable materials and products.</a:t>
            </a:r>
          </a:p>
          <a:p>
            <a:pPr marL="0" indent="0">
              <a:buNone/>
            </a:pPr>
            <a:endParaRPr lang="en-GB" dirty="0"/>
          </a:p>
          <a:p>
            <a:pPr marL="0" indent="0">
              <a:buNone/>
            </a:pPr>
            <a:r>
              <a:rPr lang="en-GB" dirty="0"/>
              <a:t>In conclusion, the hotel and hospitality industry is making progress in waste reduction through recycling programs, reducing single-use plastics, and composting food waste. These measures not only lessen the environmental impact but also enhance the guest experience and the industry's reputation. However, it is crucial to acknowledge the challenges and continually assess and innovate to sustain advancements in sustainability and waste reduction.</a:t>
            </a:r>
          </a:p>
          <a:p>
            <a:endParaRPr lang="en-GB" dirty="0"/>
          </a:p>
        </p:txBody>
      </p:sp>
    </p:spTree>
    <p:extLst>
      <p:ext uri="{BB962C8B-B14F-4D97-AF65-F5344CB8AC3E}">
        <p14:creationId xmlns:p14="http://schemas.microsoft.com/office/powerpoint/2010/main" val="801314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B880B-B30B-B469-1C2F-90FC07C912DF}"/>
              </a:ext>
            </a:extLst>
          </p:cNvPr>
          <p:cNvSpPr>
            <a:spLocks noGrp="1"/>
          </p:cNvSpPr>
          <p:nvPr>
            <p:ph type="title"/>
          </p:nvPr>
        </p:nvSpPr>
        <p:spPr/>
        <p:txBody>
          <a:bodyPr>
            <a:normAutofit fontScale="90000"/>
          </a:bodyPr>
          <a:lstStyle/>
          <a:p>
            <a:r>
              <a:rPr lang="en-GB" dirty="0"/>
              <a:t>Future Policy and Management Options for Waste Reduction in the Hotel and Hospitality Sector:</a:t>
            </a:r>
            <a:br>
              <a:rPr lang="en-GB" dirty="0"/>
            </a:br>
            <a:endParaRPr lang="en-GB" dirty="0"/>
          </a:p>
        </p:txBody>
      </p:sp>
      <p:sp>
        <p:nvSpPr>
          <p:cNvPr id="3" name="Content Placeholder 2">
            <a:extLst>
              <a:ext uri="{FF2B5EF4-FFF2-40B4-BE49-F238E27FC236}">
                <a16:creationId xmlns:a16="http://schemas.microsoft.com/office/drawing/2014/main" id="{8D340D34-369E-3ABC-23B9-54347641998A}"/>
              </a:ext>
            </a:extLst>
          </p:cNvPr>
          <p:cNvSpPr>
            <a:spLocks noGrp="1"/>
          </p:cNvSpPr>
          <p:nvPr>
            <p:ph idx="1"/>
          </p:nvPr>
        </p:nvSpPr>
        <p:spPr>
          <a:xfrm>
            <a:off x="677334" y="2160589"/>
            <a:ext cx="9217780" cy="3880773"/>
          </a:xfrm>
        </p:spPr>
        <p:txBody>
          <a:bodyPr>
            <a:normAutofit fontScale="77500" lnSpcReduction="20000"/>
          </a:bodyPr>
          <a:lstStyle/>
          <a:p>
            <a:endParaRPr lang="en-GB" dirty="0"/>
          </a:p>
          <a:p>
            <a:pPr marL="0" indent="0">
              <a:buNone/>
            </a:pPr>
            <a:r>
              <a:rPr lang="en-GB" dirty="0"/>
              <a:t>To advance sustainable transformation and environmental responsibility in the hotel and hospitality sector, it's essential to consider future policy and management options. This section presents key suggestions and strategies for hotels to address waste reduction and meet the evolving demands of environmentally conscious customers.</a:t>
            </a:r>
          </a:p>
          <a:p>
            <a:endParaRPr lang="en-GB" dirty="0"/>
          </a:p>
          <a:p>
            <a:pPr marL="0" indent="0">
              <a:buNone/>
            </a:pPr>
            <a:r>
              <a:rPr lang="en-GB" sz="3800" dirty="0">
                <a:solidFill>
                  <a:schemeClr val="accent1"/>
                </a:solidFill>
                <a:latin typeface="+mj-lt"/>
                <a:ea typeface="+mj-ea"/>
                <a:cs typeface="+mj-cs"/>
              </a:rPr>
              <a:t>A. Creating Training and Educational Materials:</a:t>
            </a:r>
          </a:p>
          <a:p>
            <a:r>
              <a:rPr lang="en-GB" dirty="0"/>
              <a:t>  Develop comprehensive educational materials and training programs aimed at both employees and visitors.</a:t>
            </a:r>
          </a:p>
          <a:p>
            <a:r>
              <a:rPr lang="en-GB" dirty="0"/>
              <a:t>  These programs should cover recycling, waste segregation, and ethical consumption, and should be easily accessible to staff.</a:t>
            </a:r>
          </a:p>
          <a:p>
            <a:r>
              <a:rPr lang="en-GB" dirty="0"/>
              <a:t>  Informational materials, such as booklets and posters in guest rooms, can inform guests about the hotel's sustainability efforts and encourage their participation.</a:t>
            </a:r>
          </a:p>
          <a:p>
            <a:r>
              <a:rPr lang="en-GB" dirty="0"/>
              <a:t>  Benefits include improved staff and guest engagement in waste reduction, fostering a sustainable culture within the hotel, and creating a more environmentally aware community.</a:t>
            </a:r>
          </a:p>
          <a:p>
            <a:endParaRPr lang="en-GB" dirty="0"/>
          </a:p>
        </p:txBody>
      </p:sp>
    </p:spTree>
    <p:extLst>
      <p:ext uri="{BB962C8B-B14F-4D97-AF65-F5344CB8AC3E}">
        <p14:creationId xmlns:p14="http://schemas.microsoft.com/office/powerpoint/2010/main" val="1623155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81089-0FF1-055E-F5FC-32E02578AEE4}"/>
              </a:ext>
            </a:extLst>
          </p:cNvPr>
          <p:cNvSpPr>
            <a:spLocks noGrp="1"/>
          </p:cNvSpPr>
          <p:nvPr>
            <p:ph type="title"/>
          </p:nvPr>
        </p:nvSpPr>
        <p:spPr/>
        <p:txBody>
          <a:bodyPr/>
          <a:lstStyle/>
          <a:p>
            <a:r>
              <a:rPr lang="en-GB" dirty="0"/>
              <a:t>B. Tracking Visitor Input:</a:t>
            </a:r>
            <a:br>
              <a:rPr lang="en-GB" dirty="0"/>
            </a:br>
            <a:endParaRPr lang="en-GB" dirty="0"/>
          </a:p>
        </p:txBody>
      </p:sp>
      <p:sp>
        <p:nvSpPr>
          <p:cNvPr id="3" name="Content Placeholder 2">
            <a:extLst>
              <a:ext uri="{FF2B5EF4-FFF2-40B4-BE49-F238E27FC236}">
                <a16:creationId xmlns:a16="http://schemas.microsoft.com/office/drawing/2014/main" id="{D33DFC67-DBB0-2CE6-0202-5E8080F51FEF}"/>
              </a:ext>
            </a:extLst>
          </p:cNvPr>
          <p:cNvSpPr>
            <a:spLocks noGrp="1"/>
          </p:cNvSpPr>
          <p:nvPr>
            <p:ph idx="1"/>
          </p:nvPr>
        </p:nvSpPr>
        <p:spPr/>
        <p:txBody>
          <a:bodyPr>
            <a:normAutofit/>
          </a:bodyPr>
          <a:lstStyle/>
          <a:p>
            <a:r>
              <a:rPr lang="en-GB" dirty="0"/>
              <a:t>Regularly monitor and analyze visitor comments and evaluations to identify opportunities for improving sustainability programs.</a:t>
            </a:r>
          </a:p>
          <a:p>
            <a:r>
              <a:rPr lang="en-GB" dirty="0"/>
              <a:t>  Establish a system for continuous feedback collection, proactively soliciting input from guests regarding their experiences with environmental responsibility and waste minimization.</a:t>
            </a:r>
          </a:p>
          <a:p>
            <a:r>
              <a:rPr lang="en-GB" dirty="0"/>
              <a:t>  Use this feedback to enhance and optimize sustainability initiatives.</a:t>
            </a:r>
          </a:p>
          <a:p>
            <a:r>
              <a:rPr lang="en-GB" dirty="0"/>
              <a:t>  Benefits include ensuring hotels prioritize guest needs and adapt to their evolving preferences, addressing issues, and consistently improving waste reduction procedures.</a:t>
            </a:r>
          </a:p>
          <a:p>
            <a:endParaRPr lang="en-GB" dirty="0"/>
          </a:p>
          <a:p>
            <a:endParaRPr lang="en-GB" dirty="0"/>
          </a:p>
        </p:txBody>
      </p:sp>
    </p:spTree>
    <p:extLst>
      <p:ext uri="{BB962C8B-B14F-4D97-AF65-F5344CB8AC3E}">
        <p14:creationId xmlns:p14="http://schemas.microsoft.com/office/powerpoint/2010/main" val="3157743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9D66C-1A84-A1BF-34C3-3DD49D69494F}"/>
              </a:ext>
            </a:extLst>
          </p:cNvPr>
          <p:cNvSpPr>
            <a:spLocks noGrp="1"/>
          </p:cNvSpPr>
          <p:nvPr>
            <p:ph type="title"/>
          </p:nvPr>
        </p:nvSpPr>
        <p:spPr/>
        <p:txBody>
          <a:bodyPr/>
          <a:lstStyle/>
          <a:p>
            <a:r>
              <a:rPr lang="en-GB" dirty="0"/>
              <a:t>C. Incessant Innovation:</a:t>
            </a:r>
            <a:br>
              <a:rPr lang="en-GB" dirty="0"/>
            </a:br>
            <a:endParaRPr lang="en-GB" dirty="0"/>
          </a:p>
        </p:txBody>
      </p:sp>
      <p:sp>
        <p:nvSpPr>
          <p:cNvPr id="3" name="Content Placeholder 2">
            <a:extLst>
              <a:ext uri="{FF2B5EF4-FFF2-40B4-BE49-F238E27FC236}">
                <a16:creationId xmlns:a16="http://schemas.microsoft.com/office/drawing/2014/main" id="{A925061B-3307-FAEF-F47F-1B8012A8C26C}"/>
              </a:ext>
            </a:extLst>
          </p:cNvPr>
          <p:cNvSpPr>
            <a:spLocks noGrp="1"/>
          </p:cNvSpPr>
          <p:nvPr>
            <p:ph idx="1"/>
          </p:nvPr>
        </p:nvSpPr>
        <p:spPr/>
        <p:txBody>
          <a:bodyPr>
            <a:normAutofit/>
          </a:bodyPr>
          <a:lstStyle/>
          <a:p>
            <a:r>
              <a:rPr lang="en-GB" dirty="0"/>
              <a:t>Hotels should proactively explore new technologies and methodologies to further reduce their environmental footprint.</a:t>
            </a:r>
          </a:p>
          <a:p>
            <a:r>
              <a:rPr lang="en-GB" dirty="0"/>
              <a:t>  Allocate funds and establish innovation teams or collaborations to identify and implement cutting-edge methods and technologies.</a:t>
            </a:r>
          </a:p>
          <a:p>
            <a:r>
              <a:rPr lang="en-GB" dirty="0"/>
              <a:t>  This could involve waste minimization techniques, sustainable building materials, water conservation strategies, and energy-efficient systems.</a:t>
            </a:r>
          </a:p>
          <a:p>
            <a:r>
              <a:rPr lang="en-GB" dirty="0"/>
              <a:t>  Continuous innovation helps lower costs over time and positions hotels as sustainability leaders.</a:t>
            </a:r>
          </a:p>
          <a:p>
            <a:r>
              <a:rPr lang="en-GB" dirty="0"/>
              <a:t>  Innovative solutions often offer higher efficiency and efficacy in waste reduction.</a:t>
            </a:r>
          </a:p>
          <a:p>
            <a:endParaRPr lang="en-GB" dirty="0"/>
          </a:p>
          <a:p>
            <a:endParaRPr lang="en-GB" dirty="0"/>
          </a:p>
        </p:txBody>
      </p:sp>
    </p:spTree>
    <p:extLst>
      <p:ext uri="{BB962C8B-B14F-4D97-AF65-F5344CB8AC3E}">
        <p14:creationId xmlns:p14="http://schemas.microsoft.com/office/powerpoint/2010/main" val="3752511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FF3C1-D6DB-FE07-1012-7A3F7E271F16}"/>
              </a:ext>
            </a:extLst>
          </p:cNvPr>
          <p:cNvSpPr>
            <a:spLocks noGrp="1"/>
          </p:cNvSpPr>
          <p:nvPr>
            <p:ph type="title"/>
          </p:nvPr>
        </p:nvSpPr>
        <p:spPr/>
        <p:txBody>
          <a:bodyPr/>
          <a:lstStyle/>
          <a:p>
            <a:r>
              <a:rPr lang="en-GB" dirty="0"/>
              <a:t>D. Working with Partners and Suppliers:</a:t>
            </a:r>
            <a:br>
              <a:rPr lang="en-GB" dirty="0"/>
            </a:br>
            <a:endParaRPr lang="en-GB" dirty="0"/>
          </a:p>
        </p:txBody>
      </p:sp>
      <p:sp>
        <p:nvSpPr>
          <p:cNvPr id="3" name="Content Placeholder 2">
            <a:extLst>
              <a:ext uri="{FF2B5EF4-FFF2-40B4-BE49-F238E27FC236}">
                <a16:creationId xmlns:a16="http://schemas.microsoft.com/office/drawing/2014/main" id="{608210FC-4CB7-038C-3700-F1F7EA74ABC9}"/>
              </a:ext>
            </a:extLst>
          </p:cNvPr>
          <p:cNvSpPr>
            <a:spLocks noGrp="1"/>
          </p:cNvSpPr>
          <p:nvPr>
            <p:ph idx="1"/>
          </p:nvPr>
        </p:nvSpPr>
        <p:spPr/>
        <p:txBody>
          <a:bodyPr>
            <a:normAutofit fontScale="92500" lnSpcReduction="10000"/>
          </a:bodyPr>
          <a:lstStyle/>
          <a:p>
            <a:r>
              <a:rPr lang="en-GB" dirty="0"/>
              <a:t>Collaborate with partners and suppliers who share a commitment to sustainability.</a:t>
            </a:r>
          </a:p>
          <a:p>
            <a:r>
              <a:rPr lang="en-GB" dirty="0"/>
              <a:t>  Ensure the supply chain promotes environmentally friendly practices, such as sourcing sustainable materials and products.</a:t>
            </a:r>
          </a:p>
          <a:p>
            <a:r>
              <a:rPr lang="en-GB" dirty="0"/>
              <a:t>  Regularly monitor and supervise partners and suppliers to maintain sustainable practices.</a:t>
            </a:r>
          </a:p>
          <a:p>
            <a:r>
              <a:rPr lang="en-GB" dirty="0"/>
              <a:t>  This collaborative approach contributes to a comprehensive waste reduction strategy.</a:t>
            </a:r>
          </a:p>
          <a:p>
            <a:endParaRPr lang="en-GB" dirty="0"/>
          </a:p>
          <a:p>
            <a:pPr marL="0" indent="0">
              <a:buNone/>
            </a:pPr>
            <a:r>
              <a:rPr lang="en-GB" dirty="0"/>
              <a:t>In summary, by implementing these future policy and management options, the hotel and hospitality industry can effectively address waste reduction and meet the increasing expectations of environmentally conscious guests. These strategies promote sustainability, enhance the guest experience, and position hotels as leaders in waste reduction and environmental responsibility.</a:t>
            </a:r>
          </a:p>
          <a:p>
            <a:endParaRPr lang="en-GB" dirty="0"/>
          </a:p>
        </p:txBody>
      </p:sp>
    </p:spTree>
    <p:extLst>
      <p:ext uri="{BB962C8B-B14F-4D97-AF65-F5344CB8AC3E}">
        <p14:creationId xmlns:p14="http://schemas.microsoft.com/office/powerpoint/2010/main" val="740272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3FB48-885A-8BE2-7222-694A15CAFEAE}"/>
              </a:ext>
            </a:extLst>
          </p:cNvPr>
          <p:cNvSpPr>
            <a:spLocks noGrp="1"/>
          </p:cNvSpPr>
          <p:nvPr>
            <p:ph type="title"/>
          </p:nvPr>
        </p:nvSpPr>
        <p:spPr/>
        <p:txBody>
          <a:bodyPr/>
          <a:lstStyle/>
          <a:p>
            <a:r>
              <a:rPr lang="en-GB" dirty="0"/>
              <a:t>CONCLUSION</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E2F9E07-B928-588A-99A9-8E84775FDD8C}"/>
              </a:ext>
            </a:extLst>
          </p:cNvPr>
          <p:cNvSpPr>
            <a:spLocks noGrp="1"/>
          </p:cNvSpPr>
          <p:nvPr>
            <p:ph idx="1"/>
          </p:nvPr>
        </p:nvSpPr>
        <p:spPr>
          <a:xfrm>
            <a:off x="220134" y="1553013"/>
            <a:ext cx="9952566" cy="4994744"/>
          </a:xfrm>
        </p:spPr>
        <p:txBody>
          <a:bodyPr>
            <a:normAutofit lnSpcReduction="10000"/>
          </a:bodyPr>
          <a:lstStyle/>
          <a:p>
            <a:pPr>
              <a:lnSpc>
                <a:spcPct val="110000"/>
              </a:lnSpc>
            </a:pPr>
            <a:r>
              <a:rPr lang="en-GB" dirty="0"/>
              <a:t>Hotels are advised to form alliances and contracts for procurement with vendors and partners who place a high value on environmentally friendly sourcing and business practises. </a:t>
            </a:r>
          </a:p>
          <a:p>
            <a:pPr>
              <a:lnSpc>
                <a:spcPct val="110000"/>
              </a:lnSpc>
            </a:pPr>
            <a:r>
              <a:rPr lang="en-GB" dirty="0"/>
              <a:t>Hotels may ensure that their products and services are environmentally friendly and contribute to a sustainable supply chain by forming alliances with like-minded organisations.</a:t>
            </a:r>
          </a:p>
          <a:p>
            <a:pPr>
              <a:lnSpc>
                <a:spcPct val="110000"/>
              </a:lnSpc>
            </a:pPr>
            <a:r>
              <a:rPr lang="en-GB" dirty="0"/>
              <a:t>Benefits: Working with partners and suppliers who prioritise sustainability not only improves hotels' environmental reputation but also keeps a steady commitment to environmental responsibility across the supply chain. This strategy advances general sustainability (Srijuntrapun, Sukwong and Marshall, 2022).</a:t>
            </a:r>
          </a:p>
          <a:p>
            <a:pPr>
              <a:lnSpc>
                <a:spcPct val="110000"/>
              </a:lnSpc>
            </a:pPr>
            <a:r>
              <a:rPr lang="en-GB" dirty="0"/>
              <a:t>So, a multifaceted strategy is needed to handle the modern issue of waste reduction in the hotel and hospitality industry. </a:t>
            </a:r>
          </a:p>
          <a:p>
            <a:pPr>
              <a:lnSpc>
                <a:spcPct val="110000"/>
              </a:lnSpc>
            </a:pPr>
            <a:r>
              <a:rPr lang="en-GB" dirty="0"/>
              <a:t>Creating training programmes and instructional materials, keeping an eye on visitor comments, embracing continual innovation, and working with partners and suppliers who prioritise sustainability are all vital tactics that hotels must implement. </a:t>
            </a:r>
          </a:p>
          <a:p>
            <a:endParaRPr lang="en-GB" sz="1600" dirty="0"/>
          </a:p>
        </p:txBody>
      </p:sp>
    </p:spTree>
    <p:extLst>
      <p:ext uri="{BB962C8B-B14F-4D97-AF65-F5344CB8AC3E}">
        <p14:creationId xmlns:p14="http://schemas.microsoft.com/office/powerpoint/2010/main" val="2916827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EDA1-E5E9-566F-1DC6-417673629166}"/>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8749DB64-0FF4-B860-D837-6AA6EB23ABC1}"/>
              </a:ext>
            </a:extLst>
          </p:cNvPr>
          <p:cNvSpPr>
            <a:spLocks noGrp="1"/>
          </p:cNvSpPr>
          <p:nvPr>
            <p:ph idx="1"/>
          </p:nvPr>
        </p:nvSpPr>
        <p:spPr>
          <a:xfrm>
            <a:off x="677334" y="2160589"/>
            <a:ext cx="9332080" cy="3880773"/>
          </a:xfrm>
        </p:spPr>
        <p:txBody>
          <a:bodyPr>
            <a:normAutofit fontScale="32500" lnSpcReduction="20000"/>
          </a:bodyPr>
          <a:lstStyle/>
          <a:p>
            <a:pPr marL="0" indent="0">
              <a:lnSpc>
                <a:spcPct val="120000"/>
              </a:lnSpc>
              <a:spcBef>
                <a:spcPts val="0"/>
              </a:spcBef>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Abubakar, I.R., Maniruzzaman, K.M., Dano, U.L., AlShihri, F.S., AlShammari, M.S., Ahmed, S.M.S., Al-Gehlani, W.A.G. and Alrawaf, T.I. (2022). Environmental Sustainability Impacts of Solid Waste Management Practices in the Global South. International Journal of Environmental Research and Public Health, 19(19), p.12717.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Acorhotelscomms, (2020) AccorHotels, "Planet 21 - Acting Here 2020" (Online)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https://accorhotelscomms.com/newsletter/luxe/2019/issue_02/spotlight-pdfs/Accor-Planet21.pdf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Altman, S. (2001). [online] 16(4).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https://documents.aib.msu.edu/publications/insights/v16n4/v16n4_Article2.pdf</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Anon, (2023). Sustainability efforts for hotels - Why &amp; How.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https://hospitality.arribatec.com/sustainability-tips-hotels/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Antunes, I.C.M., Barandas, H.G. and Martins, F.V. (2019). Subsidiary strategy and managers’ perceptions of distance to foreign markets. Review of International Business and Strategy, 29(4), pp.347–364. doi: https://doi.org/10.1108/ribs-01-2019-0007.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Chawla, G., Lugosi, P. and Hawkins, R. (2021). Food Waste Drivers in Corporate Luxury Hotels: Competing Perceptions and Priorities across the Service Cycle. Tourism and Hospitality, 2(3), pp.302–318. doi: https://doi.org/10.3390/tourhosp2030019.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Cobanoglu, C. and Corte, V.D. (2021). Advances in global services and retail management: Volume 2. [online] Anahei Publishing. doi: https://doi.org/10.5038/9781955833035.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Cowan, E., Booth, A.M., Misund, A., Klun, K., Rotter, A. and Tiller, R. (2021). Single-Use Plastic Bans: Exploring Stakeholder Perspectives on Best Practices for Reducing Plastic Pollution. Environments, 8(8), p.81. doi: https://doi.org/10.3390/environments8080081.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Ghemawat, P. and Altman, S.A. (2016). Distance at the Industry and Company Levels. [online] Cambridge University Press. Available at: https://</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www.cambridge.org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/core/books/laws-of-globalization-and-business-applications/distance-at-the-industry-and-company-levels/3F8E90E135F9739BF4A9C30BD622D4AF [Accessed 17 Oct.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Goodwine, K. (2019). Scholarly and Creative Work from DePauw University the Ethics of Single-Use Plastics.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https://scholarship.depauw.edu/cgi/viewcontent.cgi?article=1104&amp;context=studentresearch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GOV.UK. (2016). 2010 to 2015 government policy: waste and recycling.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https://www.gov.uk/government/publications/2010-to-2015-government-policy-waste-and-recycling/2010-to-2015-government-policy-waste-and-recycling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Guzder, K. (2020). Recycling in the Hospitality Industry | How &amp; Why? [online] The Hub | High Speed Training.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https://www.highspeedtraining.co.uk/hub/recycling-in-the-hospitality-industry/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Hyatt thrive, (2020).Hyatt Hotels Corporation, "Hyatt Thrive 2020 Sustainability Report” (Online)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https://about.hyatt.com/content/dam/HyattStories/thrive/HyattEnvironmentalSustainabilityHighlights20192020.pdf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Ioannidis, A., Chalvatzis, K.J., Leonidou, L.C. and Feng, Z. (2021). Applying the reduce, reuse, and recycle principle in the hospitality sector: Its antecedents and performance implications. Business Strategy and the Environment, 30(7). doi: https://doi.org/10.1002/bse.2809.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Jawahar, I.M. (2010). The Mediating Role of Appraisal Feedback Reactions on the Relationship Between Rater Feedback-Related Behaviors and Ratee Performance. Group &amp; Organization Management, 35(4), pp.494–526. doi: https://doi.org/10.1177/1059601110378294.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Landry, L. (2019). Why emotional intelligence is important in leadership. [online] Harvard Business School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https://online.hbs.edu/blog/post/emotional-intelligence-in-leadership</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Liang, Y., Watters, C. and Lemański, M.K. (2022). Responsible Management in the Hotel Industry: An Integrative Review and Future Research Directions. Sustainability, [online] 14(24), p.17050. doi: https://doi.org/10.3390/su142417050.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Lopez-Valeiras, E., Gomez-Conde, J. and Lunkes, R.J. (2018). Employee reactions to the use of management control systems in hospitals: motivation vs. threat. Gaceta Sanitaria, 32(2), pp.129–134. doi: https://doi.org/10.1016/j.gaceta.2016.12.003.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Mgmresorts, (2021). MGM Resorts International, "Sustainability Report 2020" (online).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www.mgmresorts.com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 disclosures › mgm-resorts-gri-index-2021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Operto (2021). Eco-Friendly Hotel Ideas: 6 Ways Your Hotel Can Become More Sustainable | Operto. [online] Operto Connect Guest Technologies.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https://operto.com/eco-friendly-hotel-ideas/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Pulakos, E. (2014). Performance management A roadmap for developing, implementing, and evaluating performance management systems. [online] SHRM Foundation.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https://www.shrm.org/hr-today/trends-and-forecasting/special-reports-and-expert-views/Documents/Performance-Management.pdf</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REU. (2021). New collaboration addresses food waste in the food and hospitality sector in Turkey.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https://www.fao.org/europe/news/detail/New-collaboration-addresses-food-waste-in-the-food-and-hospitality-sector-in-Turkey/en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Salvia, G., Zimmermann, N., Willan, C., Hale, J., Gitau, H., Muindi, K., Gichana, E. and Davies, M. (2021). The wicked problem of waste management: An attention-based analysis of stakeholder behaviours. Journal of Cleaner Production, [online] 326, p.129200. doi: https://doi.org/10.1016/j.jclepro.2021.129200.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Serve360, (2020) Marriott International, "Sustainability and Social Impact Report 2020" (Online)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https://serve360.marriott.com/wp-content/uploads/2020/12/2020-Serve360-Report.pdf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Srijuntrapun, P., Sukwong, P. and Marshall, A. (2022). The role of food waste hierarchy as Thai hotels seeks to fulfill their corporate social responsibility. Heliyon, p.e11201. doi: https://doi.org/10.1016/j.heliyon.2022.e11201.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Tark, J. and Oh, W.Y., 2021. Hilton Faces Greenwashing Challenge. In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Social and Sustainability Marketing</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865-868). Productivity Press.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UCF Online. (2020). Sustainability in Hospitality: How Industry Leaders Can Help.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https://www.ucf.edu/online/hospitality/news/sustainability-in-hospitality-why-it-is-important-and-how-industry-leaders-can-help</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UNEP (2021). How to Reduce the Impacts of single-use Plastic Products. [online] UNEP.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https://www.unep.org/news-and-stories/story/how-reduce-impacts-single-use-plastic-products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www.mews.com</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 Hotel Waste Management: How to Reduce it in Hospitality?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https://www.mews.com/en/blog/hotel-waste-management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Zheng, D., Luo, Q., and Ritchie, B.W. (2021). Afraid to Travel after COVID-19? Self-protection, Coping and Resilience against Pandemic ‘travel Fear’. Tourism Management, [online] 83, p.104261. doi: https://doi.org/10.1016/j.tourman.2020.104261.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Zheng, D., Luo, Q., and Ritchie, B.W. (2021). The Role of Trust in Mitigating Perceived Threat, Fear, and Travel Avoidance after a Pandemic Outbreak: A Multigroup Analysis. Journal of Travel Research, p.004728752199556. doi: https://doi.org/10.1177/0047287521995562.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endParaRPr lang="en-GB" dirty="0"/>
          </a:p>
        </p:txBody>
      </p:sp>
    </p:spTree>
    <p:extLst>
      <p:ext uri="{BB962C8B-B14F-4D97-AF65-F5344CB8AC3E}">
        <p14:creationId xmlns:p14="http://schemas.microsoft.com/office/powerpoint/2010/main" val="4280257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C6325-BB36-F54B-D299-DB1CABB24C0C}"/>
              </a:ext>
            </a:extLst>
          </p:cNvPr>
          <p:cNvSpPr>
            <a:spLocks noGrp="1"/>
          </p:cNvSpPr>
          <p:nvPr>
            <p:ph type="title"/>
          </p:nvPr>
        </p:nvSpPr>
        <p:spPr/>
        <p:txBody>
          <a:bodyPr>
            <a:normAutofit/>
          </a:bodyPr>
          <a:lstStyle/>
          <a:p>
            <a:pPr algn="ctr"/>
            <a:r>
              <a:rPr lang="en-GB" sz="6000" dirty="0"/>
              <a:t>THANK YOU</a:t>
            </a:r>
          </a:p>
        </p:txBody>
      </p:sp>
    </p:spTree>
    <p:extLst>
      <p:ext uri="{BB962C8B-B14F-4D97-AF65-F5344CB8AC3E}">
        <p14:creationId xmlns:p14="http://schemas.microsoft.com/office/powerpoint/2010/main" val="3056455500"/>
      </p:ext>
    </p:extLst>
  </p:cSld>
  <p:clrMapOvr>
    <a:masterClrMapping/>
  </p:clrMapOvr>
</p:sld>
</file>

<file path=ppt/theme/theme1.xml><?xml version="1.0" encoding="utf-8"?>
<a:theme xmlns:a="http://schemas.openxmlformats.org/drawingml/2006/main" name="Facet">
  <a:themeElements>
    <a:clrScheme name="Custom 4">
      <a:dk1>
        <a:srgbClr val="000000"/>
      </a:dk1>
      <a:lt1>
        <a:srgbClr val="FFFFFF"/>
      </a:lt1>
      <a:dk2>
        <a:srgbClr val="3D3D3D"/>
      </a:dk2>
      <a:lt2>
        <a:srgbClr val="EBEBEB"/>
      </a:lt2>
      <a:accent1>
        <a:srgbClr val="4C150D"/>
      </a:accent1>
      <a:accent2>
        <a:srgbClr val="902A41"/>
      </a:accent2>
      <a:accent3>
        <a:srgbClr val="B1343A"/>
      </a:accent3>
      <a:accent4>
        <a:srgbClr val="969FA7"/>
      </a:accent4>
      <a:accent5>
        <a:srgbClr val="66B1CE"/>
      </a:accent5>
      <a:accent6>
        <a:srgbClr val="40619D"/>
      </a:accent6>
      <a:hlink>
        <a:srgbClr val="828282"/>
      </a:hlink>
      <a:folHlink>
        <a:srgbClr val="A5A5A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20</TotalTime>
  <Words>3079</Words>
  <Application>Microsoft Macintosh PowerPoint</Application>
  <PresentationFormat>Widescreen</PresentationFormat>
  <Paragraphs>127</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Times New Roman</vt:lpstr>
      <vt:lpstr>Trebuchet MS</vt:lpstr>
      <vt:lpstr>Wingdings 3</vt:lpstr>
      <vt:lpstr>Facet</vt:lpstr>
      <vt:lpstr>     Contemporary Themes in the Hotel and Hospitality Sector                                                      WASTE REDUCTION IN THE HOTEL AND HOSPITALOTY SECTOR</vt:lpstr>
      <vt:lpstr>INTRODUCTION</vt:lpstr>
      <vt:lpstr>Overview of Literature: I. Industry Examples of Waste Reduction Initiatives  </vt:lpstr>
      <vt:lpstr>II. Literature Review  1:Ghemawat's CAGE Framework (2016) </vt:lpstr>
      <vt:lpstr>III. Literature Review  2: Fear of Travel during the COVID-19 Pandemic </vt:lpstr>
      <vt:lpstr>IV. Literature Review  3: Eco-Friendly Hotel Industry Practices </vt:lpstr>
      <vt:lpstr>Application to the Hotel and Hospitality Sector: </vt:lpstr>
      <vt:lpstr>B. Diminishing Single-Use Plastics: </vt:lpstr>
      <vt:lpstr>C. Repurposing Food Scraps: </vt:lpstr>
      <vt:lpstr>Effectiveness of Management Reactions: </vt:lpstr>
      <vt:lpstr>Future Policy and Management Options for Waste Reduction in the Hotel and Hospitality Sector: </vt:lpstr>
      <vt:lpstr>B. Tracking Visitor Input: </vt:lpstr>
      <vt:lpstr>C. Incessant Innovation: </vt:lpstr>
      <vt:lpstr>D. Working with Partners and Suppliers: </vt:lpstr>
      <vt:lpstr>CONCLUSION </vt:lpstr>
      <vt:lpstr>REFERENCES </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Contemporary Themes in the Hotel and Hospitality Sector                                                       WASTE REDUCTION IN THE HOTEL AND HOSPITALOTY SECTOR</dc:title>
  <dc:subject/>
  <dc:creator>Author</dc:creator>
  <cp:keywords/>
  <dc:description/>
  <cp:lastModifiedBy>Author</cp:lastModifiedBy>
  <cp:revision>7</cp:revision>
  <dcterms:created xsi:type="dcterms:W3CDTF">2023-11-08T12:27:55Z</dcterms:created>
  <dcterms:modified xsi:type="dcterms:W3CDTF">2023-11-08T12:48:16Z</dcterms:modified>
  <cp:category/>
</cp:coreProperties>
</file>