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Glacial Indifference" panose="020B0604020202020204" charset="0"/>
      <p:regular r:id="rId16"/>
    </p:embeddedFont>
    <p:embeddedFont>
      <p:font typeface="Questrial" pitchFamily="2" charset="0"/>
      <p:regular r:id="rId17"/>
    </p:embeddedFont>
    <p:embeddedFont>
      <p:font typeface="เอฟซี เรนโบว์" panose="020B0604020202020204" charset="-34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6" d="100"/>
          <a:sy n="56" d="100"/>
        </p:scale>
        <p:origin x="369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custSel modSld">
      <pc:chgData name="Zita Draper" userId="b063123c-f51f-481b-b99c-f574606c9ace" providerId="ADAL" clId="{EF0E77A1-30A0-420A-8B5C-1D4447251AB8}" dt="2026-02-03T10:13:40.206" v="38" actId="20577"/>
      <pc:docMkLst>
        <pc:docMk/>
      </pc:docMkLst>
      <pc:sldChg chg="delSp modSp mod">
        <pc:chgData name="Zita Draper" userId="b063123c-f51f-481b-b99c-f574606c9ace" providerId="ADAL" clId="{EF0E77A1-30A0-420A-8B5C-1D4447251AB8}" dt="2026-02-03T10:12:51.489" v="4" actId="478"/>
        <pc:sldMkLst>
          <pc:docMk/>
          <pc:sldMk cId="0" sldId="261"/>
        </pc:sldMkLst>
        <pc:spChg chg="del">
          <ac:chgData name="Zita Draper" userId="b063123c-f51f-481b-b99c-f574606c9ace" providerId="ADAL" clId="{EF0E77A1-30A0-420A-8B5C-1D4447251AB8}" dt="2026-02-03T10:12:44.749" v="1" actId="478"/>
          <ac:spMkLst>
            <pc:docMk/>
            <pc:sldMk cId="0" sldId="261"/>
            <ac:spMk id="2" creationId="{00000000-0000-0000-0000-000000000000}"/>
          </ac:spMkLst>
        </pc:spChg>
        <pc:spChg chg="del">
          <ac:chgData name="Zita Draper" userId="b063123c-f51f-481b-b99c-f574606c9ace" providerId="ADAL" clId="{EF0E77A1-30A0-420A-8B5C-1D4447251AB8}" dt="2026-02-03T10:12:43.877" v="0" actId="478"/>
          <ac:spMkLst>
            <pc:docMk/>
            <pc:sldMk cId="0" sldId="261"/>
            <ac:spMk id="8" creationId="{00000000-0000-0000-0000-000000000000}"/>
          </ac:spMkLst>
        </pc:spChg>
        <pc:spChg chg="del">
          <ac:chgData name="Zita Draper" userId="b063123c-f51f-481b-b99c-f574606c9ace" providerId="ADAL" clId="{EF0E77A1-30A0-420A-8B5C-1D4447251AB8}" dt="2026-02-03T10:12:47.827" v="2" actId="478"/>
          <ac:spMkLst>
            <pc:docMk/>
            <pc:sldMk cId="0" sldId="261"/>
            <ac:spMk id="12" creationId="{00000000-0000-0000-0000-000000000000}"/>
          </ac:spMkLst>
        </pc:spChg>
        <pc:spChg chg="del mod">
          <ac:chgData name="Zita Draper" userId="b063123c-f51f-481b-b99c-f574606c9ace" providerId="ADAL" clId="{EF0E77A1-30A0-420A-8B5C-1D4447251AB8}" dt="2026-02-03T10:12:51.489" v="4" actId="478"/>
          <ac:spMkLst>
            <pc:docMk/>
            <pc:sldMk cId="0" sldId="261"/>
            <ac:spMk id="15" creationId="{00000000-0000-0000-0000-000000000000}"/>
          </ac:spMkLst>
        </pc:spChg>
      </pc:sldChg>
      <pc:sldChg chg="delSp modSp mod">
        <pc:chgData name="Zita Draper" userId="b063123c-f51f-481b-b99c-f574606c9ace" providerId="ADAL" clId="{EF0E77A1-30A0-420A-8B5C-1D4447251AB8}" dt="2026-02-03T10:13:11.278" v="31" actId="20577"/>
        <pc:sldMkLst>
          <pc:docMk/>
          <pc:sldMk cId="0" sldId="262"/>
        </pc:sldMkLst>
        <pc:spChg chg="del">
          <ac:chgData name="Zita Draper" userId="b063123c-f51f-481b-b99c-f574606c9ace" providerId="ADAL" clId="{EF0E77A1-30A0-420A-8B5C-1D4447251AB8}" dt="2026-02-03T10:13:02.479" v="6" actId="478"/>
          <ac:spMkLst>
            <pc:docMk/>
            <pc:sldMk cId="0" sldId="262"/>
            <ac:spMk id="4" creationId="{00000000-0000-0000-0000-000000000000}"/>
          </ac:spMkLst>
        </pc:spChg>
        <pc:spChg chg="mod">
          <ac:chgData name="Zita Draper" userId="b063123c-f51f-481b-b99c-f574606c9ace" providerId="ADAL" clId="{EF0E77A1-30A0-420A-8B5C-1D4447251AB8}" dt="2026-02-03T10:13:11.278" v="31" actId="20577"/>
          <ac:spMkLst>
            <pc:docMk/>
            <pc:sldMk cId="0" sldId="262"/>
            <ac:spMk id="10" creationId="{00000000-0000-0000-0000-000000000000}"/>
          </ac:spMkLst>
        </pc:spChg>
        <pc:spChg chg="del">
          <ac:chgData name="Zita Draper" userId="b063123c-f51f-481b-b99c-f574606c9ace" providerId="ADAL" clId="{EF0E77A1-30A0-420A-8B5C-1D4447251AB8}" dt="2026-02-03T10:13:01.178" v="5" actId="478"/>
          <ac:spMkLst>
            <pc:docMk/>
            <pc:sldMk cId="0" sldId="262"/>
            <ac:spMk id="13" creationId="{00000000-0000-0000-0000-000000000000}"/>
          </ac:spMkLst>
        </pc:spChg>
      </pc:sldChg>
      <pc:sldChg chg="modSp mod">
        <pc:chgData name="Zita Draper" userId="b063123c-f51f-481b-b99c-f574606c9ace" providerId="ADAL" clId="{EF0E77A1-30A0-420A-8B5C-1D4447251AB8}" dt="2026-02-03T10:13:40.206" v="38" actId="20577"/>
        <pc:sldMkLst>
          <pc:docMk/>
          <pc:sldMk cId="0" sldId="267"/>
        </pc:sldMkLst>
        <pc:spChg chg="mod">
          <ac:chgData name="Zita Draper" userId="b063123c-f51f-481b-b99c-f574606c9ace" providerId="ADAL" clId="{EF0E77A1-30A0-420A-8B5C-1D4447251AB8}" dt="2026-02-03T10:13:40.206" v="38" actId="20577"/>
          <ac:spMkLst>
            <pc:docMk/>
            <pc:sldMk cId="0" sldId="267"/>
            <ac:spMk id="1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03.02.2026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Contents page - not included in the word count. </a:t>
            </a:r>
          </a:p>
          <a:p>
            <a:endParaRPr lang="en-US"/>
          </a:p>
          <a:p>
            <a:r>
              <a:rPr lang="en-US"/>
              <a:t>Research plan - needs to include a thesis/ summary of assessment/ reason for research. Methodology - what type. Aims and Learning objectives - Findings/ Conclusions.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In addition to this you need to include appendices.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8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5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3.png"/><Relationship Id="rId10" Type="http://schemas.openxmlformats.org/officeDocument/2006/relationships/image" Target="../media/image23.svg"/><Relationship Id="rId4" Type="http://schemas.openxmlformats.org/officeDocument/2006/relationships/image" Target="../media/image6.sv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5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8.png"/><Relationship Id="rId5" Type="http://schemas.openxmlformats.org/officeDocument/2006/relationships/image" Target="../media/image3.png"/><Relationship Id="rId10" Type="http://schemas.openxmlformats.org/officeDocument/2006/relationships/image" Target="../media/image27.svg"/><Relationship Id="rId4" Type="http://schemas.openxmlformats.org/officeDocument/2006/relationships/image" Target="../media/image6.sv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131593" y="236776"/>
            <a:ext cx="10642196" cy="9458252"/>
          </a:xfrm>
          <a:custGeom>
            <a:avLst/>
            <a:gdLst/>
            <a:ahLst/>
            <a:cxnLst/>
            <a:rect l="l" t="t" r="r" b="b"/>
            <a:pathLst>
              <a:path w="10642196" h="9458252">
                <a:moveTo>
                  <a:pt x="0" y="0"/>
                </a:moveTo>
                <a:lnTo>
                  <a:pt x="10642196" y="0"/>
                </a:lnTo>
                <a:lnTo>
                  <a:pt x="10642196" y="9458252"/>
                </a:lnTo>
                <a:lnTo>
                  <a:pt x="0" y="9458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654949" y="-234980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0800000">
            <a:off x="-1757175" y="479504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397075" y="3474720"/>
            <a:ext cx="7493851" cy="3080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20"/>
              </a:lnSpc>
            </a:pPr>
            <a:r>
              <a:rPr lang="en-US" sz="90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Putting it all together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8554" y="7559000"/>
            <a:ext cx="9190891" cy="6565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0"/>
              </a:lnSpc>
            </a:pPr>
            <a:r>
              <a:rPr lang="en-US" sz="34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By Zita Draper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613935" y="3435030"/>
            <a:ext cx="7591881" cy="7841380"/>
          </a:xfrm>
          <a:custGeom>
            <a:avLst/>
            <a:gdLst/>
            <a:ahLst/>
            <a:cxnLst/>
            <a:rect l="l" t="t" r="r" b="b"/>
            <a:pathLst>
              <a:path w="7591881" h="7841380">
                <a:moveTo>
                  <a:pt x="0" y="0"/>
                </a:moveTo>
                <a:lnTo>
                  <a:pt x="7591882" y="0"/>
                </a:lnTo>
                <a:lnTo>
                  <a:pt x="7591882" y="7841380"/>
                </a:lnTo>
                <a:lnTo>
                  <a:pt x="0" y="784138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092138">
            <a:off x="-721992" y="6201530"/>
            <a:ext cx="3501384" cy="4369902"/>
          </a:xfrm>
          <a:custGeom>
            <a:avLst/>
            <a:gdLst/>
            <a:ahLst/>
            <a:cxnLst/>
            <a:rect l="l" t="t" r="r" b="b"/>
            <a:pathLst>
              <a:path w="3501384" h="4369902">
                <a:moveTo>
                  <a:pt x="0" y="0"/>
                </a:moveTo>
                <a:lnTo>
                  <a:pt x="3501384" y="0"/>
                </a:lnTo>
                <a:lnTo>
                  <a:pt x="3501384" y="4369902"/>
                </a:lnTo>
                <a:lnTo>
                  <a:pt x="0" y="43699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882050" y="5965938"/>
            <a:ext cx="5534654" cy="1703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5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Index</a:t>
            </a:r>
          </a:p>
        </p:txBody>
      </p:sp>
      <p:sp>
        <p:nvSpPr>
          <p:cNvPr id="5" name="Freeform 5"/>
          <p:cNvSpPr/>
          <p:nvPr/>
        </p:nvSpPr>
        <p:spPr>
          <a:xfrm>
            <a:off x="9909583" y="2936281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909583" y="4011948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909583" y="5091316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909583" y="6170684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909583" y="7250052"/>
            <a:ext cx="736468" cy="736468"/>
          </a:xfrm>
          <a:custGeom>
            <a:avLst/>
            <a:gdLst/>
            <a:ahLst/>
            <a:cxnLst/>
            <a:rect l="l" t="t" r="r" b="b"/>
            <a:pathLst>
              <a:path w="736468" h="736468">
                <a:moveTo>
                  <a:pt x="0" y="0"/>
                </a:moveTo>
                <a:lnTo>
                  <a:pt x="736468" y="0"/>
                </a:lnTo>
                <a:lnTo>
                  <a:pt x="736468" y="736468"/>
                </a:lnTo>
                <a:lnTo>
                  <a:pt x="0" y="7364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070881" y="2959329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070881" y="4034996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070881" y="5114364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70881" y="6193732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70881" y="7273100"/>
            <a:ext cx="413872" cy="5951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33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040602" y="3017496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Aims and Objectives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040602" y="4093163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What is a report?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040602" y="5172531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Methodology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040602" y="6251899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Summary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40602" y="7331266"/>
            <a:ext cx="6218698" cy="50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0"/>
              </a:lnSpc>
            </a:pPr>
            <a:r>
              <a:rPr lang="en-US" sz="29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Thank you, any questions?</a:t>
            </a:r>
          </a:p>
        </p:txBody>
      </p:sp>
      <p:sp>
        <p:nvSpPr>
          <p:cNvPr id="20" name="Freeform 20"/>
          <p:cNvSpPr/>
          <p:nvPr/>
        </p:nvSpPr>
        <p:spPr>
          <a:xfrm>
            <a:off x="14356192" y="-2022514"/>
            <a:ext cx="5125736" cy="5695263"/>
          </a:xfrm>
          <a:custGeom>
            <a:avLst/>
            <a:gdLst/>
            <a:ahLst/>
            <a:cxnLst/>
            <a:rect l="l" t="t" r="r" b="b"/>
            <a:pathLst>
              <a:path w="5125736" h="5695263">
                <a:moveTo>
                  <a:pt x="0" y="0"/>
                </a:moveTo>
                <a:lnTo>
                  <a:pt x="5125736" y="0"/>
                </a:lnTo>
                <a:lnTo>
                  <a:pt x="5125736" y="5695263"/>
                </a:lnTo>
                <a:lnTo>
                  <a:pt x="0" y="569526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297698">
            <a:off x="5629685" y="1238706"/>
            <a:ext cx="7028629" cy="7809588"/>
          </a:xfrm>
          <a:custGeom>
            <a:avLst/>
            <a:gdLst/>
            <a:ahLst/>
            <a:cxnLst/>
            <a:rect l="l" t="t" r="r" b="b"/>
            <a:pathLst>
              <a:path w="7028629" h="7809588">
                <a:moveTo>
                  <a:pt x="0" y="0"/>
                </a:moveTo>
                <a:lnTo>
                  <a:pt x="7028630" y="0"/>
                </a:lnTo>
                <a:lnTo>
                  <a:pt x="7028630" y="7809588"/>
                </a:lnTo>
                <a:lnTo>
                  <a:pt x="0" y="78095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5019551" y="9180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0685742" y="423893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999793">
            <a:off x="8615597" y="1639422"/>
            <a:ext cx="3107580" cy="2594830"/>
          </a:xfrm>
          <a:custGeom>
            <a:avLst/>
            <a:gdLst/>
            <a:ahLst/>
            <a:cxnLst/>
            <a:rect l="l" t="t" r="r" b="b"/>
            <a:pathLst>
              <a:path w="3107580" h="2594830">
                <a:moveTo>
                  <a:pt x="0" y="0"/>
                </a:moveTo>
                <a:lnTo>
                  <a:pt x="3107580" y="0"/>
                </a:lnTo>
                <a:lnTo>
                  <a:pt x="3107580" y="2594829"/>
                </a:lnTo>
                <a:lnTo>
                  <a:pt x="0" y="25948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641886" y="4163059"/>
            <a:ext cx="7004228" cy="3246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5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Aims and Objectives </a:t>
            </a:r>
          </a:p>
        </p:txBody>
      </p:sp>
      <p:sp>
        <p:nvSpPr>
          <p:cNvPr id="7" name="Freeform 7"/>
          <p:cNvSpPr/>
          <p:nvPr/>
        </p:nvSpPr>
        <p:spPr>
          <a:xfrm rot="-10800000">
            <a:off x="6731391" y="6123894"/>
            <a:ext cx="2821665" cy="2356090"/>
          </a:xfrm>
          <a:custGeom>
            <a:avLst/>
            <a:gdLst/>
            <a:ahLst/>
            <a:cxnLst/>
            <a:rect l="l" t="t" r="r" b="b"/>
            <a:pathLst>
              <a:path w="2821665" h="2356090">
                <a:moveTo>
                  <a:pt x="0" y="0"/>
                </a:moveTo>
                <a:lnTo>
                  <a:pt x="2821666" y="0"/>
                </a:lnTo>
                <a:lnTo>
                  <a:pt x="2821666" y="2356090"/>
                </a:lnTo>
                <a:lnTo>
                  <a:pt x="0" y="23560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873650" y="647688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6" y="0"/>
                </a:lnTo>
                <a:lnTo>
                  <a:pt x="4210926" y="5073405"/>
                </a:lnTo>
                <a:lnTo>
                  <a:pt x="0" y="507340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219247" y="-150800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7" y="0"/>
                </a:lnTo>
                <a:lnTo>
                  <a:pt x="4210927" y="5073406"/>
                </a:lnTo>
                <a:lnTo>
                  <a:pt x="0" y="50734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800000">
            <a:off x="-584770" y="-331591"/>
            <a:ext cx="4486062" cy="5293288"/>
          </a:xfrm>
          <a:custGeom>
            <a:avLst/>
            <a:gdLst/>
            <a:ahLst/>
            <a:cxnLst/>
            <a:rect l="l" t="t" r="r" b="b"/>
            <a:pathLst>
              <a:path w="4486062" h="5293288">
                <a:moveTo>
                  <a:pt x="0" y="0"/>
                </a:moveTo>
                <a:lnTo>
                  <a:pt x="4486061" y="0"/>
                </a:lnTo>
                <a:lnTo>
                  <a:pt x="4486061" y="5293288"/>
                </a:lnTo>
                <a:lnTo>
                  <a:pt x="0" y="529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716179">
            <a:off x="15658628" y="7006715"/>
            <a:ext cx="3201345" cy="4503170"/>
          </a:xfrm>
          <a:custGeom>
            <a:avLst/>
            <a:gdLst/>
            <a:ahLst/>
            <a:cxnLst/>
            <a:rect l="l" t="t" r="r" b="b"/>
            <a:pathLst>
              <a:path w="3201345" h="4503170">
                <a:moveTo>
                  <a:pt x="0" y="0"/>
                </a:moveTo>
                <a:lnTo>
                  <a:pt x="3201344" y="0"/>
                </a:lnTo>
                <a:lnTo>
                  <a:pt x="3201344" y="4503170"/>
                </a:lnTo>
                <a:lnTo>
                  <a:pt x="0" y="45031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3855" y="7869213"/>
            <a:ext cx="2785137" cy="2778174"/>
          </a:xfrm>
          <a:custGeom>
            <a:avLst/>
            <a:gdLst/>
            <a:ahLst/>
            <a:cxnLst/>
            <a:rect l="l" t="t" r="r" b="b"/>
            <a:pathLst>
              <a:path w="2785137" h="2778174">
                <a:moveTo>
                  <a:pt x="0" y="0"/>
                </a:moveTo>
                <a:lnTo>
                  <a:pt x="2785137" y="0"/>
                </a:lnTo>
                <a:lnTo>
                  <a:pt x="2785137" y="2778174"/>
                </a:lnTo>
                <a:lnTo>
                  <a:pt x="0" y="277817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6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457760" y="771525"/>
            <a:ext cx="8899767" cy="3246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5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Aims and Objectives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96393" y="4120973"/>
            <a:ext cx="8573623" cy="2369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43" lvl="1" indent="-291471" algn="l">
              <a:lnSpc>
                <a:spcPts val="378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The aim of today’s session is for students to understand the layout of the report. </a:t>
            </a:r>
          </a:p>
          <a:p>
            <a:pPr algn="l">
              <a:lnSpc>
                <a:spcPts val="3780"/>
              </a:lnSpc>
            </a:pPr>
            <a:endParaRPr lang="en-US" sz="270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marL="582943" lvl="1" indent="-291471" algn="l">
              <a:lnSpc>
                <a:spcPts val="3780"/>
              </a:lnSpc>
              <a:buFont typeface="Arial"/>
              <a:buChar char="•"/>
            </a:pPr>
            <a:r>
              <a:rPr lang="en-US" sz="270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By the end of today’s session students should be able to format their report.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75492" y="1028700"/>
            <a:ext cx="8137017" cy="8229600"/>
          </a:xfrm>
          <a:custGeom>
            <a:avLst/>
            <a:gdLst/>
            <a:ahLst/>
            <a:cxnLst/>
            <a:rect l="l" t="t" r="r" b="b"/>
            <a:pathLst>
              <a:path w="8137017" h="8229600">
                <a:moveTo>
                  <a:pt x="0" y="0"/>
                </a:moveTo>
                <a:lnTo>
                  <a:pt x="8137016" y="0"/>
                </a:lnTo>
                <a:lnTo>
                  <a:pt x="813701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5019551" y="9180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0685742" y="423893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641886" y="3488690"/>
            <a:ext cx="7004228" cy="164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8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Report</a:t>
            </a:r>
          </a:p>
        </p:txBody>
      </p:sp>
      <p:sp>
        <p:nvSpPr>
          <p:cNvPr id="6" name="Freeform 6"/>
          <p:cNvSpPr/>
          <p:nvPr/>
        </p:nvSpPr>
        <p:spPr>
          <a:xfrm>
            <a:off x="14991994" y="-2581346"/>
            <a:ext cx="4130153" cy="5059207"/>
          </a:xfrm>
          <a:custGeom>
            <a:avLst/>
            <a:gdLst/>
            <a:ahLst/>
            <a:cxnLst/>
            <a:rect l="l" t="t" r="r" b="b"/>
            <a:pathLst>
              <a:path w="4130153" h="5059207">
                <a:moveTo>
                  <a:pt x="0" y="0"/>
                </a:moveTo>
                <a:lnTo>
                  <a:pt x="4130153" y="0"/>
                </a:lnTo>
                <a:lnTo>
                  <a:pt x="4130153" y="5059207"/>
                </a:lnTo>
                <a:lnTo>
                  <a:pt x="0" y="50592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9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743832" y="7023908"/>
            <a:ext cx="4130153" cy="5059207"/>
          </a:xfrm>
          <a:custGeom>
            <a:avLst/>
            <a:gdLst/>
            <a:ahLst/>
            <a:cxnLst/>
            <a:rect l="l" t="t" r="r" b="b"/>
            <a:pathLst>
              <a:path w="4130153" h="5059207">
                <a:moveTo>
                  <a:pt x="0" y="0"/>
                </a:moveTo>
                <a:lnTo>
                  <a:pt x="4130153" y="0"/>
                </a:lnTo>
                <a:lnTo>
                  <a:pt x="4130153" y="5059207"/>
                </a:lnTo>
                <a:lnTo>
                  <a:pt x="0" y="505920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49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4645527">
            <a:off x="15615307" y="-1352751"/>
            <a:ext cx="3621292" cy="4762902"/>
          </a:xfrm>
          <a:custGeom>
            <a:avLst/>
            <a:gdLst/>
            <a:ahLst/>
            <a:cxnLst/>
            <a:rect l="l" t="t" r="r" b="b"/>
            <a:pathLst>
              <a:path w="3621292" h="4762902">
                <a:moveTo>
                  <a:pt x="0" y="0"/>
                </a:moveTo>
                <a:lnTo>
                  <a:pt x="3621292" y="0"/>
                </a:lnTo>
                <a:lnTo>
                  <a:pt x="3621292" y="4762902"/>
                </a:lnTo>
                <a:lnTo>
                  <a:pt x="0" y="476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7304412">
            <a:off x="-489401" y="7036197"/>
            <a:ext cx="3621292" cy="4762902"/>
          </a:xfrm>
          <a:custGeom>
            <a:avLst/>
            <a:gdLst/>
            <a:ahLst/>
            <a:cxnLst/>
            <a:rect l="l" t="t" r="r" b="b"/>
            <a:pathLst>
              <a:path w="3621292" h="4762902">
                <a:moveTo>
                  <a:pt x="0" y="0"/>
                </a:moveTo>
                <a:lnTo>
                  <a:pt x="3621292" y="0"/>
                </a:lnTo>
                <a:lnTo>
                  <a:pt x="3621292" y="4762902"/>
                </a:lnTo>
                <a:lnTo>
                  <a:pt x="0" y="476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5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13327444" y="3996798"/>
            <a:ext cx="2194008" cy="2194008"/>
          </a:xfrm>
          <a:custGeom>
            <a:avLst/>
            <a:gdLst/>
            <a:ahLst/>
            <a:cxnLst/>
            <a:rect l="l" t="t" r="r" b="b"/>
            <a:pathLst>
              <a:path w="2194008" h="2194008">
                <a:moveTo>
                  <a:pt x="0" y="0"/>
                </a:moveTo>
                <a:lnTo>
                  <a:pt x="2194008" y="0"/>
                </a:lnTo>
                <a:lnTo>
                  <a:pt x="2194008" y="2194008"/>
                </a:lnTo>
                <a:lnTo>
                  <a:pt x="0" y="21940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2766548" y="3996798"/>
            <a:ext cx="2194008" cy="2194008"/>
          </a:xfrm>
          <a:custGeom>
            <a:avLst/>
            <a:gdLst/>
            <a:ahLst/>
            <a:cxnLst/>
            <a:rect l="l" t="t" r="r" b="b"/>
            <a:pathLst>
              <a:path w="2194008" h="2194008">
                <a:moveTo>
                  <a:pt x="0" y="0"/>
                </a:moveTo>
                <a:lnTo>
                  <a:pt x="2194008" y="0"/>
                </a:lnTo>
                <a:lnTo>
                  <a:pt x="2194008" y="2194008"/>
                </a:lnTo>
                <a:lnTo>
                  <a:pt x="0" y="21940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9119920">
            <a:off x="-544079" y="-517716"/>
            <a:ext cx="2752029" cy="2942036"/>
          </a:xfrm>
          <a:custGeom>
            <a:avLst/>
            <a:gdLst/>
            <a:ahLst/>
            <a:cxnLst/>
            <a:rect l="l" t="t" r="r" b="b"/>
            <a:pathLst>
              <a:path w="2752029" h="2942036">
                <a:moveTo>
                  <a:pt x="0" y="0"/>
                </a:moveTo>
                <a:lnTo>
                  <a:pt x="2752029" y="0"/>
                </a:lnTo>
                <a:lnTo>
                  <a:pt x="2752029" y="2942035"/>
                </a:lnTo>
                <a:lnTo>
                  <a:pt x="0" y="29420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7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407149" y="4494258"/>
            <a:ext cx="912806" cy="1199089"/>
          </a:xfrm>
          <a:custGeom>
            <a:avLst/>
            <a:gdLst/>
            <a:ahLst/>
            <a:cxnLst/>
            <a:rect l="l" t="t" r="r" b="b"/>
            <a:pathLst>
              <a:path w="912806" h="1199089">
                <a:moveTo>
                  <a:pt x="0" y="0"/>
                </a:moveTo>
                <a:lnTo>
                  <a:pt x="912806" y="0"/>
                </a:lnTo>
                <a:lnTo>
                  <a:pt x="912806" y="1199088"/>
                </a:lnTo>
                <a:lnTo>
                  <a:pt x="0" y="119908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893370" y="4470341"/>
            <a:ext cx="1062156" cy="1180173"/>
          </a:xfrm>
          <a:custGeom>
            <a:avLst/>
            <a:gdLst/>
            <a:ahLst/>
            <a:cxnLst/>
            <a:rect l="l" t="t" r="r" b="b"/>
            <a:pathLst>
              <a:path w="1062156" h="1180173">
                <a:moveTo>
                  <a:pt x="0" y="0"/>
                </a:moveTo>
                <a:lnTo>
                  <a:pt x="1062155" y="0"/>
                </a:lnTo>
                <a:lnTo>
                  <a:pt x="1062155" y="1180173"/>
                </a:lnTo>
                <a:lnTo>
                  <a:pt x="0" y="118017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737500" y="466795"/>
            <a:ext cx="13360594" cy="27566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08"/>
              </a:lnSpc>
            </a:pPr>
            <a:r>
              <a:rPr lang="en-US" sz="8053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What needs to be included?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318254" y="6258087"/>
            <a:ext cx="3090596" cy="1227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Contents Page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750801" y="6364139"/>
            <a:ext cx="3347293" cy="648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Main Finding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858073" y="7828696"/>
            <a:ext cx="4010958" cy="1683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89"/>
              </a:lnSpc>
            </a:pPr>
            <a:r>
              <a:rPr lang="en-US" sz="192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This is not included in the word count and can be laid out as you wish. </a:t>
            </a:r>
          </a:p>
          <a:p>
            <a:pPr algn="ctr">
              <a:lnSpc>
                <a:spcPts val="2689"/>
              </a:lnSpc>
            </a:pPr>
            <a:endParaRPr lang="en-US" sz="192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ctr">
              <a:lnSpc>
                <a:spcPts val="2689"/>
              </a:lnSpc>
              <a:spcBef>
                <a:spcPct val="0"/>
              </a:spcBef>
            </a:pPr>
            <a:r>
              <a:rPr lang="en-US" sz="192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However, you do need to include page numbers.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418969" y="7828696"/>
            <a:ext cx="4010958" cy="10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89"/>
              </a:lnSpc>
              <a:spcBef>
                <a:spcPct val="0"/>
              </a:spcBef>
            </a:pPr>
            <a:r>
              <a:rPr lang="en-US" sz="192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This is  where you demonstrate your research and provide and discuss the assessment scenario.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046996" y="3996798"/>
            <a:ext cx="2194008" cy="2194008"/>
          </a:xfrm>
          <a:custGeom>
            <a:avLst/>
            <a:gdLst/>
            <a:ahLst/>
            <a:cxnLst/>
            <a:rect l="l" t="t" r="r" b="b"/>
            <a:pathLst>
              <a:path w="2194008" h="2194008">
                <a:moveTo>
                  <a:pt x="0" y="0"/>
                </a:moveTo>
                <a:lnTo>
                  <a:pt x="2194008" y="0"/>
                </a:lnTo>
                <a:lnTo>
                  <a:pt x="2194008" y="2194008"/>
                </a:lnTo>
                <a:lnTo>
                  <a:pt x="0" y="21940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327444" y="3996798"/>
            <a:ext cx="2194008" cy="2194008"/>
          </a:xfrm>
          <a:custGeom>
            <a:avLst/>
            <a:gdLst/>
            <a:ahLst/>
            <a:cxnLst/>
            <a:rect l="l" t="t" r="r" b="b"/>
            <a:pathLst>
              <a:path w="2194008" h="2194008">
                <a:moveTo>
                  <a:pt x="0" y="0"/>
                </a:moveTo>
                <a:lnTo>
                  <a:pt x="2194008" y="0"/>
                </a:lnTo>
                <a:lnTo>
                  <a:pt x="2194008" y="2194008"/>
                </a:lnTo>
                <a:lnTo>
                  <a:pt x="0" y="21940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9119920">
            <a:off x="-544079" y="-517716"/>
            <a:ext cx="2752029" cy="2942036"/>
          </a:xfrm>
          <a:custGeom>
            <a:avLst/>
            <a:gdLst/>
            <a:ahLst/>
            <a:cxnLst/>
            <a:rect l="l" t="t" r="r" b="b"/>
            <a:pathLst>
              <a:path w="2752029" h="2942036">
                <a:moveTo>
                  <a:pt x="0" y="0"/>
                </a:moveTo>
                <a:lnTo>
                  <a:pt x="2752029" y="0"/>
                </a:lnTo>
                <a:lnTo>
                  <a:pt x="2752029" y="2942035"/>
                </a:lnTo>
                <a:lnTo>
                  <a:pt x="0" y="294203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7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101720" y="4392916"/>
            <a:ext cx="1523664" cy="1401771"/>
          </a:xfrm>
          <a:custGeom>
            <a:avLst/>
            <a:gdLst/>
            <a:ahLst/>
            <a:cxnLst/>
            <a:rect l="l" t="t" r="r" b="b"/>
            <a:pathLst>
              <a:path w="1523664" h="1401771">
                <a:moveTo>
                  <a:pt x="0" y="0"/>
                </a:moveTo>
                <a:lnTo>
                  <a:pt x="1523664" y="0"/>
                </a:lnTo>
                <a:lnTo>
                  <a:pt x="1523664" y="1401771"/>
                </a:lnTo>
                <a:lnTo>
                  <a:pt x="0" y="14017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27371" y="4596360"/>
            <a:ext cx="1194154" cy="1094279"/>
          </a:xfrm>
          <a:custGeom>
            <a:avLst/>
            <a:gdLst/>
            <a:ahLst/>
            <a:cxnLst/>
            <a:rect l="l" t="t" r="r" b="b"/>
            <a:pathLst>
              <a:path w="1194154" h="1094279">
                <a:moveTo>
                  <a:pt x="0" y="0"/>
                </a:moveTo>
                <a:lnTo>
                  <a:pt x="1194154" y="0"/>
                </a:lnTo>
                <a:lnTo>
                  <a:pt x="1194154" y="1094280"/>
                </a:lnTo>
                <a:lnTo>
                  <a:pt x="0" y="109428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821369" y="4495073"/>
            <a:ext cx="967905" cy="964385"/>
          </a:xfrm>
          <a:custGeom>
            <a:avLst/>
            <a:gdLst/>
            <a:ahLst/>
            <a:cxnLst/>
            <a:rect l="l" t="t" r="r" b="b"/>
            <a:pathLst>
              <a:path w="967905" h="964385">
                <a:moveTo>
                  <a:pt x="0" y="0"/>
                </a:moveTo>
                <a:lnTo>
                  <a:pt x="967905" y="0"/>
                </a:lnTo>
                <a:lnTo>
                  <a:pt x="967905" y="964385"/>
                </a:lnTo>
                <a:lnTo>
                  <a:pt x="0" y="96438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318254" y="6258087"/>
            <a:ext cx="3090596" cy="115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 dirty="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Letter of advice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56727" y="6364139"/>
            <a:ext cx="3574547" cy="648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Conclusion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750801" y="6364139"/>
            <a:ext cx="3347293" cy="648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9"/>
              </a:lnSpc>
            </a:pPr>
            <a:r>
              <a:rPr lang="en-US" sz="3577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References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138521" y="7828696"/>
            <a:ext cx="4010958" cy="1683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89"/>
              </a:lnSpc>
            </a:pPr>
            <a:r>
              <a:rPr lang="en-US" sz="192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Do not introduce anything new, simply provide an answer to both questions given in the assessment. </a:t>
            </a:r>
          </a:p>
          <a:p>
            <a:pPr algn="ctr">
              <a:lnSpc>
                <a:spcPts val="2689"/>
              </a:lnSpc>
            </a:pPr>
            <a:endParaRPr lang="en-US" sz="1920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ctr">
              <a:lnSpc>
                <a:spcPts val="2689"/>
              </a:lnSpc>
              <a:spcBef>
                <a:spcPct val="0"/>
              </a:spcBef>
            </a:pPr>
            <a:r>
              <a:rPr lang="en-US" sz="192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Keep it clear and concise.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418969" y="7828696"/>
            <a:ext cx="4010958" cy="1005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89"/>
              </a:lnSpc>
              <a:spcBef>
                <a:spcPct val="0"/>
              </a:spcBef>
            </a:pPr>
            <a:r>
              <a:rPr lang="en-US" sz="1920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You need to reference throughout and provide a reference list at the end of the report.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737500" y="466795"/>
            <a:ext cx="13360594" cy="1496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8353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Continued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E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297698">
            <a:off x="5629685" y="1238706"/>
            <a:ext cx="7028629" cy="7809588"/>
          </a:xfrm>
          <a:custGeom>
            <a:avLst/>
            <a:gdLst/>
            <a:ahLst/>
            <a:cxnLst/>
            <a:rect l="l" t="t" r="r" b="b"/>
            <a:pathLst>
              <a:path w="7028629" h="7809588">
                <a:moveTo>
                  <a:pt x="0" y="0"/>
                </a:moveTo>
                <a:lnTo>
                  <a:pt x="7028630" y="0"/>
                </a:lnTo>
                <a:lnTo>
                  <a:pt x="7028630" y="7809588"/>
                </a:lnTo>
                <a:lnTo>
                  <a:pt x="0" y="78095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5019551" y="9180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10685742" y="4238936"/>
            <a:ext cx="4294900" cy="4772111"/>
          </a:xfrm>
          <a:custGeom>
            <a:avLst/>
            <a:gdLst/>
            <a:ahLst/>
            <a:cxnLst/>
            <a:rect l="l" t="t" r="r" b="b"/>
            <a:pathLst>
              <a:path w="4294900" h="4772111">
                <a:moveTo>
                  <a:pt x="0" y="0"/>
                </a:moveTo>
                <a:lnTo>
                  <a:pt x="4294900" y="0"/>
                </a:lnTo>
                <a:lnTo>
                  <a:pt x="4294900" y="4772111"/>
                </a:lnTo>
                <a:lnTo>
                  <a:pt x="0" y="4772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999793">
            <a:off x="8615597" y="1639422"/>
            <a:ext cx="3107580" cy="2594830"/>
          </a:xfrm>
          <a:custGeom>
            <a:avLst/>
            <a:gdLst/>
            <a:ahLst/>
            <a:cxnLst/>
            <a:rect l="l" t="t" r="r" b="b"/>
            <a:pathLst>
              <a:path w="3107580" h="2594830">
                <a:moveTo>
                  <a:pt x="0" y="0"/>
                </a:moveTo>
                <a:lnTo>
                  <a:pt x="3107580" y="0"/>
                </a:lnTo>
                <a:lnTo>
                  <a:pt x="3107580" y="2594829"/>
                </a:lnTo>
                <a:lnTo>
                  <a:pt x="0" y="25948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0800000">
            <a:off x="6731391" y="6123894"/>
            <a:ext cx="2821665" cy="2356090"/>
          </a:xfrm>
          <a:custGeom>
            <a:avLst/>
            <a:gdLst/>
            <a:ahLst/>
            <a:cxnLst/>
            <a:rect l="l" t="t" r="r" b="b"/>
            <a:pathLst>
              <a:path w="2821665" h="2356090">
                <a:moveTo>
                  <a:pt x="0" y="0"/>
                </a:moveTo>
                <a:lnTo>
                  <a:pt x="2821666" y="0"/>
                </a:lnTo>
                <a:lnTo>
                  <a:pt x="2821666" y="2356090"/>
                </a:lnTo>
                <a:lnTo>
                  <a:pt x="0" y="23560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826914" y="4191792"/>
            <a:ext cx="8324716" cy="1724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44"/>
              </a:lnSpc>
            </a:pPr>
            <a:r>
              <a:rPr lang="en-US" sz="9499" spc="17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Methodology</a:t>
            </a:r>
          </a:p>
        </p:txBody>
      </p:sp>
      <p:sp>
        <p:nvSpPr>
          <p:cNvPr id="8" name="Freeform 8"/>
          <p:cNvSpPr/>
          <p:nvPr/>
        </p:nvSpPr>
        <p:spPr>
          <a:xfrm>
            <a:off x="-873650" y="647688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6" y="0"/>
                </a:lnTo>
                <a:lnTo>
                  <a:pt x="4210926" y="5073405"/>
                </a:lnTo>
                <a:lnTo>
                  <a:pt x="0" y="507340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5219247" y="-1508003"/>
            <a:ext cx="4210927" cy="5073405"/>
          </a:xfrm>
          <a:custGeom>
            <a:avLst/>
            <a:gdLst/>
            <a:ahLst/>
            <a:cxnLst/>
            <a:rect l="l" t="t" r="r" b="b"/>
            <a:pathLst>
              <a:path w="4210927" h="5073405">
                <a:moveTo>
                  <a:pt x="0" y="0"/>
                </a:moveTo>
                <a:lnTo>
                  <a:pt x="4210927" y="0"/>
                </a:lnTo>
                <a:lnTo>
                  <a:pt x="4210927" y="5073406"/>
                </a:lnTo>
                <a:lnTo>
                  <a:pt x="0" y="507340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468566" y="0"/>
            <a:ext cx="4819434" cy="10287000"/>
            <a:chOff x="0" y="0"/>
            <a:chExt cx="6425912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14862" r="14862"/>
            <a:stretch>
              <a:fillRect/>
            </a:stretch>
          </p:blipFill>
          <p:spPr>
            <a:xfrm>
              <a:off x="0" y="0"/>
              <a:ext cx="6425912" cy="13716000"/>
            </a:xfrm>
            <a:prstGeom prst="rect">
              <a:avLst/>
            </a:prstGeom>
          </p:spPr>
        </p:pic>
      </p:grpSp>
      <p:sp>
        <p:nvSpPr>
          <p:cNvPr id="4" name="Freeform 4"/>
          <p:cNvSpPr/>
          <p:nvPr/>
        </p:nvSpPr>
        <p:spPr>
          <a:xfrm rot="-5400000">
            <a:off x="-841188" y="-2681722"/>
            <a:ext cx="7591881" cy="7841380"/>
          </a:xfrm>
          <a:custGeom>
            <a:avLst/>
            <a:gdLst/>
            <a:ahLst/>
            <a:cxnLst/>
            <a:rect l="l" t="t" r="r" b="b"/>
            <a:pathLst>
              <a:path w="7591881" h="7841380">
                <a:moveTo>
                  <a:pt x="0" y="0"/>
                </a:moveTo>
                <a:lnTo>
                  <a:pt x="7591881" y="0"/>
                </a:lnTo>
                <a:lnTo>
                  <a:pt x="7591881" y="7841380"/>
                </a:lnTo>
                <a:lnTo>
                  <a:pt x="0" y="78413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7819869">
            <a:off x="-1281914" y="-1600921"/>
            <a:ext cx="4019228" cy="4742452"/>
          </a:xfrm>
          <a:custGeom>
            <a:avLst/>
            <a:gdLst/>
            <a:ahLst/>
            <a:cxnLst/>
            <a:rect l="l" t="t" r="r" b="b"/>
            <a:pathLst>
              <a:path w="4019228" h="4742452">
                <a:moveTo>
                  <a:pt x="0" y="0"/>
                </a:moveTo>
                <a:lnTo>
                  <a:pt x="4019228" y="0"/>
                </a:lnTo>
                <a:lnTo>
                  <a:pt x="4019228" y="4742453"/>
                </a:lnTo>
                <a:lnTo>
                  <a:pt x="0" y="474245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1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050573" y="210268"/>
            <a:ext cx="9126891" cy="3246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5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Methods of Research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5016436"/>
            <a:ext cx="3201517" cy="63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</a:pPr>
            <a:r>
              <a:rPr lang="en-US" sz="3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Doctrinal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240300" y="5038725"/>
            <a:ext cx="3201517" cy="63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</a:pPr>
            <a:r>
              <a:rPr lang="en-US" sz="3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Comparative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5939002"/>
            <a:ext cx="4937164" cy="4193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Identifying, analysis synthesising the content of the law.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Used by lawyers to ensure that the information they provide is up to date.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Interpret the law.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Highlight inconsistencies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Suggest solutions.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Research, interpret and apply. </a:t>
            </a:r>
          </a:p>
          <a:p>
            <a:pPr algn="l">
              <a:lnSpc>
                <a:spcPts val="3014"/>
              </a:lnSpc>
            </a:pPr>
            <a:endParaRPr lang="en-US" sz="2153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l">
              <a:lnSpc>
                <a:spcPts val="3014"/>
              </a:lnSpc>
              <a:spcBef>
                <a:spcPct val="0"/>
              </a:spcBef>
            </a:pPr>
            <a:endParaRPr lang="en-US" sz="2153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240300" y="5961291"/>
            <a:ext cx="4937164" cy="3431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Different countries comparison.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Understand the similarities and differences.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Help understand reform or traditions.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Includes analysis of elements such as cases. </a:t>
            </a:r>
          </a:p>
          <a:p>
            <a:pPr marL="464888" lvl="1" indent="-232444" algn="l">
              <a:lnSpc>
                <a:spcPts val="3014"/>
              </a:lnSpc>
              <a:spcBef>
                <a:spcPct val="0"/>
              </a:spcBef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Includes the following , analysis, function, history and structure.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468566" y="0"/>
            <a:ext cx="4819434" cy="10287000"/>
            <a:chOff x="0" y="0"/>
            <a:chExt cx="6425912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l="14862" r="14862"/>
            <a:stretch>
              <a:fillRect/>
            </a:stretch>
          </p:blipFill>
          <p:spPr>
            <a:xfrm>
              <a:off x="0" y="0"/>
              <a:ext cx="6425912" cy="13716000"/>
            </a:xfrm>
            <a:prstGeom prst="rect">
              <a:avLst/>
            </a:prstGeom>
          </p:spPr>
        </p:pic>
      </p:grpSp>
      <p:sp>
        <p:nvSpPr>
          <p:cNvPr id="4" name="Freeform 4"/>
          <p:cNvSpPr/>
          <p:nvPr/>
        </p:nvSpPr>
        <p:spPr>
          <a:xfrm rot="-5400000">
            <a:off x="-841188" y="-2681722"/>
            <a:ext cx="7591881" cy="7841380"/>
          </a:xfrm>
          <a:custGeom>
            <a:avLst/>
            <a:gdLst/>
            <a:ahLst/>
            <a:cxnLst/>
            <a:rect l="l" t="t" r="r" b="b"/>
            <a:pathLst>
              <a:path w="7591881" h="7841380">
                <a:moveTo>
                  <a:pt x="0" y="0"/>
                </a:moveTo>
                <a:lnTo>
                  <a:pt x="7591881" y="0"/>
                </a:lnTo>
                <a:lnTo>
                  <a:pt x="7591881" y="7841380"/>
                </a:lnTo>
                <a:lnTo>
                  <a:pt x="0" y="78413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7819869">
            <a:off x="-1281914" y="-1600921"/>
            <a:ext cx="4019228" cy="4742452"/>
          </a:xfrm>
          <a:custGeom>
            <a:avLst/>
            <a:gdLst/>
            <a:ahLst/>
            <a:cxnLst/>
            <a:rect l="l" t="t" r="r" b="b"/>
            <a:pathLst>
              <a:path w="4019228" h="4742452">
                <a:moveTo>
                  <a:pt x="0" y="0"/>
                </a:moveTo>
                <a:lnTo>
                  <a:pt x="4019228" y="0"/>
                </a:lnTo>
                <a:lnTo>
                  <a:pt x="4019228" y="4742453"/>
                </a:lnTo>
                <a:lnTo>
                  <a:pt x="0" y="474245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1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3050573" y="210268"/>
            <a:ext cx="9126891" cy="3246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5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Methods of Research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5016436"/>
            <a:ext cx="3201517" cy="63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</a:pPr>
            <a:r>
              <a:rPr lang="en-US" sz="3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Theoretical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240300" y="5038725"/>
            <a:ext cx="3201517" cy="63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9"/>
              </a:lnSpc>
            </a:pPr>
            <a:r>
              <a:rPr lang="en-US" sz="3499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Socio-logical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5939002"/>
            <a:ext cx="4937164" cy="3050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Does the research have specific aspects such as race theory.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Research conducted from a certain point of view.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Include key sources which range from legislation to theoretical texts. </a:t>
            </a:r>
          </a:p>
          <a:p>
            <a:pPr algn="l">
              <a:lnSpc>
                <a:spcPts val="3014"/>
              </a:lnSpc>
            </a:pPr>
            <a:endParaRPr lang="en-US" sz="2153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  <a:p>
            <a:pPr algn="l">
              <a:lnSpc>
                <a:spcPts val="3014"/>
              </a:lnSpc>
              <a:spcBef>
                <a:spcPct val="0"/>
              </a:spcBef>
            </a:pPr>
            <a:endParaRPr lang="en-US" sz="2153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875442" y="5769607"/>
            <a:ext cx="4937164" cy="41934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Deals with society, politics and morals.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Less focus on the language of the law, its focus is on the doctrines that underpin it.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Taken from a variety of sources such as case law. </a:t>
            </a:r>
          </a:p>
          <a:p>
            <a:pPr marL="464888" lvl="1" indent="-232444" algn="l">
              <a:lnSpc>
                <a:spcPts val="3014"/>
              </a:lnSpc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But grounded in law. </a:t>
            </a:r>
          </a:p>
          <a:p>
            <a:pPr marL="464888" lvl="1" indent="-232444" algn="l">
              <a:lnSpc>
                <a:spcPts val="3014"/>
              </a:lnSpc>
              <a:spcBef>
                <a:spcPct val="0"/>
              </a:spcBef>
              <a:buFont typeface="Arial"/>
              <a:buChar char="•"/>
            </a:pPr>
            <a:r>
              <a:rPr lang="en-US" sz="2153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Can include looking at the effectiveness of a piece of law and its impact on society.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892941" y="0"/>
            <a:ext cx="6395059" cy="3836936"/>
            <a:chOff x="0" y="0"/>
            <a:chExt cx="8526746" cy="5115914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25262" b="34738"/>
            <a:stretch>
              <a:fillRect/>
            </a:stretch>
          </p:blipFill>
          <p:spPr>
            <a:xfrm>
              <a:off x="0" y="0"/>
              <a:ext cx="8526746" cy="5115914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0" y="5996152"/>
            <a:ext cx="3925570" cy="4290848"/>
            <a:chOff x="0" y="0"/>
            <a:chExt cx="5234093" cy="5721131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/>
            <a:srcRect t="27129"/>
            <a:stretch>
              <a:fillRect/>
            </a:stretch>
          </p:blipFill>
          <p:spPr>
            <a:xfrm>
              <a:off x="0" y="0"/>
              <a:ext cx="5234093" cy="5721131"/>
            </a:xfrm>
            <a:prstGeom prst="rect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 rot="-5400000">
            <a:off x="-841188" y="-2681722"/>
            <a:ext cx="7591881" cy="7841380"/>
          </a:xfrm>
          <a:custGeom>
            <a:avLst/>
            <a:gdLst/>
            <a:ahLst/>
            <a:cxnLst/>
            <a:rect l="l" t="t" r="r" b="b"/>
            <a:pathLst>
              <a:path w="7591881" h="7841380">
                <a:moveTo>
                  <a:pt x="0" y="0"/>
                </a:moveTo>
                <a:lnTo>
                  <a:pt x="7591881" y="0"/>
                </a:lnTo>
                <a:lnTo>
                  <a:pt x="7591881" y="7841380"/>
                </a:lnTo>
                <a:lnTo>
                  <a:pt x="0" y="78413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7819869">
            <a:off x="-1281914" y="-1600921"/>
            <a:ext cx="4019228" cy="4742452"/>
          </a:xfrm>
          <a:custGeom>
            <a:avLst/>
            <a:gdLst/>
            <a:ahLst/>
            <a:cxnLst/>
            <a:rect l="l" t="t" r="r" b="b"/>
            <a:pathLst>
              <a:path w="4019228" h="4742452">
                <a:moveTo>
                  <a:pt x="0" y="0"/>
                </a:moveTo>
                <a:lnTo>
                  <a:pt x="4019228" y="0"/>
                </a:lnTo>
                <a:lnTo>
                  <a:pt x="4019228" y="4742453"/>
                </a:lnTo>
                <a:lnTo>
                  <a:pt x="0" y="47424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81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5586508" y="3589286"/>
            <a:ext cx="6064367" cy="4935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027" lvl="1" indent="-285513" algn="just">
              <a:lnSpc>
                <a:spcPts val="5633"/>
              </a:lnSpc>
              <a:buFont typeface="Arial"/>
              <a:buChar char="•"/>
            </a:pPr>
            <a:r>
              <a:rPr lang="en-US" sz="2644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 template for the assessment is on Moodle and you can use this. </a:t>
            </a:r>
          </a:p>
          <a:p>
            <a:pPr marL="571027" lvl="1" indent="-285513" algn="just">
              <a:lnSpc>
                <a:spcPts val="5633"/>
              </a:lnSpc>
              <a:buFont typeface="Arial"/>
              <a:buChar char="•"/>
            </a:pPr>
            <a:r>
              <a:rPr lang="en-US" sz="2644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But there is no obligation to do so. </a:t>
            </a:r>
          </a:p>
          <a:p>
            <a:pPr marL="571027" lvl="1" indent="-285513" algn="just">
              <a:lnSpc>
                <a:spcPts val="5633"/>
              </a:lnSpc>
              <a:buFont typeface="Arial"/>
              <a:buChar char="•"/>
            </a:pPr>
            <a:r>
              <a:rPr lang="en-US" sz="2644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You are only to consider the law in the England and Wales  and not in any other country.</a:t>
            </a:r>
          </a:p>
          <a:p>
            <a:pPr algn="just">
              <a:lnSpc>
                <a:spcPts val="5633"/>
              </a:lnSpc>
            </a:pPr>
            <a:endParaRPr lang="en-US" sz="2644">
              <a:solidFill>
                <a:srgbClr val="000000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08091" y="5298200"/>
            <a:ext cx="5920893" cy="4379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57517" lvl="1" indent="-278759" algn="l">
              <a:lnSpc>
                <a:spcPts val="4389"/>
              </a:lnSpc>
              <a:buFont typeface="Arial"/>
              <a:buChar char="•"/>
            </a:pPr>
            <a:r>
              <a:rPr lang="en-US" sz="2582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Ensure that you are keeping a list of all your sources. </a:t>
            </a:r>
          </a:p>
          <a:p>
            <a:pPr marL="557517" lvl="1" indent="-278759" algn="l">
              <a:lnSpc>
                <a:spcPts val="4389"/>
              </a:lnSpc>
              <a:buFont typeface="Arial"/>
              <a:buChar char="•"/>
            </a:pPr>
            <a:r>
              <a:rPr lang="en-US" sz="2582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Ensure that you are referencing as you are going along. </a:t>
            </a:r>
          </a:p>
          <a:p>
            <a:pPr marL="557517" lvl="1" indent="-278759" algn="l">
              <a:lnSpc>
                <a:spcPts val="4389"/>
              </a:lnSpc>
              <a:buFont typeface="Arial"/>
              <a:buChar char="•"/>
            </a:pPr>
            <a:r>
              <a:rPr lang="en-US" sz="2582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As it is a report where possible or needed you can include elements such as graphs. </a:t>
            </a:r>
          </a:p>
          <a:p>
            <a:pPr marL="557517" lvl="1" indent="-278759" algn="l">
              <a:lnSpc>
                <a:spcPts val="4389"/>
              </a:lnSpc>
              <a:buFont typeface="Arial"/>
              <a:buChar char="•"/>
            </a:pPr>
            <a:r>
              <a:rPr lang="en-US" sz="2582">
                <a:solidFill>
                  <a:srgbClr val="000000"/>
                </a:solidFill>
                <a:latin typeface="Questrial"/>
                <a:ea typeface="Questrial"/>
                <a:cs typeface="Questrial"/>
                <a:sym typeface="Questrial"/>
              </a:rPr>
              <a:t>Subheadings will be needed.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050573" y="210268"/>
            <a:ext cx="7174616" cy="3246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59"/>
              </a:lnSpc>
            </a:pPr>
            <a:r>
              <a:rPr lang="en-US" sz="9499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Please note!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64658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0" y="0"/>
                </a:moveTo>
                <a:lnTo>
                  <a:pt x="2672690" y="0"/>
                </a:lnTo>
                <a:lnTo>
                  <a:pt x="2672690" y="2857218"/>
                </a:lnTo>
                <a:lnTo>
                  <a:pt x="0" y="28572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381632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0" y="0"/>
                </a:moveTo>
                <a:lnTo>
                  <a:pt x="2672690" y="0"/>
                </a:lnTo>
                <a:lnTo>
                  <a:pt x="2672690" y="2857218"/>
                </a:lnTo>
                <a:lnTo>
                  <a:pt x="0" y="28572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8929057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0" y="0"/>
                </a:moveTo>
                <a:lnTo>
                  <a:pt x="2672690" y="0"/>
                </a:lnTo>
                <a:lnTo>
                  <a:pt x="2672690" y="2857218"/>
                </a:lnTo>
                <a:lnTo>
                  <a:pt x="0" y="28572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476482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0" y="0"/>
                </a:moveTo>
                <a:lnTo>
                  <a:pt x="2672689" y="0"/>
                </a:lnTo>
                <a:lnTo>
                  <a:pt x="2672689" y="2857218"/>
                </a:lnTo>
                <a:lnTo>
                  <a:pt x="0" y="28572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>
            <a:off x="2138829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2672689" y="0"/>
                </a:moveTo>
                <a:lnTo>
                  <a:pt x="0" y="0"/>
                </a:lnTo>
                <a:lnTo>
                  <a:pt x="0" y="2857218"/>
                </a:lnTo>
                <a:lnTo>
                  <a:pt x="2672689" y="2857218"/>
                </a:lnTo>
                <a:lnTo>
                  <a:pt x="2672689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>
            <a:off x="6685119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2672689" y="0"/>
                </a:moveTo>
                <a:lnTo>
                  <a:pt x="0" y="0"/>
                </a:lnTo>
                <a:lnTo>
                  <a:pt x="0" y="2857218"/>
                </a:lnTo>
                <a:lnTo>
                  <a:pt x="2672689" y="2857218"/>
                </a:lnTo>
                <a:lnTo>
                  <a:pt x="2672689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11232544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2672689" y="0"/>
                </a:moveTo>
                <a:lnTo>
                  <a:pt x="0" y="0"/>
                </a:lnTo>
                <a:lnTo>
                  <a:pt x="0" y="2857218"/>
                </a:lnTo>
                <a:lnTo>
                  <a:pt x="2672689" y="2857218"/>
                </a:lnTo>
                <a:lnTo>
                  <a:pt x="2672689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H="1">
            <a:off x="15779968" y="7993739"/>
            <a:ext cx="2672689" cy="2857218"/>
          </a:xfrm>
          <a:custGeom>
            <a:avLst/>
            <a:gdLst/>
            <a:ahLst/>
            <a:cxnLst/>
            <a:rect l="l" t="t" r="r" b="b"/>
            <a:pathLst>
              <a:path w="2672689" h="2857218">
                <a:moveTo>
                  <a:pt x="2672690" y="0"/>
                </a:moveTo>
                <a:lnTo>
                  <a:pt x="0" y="0"/>
                </a:lnTo>
                <a:lnTo>
                  <a:pt x="0" y="2857218"/>
                </a:lnTo>
                <a:lnTo>
                  <a:pt x="2672690" y="2857218"/>
                </a:lnTo>
                <a:lnTo>
                  <a:pt x="267269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2893084">
            <a:off x="-343433" y="-2092184"/>
            <a:ext cx="6715726" cy="6936430"/>
          </a:xfrm>
          <a:custGeom>
            <a:avLst/>
            <a:gdLst/>
            <a:ahLst/>
            <a:cxnLst/>
            <a:rect l="l" t="t" r="r" b="b"/>
            <a:pathLst>
              <a:path w="6715726" h="6936430">
                <a:moveTo>
                  <a:pt x="0" y="0"/>
                </a:moveTo>
                <a:lnTo>
                  <a:pt x="6715725" y="0"/>
                </a:lnTo>
                <a:lnTo>
                  <a:pt x="6715725" y="6936431"/>
                </a:lnTo>
                <a:lnTo>
                  <a:pt x="0" y="69364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9119920">
            <a:off x="-544079" y="-517716"/>
            <a:ext cx="2752029" cy="2942036"/>
          </a:xfrm>
          <a:custGeom>
            <a:avLst/>
            <a:gdLst/>
            <a:ahLst/>
            <a:cxnLst/>
            <a:rect l="l" t="t" r="r" b="b"/>
            <a:pathLst>
              <a:path w="2752029" h="2942036">
                <a:moveTo>
                  <a:pt x="0" y="0"/>
                </a:moveTo>
                <a:lnTo>
                  <a:pt x="2752029" y="0"/>
                </a:lnTo>
                <a:lnTo>
                  <a:pt x="2752029" y="2942035"/>
                </a:lnTo>
                <a:lnTo>
                  <a:pt x="0" y="294203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8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737500" y="466795"/>
            <a:ext cx="6406500" cy="14549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308"/>
              </a:lnSpc>
            </a:pPr>
            <a:r>
              <a:rPr lang="en-US" sz="8053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Conclusion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98589" y="4431033"/>
            <a:ext cx="10889411" cy="1118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563"/>
              </a:lnSpc>
            </a:pPr>
            <a:r>
              <a:rPr lang="en-US" sz="2700" spc="448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The complete assessment is due on the 1st of May 23:59pm. </a:t>
            </a:r>
          </a:p>
        </p:txBody>
      </p:sp>
      <p:sp>
        <p:nvSpPr>
          <p:cNvPr id="14" name="Freeform 14"/>
          <p:cNvSpPr/>
          <p:nvPr/>
        </p:nvSpPr>
        <p:spPr>
          <a:xfrm>
            <a:off x="6883661" y="4735448"/>
            <a:ext cx="259235" cy="259235"/>
          </a:xfrm>
          <a:custGeom>
            <a:avLst/>
            <a:gdLst/>
            <a:ahLst/>
            <a:cxnLst/>
            <a:rect l="l" t="t" r="r" b="b"/>
            <a:pathLst>
              <a:path w="259235" h="259235">
                <a:moveTo>
                  <a:pt x="0" y="0"/>
                </a:moveTo>
                <a:lnTo>
                  <a:pt x="259236" y="0"/>
                </a:lnTo>
                <a:lnTo>
                  <a:pt x="259236" y="259235"/>
                </a:lnTo>
                <a:lnTo>
                  <a:pt x="0" y="25923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4131593" y="236776"/>
            <a:ext cx="10642196" cy="9458252"/>
          </a:xfrm>
          <a:custGeom>
            <a:avLst/>
            <a:gdLst/>
            <a:ahLst/>
            <a:cxnLst/>
            <a:rect l="l" t="t" r="r" b="b"/>
            <a:pathLst>
              <a:path w="10642196" h="9458252">
                <a:moveTo>
                  <a:pt x="0" y="0"/>
                </a:moveTo>
                <a:lnTo>
                  <a:pt x="10642196" y="0"/>
                </a:lnTo>
                <a:lnTo>
                  <a:pt x="10642196" y="9458252"/>
                </a:lnTo>
                <a:lnTo>
                  <a:pt x="0" y="9458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654949" y="-234980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0800000">
            <a:off x="-1757175" y="4795044"/>
            <a:ext cx="9855808" cy="8229600"/>
          </a:xfrm>
          <a:custGeom>
            <a:avLst/>
            <a:gdLst/>
            <a:ahLst/>
            <a:cxnLst/>
            <a:rect l="l" t="t" r="r" b="b"/>
            <a:pathLst>
              <a:path w="9855808" h="8229600">
                <a:moveTo>
                  <a:pt x="0" y="0"/>
                </a:moveTo>
                <a:lnTo>
                  <a:pt x="9855808" y="0"/>
                </a:lnTo>
                <a:lnTo>
                  <a:pt x="985580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5999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5397075" y="4203383"/>
            <a:ext cx="7493851" cy="1623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20"/>
              </a:lnSpc>
            </a:pPr>
            <a:r>
              <a:rPr lang="en-US" sz="900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Thank You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505</Words>
  <Application>Microsoft Office PowerPoint</Application>
  <PresentationFormat>Custom</PresentationFormat>
  <Paragraphs>79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Questrial</vt:lpstr>
      <vt:lpstr>Calibri</vt:lpstr>
      <vt:lpstr>Arial</vt:lpstr>
      <vt:lpstr>Glacial Indifference</vt:lpstr>
      <vt:lpstr>เอฟซี เรนโบว์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Putting it all together</dc:title>
  <cp:lastModifiedBy>Zita Draper</cp:lastModifiedBy>
  <cp:revision>2</cp:revision>
  <dcterms:created xsi:type="dcterms:W3CDTF">2006-08-16T00:00:00Z</dcterms:created>
  <dcterms:modified xsi:type="dcterms:W3CDTF">2026-02-03T10:13:45Z</dcterms:modified>
  <dc:identifier>DAGfEchC3hQ</dc:identifier>
</cp:coreProperties>
</file>